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4" r:id="rId1"/>
  </p:sldMasterIdLst>
  <p:notesMasterIdLst>
    <p:notesMasterId r:id="rId24"/>
  </p:notesMasterIdLst>
  <p:handoutMasterIdLst>
    <p:handoutMasterId r:id="rId25"/>
  </p:handoutMasterIdLst>
  <p:sldIdLst>
    <p:sldId id="715" r:id="rId2"/>
    <p:sldId id="718" r:id="rId3"/>
    <p:sldId id="719" r:id="rId4"/>
    <p:sldId id="728" r:id="rId5"/>
    <p:sldId id="729" r:id="rId6"/>
    <p:sldId id="720" r:id="rId7"/>
    <p:sldId id="703" r:id="rId8"/>
    <p:sldId id="704" r:id="rId9"/>
    <p:sldId id="730" r:id="rId10"/>
    <p:sldId id="705" r:id="rId11"/>
    <p:sldId id="726" r:id="rId12"/>
    <p:sldId id="706" r:id="rId13"/>
    <p:sldId id="707" r:id="rId14"/>
    <p:sldId id="722" r:id="rId15"/>
    <p:sldId id="714" r:id="rId16"/>
    <p:sldId id="708" r:id="rId17"/>
    <p:sldId id="723" r:id="rId18"/>
    <p:sldId id="727" r:id="rId19"/>
    <p:sldId id="710" r:id="rId20"/>
    <p:sldId id="716" r:id="rId21"/>
    <p:sldId id="724" r:id="rId22"/>
    <p:sldId id="725" r:id="rId23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" initials="A" lastIdx="4" clrIdx="0"/>
  <p:cmAuthor id="1" name="Camilla Cookson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0000"/>
    <a:srgbClr val="66FF33"/>
    <a:srgbClr val="CCFFFF"/>
    <a:srgbClr val="CC00FF"/>
    <a:srgbClr val="FFFF00"/>
    <a:srgbClr val="3366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4" autoAdjust="0"/>
    <p:restoredTop sz="99693" autoAdjust="0"/>
  </p:normalViewPr>
  <p:slideViewPr>
    <p:cSldViewPr>
      <p:cViewPr>
        <p:scale>
          <a:sx n="60" d="100"/>
          <a:sy n="60" d="100"/>
        </p:scale>
        <p:origin x="-1456" y="-2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4" d="100"/>
        <a:sy n="154" d="100"/>
      </p:scale>
      <p:origin x="0" y="5310"/>
    </p:cViewPr>
  </p:sorterViewPr>
  <p:notesViewPr>
    <p:cSldViewPr>
      <p:cViewPr varScale="1">
        <p:scale>
          <a:sx n="55" d="100"/>
          <a:sy n="55" d="100"/>
        </p:scale>
        <p:origin x="-2514" y="-9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873"/>
            <a:ext cx="2971800" cy="49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873"/>
            <a:ext cx="2971800" cy="49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85A8235E-2AFD-43F5-95B2-738C41EC0C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95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5635"/>
            <a:ext cx="5486400" cy="447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873"/>
            <a:ext cx="2971800" cy="49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873"/>
            <a:ext cx="2971800" cy="49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C9343DF-4723-4A00-A74D-F1A014BD4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08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3DF-4723-4A00-A74D-F1A014BD495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25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1800">
                  <a:ea typeface="+mn-ea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1800">
                  <a:ea typeface="+mn-ea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1800">
                  <a:ea typeface="+mn-ea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1800">
                  <a:ea typeface="+mn-ea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800">
                <a:ea typeface="+mn-ea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844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5DDB74-FFA3-448D-8CD0-889C944AE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7EBB6-52E8-42C0-A45B-0911086888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DC9195-8953-4813-B869-6BBD090B78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A9CA9-055C-4A2D-88AB-A39D538CCF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1D455-E2A3-4302-94C6-9F9F823520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5AE84-73E5-45BE-8C36-AC89F54348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55DF5-617A-47A7-935F-8A1C384408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2A314-580B-4C0E-BEB8-B51EAC4169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9414D-0362-4CB5-8601-B5407C3171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D9FFA-3EE6-4B8D-9C3D-11FDF6B521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D9B68-A9DF-4AB1-838E-C031D40243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8E656-CB5E-4920-BC98-3105A82285E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EEDEB04A-8D89-44F3-B457-AA18A1F8C6B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41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1800">
                  <a:ea typeface="+mn-ea"/>
                </a:endParaRPr>
              </a:p>
            </p:txBody>
          </p:sp>
          <p:sp>
            <p:nvSpPr>
              <p:cNvPr id="1741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1800">
                  <a:ea typeface="+mn-ea"/>
                </a:endParaRPr>
              </a:p>
            </p:txBody>
          </p:sp>
          <p:sp>
            <p:nvSpPr>
              <p:cNvPr id="1741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1800">
                  <a:ea typeface="+mn-ea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1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1800">
                  <a:ea typeface="+mn-ea"/>
                </a:endParaRPr>
              </a:p>
            </p:txBody>
          </p:sp>
        </p:grpSp>
        <p:sp>
          <p:nvSpPr>
            <p:cNvPr id="1741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800">
                <a:ea typeface="+mn-ea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42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promotionagency.org.uk/Resources/strategies/smokingkills.htm" TargetMode="External"/><Relationship Id="rId4" Type="http://schemas.openxmlformats.org/officeDocument/2006/relationships/hyperlink" Target="https://www.gov.uk/government/uploads/system/uploads/attachment_data/file/135349/dh_124960.pdf.pdf" TargetMode="External"/><Relationship Id="rId5" Type="http://schemas.openxmlformats.org/officeDocument/2006/relationships/hyperlink" Target="https://catalogue.ic.nhs.uk/publications/public-health/smoking/smok-eng-2012/smok-eng-2012-rep.pdf" TargetMode="External"/><Relationship Id="rId6" Type="http://schemas.openxmlformats.org/officeDocument/2006/relationships/hyperlink" Target="http://escholarship.umassmed.edu/psych_pp/215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ho.org.uk/LHO_Topics/National_Lead_Areas/NationalSmoking.aspx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80889" y="1412776"/>
            <a:ext cx="8712968" cy="3456384"/>
          </a:xfrm>
        </p:spPr>
        <p:txBody>
          <a:bodyPr/>
          <a:lstStyle/>
          <a:p>
            <a:r>
              <a:rPr lang="en-US" dirty="0"/>
              <a:t>Staff and client attitudes towards </a:t>
            </a:r>
            <a:r>
              <a:rPr lang="en-US" dirty="0" smtClean="0"/>
              <a:t>smoking in </a:t>
            </a:r>
            <a:r>
              <a:rPr lang="en-US" dirty="0"/>
              <a:t>addiction services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sz="quarter" idx="1"/>
          </p:nvPr>
        </p:nvSpPr>
        <p:spPr>
          <a:xfrm>
            <a:off x="1619672" y="4797152"/>
            <a:ext cx="6400800" cy="1752600"/>
          </a:xfrm>
        </p:spPr>
        <p:txBody>
          <a:bodyPr/>
          <a:lstStyle/>
          <a:p>
            <a:r>
              <a:rPr lang="en-GB" dirty="0" smtClean="0"/>
              <a:t>Camilla Cookson</a:t>
            </a:r>
          </a:p>
          <a:p>
            <a:r>
              <a:rPr lang="en-GB" dirty="0" smtClean="0"/>
              <a:t>King’s College London</a:t>
            </a:r>
            <a:endParaRPr lang="en-GB" dirty="0"/>
          </a:p>
          <a:p>
            <a:endParaRPr lang="en-GB" dirty="0" smtClean="0"/>
          </a:p>
        </p:txBody>
      </p:sp>
      <p:pic>
        <p:nvPicPr>
          <p:cNvPr id="7" name="Picture 9" descr="5618_UKCTCS logo2-black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171314"/>
              </a:clrFrom>
              <a:clrTo>
                <a:srgbClr val="17131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46738"/>
            <a:ext cx="5076825" cy="1211262"/>
          </a:xfrm>
          <a:prstGeom prst="rect">
            <a:avLst/>
          </a:prstGeom>
          <a:noFill/>
        </p:spPr>
      </p:pic>
      <p:pic>
        <p:nvPicPr>
          <p:cNvPr id="9" name="Picture 15" descr="KCL front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63611" cy="16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5792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 smtClean="0"/>
              <a:t>Key Findings: </a:t>
            </a:r>
            <a:br>
              <a:rPr lang="en-GB" sz="3800" dirty="0" smtClean="0"/>
            </a:br>
            <a:r>
              <a:rPr lang="en-GB" sz="3800" dirty="0" smtClean="0"/>
              <a:t>1. High smoking prevalence</a:t>
            </a:r>
            <a:endParaRPr lang="en-US" sz="3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64436"/>
              </p:ext>
            </p:extLst>
          </p:nvPr>
        </p:nvGraphicFramePr>
        <p:xfrm>
          <a:off x="179512" y="1916832"/>
          <a:ext cx="8784977" cy="36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/>
                <a:gridCol w="1584176"/>
                <a:gridCol w="1512168"/>
                <a:gridCol w="1512168"/>
                <a:gridCol w="1584177"/>
              </a:tblGrid>
              <a:tr h="90010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ADDICTION</a:t>
                      </a:r>
                      <a:endParaRPr lang="en-US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MENTAL HEALTH </a:t>
                      </a:r>
                      <a:endParaRPr lang="en-US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0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Staff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Clients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Staff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Clients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Ever smoked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70%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(</a:t>
                      </a:r>
                      <a:r>
                        <a:rPr lang="en-US" sz="2400" b="1" dirty="0">
                          <a:effectLst/>
                        </a:rPr>
                        <a:t>n= </a:t>
                      </a:r>
                      <a:r>
                        <a:rPr lang="en-US" sz="2400" b="1" dirty="0" smtClean="0">
                          <a:effectLst/>
                        </a:rPr>
                        <a:t>102</a:t>
                      </a:r>
                      <a:r>
                        <a:rPr lang="en-US" sz="2400" b="1" dirty="0">
                          <a:effectLst/>
                        </a:rPr>
                        <a:t>)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94% </a:t>
                      </a:r>
                      <a:endParaRPr lang="en-US" sz="2400" b="1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(</a:t>
                      </a:r>
                      <a:r>
                        <a:rPr lang="en-US" sz="2400" b="1" dirty="0">
                          <a:effectLst/>
                        </a:rPr>
                        <a:t>n= </a:t>
                      </a:r>
                      <a:r>
                        <a:rPr lang="en-US" sz="2400" b="1" dirty="0" smtClean="0">
                          <a:effectLst/>
                        </a:rPr>
                        <a:t>154</a:t>
                      </a:r>
                      <a:r>
                        <a:rPr lang="en-US" sz="2400" b="1" dirty="0">
                          <a:effectLst/>
                        </a:rPr>
                        <a:t>)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46%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(n= 61)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71%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(</a:t>
                      </a:r>
                      <a:r>
                        <a:rPr lang="en-US" sz="2400" b="1" dirty="0">
                          <a:effectLst/>
                        </a:rPr>
                        <a:t>n= </a:t>
                      </a:r>
                      <a:r>
                        <a:rPr lang="en-US" sz="2400" b="1" dirty="0" smtClean="0">
                          <a:effectLst/>
                        </a:rPr>
                        <a:t>75)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Currently smoking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highlight>
                            <a:srgbClr val="FFFF00"/>
                          </a:highlight>
                        </a:rPr>
                        <a:t>45%</a:t>
                      </a:r>
                      <a:r>
                        <a:rPr lang="en-US" sz="2400" b="1" dirty="0">
                          <a:effectLst/>
                        </a:rPr>
                        <a:t> </a:t>
                      </a:r>
                      <a:endParaRPr lang="en-US" sz="2400" b="1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(</a:t>
                      </a:r>
                      <a:r>
                        <a:rPr lang="en-US" sz="2400" b="1" dirty="0">
                          <a:effectLst/>
                        </a:rPr>
                        <a:t>n= </a:t>
                      </a:r>
                      <a:r>
                        <a:rPr lang="en-US" sz="2400" b="1" dirty="0" smtClean="0">
                          <a:effectLst/>
                        </a:rPr>
                        <a:t>65)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highlight>
                            <a:srgbClr val="FFFF00"/>
                          </a:highlight>
                        </a:rPr>
                        <a:t>88%</a:t>
                      </a:r>
                      <a:r>
                        <a:rPr lang="en-US" sz="2400" b="1" dirty="0">
                          <a:effectLst/>
                        </a:rPr>
                        <a:t> </a:t>
                      </a:r>
                      <a:endParaRPr lang="en-US" sz="2400" b="1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(</a:t>
                      </a:r>
                      <a:r>
                        <a:rPr lang="en-US" sz="2400" b="1" dirty="0">
                          <a:effectLst/>
                        </a:rPr>
                        <a:t>n= </a:t>
                      </a:r>
                      <a:r>
                        <a:rPr lang="en-US" sz="2400" b="1" dirty="0" smtClean="0">
                          <a:effectLst/>
                        </a:rPr>
                        <a:t>144)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highlight>
                            <a:srgbClr val="FFFF00"/>
                          </a:highlight>
                        </a:rPr>
                        <a:t>24%</a:t>
                      </a:r>
                      <a:r>
                        <a:rPr lang="en-US" sz="2400" b="1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(</a:t>
                      </a:r>
                      <a:r>
                        <a:rPr lang="en-US" sz="2400" b="1" dirty="0">
                          <a:effectLst/>
                        </a:rPr>
                        <a:t>n= </a:t>
                      </a:r>
                      <a:r>
                        <a:rPr lang="en-US" sz="2400" b="1" dirty="0" smtClean="0">
                          <a:effectLst/>
                        </a:rPr>
                        <a:t>32)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highlight>
                            <a:srgbClr val="FFFF00"/>
                          </a:highlight>
                        </a:rPr>
                        <a:t>55%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(</a:t>
                      </a:r>
                      <a:r>
                        <a:rPr lang="en-US" sz="2400" b="1" dirty="0">
                          <a:effectLst/>
                        </a:rPr>
                        <a:t>n= </a:t>
                      </a:r>
                      <a:r>
                        <a:rPr lang="en-US" sz="2400" b="1" dirty="0" smtClean="0">
                          <a:effectLst/>
                        </a:rPr>
                        <a:t>58)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1043608" y="5805264"/>
            <a:ext cx="6363016" cy="62524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General population prevalence: 20%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926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Smoking 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Clients: All but 2 were daily smokers</a:t>
            </a:r>
          </a:p>
          <a:p>
            <a:r>
              <a:rPr lang="en-GB" dirty="0" smtClean="0"/>
              <a:t>Staff: 58% smoked daily and 42% occasionally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en-GB" dirty="0" smtClean="0"/>
              <a:t>Is the high prevalence of occasional smoking an </a:t>
            </a:r>
            <a:r>
              <a:rPr lang="en-GB" dirty="0"/>
              <a:t>attempt to cut </a:t>
            </a:r>
            <a:r>
              <a:rPr lang="en-GB" dirty="0" smtClean="0"/>
              <a:t>down/quit </a:t>
            </a:r>
            <a:r>
              <a:rPr lang="en-GB" dirty="0"/>
              <a:t>or characteristic of the professional group</a:t>
            </a:r>
            <a:r>
              <a:rPr lang="en-GB" dirty="0" smtClean="0"/>
              <a:t>? </a:t>
            </a:r>
          </a:p>
          <a:p>
            <a:pPr>
              <a:buClr>
                <a:schemeClr val="tx2"/>
              </a:buClr>
            </a:pPr>
            <a:r>
              <a:rPr lang="en-GB" dirty="0" smtClean="0"/>
              <a:t>Heaviness of Smoking Index (CPD and TTF)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90095"/>
              </p:ext>
            </p:extLst>
          </p:nvPr>
        </p:nvGraphicFramePr>
        <p:xfrm>
          <a:off x="1331640" y="4941168"/>
          <a:ext cx="6408712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4002"/>
                <a:gridCol w="1907355"/>
                <a:gridCol w="1907355"/>
              </a:tblGrid>
              <a:tr h="428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HSI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Staff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Clients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28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0-2 (low addiction)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66 (21)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25 (33)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3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3-4 (moderate addiction)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31 (10)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64 (83)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670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5-6 (high addiction)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 (1)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11 (14)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93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n-GB" dirty="0"/>
              <a:t>3</a:t>
            </a:r>
            <a:r>
              <a:rPr lang="en-GB" dirty="0" smtClean="0"/>
              <a:t>. A motivated client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824536"/>
          </a:xfrm>
        </p:spPr>
        <p:txBody>
          <a:bodyPr/>
          <a:lstStyle/>
          <a:p>
            <a:r>
              <a:rPr lang="en-GB" dirty="0" smtClean="0"/>
              <a:t>81% (n=111) of substance misusers who smoked wanted to give up (12% wanted to in the next month). </a:t>
            </a:r>
            <a:r>
              <a:rPr lang="en-GB" i="1" dirty="0" smtClean="0"/>
              <a:t>(Measured using the Motivation To Stop Scale)</a:t>
            </a:r>
          </a:p>
          <a:p>
            <a:pPr marL="0" indent="0">
              <a:buNone/>
            </a:pPr>
            <a:endParaRPr lang="en-GB" sz="1200" dirty="0" smtClean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667333"/>
              </p:ext>
            </p:extLst>
          </p:nvPr>
        </p:nvGraphicFramePr>
        <p:xfrm>
          <a:off x="467544" y="2924944"/>
          <a:ext cx="7920880" cy="372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6"/>
                <a:gridCol w="1739942"/>
                <a:gridCol w="1031365"/>
                <a:gridCol w="1045117"/>
              </a:tblGrid>
              <a:tr h="9352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Attitude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% Smokers from the Smoking Toolkit study </a:t>
                      </a:r>
                      <a:r>
                        <a:rPr lang="en-GB" sz="1600" dirty="0" smtClean="0">
                          <a:effectLst/>
                        </a:rPr>
                        <a:t>(</a:t>
                      </a:r>
                      <a:r>
                        <a:rPr lang="en-GB" sz="1600" dirty="0" err="1" smtClean="0">
                          <a:effectLst/>
                        </a:rPr>
                        <a:t>Kotz</a:t>
                      </a:r>
                      <a:r>
                        <a:rPr lang="en-GB" sz="1600" baseline="0" dirty="0" smtClean="0">
                          <a:effectLst/>
                        </a:rPr>
                        <a:t> et al., 2013)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% of</a:t>
                      </a:r>
                      <a:endParaRPr lang="en-US" sz="16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 smoking</a:t>
                      </a:r>
                      <a:endParaRPr lang="en-US" sz="16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 clients  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% of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smoking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staff  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94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 REALLY want to stop smoking and intend to in the next month.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 (16)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 (4)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94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 REALLY want to stop smoking and intend to in the next 3 months.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 (15)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 (3)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97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 want to stop smoking and hope to soon.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 (25)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38 (21)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577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 REALLY want to stop smoking but I don’t know when I will.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24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23 (32)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 (8)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97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 want to stop smoking but haven’t thought about when.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17 (23)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 (4)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97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 think I should stop smoking but don’t really want to.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17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 (12)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 (6)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97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 don’t want to stop smoking.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21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 (15)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16 (9)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136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170"/>
            <a:ext cx="8229600" cy="1143000"/>
          </a:xfrm>
        </p:spPr>
        <p:txBody>
          <a:bodyPr/>
          <a:lstStyle/>
          <a:p>
            <a:r>
              <a:rPr lang="en-GB" dirty="0" smtClean="0"/>
              <a:t>4. A lack of treatment provision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/>
          <a:lstStyle/>
          <a:p>
            <a:endParaRPr lang="en-GB" sz="3000" dirty="0" smtClean="0"/>
          </a:p>
          <a:p>
            <a:r>
              <a:rPr lang="en-GB" sz="3000" dirty="0" smtClean="0"/>
              <a:t>Only 15% (n=19) smokers in </a:t>
            </a:r>
            <a:r>
              <a:rPr lang="en-GB" sz="3000" b="1" dirty="0" smtClean="0"/>
              <a:t>addiction services</a:t>
            </a:r>
            <a:r>
              <a:rPr lang="en-GB" sz="3000" dirty="0" smtClean="0"/>
              <a:t> had been offered support to stop smoking during their current treatment episode</a:t>
            </a:r>
            <a:endParaRPr lang="en-GB" sz="3000" dirty="0"/>
          </a:p>
          <a:p>
            <a:r>
              <a:rPr lang="en-GB" sz="3000" dirty="0" smtClean="0"/>
              <a:t>56% (n= 78) had </a:t>
            </a:r>
            <a:r>
              <a:rPr lang="en-GB" sz="3000" b="1" i="1" dirty="0" smtClean="0"/>
              <a:t>never</a:t>
            </a:r>
            <a:r>
              <a:rPr lang="en-GB" sz="3000" dirty="0" smtClean="0"/>
              <a:t> been offered support</a:t>
            </a:r>
          </a:p>
          <a:p>
            <a:r>
              <a:rPr lang="en-GB" sz="3000" dirty="0" smtClean="0"/>
              <a:t>Similar picture in </a:t>
            </a:r>
            <a:r>
              <a:rPr lang="en-GB" sz="3000" b="1" dirty="0" smtClean="0"/>
              <a:t>mental health services</a:t>
            </a:r>
          </a:p>
          <a:p>
            <a:endParaRPr lang="en-GB" sz="3000" b="1" dirty="0"/>
          </a:p>
          <a:p>
            <a:endParaRPr lang="en-GB" sz="3000" b="1" dirty="0" smtClean="0"/>
          </a:p>
          <a:p>
            <a:pPr marL="0" indent="0">
              <a:buNone/>
            </a:pP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115616" y="4941168"/>
            <a:ext cx="6363016" cy="62524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3200" b="1" dirty="0">
                <a:solidFill>
                  <a:srgbClr val="000066"/>
                </a:solidFill>
              </a:rPr>
              <a:t>AN UNMET CLINICAL NEED</a:t>
            </a:r>
            <a:endParaRPr lang="en-GB" sz="32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27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 Interest in support and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46% (n =66) wanted to talk to someone about trying to reduce the harmfulness of their smoking </a:t>
            </a:r>
            <a:r>
              <a:rPr lang="en-GB" dirty="0" smtClean="0"/>
              <a:t>behaviour; a </a:t>
            </a:r>
            <a:r>
              <a:rPr lang="en-GB" dirty="0"/>
              <a:t>further 21% did not </a:t>
            </a:r>
            <a:r>
              <a:rPr lang="en-GB" dirty="0" smtClean="0"/>
              <a:t>know</a:t>
            </a:r>
            <a:endParaRPr lang="en-GB" dirty="0"/>
          </a:p>
          <a:p>
            <a:pPr marL="0" indent="0">
              <a:buNone/>
            </a:pPr>
            <a:endParaRPr lang="en-GB" sz="1200" dirty="0"/>
          </a:p>
          <a:p>
            <a:r>
              <a:rPr lang="en-GB" dirty="0"/>
              <a:t>Motivation also apparent in </a:t>
            </a:r>
            <a:r>
              <a:rPr lang="en-GB" b="1" dirty="0"/>
              <a:t>Mental Health Services </a:t>
            </a:r>
            <a:r>
              <a:rPr lang="en-GB" dirty="0"/>
              <a:t>(64% wanted to quit and 36% were interested in talking to someone</a:t>
            </a:r>
            <a:r>
              <a:rPr lang="en-GB" dirty="0" smtClean="0"/>
              <a:t>)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082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6. Interest in different kinds of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Preferences for advice on different treatment options were mixed:</a:t>
            </a:r>
          </a:p>
          <a:p>
            <a:pPr lvl="1"/>
            <a:r>
              <a:rPr lang="en-GB" dirty="0" smtClean="0"/>
              <a:t>Advice on gradually reducing the number of cigarettes smoked ( 77%) and using other nicotine products to replace some cigarettes (87%) was more popular than stopping smoking abruptly (53%)</a:t>
            </a:r>
          </a:p>
          <a:p>
            <a:pPr lvl="1"/>
            <a:r>
              <a:rPr lang="en-GB" dirty="0" smtClean="0"/>
              <a:t>Over 2/3</a:t>
            </a:r>
            <a:r>
              <a:rPr lang="en-GB" baseline="30000" dirty="0" smtClean="0"/>
              <a:t>rd</a:t>
            </a:r>
            <a:r>
              <a:rPr lang="en-GB" dirty="0" smtClean="0"/>
              <a:t> of clients did not know enough </a:t>
            </a:r>
            <a:r>
              <a:rPr lang="en-GB" dirty="0"/>
              <a:t>about </a:t>
            </a:r>
            <a:r>
              <a:rPr lang="en-GB" dirty="0" err="1"/>
              <a:t>varenicline</a:t>
            </a:r>
            <a:r>
              <a:rPr lang="en-GB" dirty="0"/>
              <a:t> </a:t>
            </a:r>
            <a:r>
              <a:rPr lang="en-GB" dirty="0" smtClean="0"/>
              <a:t>or </a:t>
            </a:r>
            <a:r>
              <a:rPr lang="en-GB" dirty="0" err="1" smtClean="0"/>
              <a:t>bupropion</a:t>
            </a:r>
            <a:r>
              <a:rPr lang="en-GB" dirty="0" smtClean="0"/>
              <a:t> to express any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8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7. Staff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275" y="908720"/>
            <a:ext cx="8229600" cy="4525963"/>
          </a:xfrm>
        </p:spPr>
        <p:txBody>
          <a:bodyPr/>
          <a:lstStyle/>
          <a:p>
            <a:r>
              <a:rPr lang="en-GB" sz="2000" dirty="0" smtClean="0"/>
              <a:t>Nicotine dependence treatment was rated significantly less important than other substances a client may be using (by both </a:t>
            </a:r>
            <a:r>
              <a:rPr lang="en-GB" sz="2000" b="1" dirty="0" smtClean="0"/>
              <a:t>MH</a:t>
            </a:r>
            <a:r>
              <a:rPr lang="en-GB" sz="2000" dirty="0" smtClean="0"/>
              <a:t> and </a:t>
            </a:r>
            <a:r>
              <a:rPr lang="en-GB" sz="2000" b="1" dirty="0" smtClean="0"/>
              <a:t>Addiction</a:t>
            </a:r>
            <a:r>
              <a:rPr lang="en-GB" sz="2000" dirty="0" smtClean="0"/>
              <a:t> staff).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000" dirty="0" smtClean="0"/>
              <a:t>Clients rated the appropriateness of treating smoking as an ‘addiction requiring treatment’ an average of 8.1 on a 10 point scale (1 – not at all appropriate, 10 – definitely appropriate)</a:t>
            </a:r>
          </a:p>
          <a:p>
            <a:endParaRPr lang="en-GB" sz="28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326951"/>
              </p:ext>
            </p:extLst>
          </p:nvPr>
        </p:nvGraphicFramePr>
        <p:xfrm>
          <a:off x="683568" y="1772816"/>
          <a:ext cx="7992889" cy="3852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6025"/>
                <a:gridCol w="1105103"/>
                <a:gridCol w="1042551"/>
                <a:gridCol w="1112054"/>
                <a:gridCol w="903544"/>
                <a:gridCol w="1181558"/>
                <a:gridCol w="1112054"/>
              </a:tblGrid>
              <a:tr h="662471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Staff: If a client was primarily in treatment for x*, on a scale from 1 to 10, how important would you rate treatment of the following substances that they may also be using: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4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Primary substance: </a:t>
                      </a:r>
                      <a:endParaRPr lang="en-GB" sz="1800" b="1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*</a:t>
                      </a:r>
                      <a:r>
                        <a:rPr lang="en-GB" sz="1800" b="1" dirty="0">
                          <a:effectLst/>
                        </a:rPr>
                        <a:t>Alcohol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Primary substance:</a:t>
                      </a:r>
                      <a:endParaRPr lang="en-US" sz="1800" b="1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*Heroin</a:t>
                      </a:r>
                      <a:endParaRPr lang="en-US" sz="1800" b="1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Primary substance: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*Cannabis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2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Average 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Range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Average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Range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Average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Range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672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Alcohol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9.2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8.5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672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Heroin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9.2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9.0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672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Cannabis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6.7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6.8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Benzos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8.8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8.7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8.3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672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Smoking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5.6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5.4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6.6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9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2203475" y="5247882"/>
            <a:ext cx="586107" cy="421077"/>
          </a:xfrm>
          <a:prstGeom prst="ellipse">
            <a:avLst/>
          </a:prstGeom>
          <a:noFill/>
          <a:ln w="444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333332" y="5261015"/>
            <a:ext cx="586107" cy="421077"/>
          </a:xfrm>
          <a:prstGeom prst="ellipse">
            <a:avLst/>
          </a:prstGeom>
          <a:noFill/>
          <a:ln w="444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346297" y="5229438"/>
            <a:ext cx="586107" cy="421077"/>
          </a:xfrm>
          <a:prstGeom prst="ellipse">
            <a:avLst/>
          </a:prstGeom>
          <a:noFill/>
          <a:ln w="444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268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7. Staff Attitudes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GB" dirty="0"/>
              <a:t>63% (n= 88) of </a:t>
            </a:r>
            <a:r>
              <a:rPr lang="en-GB" b="1" dirty="0"/>
              <a:t>addiction staff </a:t>
            </a:r>
            <a:r>
              <a:rPr lang="en-GB" dirty="0"/>
              <a:t> believed that smoking should be addressed late or after a client’s primary addiction </a:t>
            </a:r>
            <a:r>
              <a:rPr lang="en-GB" dirty="0" smtClean="0"/>
              <a:t>treatment (29</a:t>
            </a:r>
            <a:r>
              <a:rPr lang="en-GB" dirty="0"/>
              <a:t>% thought early in their treatment and 7% ticked multiple time points)</a:t>
            </a:r>
          </a:p>
          <a:p>
            <a:r>
              <a:rPr lang="en-GB" i="1" dirty="0">
                <a:effectLst/>
              </a:rPr>
              <a:t>In contrast: 48% of clients believed smoking should be addressed early in their primary addiction treatment, and 50% thought later or after </a:t>
            </a:r>
            <a:r>
              <a:rPr lang="en-GB" i="1" dirty="0" smtClean="0">
                <a:effectLst/>
              </a:rPr>
              <a:t>treatment</a:t>
            </a:r>
            <a:endParaRPr lang="en-US" i="1" dirty="0">
              <a:effectLst/>
            </a:endParaRPr>
          </a:p>
          <a:p>
            <a:r>
              <a:rPr lang="en-GB" dirty="0"/>
              <a:t>Average rating of staff confidence (on a 10 point scale) was 7.0 (range 9</a:t>
            </a:r>
            <a:r>
              <a:rPr lang="en-GB" dirty="0" smtClean="0"/>
              <a:t>)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14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7. Staff attitudes cont… (MH)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GB" dirty="0"/>
              <a:t>36% (n= 37) </a:t>
            </a:r>
            <a:r>
              <a:rPr lang="en-GB" b="1" dirty="0"/>
              <a:t>MH</a:t>
            </a:r>
            <a:r>
              <a:rPr lang="en-GB" dirty="0"/>
              <a:t> staff agreed with the statement “</a:t>
            </a:r>
            <a:r>
              <a:rPr lang="en-US" i="1" dirty="0">
                <a:effectLst/>
              </a:rPr>
              <a:t>smoking is an important coping mechanism for many patients, helping them to deal with their mental health illness</a:t>
            </a:r>
            <a:r>
              <a:rPr lang="en-US" i="1" dirty="0" smtClean="0">
                <a:effectLst/>
              </a:rPr>
              <a:t>”</a:t>
            </a:r>
            <a:endParaRPr lang="en-US" i="1" dirty="0">
              <a:effectLst/>
            </a:endParaRPr>
          </a:p>
          <a:p>
            <a:r>
              <a:rPr lang="en-GB" dirty="0" smtClean="0"/>
              <a:t>Despite the lack of treatment provision reported by clients: 38</a:t>
            </a:r>
            <a:r>
              <a:rPr lang="en-GB" dirty="0"/>
              <a:t>% (n=39) of </a:t>
            </a:r>
            <a:r>
              <a:rPr lang="en-GB" b="1" dirty="0"/>
              <a:t>MH </a:t>
            </a:r>
            <a:r>
              <a:rPr lang="en-GB" dirty="0"/>
              <a:t>staff </a:t>
            </a:r>
            <a:r>
              <a:rPr lang="en-GB" dirty="0" smtClean="0"/>
              <a:t>agreed </a:t>
            </a:r>
            <a:r>
              <a:rPr lang="en-GB" dirty="0"/>
              <a:t>with the statement </a:t>
            </a:r>
            <a:r>
              <a:rPr lang="en-GB" i="1" dirty="0"/>
              <a:t>“</a:t>
            </a:r>
            <a:r>
              <a:rPr lang="en-US" i="1" dirty="0">
                <a:effectLst/>
              </a:rPr>
              <a:t>nicotine replacement products and </a:t>
            </a:r>
            <a:r>
              <a:rPr lang="en-US" i="1" dirty="0" err="1">
                <a:effectLst/>
              </a:rPr>
              <a:t>behavioural</a:t>
            </a:r>
            <a:r>
              <a:rPr lang="en-US" i="1" dirty="0">
                <a:effectLst/>
              </a:rPr>
              <a:t> support (for smoking cessation/harm reduction/ nicotine withdrawal) are readily available for patients on my ward/at my service”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19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r>
              <a:rPr lang="en-GB" sz="2800" dirty="0" smtClean="0"/>
              <a:t>An unmet clinical need is evident: smoking cessation support is not being delivered to this high prevalence population</a:t>
            </a:r>
          </a:p>
          <a:p>
            <a:r>
              <a:rPr lang="en-GB" sz="2800" dirty="0" smtClean="0"/>
              <a:t>Client motivation is apparent but unaddressed</a:t>
            </a:r>
          </a:p>
          <a:p>
            <a:r>
              <a:rPr lang="en-GB" sz="2800" dirty="0" smtClean="0"/>
              <a:t>Some staff attitudes regarding the importance of nicotine dependence treatment may be inadvertently affecting treatment accessibility in MH and addiction services</a:t>
            </a:r>
          </a:p>
          <a:p>
            <a:r>
              <a:rPr lang="en-GB" sz="2800" dirty="0" smtClean="0"/>
              <a:t>Given previous research showing that staff who smoke are more likely to question the importance of nicotine dependence treatment, the number of staff smoking is a concern for their own and their patients’ health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070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Acknowledgements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4525963"/>
          </a:xfrm>
        </p:spPr>
        <p:txBody>
          <a:bodyPr/>
          <a:lstStyle/>
          <a:p>
            <a:r>
              <a:rPr lang="en-GB" dirty="0" smtClean="0"/>
              <a:t>Professor Ann McNeill</a:t>
            </a:r>
          </a:p>
          <a:p>
            <a:r>
              <a:rPr lang="en-GB" dirty="0" smtClean="0"/>
              <a:t>Professor John Strang</a:t>
            </a:r>
          </a:p>
          <a:p>
            <a:r>
              <a:rPr lang="en-GB" dirty="0" smtClean="0"/>
              <a:t>Ms Gay Sutherland</a:t>
            </a:r>
          </a:p>
          <a:p>
            <a:r>
              <a:rPr lang="en-GB" dirty="0" smtClean="0"/>
              <a:t>Dr Elena </a:t>
            </a:r>
            <a:r>
              <a:rPr lang="en-GB" dirty="0" err="1" smtClean="0"/>
              <a:t>Ratschen</a:t>
            </a:r>
            <a:r>
              <a:rPr lang="en-GB" dirty="0" smtClean="0"/>
              <a:t> </a:t>
            </a:r>
          </a:p>
          <a:p>
            <a:r>
              <a:rPr lang="en-GB" dirty="0"/>
              <a:t>Karolina </a:t>
            </a:r>
            <a:r>
              <a:rPr lang="en-GB" dirty="0" err="1" smtClean="0"/>
              <a:t>Bogdanowicz</a:t>
            </a:r>
            <a:endParaRPr lang="en-GB" dirty="0" smtClean="0"/>
          </a:p>
          <a:p>
            <a:r>
              <a:rPr lang="en-GB" dirty="0" smtClean="0"/>
              <a:t>All the staff and clients at the services involved</a:t>
            </a:r>
          </a:p>
          <a:p>
            <a:r>
              <a:rPr lang="en-US" dirty="0" smtClean="0"/>
              <a:t>This study was part funded by the National Institute for Health Research (NIHR) Mental Health Biomedical Research Centre. </a:t>
            </a:r>
            <a:r>
              <a:rPr lang="en-US" sz="2400" i="1" dirty="0" smtClean="0"/>
              <a:t>The views expressed are those of the authors and not necessarily those of the NHS, the NIHR or the Department of Health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925443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12974"/>
          </a:xfrm>
        </p:spPr>
        <p:txBody>
          <a:bodyPr/>
          <a:lstStyle/>
          <a:p>
            <a:r>
              <a:rPr lang="en-GB" dirty="0" smtClean="0"/>
              <a:t>What’s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435280" cy="4525963"/>
          </a:xfrm>
        </p:spPr>
        <p:txBody>
          <a:bodyPr/>
          <a:lstStyle/>
          <a:p>
            <a:r>
              <a:rPr lang="en-GB" dirty="0" smtClean="0"/>
              <a:t>Clinical pathway to address the unmet clinical need:</a:t>
            </a:r>
          </a:p>
          <a:p>
            <a:pPr lvl="1" eaLnBrk="1" hangingPunct="1">
              <a:defRPr/>
            </a:pPr>
            <a:r>
              <a:rPr lang="en-GB" sz="2400" dirty="0"/>
              <a:t>Mandatory recording of smoking status and motivation to quit</a:t>
            </a:r>
          </a:p>
          <a:p>
            <a:pPr lvl="1" eaLnBrk="1" hangingPunct="1">
              <a:defRPr/>
            </a:pPr>
            <a:r>
              <a:rPr lang="en-GB" sz="2400" dirty="0"/>
              <a:t>Development/facilitation of  routinely provided </a:t>
            </a:r>
            <a:r>
              <a:rPr lang="en-GB" sz="2400" dirty="0" smtClean="0"/>
              <a:t>support which should also be documented in patient notes</a:t>
            </a:r>
            <a:endParaRPr lang="en-GB" sz="2400" dirty="0"/>
          </a:p>
          <a:p>
            <a:r>
              <a:rPr lang="en-GB" dirty="0" smtClean="0"/>
              <a:t>Staff training</a:t>
            </a:r>
          </a:p>
          <a:p>
            <a:r>
              <a:rPr lang="en-GB" dirty="0" smtClean="0"/>
              <a:t>Support for staff smokers</a:t>
            </a:r>
          </a:p>
          <a:p>
            <a:r>
              <a:rPr lang="en-GB" dirty="0" smtClean="0"/>
              <a:t>Future research: Do </a:t>
            </a:r>
            <a:r>
              <a:rPr lang="en-GB" dirty="0"/>
              <a:t>interventions delivered to this group </a:t>
            </a:r>
            <a:r>
              <a:rPr lang="en-GB" dirty="0" smtClean="0"/>
              <a:t>produce </a:t>
            </a:r>
            <a:r>
              <a:rPr lang="en-GB" dirty="0"/>
              <a:t>standard observed benefits, or are special more tailored interventions required?</a:t>
            </a:r>
            <a:endParaRPr lang="en-US" dirty="0"/>
          </a:p>
          <a:p>
            <a:endParaRPr lang="en-GB" dirty="0" smtClean="0"/>
          </a:p>
          <a:p>
            <a:pPr marL="0" indent="0">
              <a:buClr>
                <a:srgbClr val="FFFF00"/>
              </a:buClr>
              <a:buNone/>
            </a:pPr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86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4525963"/>
          </a:xfrm>
        </p:spPr>
        <p:txBody>
          <a:bodyPr/>
          <a:lstStyle/>
          <a:p>
            <a:pPr lvl="0"/>
            <a:r>
              <a:rPr lang="en-GB" sz="1100" dirty="0">
                <a:effectLst/>
              </a:rPr>
              <a:t>London Health Observatory, Smoking in England, 2012.</a:t>
            </a:r>
            <a:endParaRPr lang="en-US" sz="1100" dirty="0">
              <a:effectLst/>
            </a:endParaRPr>
          </a:p>
          <a:p>
            <a:r>
              <a:rPr lang="en-GB" sz="1100" u="sng" dirty="0">
                <a:effectLst/>
                <a:hlinkClick r:id="rId2"/>
              </a:rPr>
              <a:t>http://www.lho.org.uk/LHO_Topics/National_Lead_Areas/NationalSmoking.aspx</a:t>
            </a:r>
            <a:r>
              <a:rPr lang="en-GB" sz="1100" dirty="0">
                <a:effectLst/>
              </a:rPr>
              <a:t> </a:t>
            </a:r>
            <a:endParaRPr lang="en-US" sz="1100" dirty="0">
              <a:effectLst/>
            </a:endParaRPr>
          </a:p>
          <a:p>
            <a:pPr lvl="0"/>
            <a:r>
              <a:rPr lang="en-GB" sz="1100" dirty="0">
                <a:effectLst/>
              </a:rPr>
              <a:t>Harris, J., Best, D., Man, L-H., Welch, S., </a:t>
            </a:r>
            <a:r>
              <a:rPr lang="en-GB" sz="1100" dirty="0" err="1">
                <a:effectLst/>
              </a:rPr>
              <a:t>Gossop</a:t>
            </a:r>
            <a:r>
              <a:rPr lang="en-GB" sz="1100" dirty="0">
                <a:effectLst/>
              </a:rPr>
              <a:t> M. &amp; Strang, J. (2000). Changes in cigarette smoking among alcohol and drug misusers during inpatient detoxification. </a:t>
            </a:r>
            <a:r>
              <a:rPr lang="en-GB" sz="1100" i="1" dirty="0">
                <a:effectLst/>
              </a:rPr>
              <a:t>Addiction Biology, 5</a:t>
            </a:r>
            <a:r>
              <a:rPr lang="en-GB" sz="1100" dirty="0">
                <a:effectLst/>
              </a:rPr>
              <a:t>, 443-450.</a:t>
            </a:r>
            <a:endParaRPr lang="en-US" sz="1100" dirty="0">
              <a:effectLst/>
            </a:endParaRPr>
          </a:p>
          <a:p>
            <a:pPr lvl="0"/>
            <a:r>
              <a:rPr lang="en-GB" sz="1100" dirty="0" err="1">
                <a:effectLst/>
              </a:rPr>
              <a:t>Tacke</a:t>
            </a:r>
            <a:r>
              <a:rPr lang="en-GB" sz="1100" dirty="0">
                <a:effectLst/>
              </a:rPr>
              <a:t>, U., Wolff K., Finch, E., &amp; Strang, J. (2001). The effect of tobacco smoking on subjective symptoms of inadequacy (“not holding”) of methadone dose among opiate addicts in methadone maintenance treatment. </a:t>
            </a:r>
            <a:r>
              <a:rPr lang="en-GB" sz="1100" i="1" dirty="0">
                <a:effectLst/>
              </a:rPr>
              <a:t>Addiction Biology, 6 </a:t>
            </a:r>
            <a:r>
              <a:rPr lang="en-GB" sz="1100" dirty="0">
                <a:effectLst/>
              </a:rPr>
              <a:t>(2), 137-145</a:t>
            </a:r>
            <a:r>
              <a:rPr lang="en-GB" sz="1100" dirty="0" smtClean="0">
                <a:effectLst/>
              </a:rPr>
              <a:t>.</a:t>
            </a:r>
          </a:p>
          <a:p>
            <a:pPr lvl="0"/>
            <a:r>
              <a:rPr lang="en-GB" sz="1100" dirty="0" smtClean="0">
                <a:effectLst/>
              </a:rPr>
              <a:t>Department </a:t>
            </a:r>
            <a:r>
              <a:rPr lang="en-GB" sz="1100" dirty="0">
                <a:effectLst/>
              </a:rPr>
              <a:t>of Health, Smoking Kills: A white paper on tobacco. 1998.   </a:t>
            </a:r>
            <a:r>
              <a:rPr lang="en-GB" sz="1100" dirty="0">
                <a:effectLst/>
                <a:hlinkClick r:id="rId3"/>
              </a:rPr>
              <a:t>http://www.healthpromotionagency.org.uk/Resources/strategies/smokingkills.htm</a:t>
            </a:r>
            <a:endParaRPr lang="en-US" sz="1100" dirty="0">
              <a:effectLst/>
            </a:endParaRPr>
          </a:p>
          <a:p>
            <a:pPr lvl="0"/>
            <a:r>
              <a:rPr lang="en-GB" sz="1100" dirty="0">
                <a:effectLst/>
              </a:rPr>
              <a:t>Department of Health, Healthy Lives, Healthy People: A Tobacco Control Plan for England, 2011. </a:t>
            </a:r>
            <a:r>
              <a:rPr lang="en-GB" sz="1100" dirty="0">
                <a:effectLst/>
                <a:hlinkClick r:id="rId4"/>
              </a:rPr>
              <a:t>https://</a:t>
            </a:r>
            <a:r>
              <a:rPr lang="en-GB" sz="1100" dirty="0" smtClean="0">
                <a:effectLst/>
                <a:hlinkClick r:id="rId4"/>
              </a:rPr>
              <a:t>www.gov.uk/government/uploads/system/uploads/attachment_data/file/135349/dh_124960.pdf.pdf</a:t>
            </a:r>
            <a:endParaRPr lang="en-US" sz="1100" dirty="0">
              <a:effectLst/>
            </a:endParaRPr>
          </a:p>
          <a:p>
            <a:pPr lvl="0"/>
            <a:r>
              <a:rPr lang="en-GB" sz="1100" dirty="0">
                <a:effectLst/>
              </a:rPr>
              <a:t>The NHS Information Centre, Statistics on Smoking: England, 2012. </a:t>
            </a:r>
            <a:endParaRPr lang="en-US" sz="1100" dirty="0">
              <a:effectLst/>
            </a:endParaRPr>
          </a:p>
          <a:p>
            <a:r>
              <a:rPr lang="en-GB" sz="1100" u="sng" dirty="0">
                <a:effectLst/>
                <a:hlinkClick r:id="rId5"/>
              </a:rPr>
              <a:t>https://catalogue.ic.nhs.uk/publications/public-health/smoking/smok-eng-2012/smok-eng-2012-rep.pdf</a:t>
            </a:r>
            <a:r>
              <a:rPr lang="en-GB" sz="1100" dirty="0">
                <a:effectLst/>
              </a:rPr>
              <a:t> </a:t>
            </a:r>
            <a:endParaRPr lang="en-US" sz="1100" dirty="0">
              <a:effectLst/>
            </a:endParaRPr>
          </a:p>
          <a:p>
            <a:pPr lvl="0"/>
            <a:r>
              <a:rPr lang="en-GB" sz="1100" dirty="0">
                <a:effectLst/>
              </a:rPr>
              <a:t>Hurt, R.D., </a:t>
            </a:r>
            <a:r>
              <a:rPr lang="en-GB" sz="1100" dirty="0" err="1">
                <a:effectLst/>
              </a:rPr>
              <a:t>Offord</a:t>
            </a:r>
            <a:r>
              <a:rPr lang="en-GB" sz="1100" dirty="0">
                <a:effectLst/>
              </a:rPr>
              <a:t>, J., P., </a:t>
            </a:r>
            <a:r>
              <a:rPr lang="en-GB" sz="1100" dirty="0" err="1">
                <a:effectLst/>
              </a:rPr>
              <a:t>Corghan</a:t>
            </a:r>
            <a:r>
              <a:rPr lang="en-GB" sz="1100" dirty="0">
                <a:effectLst/>
              </a:rPr>
              <a:t>, I., T., Gomez-Dahl, L., </a:t>
            </a:r>
            <a:r>
              <a:rPr lang="en-GB" sz="1100" dirty="0" err="1">
                <a:effectLst/>
              </a:rPr>
              <a:t>Kottke</a:t>
            </a:r>
            <a:r>
              <a:rPr lang="en-GB" sz="1100" dirty="0">
                <a:effectLst/>
              </a:rPr>
              <a:t>, T.R., Morse R.M., &amp; Melton, J. (1996). Mortality Following Inpatient Addictions Treatment: Role of Tobacco Use in a Community-Based Cohort. </a:t>
            </a:r>
            <a:r>
              <a:rPr lang="en-GB" sz="1100" i="1" dirty="0">
                <a:effectLst/>
              </a:rPr>
              <a:t>The Journal of the American Medical Association, 275 </a:t>
            </a:r>
            <a:r>
              <a:rPr lang="en-GB" sz="1100" dirty="0">
                <a:effectLst/>
              </a:rPr>
              <a:t>(14), 1097-1103. </a:t>
            </a:r>
            <a:endParaRPr lang="en-US" sz="1100" dirty="0">
              <a:effectLst/>
            </a:endParaRPr>
          </a:p>
          <a:p>
            <a:pPr lvl="0"/>
            <a:r>
              <a:rPr lang="en-GB" sz="1100" dirty="0" err="1">
                <a:effectLst/>
              </a:rPr>
              <a:t>Pelucchi</a:t>
            </a:r>
            <a:r>
              <a:rPr lang="en-GB" sz="1100" dirty="0">
                <a:effectLst/>
              </a:rPr>
              <a:t>, C., Gallus, S., &amp; </a:t>
            </a:r>
            <a:r>
              <a:rPr lang="en-GB" sz="1100" dirty="0" err="1">
                <a:effectLst/>
              </a:rPr>
              <a:t>Garavello,W</a:t>
            </a:r>
            <a:r>
              <a:rPr lang="en-GB" sz="1100" dirty="0">
                <a:effectLst/>
              </a:rPr>
              <a:t>. (2007). Cancer risk associated with alcohol and tobacco use: Focus on upper aero-digestive tract and liver. </a:t>
            </a:r>
            <a:r>
              <a:rPr lang="en-GB" sz="1100" i="1" dirty="0">
                <a:effectLst/>
              </a:rPr>
              <a:t>Alcohol Research &amp; Health</a:t>
            </a:r>
            <a:r>
              <a:rPr lang="en-GB" sz="1100" dirty="0">
                <a:effectLst/>
              </a:rPr>
              <a:t>, </a:t>
            </a:r>
            <a:r>
              <a:rPr lang="en-GB" sz="1100" i="1" dirty="0">
                <a:effectLst/>
              </a:rPr>
              <a:t>29</a:t>
            </a:r>
            <a:r>
              <a:rPr lang="en-GB" sz="1100" dirty="0">
                <a:effectLst/>
              </a:rPr>
              <a:t>, 193−198</a:t>
            </a:r>
            <a:r>
              <a:rPr lang="en-GB" sz="1100" dirty="0" smtClean="0">
                <a:effectLst/>
              </a:rPr>
              <a:t>.</a:t>
            </a:r>
          </a:p>
          <a:p>
            <a:pPr lvl="0"/>
            <a:r>
              <a:rPr lang="en-GB" sz="1100" dirty="0">
                <a:effectLst/>
              </a:rPr>
              <a:t>Campbell, B.K., Wander, N., Stark, M. &amp; </a:t>
            </a:r>
            <a:r>
              <a:rPr lang="en-GB" sz="1100" dirty="0" err="1">
                <a:effectLst/>
              </a:rPr>
              <a:t>Holbert</a:t>
            </a:r>
            <a:r>
              <a:rPr lang="en-GB" sz="1100" dirty="0">
                <a:effectLst/>
              </a:rPr>
              <a:t>, T. (1995). Treating cigarette smoking in drug-abusing clients. </a:t>
            </a:r>
            <a:r>
              <a:rPr lang="en-GB" sz="1100" i="1" dirty="0">
                <a:effectLst/>
              </a:rPr>
              <a:t>Journal of Substance Abuse Treatment, 12 </a:t>
            </a:r>
            <a:r>
              <a:rPr lang="en-GB" sz="1100" dirty="0">
                <a:effectLst/>
              </a:rPr>
              <a:t>(2), 89-94.</a:t>
            </a:r>
            <a:endParaRPr lang="en-US" sz="1100" dirty="0">
              <a:effectLst/>
            </a:endParaRPr>
          </a:p>
          <a:p>
            <a:pPr lvl="0"/>
            <a:r>
              <a:rPr lang="en-GB" sz="1100" dirty="0">
                <a:effectLst/>
              </a:rPr>
              <a:t>Walsh, R. A., Bowman, J.A., </a:t>
            </a:r>
            <a:r>
              <a:rPr lang="en-GB" sz="1100" dirty="0" err="1">
                <a:effectLst/>
              </a:rPr>
              <a:t>Tzelepis</a:t>
            </a:r>
            <a:r>
              <a:rPr lang="en-GB" sz="1100" dirty="0">
                <a:effectLst/>
              </a:rPr>
              <a:t>, F., &amp; </a:t>
            </a:r>
            <a:r>
              <a:rPr lang="en-GB" sz="1100" dirty="0" err="1">
                <a:effectLst/>
              </a:rPr>
              <a:t>Lecathelinais</a:t>
            </a:r>
            <a:r>
              <a:rPr lang="en-GB" sz="1100" dirty="0">
                <a:effectLst/>
              </a:rPr>
              <a:t>, C. (2009). Smoking cessation interventions in Australian drug treatment agencies: a national survey of attitudes and practises. </a:t>
            </a:r>
            <a:r>
              <a:rPr lang="en-GB" sz="1100" i="1" dirty="0">
                <a:effectLst/>
              </a:rPr>
              <a:t>Drug and Alcohol Review, 24 </a:t>
            </a:r>
            <a:r>
              <a:rPr lang="en-GB" sz="1100" dirty="0">
                <a:effectLst/>
              </a:rPr>
              <a:t>(3), 235-244.</a:t>
            </a:r>
            <a:endParaRPr lang="en-US" sz="1100" dirty="0">
              <a:effectLst/>
            </a:endParaRPr>
          </a:p>
          <a:p>
            <a:pPr lvl="0"/>
            <a:r>
              <a:rPr lang="en-GB" sz="1100" dirty="0" err="1">
                <a:effectLst/>
              </a:rPr>
              <a:t>Guydish</a:t>
            </a:r>
            <a:r>
              <a:rPr lang="en-GB" sz="1100" dirty="0">
                <a:effectLst/>
              </a:rPr>
              <a:t>, J., </a:t>
            </a:r>
            <a:r>
              <a:rPr lang="en-GB" sz="1100" dirty="0" err="1">
                <a:effectLst/>
              </a:rPr>
              <a:t>Passalacqua</a:t>
            </a:r>
            <a:r>
              <a:rPr lang="en-GB" sz="1100" dirty="0">
                <a:effectLst/>
              </a:rPr>
              <a:t>, E., Tajima, B., &amp;  </a:t>
            </a:r>
            <a:r>
              <a:rPr lang="en-GB" sz="1100" dirty="0" err="1">
                <a:effectLst/>
              </a:rPr>
              <a:t>Manser</a:t>
            </a:r>
            <a:r>
              <a:rPr lang="en-GB" sz="1100" dirty="0">
                <a:effectLst/>
              </a:rPr>
              <a:t>, S. T. (2007). Staff Smoking and Other Barriers to Nicotine Dependence Intervention in Addiction Treatment Settings: A review. </a:t>
            </a:r>
            <a:r>
              <a:rPr lang="en-GB" sz="1100" i="1" dirty="0">
                <a:effectLst/>
              </a:rPr>
              <a:t>Journal of Psychoactive Drugs, 39</a:t>
            </a:r>
            <a:r>
              <a:rPr lang="en-GB" sz="1100" dirty="0">
                <a:effectLst/>
              </a:rPr>
              <a:t> (4), 423-433</a:t>
            </a:r>
            <a:r>
              <a:rPr lang="en-GB" sz="1100" dirty="0" smtClean="0">
                <a:effectLst/>
              </a:rPr>
              <a:t>.</a:t>
            </a:r>
            <a:endParaRPr lang="en-US" sz="1100" dirty="0">
              <a:effectLst/>
            </a:endParaRPr>
          </a:p>
          <a:p>
            <a:pPr lvl="0"/>
            <a:r>
              <a:rPr lang="en-GB" sz="1100" dirty="0">
                <a:effectLst/>
              </a:rPr>
              <a:t>Weinberger, A.H., &amp; </a:t>
            </a:r>
            <a:r>
              <a:rPr lang="en-GB" sz="1100" dirty="0" err="1">
                <a:effectLst/>
              </a:rPr>
              <a:t>Sofuoglu</a:t>
            </a:r>
            <a:r>
              <a:rPr lang="en-GB" sz="1100" dirty="0">
                <a:effectLst/>
              </a:rPr>
              <a:t>, M. (2009). The Impact of Cigarette Smoking on Stimulant Addiction. </a:t>
            </a:r>
            <a:r>
              <a:rPr lang="en-GB" sz="1100" i="1" dirty="0">
                <a:effectLst/>
              </a:rPr>
              <a:t>American Journal of Alcohol Abuse, 35 </a:t>
            </a:r>
            <a:r>
              <a:rPr lang="en-GB" sz="1100" dirty="0">
                <a:effectLst/>
              </a:rPr>
              <a:t>(1), 12-17. </a:t>
            </a:r>
            <a:endParaRPr lang="en-US" sz="1100" dirty="0">
              <a:effectLst/>
            </a:endParaRPr>
          </a:p>
          <a:p>
            <a:pPr lvl="0"/>
            <a:r>
              <a:rPr lang="en-GB" sz="1100" dirty="0">
                <a:effectLst/>
              </a:rPr>
              <a:t>Baca, C. T., &amp; </a:t>
            </a:r>
            <a:r>
              <a:rPr lang="en-GB" sz="1100" dirty="0" err="1">
                <a:effectLst/>
              </a:rPr>
              <a:t>Yahen</a:t>
            </a:r>
            <a:r>
              <a:rPr lang="en-GB" sz="1100" dirty="0">
                <a:effectLst/>
              </a:rPr>
              <a:t>, C.E. (2009). Smoking cessation during substance abuse treatment: What you need to know. </a:t>
            </a:r>
            <a:r>
              <a:rPr lang="en-GB" sz="1100" i="1" dirty="0">
                <a:effectLst/>
              </a:rPr>
              <a:t>Journal of Substance Abuse Treatment, 36, </a:t>
            </a:r>
            <a:r>
              <a:rPr lang="en-GB" sz="1100" dirty="0">
                <a:effectLst/>
              </a:rPr>
              <a:t>205-219</a:t>
            </a:r>
            <a:endParaRPr lang="en-US" sz="1100" dirty="0">
              <a:effectLst/>
            </a:endParaRPr>
          </a:p>
          <a:p>
            <a:pPr lvl="0"/>
            <a:r>
              <a:rPr lang="en-GB" sz="1100" dirty="0" err="1">
                <a:effectLst/>
              </a:rPr>
              <a:t>Tsoh</a:t>
            </a:r>
            <a:r>
              <a:rPr lang="en-GB" sz="1100" dirty="0">
                <a:effectLst/>
              </a:rPr>
              <a:t>, J., Chi, F., </a:t>
            </a:r>
            <a:r>
              <a:rPr lang="en-GB" sz="1100" dirty="0" err="1">
                <a:effectLst/>
              </a:rPr>
              <a:t>Mertens</a:t>
            </a:r>
            <a:r>
              <a:rPr lang="en-GB" sz="1100" dirty="0">
                <a:effectLst/>
              </a:rPr>
              <a:t>, J., </a:t>
            </a:r>
            <a:r>
              <a:rPr lang="en-GB" sz="1100" dirty="0" err="1">
                <a:effectLst/>
              </a:rPr>
              <a:t>Weisner</a:t>
            </a:r>
            <a:r>
              <a:rPr lang="en-GB" sz="1100" dirty="0">
                <a:effectLst/>
              </a:rPr>
              <a:t>, C. (2011). Stopping smoking during first year of substance use treatment predicted 9-year alcohol and drug treatment outcomes. </a:t>
            </a:r>
            <a:r>
              <a:rPr lang="en-GB" sz="1100" i="1" dirty="0">
                <a:effectLst/>
              </a:rPr>
              <a:t>Drug Alcohol Depend., 114 </a:t>
            </a:r>
            <a:r>
              <a:rPr lang="en-GB" sz="1100" dirty="0">
                <a:effectLst/>
              </a:rPr>
              <a:t>(2-3), 110-118.</a:t>
            </a:r>
            <a:endParaRPr lang="en-US" sz="1100" dirty="0">
              <a:effectLst/>
            </a:endParaRPr>
          </a:p>
          <a:p>
            <a:pPr lvl="0"/>
            <a:r>
              <a:rPr lang="en-GB" sz="1100" dirty="0" err="1" smtClean="0">
                <a:effectLst/>
              </a:rPr>
              <a:t>Ziedonis</a:t>
            </a:r>
            <a:r>
              <a:rPr lang="en-GB" sz="1100" dirty="0">
                <a:effectLst/>
              </a:rPr>
              <a:t>, D.M., </a:t>
            </a:r>
            <a:r>
              <a:rPr lang="en-GB" sz="1100" dirty="0" err="1">
                <a:effectLst/>
              </a:rPr>
              <a:t>Guydish</a:t>
            </a:r>
            <a:r>
              <a:rPr lang="en-GB" sz="1100" dirty="0">
                <a:effectLst/>
              </a:rPr>
              <a:t>, J., Williams, J.M., Steinberg, M., &amp; </a:t>
            </a:r>
            <a:r>
              <a:rPr lang="en-GB" sz="1100" dirty="0" err="1">
                <a:effectLst/>
              </a:rPr>
              <a:t>Foulds</a:t>
            </a:r>
            <a:r>
              <a:rPr lang="en-GB" sz="1100" dirty="0">
                <a:effectLst/>
              </a:rPr>
              <a:t>, J. (2007). Barriers and solutions to addressing tobacco dependence in addiction treatment programs. </a:t>
            </a:r>
            <a:r>
              <a:rPr lang="en-GB" sz="1100" i="1" dirty="0">
                <a:effectLst/>
              </a:rPr>
              <a:t>Psychiatry Publications and Presentations. Paper 215. </a:t>
            </a:r>
            <a:r>
              <a:rPr lang="en-GB" sz="1100" u="sng" dirty="0">
                <a:effectLst/>
                <a:hlinkClick r:id="rId6"/>
              </a:rPr>
              <a:t>http://escholarship.umassmed.edu/psych_pp/215</a:t>
            </a:r>
            <a:r>
              <a:rPr lang="en-GB" sz="1100" dirty="0">
                <a:effectLst/>
              </a:rPr>
              <a:t> </a:t>
            </a:r>
            <a:endParaRPr lang="en-US" sz="1100" dirty="0">
              <a:effectLst/>
            </a:endParaRPr>
          </a:p>
          <a:p>
            <a:pPr lvl="0"/>
            <a:r>
              <a:rPr lang="en-GB" sz="1100" dirty="0" err="1">
                <a:effectLst/>
              </a:rPr>
              <a:t>Kotz</a:t>
            </a:r>
            <a:r>
              <a:rPr lang="en-GB" sz="1100" dirty="0">
                <a:effectLst/>
              </a:rPr>
              <a:t>, D., Brown, J., &amp; West, R. (2013). Predictive validity of the Motivation To Stop Scale (MTSS): A single-item measure of motivation to stop smoking. </a:t>
            </a:r>
            <a:r>
              <a:rPr lang="en-GB" sz="1100" i="1" dirty="0">
                <a:effectLst/>
              </a:rPr>
              <a:t>Drug and Alcohol Dependence, 128, </a:t>
            </a:r>
            <a:r>
              <a:rPr lang="en-GB" sz="1100" dirty="0">
                <a:effectLst/>
              </a:rPr>
              <a:t>15-19.</a:t>
            </a:r>
            <a:endParaRPr lang="en-US" sz="11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21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GB" sz="6600" dirty="0" smtClean="0"/>
          </a:p>
          <a:p>
            <a:pPr marL="0" indent="0" algn="ctr">
              <a:buNone/>
            </a:pPr>
            <a:r>
              <a:rPr lang="en-GB" sz="6600" dirty="0" smtClean="0"/>
              <a:t>Thank you!</a:t>
            </a:r>
          </a:p>
          <a:p>
            <a:pPr marL="0" indent="0" algn="ctr">
              <a:buNone/>
            </a:pPr>
            <a:endParaRPr lang="en-GB" sz="6600" dirty="0"/>
          </a:p>
          <a:p>
            <a:pPr marL="0" indent="0" algn="ctr">
              <a:buNone/>
            </a:pPr>
            <a:r>
              <a:rPr lang="en-GB" sz="6600" dirty="0" smtClean="0"/>
              <a:t>Any questions?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0355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lvl="0"/>
            <a:r>
              <a:rPr lang="en-GB" sz="2800" dirty="0" smtClean="0">
                <a:effectLst/>
              </a:rPr>
              <a:t>Smoking prevalence in </a:t>
            </a:r>
            <a:r>
              <a:rPr lang="en-GB" sz="2800" dirty="0">
                <a:effectLst/>
              </a:rPr>
              <a:t>substance </a:t>
            </a:r>
            <a:r>
              <a:rPr lang="en-GB" sz="2800" dirty="0" err="1">
                <a:effectLst/>
              </a:rPr>
              <a:t>misusers</a:t>
            </a:r>
            <a:r>
              <a:rPr lang="en-GB" sz="2800" dirty="0">
                <a:effectLst/>
              </a:rPr>
              <a:t> </a:t>
            </a:r>
            <a:r>
              <a:rPr lang="en-GB" sz="2800" dirty="0" smtClean="0">
                <a:effectLst/>
              </a:rPr>
              <a:t>has been shown to be </a:t>
            </a:r>
            <a:r>
              <a:rPr lang="en-GB" sz="2800" dirty="0">
                <a:effectLst/>
              </a:rPr>
              <a:t>considerably higher than the general </a:t>
            </a:r>
            <a:r>
              <a:rPr lang="en-GB" sz="2800" dirty="0" smtClean="0">
                <a:effectLst/>
              </a:rPr>
              <a:t>population (Harris et al., 2000; </a:t>
            </a:r>
            <a:r>
              <a:rPr lang="en-GB" sz="2800" dirty="0" err="1" smtClean="0">
                <a:effectLst/>
              </a:rPr>
              <a:t>Tacke</a:t>
            </a:r>
            <a:r>
              <a:rPr lang="en-GB" sz="2800" dirty="0" smtClean="0">
                <a:effectLst/>
              </a:rPr>
              <a:t> et al., 2001)</a:t>
            </a:r>
          </a:p>
          <a:p>
            <a:r>
              <a:rPr lang="en-GB" sz="2800" dirty="0">
                <a:effectLst/>
              </a:rPr>
              <a:t>Since then, the UK has implemented a number of tobacco control measures, such as </a:t>
            </a:r>
            <a:r>
              <a:rPr lang="en-GB" sz="2800" dirty="0" smtClean="0">
                <a:effectLst/>
              </a:rPr>
              <a:t>the </a:t>
            </a:r>
            <a:r>
              <a:rPr lang="en-GB" sz="2800" dirty="0">
                <a:effectLst/>
              </a:rPr>
              <a:t>ban on tobacco advertising, the development of a network of NHS Stop Smoking Services and the implementation of </a:t>
            </a:r>
            <a:r>
              <a:rPr lang="en-GB" sz="2800" dirty="0" smtClean="0">
                <a:effectLst/>
              </a:rPr>
              <a:t>the </a:t>
            </a:r>
            <a:r>
              <a:rPr lang="en-GB" sz="2800" dirty="0">
                <a:effectLst/>
              </a:rPr>
              <a:t>national smoke-free policy </a:t>
            </a:r>
            <a:r>
              <a:rPr lang="en-GB" sz="2800" dirty="0" smtClean="0">
                <a:effectLst/>
              </a:rPr>
              <a:t>(DOH</a:t>
            </a:r>
            <a:r>
              <a:rPr lang="en-GB" sz="2800" dirty="0">
                <a:effectLst/>
              </a:rPr>
              <a:t>, </a:t>
            </a:r>
            <a:r>
              <a:rPr lang="en-GB" sz="2800" dirty="0" smtClean="0">
                <a:effectLst/>
              </a:rPr>
              <a:t>1998, 2011)</a:t>
            </a:r>
            <a:endParaRPr lang="en-US" sz="2800" dirty="0">
              <a:effectLst/>
            </a:endParaRPr>
          </a:p>
          <a:p>
            <a:pPr marL="457200" lvl="1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70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effectLst/>
              </a:rPr>
              <a:t>Health related consequences are a huge </a:t>
            </a:r>
            <a:r>
              <a:rPr lang="en-GB" dirty="0" smtClean="0">
                <a:effectLst/>
              </a:rPr>
              <a:t>concern, e.g.</a:t>
            </a:r>
          </a:p>
          <a:p>
            <a:pPr lvl="1"/>
            <a:r>
              <a:rPr lang="en-GB" dirty="0" smtClean="0">
                <a:effectLst/>
              </a:rPr>
              <a:t>Alcoholics </a:t>
            </a:r>
            <a:r>
              <a:rPr lang="en-GB" dirty="0">
                <a:effectLst/>
              </a:rPr>
              <a:t>are more likely to die from a tobacco-related disease, compared to alcohol-related causes (Hurt et al., 1996</a:t>
            </a:r>
            <a:r>
              <a:rPr lang="en-GB" dirty="0" smtClean="0">
                <a:effectLst/>
              </a:rPr>
              <a:t>)</a:t>
            </a:r>
            <a:endParaRPr lang="en-GB" dirty="0">
              <a:effectLst/>
            </a:endParaRPr>
          </a:p>
          <a:p>
            <a:pPr lvl="1"/>
            <a:r>
              <a:rPr lang="en-GB" dirty="0">
                <a:effectLst/>
              </a:rPr>
              <a:t>There is a synergistic interaction between alcohol and smoking for cancer risk (</a:t>
            </a:r>
            <a:r>
              <a:rPr lang="en-GB" dirty="0" err="1">
                <a:effectLst/>
              </a:rPr>
              <a:t>Pelucchi</a:t>
            </a:r>
            <a:r>
              <a:rPr lang="en-GB" dirty="0">
                <a:effectLst/>
              </a:rPr>
              <a:t> et al., 2007</a:t>
            </a:r>
            <a:r>
              <a:rPr lang="en-GB" dirty="0" smtClean="0">
                <a:effectLst/>
              </a:rPr>
              <a:t>)</a:t>
            </a:r>
          </a:p>
          <a:p>
            <a:pPr lvl="0"/>
            <a:r>
              <a:rPr lang="en-GB" dirty="0" smtClean="0">
                <a:effectLst/>
              </a:rPr>
              <a:t>Smoking in this population needs to be addressed!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4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n-GB" dirty="0" smtClean="0"/>
              <a:t>Staff concerns: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GB" dirty="0" smtClean="0"/>
              <a:t>Substance </a:t>
            </a:r>
            <a:r>
              <a:rPr lang="en-GB" dirty="0" err="1" smtClean="0"/>
              <a:t>misusers</a:t>
            </a:r>
            <a:r>
              <a:rPr lang="en-GB" dirty="0" smtClean="0"/>
              <a:t> do not want to quit smoking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GB" dirty="0" smtClean="0"/>
              <a:t>Substance misusers are unable to quit smoking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en-GB" dirty="0" smtClean="0"/>
              <a:t>Quit attempts will have a negative impact on treatment of other substance use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en-GB" dirty="0" smtClean="0"/>
              <a:t>Lack of knowledge and training </a:t>
            </a:r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da-DK" dirty="0" smtClean="0"/>
              <a:t>Campbell </a:t>
            </a:r>
            <a:r>
              <a:rPr lang="da-DK" dirty="0"/>
              <a:t>et al., 1995; Walsh et al., 2005; Guydish et al., 2007</a:t>
            </a:r>
            <a:r>
              <a:rPr lang="da-DK" dirty="0" smtClean="0"/>
              <a:t>)</a:t>
            </a:r>
            <a:endParaRPr lang="da-DK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211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lvl="0"/>
            <a:r>
              <a:rPr lang="en-GB" dirty="0" smtClean="0">
                <a:effectLst/>
              </a:rPr>
              <a:t>Stopping smoking does not appear to impact </a:t>
            </a:r>
            <a:r>
              <a:rPr lang="en-GB" dirty="0">
                <a:effectLst/>
              </a:rPr>
              <a:t>negatively on </a:t>
            </a:r>
            <a:r>
              <a:rPr lang="en-GB" dirty="0" smtClean="0">
                <a:effectLst/>
              </a:rPr>
              <a:t>other substance treatment </a:t>
            </a:r>
          </a:p>
          <a:p>
            <a:pPr lvl="0"/>
            <a:r>
              <a:rPr lang="en-GB" dirty="0" smtClean="0">
                <a:effectLst/>
              </a:rPr>
              <a:t>Some evidence suggests </a:t>
            </a:r>
            <a:r>
              <a:rPr lang="en-GB" dirty="0">
                <a:effectLst/>
              </a:rPr>
              <a:t>that continued nicotine dependence may be a risk factor for </a:t>
            </a:r>
            <a:r>
              <a:rPr lang="en-GB" dirty="0" smtClean="0">
                <a:effectLst/>
              </a:rPr>
              <a:t>relapse (Weinberger &amp; </a:t>
            </a:r>
            <a:r>
              <a:rPr lang="en-GB" dirty="0" err="1" smtClean="0">
                <a:effectLst/>
              </a:rPr>
              <a:t>Sofuoglu</a:t>
            </a:r>
            <a:r>
              <a:rPr lang="en-GB" dirty="0" smtClean="0">
                <a:effectLst/>
              </a:rPr>
              <a:t>, 2009; Baca &amp; </a:t>
            </a:r>
            <a:r>
              <a:rPr lang="en-GB" dirty="0" err="1" smtClean="0">
                <a:effectLst/>
              </a:rPr>
              <a:t>Yahne</a:t>
            </a:r>
            <a:r>
              <a:rPr lang="en-GB" dirty="0" smtClean="0">
                <a:effectLst/>
              </a:rPr>
              <a:t>, 2009; </a:t>
            </a:r>
            <a:r>
              <a:rPr lang="en-GB" dirty="0" err="1" smtClean="0">
                <a:effectLst/>
              </a:rPr>
              <a:t>Tsoh</a:t>
            </a:r>
            <a:r>
              <a:rPr lang="en-GB" dirty="0" smtClean="0">
                <a:effectLst/>
              </a:rPr>
              <a:t> et al., 2011)</a:t>
            </a:r>
            <a:endParaRPr lang="en-US" dirty="0">
              <a:effectLst/>
            </a:endParaRPr>
          </a:p>
          <a:p>
            <a:pPr lvl="0"/>
            <a:r>
              <a:rPr lang="en-GB" dirty="0">
                <a:effectLst/>
              </a:rPr>
              <a:t>Staff who smoke are less likely to intervene in patients’ </a:t>
            </a:r>
            <a:r>
              <a:rPr lang="en-GB" dirty="0" smtClean="0">
                <a:effectLst/>
              </a:rPr>
              <a:t>smoking (</a:t>
            </a:r>
            <a:r>
              <a:rPr lang="en-GB" dirty="0" err="1" smtClean="0">
                <a:effectLst/>
              </a:rPr>
              <a:t>Guydish</a:t>
            </a:r>
            <a:r>
              <a:rPr lang="en-GB" dirty="0" smtClean="0">
                <a:effectLst/>
              </a:rPr>
              <a:t> et al., 2007) and staff smoking has </a:t>
            </a:r>
            <a:r>
              <a:rPr lang="en-GB" dirty="0">
                <a:effectLst/>
              </a:rPr>
              <a:t>the potential to normalise the </a:t>
            </a:r>
            <a:r>
              <a:rPr lang="en-GB" dirty="0" smtClean="0">
                <a:effectLst/>
              </a:rPr>
              <a:t>behaviour (Ziedonis et al., 2007)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09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Smoking Audit: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r>
              <a:rPr lang="en-GB" sz="2800" dirty="0"/>
              <a:t>Q</a:t>
            </a:r>
            <a:r>
              <a:rPr lang="en-GB" sz="2800" dirty="0" smtClean="0"/>
              <a:t>uestionnaire survey conducted across </a:t>
            </a:r>
            <a:r>
              <a:rPr lang="en-GB" sz="2800" b="1" dirty="0" smtClean="0"/>
              <a:t>Addiction</a:t>
            </a:r>
            <a:r>
              <a:rPr lang="en-GB" sz="2800" dirty="0" smtClean="0"/>
              <a:t> and </a:t>
            </a:r>
            <a:r>
              <a:rPr lang="en-GB" sz="2800" b="1" dirty="0" smtClean="0"/>
              <a:t>Mental Health</a:t>
            </a:r>
            <a:r>
              <a:rPr lang="en-GB" sz="2800" dirty="0" smtClean="0"/>
              <a:t> (MH) services within or with links to a large London Mental Health Trust</a:t>
            </a:r>
          </a:p>
          <a:p>
            <a:r>
              <a:rPr lang="en-GB" sz="2800" dirty="0" smtClean="0"/>
              <a:t>Questionnaires were designed to measure:</a:t>
            </a:r>
          </a:p>
          <a:p>
            <a:pPr lvl="1"/>
            <a:r>
              <a:rPr lang="en-GB" sz="2400" dirty="0" smtClean="0"/>
              <a:t>smoking behaviour </a:t>
            </a:r>
          </a:p>
          <a:p>
            <a:pPr lvl="1"/>
            <a:r>
              <a:rPr lang="en-GB" sz="2400" dirty="0" smtClean="0"/>
              <a:t>motivation to quit </a:t>
            </a:r>
          </a:p>
          <a:p>
            <a:pPr lvl="1"/>
            <a:r>
              <a:rPr lang="en-GB" sz="2400" dirty="0" smtClean="0"/>
              <a:t>treatment provision and </a:t>
            </a:r>
          </a:p>
          <a:p>
            <a:pPr lvl="1"/>
            <a:r>
              <a:rPr lang="en-GB" sz="2400" dirty="0" smtClean="0"/>
              <a:t>attitudes towards nicotine dependence treatment</a:t>
            </a:r>
          </a:p>
          <a:p>
            <a:r>
              <a:rPr lang="en-GB" sz="2800" dirty="0"/>
              <a:t>Community services and inpatient wards were visited over </a:t>
            </a:r>
            <a:r>
              <a:rPr lang="en-GB" sz="2800" dirty="0" smtClean="0"/>
              <a:t>1 </a:t>
            </a:r>
            <a:r>
              <a:rPr lang="en-GB" sz="2800" dirty="0"/>
              <a:t>or 2 days: questionnaires completed by all consenting staff and clients </a:t>
            </a:r>
            <a:r>
              <a:rPr lang="en-GB" sz="2800" dirty="0" smtClean="0"/>
              <a:t>present</a:t>
            </a:r>
            <a:endParaRPr lang="en-GB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4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good capture was obtained.</a:t>
            </a:r>
          </a:p>
          <a:p>
            <a:r>
              <a:rPr lang="en-GB" dirty="0" smtClean="0"/>
              <a:t>97% (n= 145) and 85% (n=163) response rates for staff and clients respectively in </a:t>
            </a:r>
            <a:r>
              <a:rPr lang="en-GB" b="1" dirty="0" smtClean="0"/>
              <a:t>addiction services</a:t>
            </a:r>
            <a:endParaRPr lang="en-GB" dirty="0" smtClean="0"/>
          </a:p>
          <a:p>
            <a:r>
              <a:rPr lang="en-GB" dirty="0" smtClean="0"/>
              <a:t>85% (n=135) and 70% (n=106) response rates for staff and clients respectively in </a:t>
            </a:r>
            <a:r>
              <a:rPr lang="en-GB" b="1" dirty="0" smtClean="0"/>
              <a:t>MH services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583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US" sz="3200" dirty="0" smtClean="0"/>
              <a:t>Demographic and Clinical Characteristics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687047"/>
              </p:ext>
            </p:extLst>
          </p:nvPr>
        </p:nvGraphicFramePr>
        <p:xfrm>
          <a:off x="286130" y="764704"/>
          <a:ext cx="8606350" cy="5688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4" imgW="5956300" imgH="3937000" progId="Word.Document.12">
                  <p:embed/>
                </p:oleObj>
              </mc:Choice>
              <mc:Fallback>
                <p:oleObj name="Document" r:id="rId4" imgW="5956300" imgH="3937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6130" y="764704"/>
                        <a:ext cx="8606350" cy="5688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18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2">
      <a:dk1>
        <a:srgbClr val="000514"/>
      </a:dk1>
      <a:lt1>
        <a:srgbClr val="FFFFFF"/>
      </a:lt1>
      <a:dk2>
        <a:srgbClr val="003399"/>
      </a:dk2>
      <a:lt2>
        <a:srgbClr val="FFCC00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10">
        <a:dk1>
          <a:srgbClr val="000514"/>
        </a:dk1>
        <a:lt1>
          <a:srgbClr val="FFFFFF"/>
        </a:lt1>
        <a:dk2>
          <a:srgbClr val="003399"/>
        </a:dk2>
        <a:lt2>
          <a:srgbClr val="FFFF00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11">
        <a:dk1>
          <a:srgbClr val="000514"/>
        </a:dk1>
        <a:lt1>
          <a:srgbClr val="FFFFFF"/>
        </a:lt1>
        <a:dk2>
          <a:srgbClr val="003399"/>
        </a:dk2>
        <a:lt2>
          <a:srgbClr val="FF9900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12">
        <a:dk1>
          <a:srgbClr val="000514"/>
        </a:dk1>
        <a:lt1>
          <a:srgbClr val="FFFFFF"/>
        </a:lt1>
        <a:dk2>
          <a:srgbClr val="003399"/>
        </a:dk2>
        <a:lt2>
          <a:srgbClr val="FFCC00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2282</TotalTime>
  <Words>2371</Words>
  <Application>Microsoft Macintosh PowerPoint</Application>
  <PresentationFormat>On-screen Show (4:3)</PresentationFormat>
  <Paragraphs>247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Stream</vt:lpstr>
      <vt:lpstr>Document</vt:lpstr>
      <vt:lpstr>Staff and client attitudes towards smoking in addiction services</vt:lpstr>
      <vt:lpstr>Acknowledgements </vt:lpstr>
      <vt:lpstr>Background</vt:lpstr>
      <vt:lpstr>Background (2)</vt:lpstr>
      <vt:lpstr>Background (3)</vt:lpstr>
      <vt:lpstr>Background (4)</vt:lpstr>
      <vt:lpstr>Smoking Audit: Method</vt:lpstr>
      <vt:lpstr>Response Rates</vt:lpstr>
      <vt:lpstr>Demographic and Clinical Characteristics</vt:lpstr>
      <vt:lpstr>Key Findings:  1. High smoking prevalence</vt:lpstr>
      <vt:lpstr>2. Smoking behaviour</vt:lpstr>
      <vt:lpstr>3. A motivated client group</vt:lpstr>
      <vt:lpstr>4. A lack of treatment provision</vt:lpstr>
      <vt:lpstr>5. Interest in support and advice</vt:lpstr>
      <vt:lpstr>6. Interest in different kinds of advice</vt:lpstr>
      <vt:lpstr>7. Staff attitudes</vt:lpstr>
      <vt:lpstr>7. Staff Attitudes cont…</vt:lpstr>
      <vt:lpstr>7. Staff attitudes cont… (MH)</vt:lpstr>
      <vt:lpstr>Conclusions</vt:lpstr>
      <vt:lpstr>What’s needed?</vt:lpstr>
      <vt:lpstr>References</vt:lpstr>
      <vt:lpstr>PowerPoint Presentation</vt:lpstr>
    </vt:vector>
  </TitlesOfParts>
  <Company>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Smoking</dc:title>
  <dc:creator>Ann McNeill</dc:creator>
  <cp:lastModifiedBy>Monique Tomlinson</cp:lastModifiedBy>
  <cp:revision>494</cp:revision>
  <cp:lastPrinted>2013-06-07T12:29:44Z</cp:lastPrinted>
  <dcterms:created xsi:type="dcterms:W3CDTF">2003-09-26T07:42:02Z</dcterms:created>
  <dcterms:modified xsi:type="dcterms:W3CDTF">2013-06-14T13:46:11Z</dcterms:modified>
</cp:coreProperties>
</file>