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74" r:id="rId3"/>
    <p:sldId id="260" r:id="rId4"/>
    <p:sldId id="258" r:id="rId5"/>
    <p:sldId id="272" r:id="rId6"/>
    <p:sldId id="259" r:id="rId7"/>
    <p:sldId id="276" r:id="rId8"/>
    <p:sldId id="261" r:id="rId9"/>
    <p:sldId id="264" r:id="rId10"/>
    <p:sldId id="262" r:id="rId11"/>
    <p:sldId id="277" r:id="rId12"/>
    <p:sldId id="263" r:id="rId13"/>
    <p:sldId id="278" r:id="rId14"/>
    <p:sldId id="266" r:id="rId15"/>
    <p:sldId id="268" r:id="rId16"/>
    <p:sldId id="269" r:id="rId17"/>
    <p:sldId id="265" r:id="rId18"/>
    <p:sldId id="267" r:id="rId19"/>
    <p:sldId id="273" r:id="rId20"/>
    <p:sldId id="275" r:id="rId2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6514" autoAdjust="0"/>
  </p:normalViewPr>
  <p:slideViewPr>
    <p:cSldViewPr>
      <p:cViewPr varScale="1">
        <p:scale>
          <a:sx n="103" d="100"/>
          <a:sy n="103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78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34D80-5A83-414B-B936-767FEFC0EAD4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C2D9C-0608-463F-9BB9-E0B6566E6C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58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88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5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06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1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0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4224" y="4715153"/>
            <a:ext cx="5616623" cy="4568646"/>
          </a:xfrm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90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58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81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46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01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1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0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2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52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baseline="0" dirty="0" smtClean="0">
              <a:latin typeface="Corbe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7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7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5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9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2D9C-0608-463F-9BB9-E0B6566E6C0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8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4EE8BA-DC61-4F1A-9A5E-0048AFBAE411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DC97EF2-5B48-4355-83AD-0D7CDBEF5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76" y="2204864"/>
            <a:ext cx="8364388" cy="1470025"/>
          </a:xfrm>
        </p:spPr>
        <p:txBody>
          <a:bodyPr>
            <a:normAutofit/>
          </a:bodyPr>
          <a:lstStyle/>
          <a:p>
            <a:r>
              <a:rPr lang="en-GB" sz="3200" b="1" dirty="0"/>
              <a:t>Representations of electronic cigarettes in UK and Scottish newspapers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rbel" pitchFamily="34" charset="0"/>
              </a:rPr>
              <a:t>Catriona Rooke &amp; Amanda Amos</a:t>
            </a:r>
            <a:endParaRPr lang="en-GB" dirty="0">
              <a:latin typeface="Corbel" pitchFamily="34" charset="0"/>
            </a:endParaRPr>
          </a:p>
        </p:txBody>
      </p:sp>
      <p:pic>
        <p:nvPicPr>
          <p:cNvPr id="5" name="Picture 7" descr="Univers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44815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amos\AppData\Local\Temp\UKCTAS [main logo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50744"/>
            <a:ext cx="36274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Findings: key themes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464496"/>
          </a:xfrm>
        </p:spPr>
        <p:txBody>
          <a:bodyPr>
            <a:normAutofit/>
          </a:bodyPr>
          <a:lstStyle/>
          <a:p>
            <a:pPr marL="622300" indent="-530225">
              <a:spcBef>
                <a:spcPts val="1800"/>
              </a:spcBef>
              <a:buFont typeface="Wingdings" pitchFamily="2" charset="2"/>
              <a:buChar char="Ø"/>
            </a:pPr>
            <a:r>
              <a:rPr lang="en-GB" sz="3200" i="1" dirty="0" smtClean="0"/>
              <a:t>Getting around smokefree legislation</a:t>
            </a:r>
          </a:p>
          <a:p>
            <a:pPr marL="622300" indent="-530225">
              <a:spcBef>
                <a:spcPts val="1800"/>
              </a:spcBef>
              <a:buFont typeface="Wingdings" pitchFamily="2" charset="2"/>
              <a:buChar char="Ø"/>
            </a:pPr>
            <a:r>
              <a:rPr lang="en-GB" sz="3200" i="1" dirty="0" smtClean="0"/>
              <a:t>Risk and uncertainty</a:t>
            </a:r>
          </a:p>
          <a:p>
            <a:pPr marL="622300" indent="-530225">
              <a:spcBef>
                <a:spcPts val="1800"/>
              </a:spcBef>
              <a:buFont typeface="Wingdings" pitchFamily="2" charset="2"/>
              <a:buChar char="Ø"/>
            </a:pPr>
            <a:r>
              <a:rPr lang="en-GB" sz="3200" i="1" dirty="0"/>
              <a:t>H</a:t>
            </a:r>
            <a:r>
              <a:rPr lang="en-GB" sz="3200" i="1" dirty="0" smtClean="0"/>
              <a:t>ealthier choice</a:t>
            </a:r>
          </a:p>
          <a:p>
            <a:pPr marL="622300" indent="-530225">
              <a:spcBef>
                <a:spcPts val="1800"/>
              </a:spcBef>
              <a:buFont typeface="Wingdings" pitchFamily="2" charset="2"/>
              <a:buChar char="Ø"/>
            </a:pPr>
            <a:r>
              <a:rPr lang="en-GB" sz="3200" i="1" dirty="0" smtClean="0"/>
              <a:t>Celebrity use</a:t>
            </a:r>
          </a:p>
          <a:p>
            <a:pPr marL="622300" indent="-530225">
              <a:spcBef>
                <a:spcPts val="1800"/>
              </a:spcBef>
              <a:buFont typeface="Wingdings" pitchFamily="2" charset="2"/>
              <a:buChar char="Ø"/>
            </a:pPr>
            <a:r>
              <a:rPr lang="en-GB" sz="3200" i="1" dirty="0" smtClean="0"/>
              <a:t>Price</a:t>
            </a:r>
            <a:endParaRPr lang="en-GB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Autofit/>
          </a:bodyPr>
          <a:lstStyle/>
          <a:p>
            <a:r>
              <a:rPr lang="en-GB" sz="2400" dirty="0"/>
              <a:t>Table 1: Prevalence of themes – as a proportion of the total number of stories each year (2007-12)</a:t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392281"/>
              </p:ext>
            </p:extLst>
          </p:nvPr>
        </p:nvGraphicFramePr>
        <p:xfrm>
          <a:off x="467544" y="1844826"/>
          <a:ext cx="8208912" cy="4680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412"/>
                <a:gridCol w="1450625"/>
                <a:gridCol w="1287938"/>
                <a:gridCol w="1120732"/>
                <a:gridCol w="1287938"/>
                <a:gridCol w="1120732"/>
                <a:gridCol w="866535"/>
              </a:tblGrid>
              <a:tr h="61339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Theme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effectLst/>
                        </a:rPr>
                        <a:t>Get around smokefree</a:t>
                      </a:r>
                      <a:endParaRPr lang="en-GB" sz="1600" b="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effectLst/>
                        </a:rPr>
                        <a:t>Risk and uncertainty </a:t>
                      </a:r>
                      <a:endParaRPr lang="en-GB" sz="1600" b="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effectLst/>
                        </a:rPr>
                        <a:t>Healthier choice</a:t>
                      </a:r>
                      <a:endParaRPr lang="en-GB" sz="1600" b="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effectLst/>
                        </a:rPr>
                        <a:t>Celebrity use</a:t>
                      </a:r>
                      <a:endParaRPr lang="en-GB" sz="1600" b="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effectLst/>
                        </a:rPr>
                        <a:t>Price</a:t>
                      </a:r>
                      <a:endParaRPr lang="en-GB" sz="1600" b="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Total no of stories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7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Year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Count (percentage of total no of stories)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133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Year 1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(07/08)</a:t>
                      </a:r>
                      <a:endParaRPr lang="en-GB" sz="16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 (100%)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 (75%)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 (100%)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3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Year 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(08/09)</a:t>
                      </a:r>
                      <a:endParaRPr lang="en-GB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 (48%)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 (43%)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 (57%)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 (10%)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 (43%)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21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3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Year 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(09/10)</a:t>
                      </a:r>
                      <a:endParaRPr lang="en-GB" sz="16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 (67%)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 (20%)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 (47%)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 (27%)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 (33%)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15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3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Year 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(10/11)</a:t>
                      </a:r>
                      <a:endParaRPr lang="en-GB" sz="16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 (33%)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 (26%)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 (67%)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21 (78%)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 (26%)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27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3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Year 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(11/12)</a:t>
                      </a:r>
                      <a:endParaRPr lang="en-GB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 (15%)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 (25%)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28 (58%)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14 (29%)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 (25%)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48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3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Total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(07-12)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44 (37%)</a:t>
                      </a:r>
                      <a:endParaRPr lang="en-GB" sz="20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31 (26%)</a:t>
                      </a:r>
                      <a:endParaRPr lang="en-GB" sz="20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71 (59%)</a:t>
                      </a:r>
                      <a:endParaRPr lang="en-GB" sz="20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41 (34%)</a:t>
                      </a:r>
                      <a:endParaRPr lang="en-GB" sz="20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41 (34%)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119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24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1656184"/>
          </a:xfrm>
        </p:spPr>
        <p:txBody>
          <a:bodyPr>
            <a:normAutofit fontScale="85000" lnSpcReduction="10000"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GB" dirty="0">
                <a:solidFill>
                  <a:schemeClr val="tx2"/>
                </a:solidFill>
                <a:cs typeface="Arial" pitchFamily="34" charset="0"/>
              </a:rPr>
              <a:t>T</a:t>
            </a:r>
            <a:r>
              <a:rPr lang="en-GB" dirty="0" smtClean="0">
                <a:solidFill>
                  <a:schemeClr val="tx2"/>
                </a:solidFill>
                <a:cs typeface="Arial" pitchFamily="34" charset="0"/>
              </a:rPr>
              <a:t>he ‘Electronik cigarette’: “</a:t>
            </a:r>
            <a:r>
              <a:rPr lang="en-GB" b="1" dirty="0" smtClean="0">
                <a:solidFill>
                  <a:schemeClr val="accent3"/>
                </a:solidFill>
                <a:cs typeface="Arial" pitchFamily="34" charset="0"/>
              </a:rPr>
              <a:t>Stays </a:t>
            </a:r>
            <a:r>
              <a:rPr lang="en-GB" b="1" dirty="0">
                <a:solidFill>
                  <a:schemeClr val="accent3"/>
                </a:solidFill>
                <a:cs typeface="Arial" pitchFamily="34" charset="0"/>
              </a:rPr>
              <a:t>strictly inside the law </a:t>
            </a:r>
            <a:r>
              <a:rPr lang="en-GB" dirty="0">
                <a:solidFill>
                  <a:schemeClr val="tx2"/>
                </a:solidFill>
                <a:cs typeface="Arial" pitchFamily="34" charset="0"/>
              </a:rPr>
              <a:t>banning lighting up in public buildings which, after just a week in force, is already testing smokers’ willpower to the limit</a:t>
            </a:r>
            <a:r>
              <a:rPr lang="en-GB" dirty="0" smtClean="0">
                <a:solidFill>
                  <a:schemeClr val="tx2"/>
                </a:solidFill>
                <a:cs typeface="Arial" pitchFamily="34" charset="0"/>
              </a:rPr>
              <a:t>.”</a:t>
            </a:r>
            <a:endParaRPr lang="en-GB" dirty="0">
              <a:solidFill>
                <a:schemeClr val="tx2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900" dirty="0" smtClean="0">
                <a:solidFill>
                  <a:schemeClr val="accent3"/>
                </a:solidFill>
                <a:latin typeface="Corbel" pitchFamily="34" charset="0"/>
              </a:rPr>
              <a:t>(ELECTRICIGGY</a:t>
            </a:r>
            <a:r>
              <a:rPr lang="en-GB" sz="1900" dirty="0">
                <a:solidFill>
                  <a:schemeClr val="accent3"/>
                </a:solidFill>
                <a:latin typeface="Corbel" pitchFamily="34" charset="0"/>
              </a:rPr>
              <a:t>: THE BATTERY-POWERED NICOTINE FIX THAT ITS INVENTORS INSIST WILL ALLOW SMOKERS TO BEAT THE </a:t>
            </a:r>
            <a:r>
              <a:rPr lang="en-GB" sz="1900" dirty="0" smtClean="0">
                <a:solidFill>
                  <a:schemeClr val="accent3"/>
                </a:solidFill>
                <a:latin typeface="Corbel" pitchFamily="34" charset="0"/>
              </a:rPr>
              <a:t>BAN, Mail on Sunday, 8 </a:t>
            </a:r>
            <a:r>
              <a:rPr lang="en-GB" sz="1900" dirty="0">
                <a:solidFill>
                  <a:schemeClr val="accent3"/>
                </a:solidFill>
                <a:latin typeface="Corbel" pitchFamily="34" charset="0"/>
              </a:rPr>
              <a:t>July </a:t>
            </a:r>
            <a:r>
              <a:rPr lang="en-GB" sz="1900" dirty="0" smtClean="0">
                <a:solidFill>
                  <a:schemeClr val="accent3"/>
                </a:solidFill>
                <a:latin typeface="Corbel" pitchFamily="34" charset="0"/>
              </a:rPr>
              <a:t>2007: 43)</a:t>
            </a:r>
            <a:endParaRPr lang="en-GB" sz="1900" i="1" dirty="0" smtClean="0">
              <a:solidFill>
                <a:schemeClr val="accent3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60" y="620688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Getting around smokefree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3272"/>
            <a:ext cx="5070921" cy="32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945" y="3582175"/>
            <a:ext cx="320495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“Oh, dear. I quite like it. But, being a superficial London girl, if the look isn’t a good one, I’d rather give it a miss”. </a:t>
            </a:r>
          </a:p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chemeClr val="accent3"/>
                </a:solidFill>
              </a:rPr>
              <a:t>(MARLENE DIETRICH? NO, I LOOKED LIKE A LONDON GIRL INHALING A BIRO, Mail on Sunday, 8 July 2007: 43)</a:t>
            </a:r>
            <a:endParaRPr lang="en-GB" sz="1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en-GB" dirty="0" smtClean="0"/>
              <a:t>Price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000" dirty="0" smtClean="0">
                <a:solidFill>
                  <a:schemeClr val="tx2"/>
                </a:solidFill>
              </a:rPr>
              <a:t>It </a:t>
            </a:r>
            <a:r>
              <a:rPr lang="en-GB" sz="3000" dirty="0">
                <a:solidFill>
                  <a:schemeClr val="tx2"/>
                </a:solidFill>
              </a:rPr>
              <a:t>costs £35 pounds to buy a starter park and £4 for refills after that</a:t>
            </a:r>
            <a:r>
              <a:rPr lang="en-GB" sz="3000" dirty="0" smtClean="0">
                <a:solidFill>
                  <a:schemeClr val="tx2"/>
                </a:solidFill>
              </a:rPr>
              <a:t>.</a:t>
            </a:r>
          </a:p>
          <a:p>
            <a:pPr marL="109728" indent="0">
              <a:buNone/>
            </a:pPr>
            <a:r>
              <a:rPr lang="en-GB" sz="1800" dirty="0" smtClean="0">
                <a:solidFill>
                  <a:schemeClr val="accent3"/>
                </a:solidFill>
              </a:rPr>
              <a:t>(</a:t>
            </a:r>
            <a:r>
              <a:rPr lang="en-GB" sz="1800" dirty="0">
                <a:solidFill>
                  <a:schemeClr val="accent3"/>
                </a:solidFill>
              </a:rPr>
              <a:t>BBC News, 8/10/08)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sz="3000" dirty="0" smtClean="0">
                <a:solidFill>
                  <a:schemeClr val="tx2"/>
                </a:solidFill>
              </a:rPr>
              <a:t>The </a:t>
            </a:r>
            <a:r>
              <a:rPr lang="en-GB" sz="3000" dirty="0">
                <a:solidFill>
                  <a:schemeClr val="tx2"/>
                </a:solidFill>
              </a:rPr>
              <a:t>value of the e-cigarette is apparent enough. For a start it is far cheaper. The calculation is that one recharged "e" is the equivalent of 15 cigarettes - and mine comes at £2 a time: a saving of more than £3 a packet</a:t>
            </a:r>
            <a:r>
              <a:rPr lang="en-GB" sz="3000" dirty="0" smtClean="0">
                <a:solidFill>
                  <a:schemeClr val="tx2"/>
                </a:solidFill>
              </a:rPr>
              <a:t>.</a:t>
            </a:r>
          </a:p>
          <a:p>
            <a:pPr marL="109728" indent="0">
              <a:buNone/>
            </a:pPr>
            <a:r>
              <a:rPr lang="en-GB" sz="1800" dirty="0" smtClean="0">
                <a:solidFill>
                  <a:schemeClr val="accent3"/>
                </a:solidFill>
              </a:rPr>
              <a:t>(</a:t>
            </a:r>
            <a:r>
              <a:rPr lang="en-GB" sz="1800" dirty="0">
                <a:solidFill>
                  <a:schemeClr val="accent3"/>
                </a:solidFill>
              </a:rPr>
              <a:t>I’M MARLBORO MAN NO LONGER… AND SAVING CASH; Comment, The Independent, 31/12/11)</a:t>
            </a:r>
            <a:endParaRPr lang="en-GB" sz="1800" i="1" dirty="0">
              <a:solidFill>
                <a:schemeClr val="accent3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0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6" y="1962177"/>
            <a:ext cx="4133796" cy="178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1694339"/>
            <a:ext cx="412601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dirty="0">
                <a:solidFill>
                  <a:schemeClr val="tx2"/>
                </a:solidFill>
                <a:latin typeface="Corbel" pitchFamily="34" charset="0"/>
              </a:rPr>
              <a:t>“…trading standards officers say they contain up to 18mg of liquid nicotine in refill cartridges which could prove fatal to young children if swallowed. A dose of just 10mg is understood to be lethal for children under 10.” </a:t>
            </a:r>
            <a:endParaRPr lang="en-GB" sz="2600" dirty="0" smtClean="0">
              <a:solidFill>
                <a:schemeClr val="tx2"/>
              </a:solidFill>
              <a:latin typeface="Corbel" pitchFamily="34" charset="0"/>
            </a:endParaRPr>
          </a:p>
          <a:p>
            <a:r>
              <a:rPr lang="en-GB" sz="1600" dirty="0" smtClean="0">
                <a:solidFill>
                  <a:schemeClr val="accent3"/>
                </a:solidFill>
                <a:latin typeface="Corbel" pitchFamily="34" charset="0"/>
              </a:rPr>
              <a:t>(</a:t>
            </a:r>
            <a:r>
              <a:rPr lang="en-GB" sz="1600" dirty="0">
                <a:solidFill>
                  <a:schemeClr val="accent3"/>
                </a:solidFill>
                <a:latin typeface="Corbel" pitchFamily="34" charset="0"/>
              </a:rPr>
              <a:t>FAKE CIGARETTES ‘ARE POTENTIALLY LETHAL TO </a:t>
            </a:r>
            <a:r>
              <a:rPr lang="en-GB" sz="1600" dirty="0" smtClean="0">
                <a:solidFill>
                  <a:schemeClr val="accent3"/>
                </a:solidFill>
                <a:latin typeface="Corbel" pitchFamily="34" charset="0"/>
              </a:rPr>
              <a:t>CHILDREN, </a:t>
            </a:r>
            <a:r>
              <a:rPr lang="en-GB" sz="1600" dirty="0" err="1">
                <a:solidFill>
                  <a:schemeClr val="accent3"/>
                </a:solidFill>
                <a:latin typeface="Corbel" pitchFamily="34" charset="0"/>
              </a:rPr>
              <a:t>MailOnline</a:t>
            </a:r>
            <a:r>
              <a:rPr lang="en-GB" sz="1600" dirty="0">
                <a:solidFill>
                  <a:schemeClr val="accent3"/>
                </a:solidFill>
                <a:latin typeface="Corbel" pitchFamily="34" charset="0"/>
              </a:rPr>
              <a:t>, </a:t>
            </a:r>
            <a:r>
              <a:rPr lang="en-GB" sz="1600" dirty="0" smtClean="0">
                <a:solidFill>
                  <a:schemeClr val="accent3"/>
                </a:solidFill>
                <a:latin typeface="Corbel" pitchFamily="34" charset="0"/>
              </a:rPr>
              <a:t>13/03/09</a:t>
            </a:r>
            <a:r>
              <a:rPr lang="en-GB" sz="1600" dirty="0">
                <a:solidFill>
                  <a:schemeClr val="accent3"/>
                </a:solidFill>
                <a:latin typeface="Corbel" pitchFamily="34" charset="0"/>
              </a:rPr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652" y="3933056"/>
            <a:ext cx="373913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dirty="0">
                <a:solidFill>
                  <a:schemeClr val="tx2"/>
                </a:solidFill>
                <a:latin typeface="Corbel" pitchFamily="34" charset="0"/>
              </a:rPr>
              <a:t> “…Carcinogens and toxic chemicals such as </a:t>
            </a:r>
            <a:r>
              <a:rPr lang="en-GB" sz="2600" dirty="0" err="1">
                <a:solidFill>
                  <a:schemeClr val="tx2"/>
                </a:solidFill>
                <a:latin typeface="Corbel" pitchFamily="34" charset="0"/>
              </a:rPr>
              <a:t>diethylene</a:t>
            </a:r>
            <a:r>
              <a:rPr lang="en-GB" sz="2600" dirty="0">
                <a:solidFill>
                  <a:schemeClr val="tx2"/>
                </a:solidFill>
                <a:latin typeface="Corbel" pitchFamily="34" charset="0"/>
              </a:rPr>
              <a:t> glycol, which is found in anti-freeze.” </a:t>
            </a:r>
            <a:endParaRPr lang="en-GB" sz="2600" dirty="0" smtClean="0">
              <a:solidFill>
                <a:schemeClr val="tx2"/>
              </a:solidFill>
              <a:latin typeface="Corbel" pitchFamily="34" charset="0"/>
            </a:endParaRPr>
          </a:p>
          <a:p>
            <a:r>
              <a:rPr lang="en-GB" sz="1600" dirty="0" smtClean="0">
                <a:solidFill>
                  <a:schemeClr val="accent3"/>
                </a:solidFill>
                <a:latin typeface="Corbel" pitchFamily="34" charset="0"/>
              </a:rPr>
              <a:t>(</a:t>
            </a:r>
            <a:r>
              <a:rPr lang="en-GB" sz="1600" dirty="0">
                <a:solidFill>
                  <a:schemeClr val="accent3"/>
                </a:solidFill>
                <a:latin typeface="Corbel" pitchFamily="34" charset="0"/>
              </a:rPr>
              <a:t>ELECTRONIC CIGARETTE SMOKERS WARNED OF CHEMICAL </a:t>
            </a:r>
            <a:r>
              <a:rPr lang="en-GB" sz="1600" dirty="0" smtClean="0">
                <a:solidFill>
                  <a:schemeClr val="accent3"/>
                </a:solidFill>
                <a:latin typeface="Corbel" pitchFamily="34" charset="0"/>
              </a:rPr>
              <a:t>DANGERS, The </a:t>
            </a:r>
            <a:r>
              <a:rPr lang="en-GB" sz="1600" dirty="0">
                <a:solidFill>
                  <a:schemeClr val="accent3"/>
                </a:solidFill>
                <a:latin typeface="Corbel" pitchFamily="34" charset="0"/>
              </a:rPr>
              <a:t>I</a:t>
            </a:r>
            <a:r>
              <a:rPr lang="en-GB" sz="1600" dirty="0" smtClean="0">
                <a:solidFill>
                  <a:schemeClr val="accent3"/>
                </a:solidFill>
                <a:latin typeface="Corbel" pitchFamily="34" charset="0"/>
              </a:rPr>
              <a:t>ndependent </a:t>
            </a:r>
            <a:r>
              <a:rPr lang="en-GB" sz="1600" dirty="0">
                <a:solidFill>
                  <a:schemeClr val="accent3"/>
                </a:solidFill>
                <a:latin typeface="Corbel" pitchFamily="34" charset="0"/>
              </a:rPr>
              <a:t>on </a:t>
            </a:r>
            <a:r>
              <a:rPr lang="en-GB" sz="1600" dirty="0" smtClean="0">
                <a:solidFill>
                  <a:schemeClr val="accent3"/>
                </a:solidFill>
                <a:latin typeface="Corbel" pitchFamily="34" charset="0"/>
              </a:rPr>
              <a:t>Sunday,26/07/09</a:t>
            </a:r>
            <a:r>
              <a:rPr lang="en-GB" sz="1600" dirty="0">
                <a:solidFill>
                  <a:schemeClr val="accent3"/>
                </a:solidFill>
                <a:latin typeface="Corbel" pitchFamily="34" charset="0"/>
              </a:rPr>
              <a:t>: 16).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5040560" cy="10668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Risk and uncertainty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64" y="629409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Celebrity use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2413317" cy="3186817"/>
          </a:xfrm>
        </p:spPr>
      </p:pic>
      <p:sp>
        <p:nvSpPr>
          <p:cNvPr id="6" name="TextBox 5"/>
          <p:cNvSpPr txBox="1"/>
          <p:nvPr/>
        </p:nvSpPr>
        <p:spPr>
          <a:xfrm>
            <a:off x="1078391" y="1700808"/>
            <a:ext cx="76938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“Sarah Harding has been spotted puffing away on one and Kate Moss is said to be on the waiting list for </a:t>
            </a:r>
            <a:r>
              <a:rPr lang="en-GB" sz="2800" b="1" dirty="0">
                <a:solidFill>
                  <a:schemeClr val="accent3"/>
                </a:solidFill>
              </a:rPr>
              <a:t>the most unlikely must-have accessory of </a:t>
            </a:r>
            <a:r>
              <a:rPr lang="en-GB" sz="2800" b="1" dirty="0" smtClean="0">
                <a:solidFill>
                  <a:schemeClr val="accent3"/>
                </a:solidFill>
              </a:rPr>
              <a:t>			London </a:t>
            </a:r>
            <a:r>
              <a:rPr lang="en-GB" sz="2800" b="1" dirty="0">
                <a:solidFill>
                  <a:schemeClr val="accent3"/>
                </a:solidFill>
              </a:rPr>
              <a:t>Fashion Week</a:t>
            </a:r>
            <a:r>
              <a:rPr lang="en-GB" sz="2800" dirty="0"/>
              <a:t>: an electronic </a:t>
            </a:r>
            <a:r>
              <a:rPr lang="en-GB" sz="2800" dirty="0" smtClean="0"/>
              <a:t>			cigarette</a:t>
            </a:r>
            <a:r>
              <a:rPr lang="en-GB" sz="2800" dirty="0"/>
              <a:t>. </a:t>
            </a:r>
            <a:r>
              <a:rPr lang="en-GB" sz="2800" dirty="0" smtClean="0"/>
              <a:t>Perhaps </a:t>
            </a:r>
            <a:r>
              <a:rPr lang="en-GB" sz="2800" dirty="0"/>
              <a:t>even more </a:t>
            </a:r>
            <a:r>
              <a:rPr lang="en-GB" sz="2800" dirty="0" smtClean="0"/>
              <a:t>				surprising </a:t>
            </a:r>
            <a:r>
              <a:rPr lang="en-GB" sz="2800" dirty="0"/>
              <a:t>is the </a:t>
            </a:r>
            <a:r>
              <a:rPr lang="en-GB" sz="2800" dirty="0" smtClean="0"/>
              <a:t>woman </a:t>
            </a:r>
            <a:r>
              <a:rPr lang="en-GB" sz="2800" dirty="0"/>
              <a:t>who is touting </a:t>
            </a:r>
            <a:r>
              <a:rPr lang="en-GB" sz="2800" dirty="0" smtClean="0"/>
              <a:t>		these </a:t>
            </a:r>
            <a:r>
              <a:rPr lang="en-GB" sz="2800" dirty="0"/>
              <a:t>little </a:t>
            </a:r>
            <a:r>
              <a:rPr lang="en-GB" sz="2800" dirty="0" smtClean="0"/>
              <a:t>white </a:t>
            </a:r>
            <a:r>
              <a:rPr lang="en-GB" sz="2800" dirty="0"/>
              <a:t>sticks around town: </a:t>
            </a:r>
            <a:r>
              <a:rPr lang="en-GB" sz="2800" dirty="0" smtClean="0"/>
              <a:t>			Lady Victoria </a:t>
            </a:r>
            <a:r>
              <a:rPr lang="en-GB" sz="2800" dirty="0"/>
              <a:t>Hervey.” </a:t>
            </a:r>
            <a:endParaRPr lang="en-GB" sz="2800" dirty="0" smtClean="0"/>
          </a:p>
          <a:p>
            <a:r>
              <a:rPr lang="en-GB" sz="1600" dirty="0" smtClean="0">
                <a:solidFill>
                  <a:schemeClr val="accent3"/>
                </a:solidFill>
              </a:rPr>
              <a:t>		(LADY </a:t>
            </a:r>
            <a:r>
              <a:rPr lang="en-GB" sz="1600" dirty="0">
                <a:solidFill>
                  <a:schemeClr val="accent3"/>
                </a:solidFill>
              </a:rPr>
              <a:t>VICTORIA'S PUFFING THEM BUT IS THE 'NO-CANCER' FAG </a:t>
            </a:r>
            <a:r>
              <a:rPr lang="en-GB" sz="1600" dirty="0" smtClean="0">
                <a:solidFill>
                  <a:schemeClr val="accent3"/>
                </a:solidFill>
              </a:rPr>
              <a:t>		REALLY </a:t>
            </a:r>
            <a:r>
              <a:rPr lang="en-GB" sz="1600" dirty="0">
                <a:solidFill>
                  <a:schemeClr val="accent3"/>
                </a:solidFill>
              </a:rPr>
              <a:t>A HEALTHY OPTION? Mail on Sunday, 27 Sept 2009</a:t>
            </a:r>
            <a:r>
              <a:rPr lang="en-GB" sz="1600" dirty="0" smtClean="0">
                <a:solidFill>
                  <a:schemeClr val="accent3"/>
                </a:solidFill>
              </a:rPr>
              <a:t>)</a:t>
            </a:r>
            <a:endParaRPr lang="en-GB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9575"/>
            <a:ext cx="3606610" cy="3622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91265" cy="5696869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3400" dirty="0" smtClean="0">
                <a:solidFill>
                  <a:schemeClr val="tx2"/>
                </a:solidFill>
              </a:rPr>
              <a:t>“Ever </a:t>
            </a:r>
            <a:r>
              <a:rPr lang="en-GB" sz="3400" dirty="0">
                <a:solidFill>
                  <a:schemeClr val="tx2"/>
                </a:solidFill>
              </a:rPr>
              <a:t>since adopting her daughter </a:t>
            </a:r>
            <a:r>
              <a:rPr lang="en-GB" sz="3400" dirty="0" err="1">
                <a:solidFill>
                  <a:schemeClr val="tx2"/>
                </a:solidFill>
              </a:rPr>
              <a:t>Naleigh</a:t>
            </a:r>
            <a:r>
              <a:rPr lang="en-GB" sz="3400" dirty="0">
                <a:solidFill>
                  <a:schemeClr val="tx2"/>
                </a:solidFill>
              </a:rPr>
              <a:t> last September, Katherine </a:t>
            </a:r>
            <a:r>
              <a:rPr lang="en-GB" sz="3400" dirty="0" err="1">
                <a:solidFill>
                  <a:schemeClr val="tx2"/>
                </a:solidFill>
              </a:rPr>
              <a:t>Heigl</a:t>
            </a:r>
            <a:r>
              <a:rPr lang="en-GB" sz="3400" dirty="0">
                <a:solidFill>
                  <a:schemeClr val="tx2"/>
                </a:solidFill>
              </a:rPr>
              <a:t> has been trying to kick her heavy smoking habit. But it appeared as if she had lit up a cigarette on the set of her latest film…. </a:t>
            </a:r>
            <a:r>
              <a:rPr lang="en-GB" sz="3400" dirty="0" smtClean="0">
                <a:solidFill>
                  <a:schemeClr val="tx2"/>
                </a:solidFill>
              </a:rPr>
              <a:t>Or did </a:t>
            </a:r>
            <a:r>
              <a:rPr lang="en-GB" sz="3400" dirty="0">
                <a:solidFill>
                  <a:schemeClr val="tx2"/>
                </a:solidFill>
              </a:rPr>
              <a:t>she? </a:t>
            </a:r>
            <a:r>
              <a:rPr lang="en-GB" sz="3400" dirty="0" smtClean="0">
                <a:solidFill>
                  <a:schemeClr val="tx2"/>
                </a:solidFill>
              </a:rPr>
              <a:t>It </a:t>
            </a:r>
            <a:r>
              <a:rPr lang="en-GB" sz="3400" dirty="0">
                <a:solidFill>
                  <a:schemeClr val="tx2"/>
                </a:solidFill>
              </a:rPr>
              <a:t>turns out that the </a:t>
            </a:r>
            <a:r>
              <a:rPr lang="en-GB" sz="3400" dirty="0" smtClean="0">
                <a:solidFill>
                  <a:schemeClr val="tx2"/>
                </a:solidFill>
              </a:rPr>
              <a:t>Knocked </a:t>
            </a:r>
            <a:r>
              <a:rPr lang="en-GB" sz="3400" dirty="0">
                <a:solidFill>
                  <a:schemeClr val="tx2"/>
                </a:solidFill>
              </a:rPr>
              <a:t>Up </a:t>
            </a:r>
            <a:r>
              <a:rPr lang="en-GB" sz="3400" dirty="0" smtClean="0">
                <a:solidFill>
                  <a:schemeClr val="tx2"/>
                </a:solidFill>
              </a:rPr>
              <a:t>star </a:t>
            </a:r>
            <a:r>
              <a:rPr lang="en-GB" sz="3400" dirty="0">
                <a:solidFill>
                  <a:schemeClr val="tx2"/>
                </a:solidFill>
              </a:rPr>
              <a:t>was in </a:t>
            </a:r>
            <a:r>
              <a:rPr lang="en-GB" sz="3400" dirty="0" smtClean="0">
                <a:solidFill>
                  <a:schemeClr val="tx2"/>
                </a:solidFill>
              </a:rPr>
              <a:t>fact smoking an electronic cigarette”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i="1" dirty="0" smtClean="0">
                <a:solidFill>
                  <a:schemeClr val="tx2"/>
                </a:solidFill>
              </a:rPr>
              <a:t>Descriptions </a:t>
            </a:r>
            <a:r>
              <a:rPr lang="en-GB" sz="3400" i="1" dirty="0">
                <a:solidFill>
                  <a:schemeClr val="tx2"/>
                </a:solidFill>
              </a:rPr>
              <a:t>of her “struggle”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400" i="1" dirty="0" smtClean="0">
                <a:solidFill>
                  <a:schemeClr val="tx2"/>
                </a:solidFill>
              </a:rPr>
              <a:t>to quit: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 smtClean="0">
                <a:solidFill>
                  <a:schemeClr val="tx2"/>
                </a:solidFill>
              </a:rPr>
              <a:t>“‘</a:t>
            </a:r>
            <a:r>
              <a:rPr lang="en-GB" sz="3400" b="1" dirty="0" smtClean="0">
                <a:solidFill>
                  <a:schemeClr val="accent3"/>
                </a:solidFill>
              </a:rPr>
              <a:t>I've </a:t>
            </a:r>
            <a:r>
              <a:rPr lang="en-GB" sz="3400" b="1" dirty="0">
                <a:solidFill>
                  <a:schemeClr val="accent3"/>
                </a:solidFill>
              </a:rPr>
              <a:t>tried </a:t>
            </a:r>
            <a:r>
              <a:rPr lang="en-GB" sz="3400" b="1" dirty="0" smtClean="0">
                <a:solidFill>
                  <a:schemeClr val="accent3"/>
                </a:solidFill>
              </a:rPr>
              <a:t>everything</a:t>
            </a:r>
            <a:r>
              <a:rPr lang="en-GB" sz="3400" dirty="0">
                <a:solidFill>
                  <a:schemeClr val="accent3"/>
                </a:solidFill>
              </a:rPr>
              <a:t>. </a:t>
            </a:r>
            <a:r>
              <a:rPr lang="en-GB" sz="3400" dirty="0" smtClean="0">
                <a:solidFill>
                  <a:schemeClr val="tx2"/>
                </a:solidFill>
              </a:rPr>
              <a:t>I've </a:t>
            </a:r>
            <a:r>
              <a:rPr lang="en-GB" sz="3400" dirty="0">
                <a:solidFill>
                  <a:schemeClr val="tx2"/>
                </a:solidFill>
              </a:rPr>
              <a:t>tried </a:t>
            </a:r>
            <a:endParaRPr lang="en-GB" sz="3400" dirty="0" smtClean="0">
              <a:solidFill>
                <a:schemeClr val="tx2"/>
              </a:solidFill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 smtClean="0">
                <a:solidFill>
                  <a:schemeClr val="tx2"/>
                </a:solidFill>
              </a:rPr>
              <a:t>the </a:t>
            </a:r>
            <a:r>
              <a:rPr lang="en-GB" sz="3400" dirty="0">
                <a:solidFill>
                  <a:schemeClr val="tx2"/>
                </a:solidFill>
              </a:rPr>
              <a:t>patch, </a:t>
            </a:r>
            <a:r>
              <a:rPr lang="en-GB" sz="3400" dirty="0" smtClean="0">
                <a:solidFill>
                  <a:schemeClr val="tx2"/>
                </a:solidFill>
              </a:rPr>
              <a:t>I've </a:t>
            </a:r>
            <a:r>
              <a:rPr lang="en-GB" sz="3400" dirty="0">
                <a:solidFill>
                  <a:schemeClr val="tx2"/>
                </a:solidFill>
              </a:rPr>
              <a:t>tried </a:t>
            </a:r>
            <a:r>
              <a:rPr lang="en-GB" sz="3400" dirty="0" smtClean="0">
                <a:solidFill>
                  <a:schemeClr val="tx2"/>
                </a:solidFill>
              </a:rPr>
              <a:t>the gum</a:t>
            </a:r>
            <a:r>
              <a:rPr lang="en-GB" sz="3400" dirty="0">
                <a:solidFill>
                  <a:schemeClr val="tx2"/>
                </a:solidFill>
              </a:rPr>
              <a:t>, </a:t>
            </a:r>
            <a:endParaRPr lang="en-GB" sz="3400" dirty="0" smtClean="0">
              <a:solidFill>
                <a:schemeClr val="tx2"/>
              </a:solidFill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dirty="0" smtClean="0">
                <a:solidFill>
                  <a:schemeClr val="tx2"/>
                </a:solidFill>
              </a:rPr>
              <a:t>I've done </a:t>
            </a:r>
            <a:r>
              <a:rPr lang="en-GB" sz="3400" dirty="0" err="1">
                <a:solidFill>
                  <a:schemeClr val="tx2"/>
                </a:solidFill>
              </a:rPr>
              <a:t>Chantix</a:t>
            </a:r>
            <a:r>
              <a:rPr lang="en-GB" sz="3400" dirty="0">
                <a:solidFill>
                  <a:schemeClr val="tx2"/>
                </a:solidFill>
              </a:rPr>
              <a:t>, </a:t>
            </a:r>
            <a:r>
              <a:rPr lang="en-GB" sz="3400" dirty="0" smtClean="0">
                <a:solidFill>
                  <a:schemeClr val="tx2"/>
                </a:solidFill>
              </a:rPr>
              <a:t>twice, which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400" dirty="0" smtClean="0">
                <a:solidFill>
                  <a:schemeClr val="tx2"/>
                </a:solidFill>
              </a:rPr>
              <a:t>made </a:t>
            </a:r>
            <a:r>
              <a:rPr lang="en-GB" sz="3400" dirty="0">
                <a:solidFill>
                  <a:schemeClr val="tx2"/>
                </a:solidFill>
              </a:rPr>
              <a:t>me </a:t>
            </a:r>
            <a:r>
              <a:rPr lang="en-GB" sz="3400" dirty="0" smtClean="0">
                <a:solidFill>
                  <a:schemeClr val="tx2"/>
                </a:solidFill>
              </a:rPr>
              <a:t>bananas...” 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300" dirty="0" smtClean="0">
                <a:solidFill>
                  <a:schemeClr val="accent3"/>
                </a:solidFill>
              </a:rPr>
              <a:t>(</a:t>
            </a:r>
            <a:r>
              <a:rPr lang="en-GB" sz="2300" dirty="0">
                <a:solidFill>
                  <a:schemeClr val="accent3"/>
                </a:solidFill>
              </a:rPr>
              <a:t>ISN’T IT TIME YOU WEANED YOURSELF OFF </a:t>
            </a:r>
            <a:endParaRPr lang="en-GB" sz="2300" dirty="0" smtClean="0">
              <a:solidFill>
                <a:schemeClr val="accent3"/>
              </a:solidFill>
            </a:endParaRP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300" dirty="0" smtClean="0">
                <a:solidFill>
                  <a:schemeClr val="accent3"/>
                </a:solidFill>
              </a:rPr>
              <a:t>THEM?, </a:t>
            </a:r>
            <a:r>
              <a:rPr lang="en-GB" sz="2300" dirty="0" err="1" smtClean="0">
                <a:solidFill>
                  <a:schemeClr val="accent3"/>
                </a:solidFill>
              </a:rPr>
              <a:t>MailOnline</a:t>
            </a:r>
            <a:r>
              <a:rPr lang="en-GB" sz="2300" dirty="0">
                <a:solidFill>
                  <a:schemeClr val="accent3"/>
                </a:solidFill>
              </a:rPr>
              <a:t>, </a:t>
            </a:r>
            <a:r>
              <a:rPr lang="en-GB" sz="2300" dirty="0" smtClean="0">
                <a:solidFill>
                  <a:schemeClr val="accent3"/>
                </a:solidFill>
              </a:rPr>
              <a:t>15/03/11)</a:t>
            </a:r>
            <a:r>
              <a:rPr lang="en-GB" sz="2300" i="1" dirty="0" smtClean="0">
                <a:solidFill>
                  <a:schemeClr val="accent3"/>
                </a:solidFill>
              </a:rPr>
              <a:t> </a:t>
            </a:r>
            <a:endParaRPr lang="en-GB" sz="23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ealthier choice:</a:t>
            </a:r>
            <a:endParaRPr lang="en-GB" sz="31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112568"/>
          </a:xfrm>
        </p:spPr>
        <p:txBody>
          <a:bodyPr>
            <a:normAutofit fontScale="85000" lnSpcReduction="20000"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en-GB" sz="2900" dirty="0" smtClean="0">
                <a:solidFill>
                  <a:schemeClr val="tx2"/>
                </a:solidFill>
                <a:latin typeface="Corbel" pitchFamily="34" charset="0"/>
                <a:cs typeface="Arial" pitchFamily="34" charset="0"/>
              </a:rPr>
              <a:t>“‘</a:t>
            </a:r>
            <a:r>
              <a:rPr lang="en-GB" sz="2900" b="1" dirty="0">
                <a:solidFill>
                  <a:schemeClr val="accent3"/>
                </a:solidFill>
                <a:latin typeface="Corbel" pitchFamily="34" charset="0"/>
                <a:cs typeface="Arial" pitchFamily="34" charset="0"/>
              </a:rPr>
              <a:t>It's a healthier way of smoking</a:t>
            </a:r>
            <a:r>
              <a:rPr lang="en-GB" sz="2900" dirty="0">
                <a:solidFill>
                  <a:schemeClr val="tx2"/>
                </a:solidFill>
                <a:latin typeface="Corbel" pitchFamily="34" charset="0"/>
                <a:cs typeface="Arial" pitchFamily="34" charset="0"/>
              </a:rPr>
              <a:t>. You don't get any of the stuff that's in regular tobacco. It's better if people aren't using nicotine in any form, but they're an alternative to using a tobacco-based product and my opinion is </a:t>
            </a:r>
            <a:r>
              <a:rPr lang="en-GB" sz="2900" b="1" dirty="0">
                <a:solidFill>
                  <a:schemeClr val="accent3"/>
                </a:solidFill>
                <a:latin typeface="Corbel" pitchFamily="34" charset="0"/>
                <a:cs typeface="Arial" pitchFamily="34" charset="0"/>
              </a:rPr>
              <a:t>they're massively less harmful</a:t>
            </a:r>
            <a:r>
              <a:rPr lang="en-GB" sz="2900" dirty="0">
                <a:solidFill>
                  <a:schemeClr val="tx2"/>
                </a:solidFill>
                <a:latin typeface="Corbel" pitchFamily="34" charset="0"/>
                <a:cs typeface="Arial" pitchFamily="34" charset="0"/>
              </a:rPr>
              <a:t>. I bet my life they're a hundred times healthier than using a tobacco-based cigarette.’” </a:t>
            </a:r>
            <a:endParaRPr lang="en-GB" sz="2900" dirty="0" smtClean="0">
              <a:solidFill>
                <a:schemeClr val="tx2"/>
              </a:solidFill>
              <a:latin typeface="Corbel" pitchFamily="34" charset="0"/>
              <a:cs typeface="Arial" pitchFamily="34" charset="0"/>
            </a:endParaRPr>
          </a:p>
          <a:p>
            <a:pPr marL="109728" indent="0">
              <a:spcAft>
                <a:spcPts val="2400"/>
              </a:spcAft>
              <a:buNone/>
            </a:pPr>
            <a:r>
              <a:rPr lang="en-GB" sz="1900" dirty="0" smtClean="0">
                <a:solidFill>
                  <a:schemeClr val="accent3"/>
                </a:solidFill>
                <a:latin typeface="Corbel" pitchFamily="34" charset="0"/>
                <a:cs typeface="Arial" pitchFamily="34" charset="0"/>
              </a:rPr>
              <a:t>(</a:t>
            </a:r>
            <a:r>
              <a:rPr lang="en-GB" sz="1900" dirty="0">
                <a:solidFill>
                  <a:schemeClr val="accent3"/>
                </a:solidFill>
                <a:latin typeface="Corbel" pitchFamily="34" charset="0"/>
                <a:cs typeface="Arial" pitchFamily="34" charset="0"/>
              </a:rPr>
              <a:t>ELECTRONIC CIGARETTES SPARK HEALTH ROW, Guardian, 9 October 2008: 13</a:t>
            </a:r>
            <a:r>
              <a:rPr lang="en-GB" sz="1900" dirty="0" smtClean="0">
                <a:solidFill>
                  <a:schemeClr val="accent3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en-GB" sz="1900" dirty="0">
              <a:solidFill>
                <a:schemeClr val="tx2"/>
              </a:solidFill>
              <a:latin typeface="Corbel" pitchFamily="34" charset="0"/>
              <a:cs typeface="Arial" pitchFamily="34" charset="0"/>
            </a:endParaRPr>
          </a:p>
          <a:p>
            <a:pPr marL="109728" indent="0">
              <a:lnSpc>
                <a:spcPct val="110000"/>
              </a:lnSpc>
              <a:buNone/>
            </a:pPr>
            <a:r>
              <a:rPr lang="en-GB" sz="2900" dirty="0">
                <a:solidFill>
                  <a:schemeClr val="tx2"/>
                </a:solidFill>
                <a:latin typeface="Corbel" pitchFamily="34" charset="0"/>
              </a:rPr>
              <a:t>“The electronic cigarette looks very similar to a normal cigarette and acts as an alternative to smoked tobacco products. The battery-operated device provides small doses of nicotine when the smoker inhales but </a:t>
            </a:r>
            <a:r>
              <a:rPr lang="en-GB" sz="2900" b="1" dirty="0">
                <a:solidFill>
                  <a:schemeClr val="accent3"/>
                </a:solidFill>
                <a:latin typeface="Corbel" pitchFamily="34" charset="0"/>
              </a:rPr>
              <a:t>without the tar, tobacco or carbon monoxide of a traditional cigarette</a:t>
            </a:r>
            <a:r>
              <a:rPr lang="en-GB" sz="2900" dirty="0">
                <a:solidFill>
                  <a:schemeClr val="tx2"/>
                </a:solidFill>
                <a:latin typeface="Corbel" pitchFamily="34" charset="0"/>
              </a:rPr>
              <a:t>.” </a:t>
            </a:r>
            <a:endParaRPr lang="en-GB" sz="2900" dirty="0" smtClean="0">
              <a:solidFill>
                <a:schemeClr val="tx2"/>
              </a:solidFill>
              <a:latin typeface="Corbel" pitchFamily="34" charset="0"/>
            </a:endParaRPr>
          </a:p>
          <a:p>
            <a:pPr marL="109728" indent="0">
              <a:buNone/>
            </a:pPr>
            <a:r>
              <a:rPr lang="en-GB" sz="1900" dirty="0" smtClean="0">
                <a:solidFill>
                  <a:schemeClr val="accent3"/>
                </a:solidFill>
                <a:latin typeface="Corbel" pitchFamily="34" charset="0"/>
              </a:rPr>
              <a:t>(</a:t>
            </a:r>
            <a:r>
              <a:rPr lang="en-GB" sz="1900" dirty="0">
                <a:solidFill>
                  <a:schemeClr val="accent3"/>
                </a:solidFill>
                <a:latin typeface="Corbel" pitchFamily="34" charset="0"/>
              </a:rPr>
              <a:t>10 MOTIVES E-CIGARETTES FOR SMOKERS GO UK-WIDE, BBC News, 1 Nov 2010</a:t>
            </a:r>
            <a:r>
              <a:rPr lang="en-GB" sz="1900" dirty="0" smtClean="0">
                <a:solidFill>
                  <a:schemeClr val="accent3"/>
                </a:solidFill>
                <a:latin typeface="Corbel" pitchFamily="34" charset="0"/>
              </a:rPr>
              <a:t>)</a:t>
            </a:r>
            <a:endParaRPr lang="en-GB" sz="1900" dirty="0">
              <a:latin typeface="Corbe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GB" dirty="0"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28" y="620688"/>
            <a:ext cx="8229600" cy="86409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Quitting aid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3461" y="1412776"/>
            <a:ext cx="8284147" cy="1944216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“…he </a:t>
            </a:r>
            <a:r>
              <a:rPr lang="en-GB" sz="2400" dirty="0">
                <a:solidFill>
                  <a:schemeClr val="tx2"/>
                </a:solidFill>
              </a:rPr>
              <a:t>ended up buying a strange new gizmo for himself - menthol-flavoured electronic </a:t>
            </a:r>
            <a:r>
              <a:rPr lang="en-GB" sz="2400" dirty="0" smtClean="0">
                <a:solidFill>
                  <a:schemeClr val="tx2"/>
                </a:solidFill>
              </a:rPr>
              <a:t>cigarettes </a:t>
            </a:r>
            <a:r>
              <a:rPr lang="en-GB" sz="2400" dirty="0">
                <a:solidFill>
                  <a:schemeClr val="tx2"/>
                </a:solidFill>
              </a:rPr>
              <a:t>…</a:t>
            </a:r>
            <a:r>
              <a:rPr lang="en-GB" sz="2400" b="1" dirty="0">
                <a:solidFill>
                  <a:schemeClr val="accent3"/>
                </a:solidFill>
              </a:rPr>
              <a:t>He had tried everything to ditch the habit</a:t>
            </a:r>
            <a:r>
              <a:rPr lang="en-GB" sz="2400" dirty="0">
                <a:solidFill>
                  <a:schemeClr val="tx2"/>
                </a:solidFill>
              </a:rPr>
              <a:t>, including acupuncture, patches and gum. He reckoned the electronic fags might just work.” 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(</a:t>
            </a:r>
            <a:r>
              <a:rPr lang="en-GB" sz="1600" dirty="0">
                <a:solidFill>
                  <a:schemeClr val="accent3"/>
                </a:solidFill>
              </a:rPr>
              <a:t>TRUE BELIEVERS LINE UP AT THE GATES OF GADGET HEAVEN, Guardian, </a:t>
            </a:r>
            <a:r>
              <a:rPr lang="en-GB" sz="1600" dirty="0" smtClean="0">
                <a:solidFill>
                  <a:schemeClr val="accent3"/>
                </a:solidFill>
              </a:rPr>
              <a:t>18/04/09</a:t>
            </a:r>
            <a:r>
              <a:rPr lang="en-GB" sz="1600" dirty="0">
                <a:solidFill>
                  <a:schemeClr val="accent3"/>
                </a:solidFill>
              </a:rPr>
              <a:t>: </a:t>
            </a:r>
            <a:r>
              <a:rPr lang="en-GB" sz="1600" dirty="0" smtClean="0">
                <a:solidFill>
                  <a:schemeClr val="accent3"/>
                </a:solidFill>
              </a:rPr>
              <a:t>Home, </a:t>
            </a:r>
            <a:r>
              <a:rPr lang="en-GB" sz="1600" dirty="0">
                <a:solidFill>
                  <a:schemeClr val="accent3"/>
                </a:solidFill>
              </a:rPr>
              <a:t>8)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9485" y="3645024"/>
            <a:ext cx="8308123" cy="2952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“</a:t>
            </a:r>
            <a:r>
              <a:rPr lang="en-GB" sz="2400" dirty="0" smtClean="0">
                <a:solidFill>
                  <a:schemeClr val="tx2"/>
                </a:solidFill>
              </a:rPr>
              <a:t>Giving up </a:t>
            </a:r>
            <a:r>
              <a:rPr lang="en-GB" sz="2400" dirty="0">
                <a:solidFill>
                  <a:schemeClr val="tx2"/>
                </a:solidFill>
              </a:rPr>
              <a:t>smoking is a real drag, but if you're determined to stick to your resolution, the </a:t>
            </a:r>
            <a:r>
              <a:rPr lang="en-GB" sz="2400" dirty="0" err="1">
                <a:solidFill>
                  <a:schemeClr val="tx2"/>
                </a:solidFill>
              </a:rPr>
              <a:t>SmokeStik</a:t>
            </a:r>
            <a:r>
              <a:rPr lang="en-GB" sz="2400" dirty="0">
                <a:solidFill>
                  <a:schemeClr val="tx2"/>
                </a:solidFill>
              </a:rPr>
              <a:t> electronic cigarette could help. It's a hit with the likes of Paris Hilton and Leonardo </a:t>
            </a:r>
            <a:r>
              <a:rPr lang="en-GB" sz="2400" dirty="0" err="1">
                <a:solidFill>
                  <a:schemeClr val="tx2"/>
                </a:solidFill>
              </a:rPr>
              <a:t>DiCaprio</a:t>
            </a:r>
            <a:r>
              <a:rPr lang="en-GB" sz="2400" dirty="0">
                <a:solidFill>
                  <a:schemeClr val="tx2"/>
                </a:solidFill>
              </a:rPr>
              <a:t> because it provides a nicotine hit without any tar or carcinogens. Best of all, no more being banished to the garden. The </a:t>
            </a:r>
            <a:r>
              <a:rPr lang="en-GB" sz="2400" dirty="0" err="1">
                <a:solidFill>
                  <a:schemeClr val="tx2"/>
                </a:solidFill>
              </a:rPr>
              <a:t>SmokeStik</a:t>
            </a:r>
            <a:r>
              <a:rPr lang="en-GB" sz="2400" dirty="0">
                <a:solidFill>
                  <a:schemeClr val="tx2"/>
                </a:solidFill>
              </a:rPr>
              <a:t> emits only water vapour, so you can use it anywhere</a:t>
            </a:r>
            <a:r>
              <a:rPr lang="en-GB" sz="2400" dirty="0" smtClean="0">
                <a:solidFill>
                  <a:schemeClr val="tx2"/>
                </a:solidFill>
              </a:rPr>
              <a:t>.”</a:t>
            </a:r>
          </a:p>
          <a:p>
            <a:pPr marL="109728" indent="0"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(BITS &amp; PIECES: THIS WEEK’S BEST HEALTH-FIX PRODUCTS, Daily </a:t>
            </a:r>
            <a:r>
              <a:rPr lang="en-GB" sz="1600" dirty="0">
                <a:solidFill>
                  <a:schemeClr val="accent3"/>
                </a:solidFill>
              </a:rPr>
              <a:t>Mail, </a:t>
            </a:r>
            <a:r>
              <a:rPr lang="en-GB" sz="1600" dirty="0" smtClean="0">
                <a:solidFill>
                  <a:schemeClr val="accent3"/>
                </a:solidFill>
              </a:rPr>
              <a:t>10/01/11)</a:t>
            </a:r>
            <a:endParaRPr lang="en-GB" sz="16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en-GB" dirty="0" smtClean="0"/>
              <a:t>Concluding 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46577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Somewhat balanced approach; however, overall coverage tended towards positive themes.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Shift over time from uncertainty and getting around smokefree to greater familiarity and multiple themes.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Important</a:t>
            </a:r>
            <a:r>
              <a:rPr lang="en-GB" dirty="0"/>
              <a:t>, and selective, information about what  </a:t>
            </a:r>
            <a:r>
              <a:rPr lang="en-GB" dirty="0" smtClean="0"/>
              <a:t>     e-cigarettes </a:t>
            </a:r>
            <a:r>
              <a:rPr lang="en-GB" dirty="0"/>
              <a:t>are for and their key </a:t>
            </a:r>
            <a:r>
              <a:rPr lang="en-GB" dirty="0" smtClean="0"/>
              <a:t>features.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Representations </a:t>
            </a:r>
            <a:r>
              <a:rPr lang="en-GB" dirty="0"/>
              <a:t>communicate various characteristics of </a:t>
            </a:r>
            <a:r>
              <a:rPr lang="en-GB" dirty="0" smtClean="0"/>
              <a:t>e-cigarettes </a:t>
            </a:r>
            <a:r>
              <a:rPr lang="en-GB" dirty="0"/>
              <a:t>that are associated with uptake</a:t>
            </a:r>
          </a:p>
        </p:txBody>
      </p:sp>
    </p:spTree>
    <p:extLst>
      <p:ext uri="{BB962C8B-B14F-4D97-AF65-F5344CB8AC3E}">
        <p14:creationId xmlns:p14="http://schemas.microsoft.com/office/powerpoint/2010/main" val="17307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op_smoking_patch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11416"/>
            <a:ext cx="2232248" cy="165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26" y="5226155"/>
            <a:ext cx="2142079" cy="142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05" y="66798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Background: tobacco harm reduction</a:t>
            </a:r>
            <a:endParaRPr lang="en-GB" dirty="0"/>
          </a:p>
        </p:txBody>
      </p:sp>
      <p:pic>
        <p:nvPicPr>
          <p:cNvPr id="7" name="Picture 7" descr="nicotine-gum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" y="3565557"/>
            <a:ext cx="2328800" cy="16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9" y="2132856"/>
            <a:ext cx="1760957" cy="14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7974" y="1729033"/>
            <a:ext cx="6840760" cy="3530948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72000" rIns="108000" bIns="72000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</a:rPr>
              <a:t>“Nicotine </a:t>
            </a:r>
            <a:r>
              <a:rPr lang="en-GB" sz="2200" dirty="0">
                <a:solidFill>
                  <a:schemeClr val="bg1"/>
                </a:solidFill>
              </a:rPr>
              <a:t>inhaled from smoking tobacco is highly addictive. But </a:t>
            </a:r>
            <a:r>
              <a:rPr lang="en-GB" sz="2200" b="1" dirty="0">
                <a:solidFill>
                  <a:schemeClr val="bg1"/>
                </a:solidFill>
              </a:rPr>
              <a:t>it is primarily the toxins </a:t>
            </a:r>
            <a:r>
              <a:rPr lang="en-GB" sz="2200" b="1" dirty="0" smtClean="0">
                <a:solidFill>
                  <a:schemeClr val="bg1"/>
                </a:solidFill>
              </a:rPr>
              <a:t>and carcinogens </a:t>
            </a:r>
            <a:r>
              <a:rPr lang="en-GB" sz="2200" b="1" dirty="0">
                <a:solidFill>
                  <a:schemeClr val="bg1"/>
                </a:solidFill>
              </a:rPr>
              <a:t>in tobacco smoke – not the nicotine – that cause illness and death</a:t>
            </a:r>
            <a:r>
              <a:rPr lang="en-GB" sz="2200" dirty="0">
                <a:solidFill>
                  <a:schemeClr val="bg1"/>
                </a:solidFill>
              </a:rPr>
              <a:t>. The best way </a:t>
            </a:r>
            <a:r>
              <a:rPr lang="en-GB" sz="2200" dirty="0" smtClean="0">
                <a:solidFill>
                  <a:schemeClr val="bg1"/>
                </a:solidFill>
              </a:rPr>
              <a:t>to reduce </a:t>
            </a:r>
            <a:r>
              <a:rPr lang="en-GB" sz="2200" dirty="0">
                <a:solidFill>
                  <a:schemeClr val="bg1"/>
                </a:solidFill>
              </a:rPr>
              <a:t>these illnesses and deaths is to stop </a:t>
            </a:r>
            <a:r>
              <a:rPr lang="en-GB" sz="2200" dirty="0" smtClean="0">
                <a:solidFill>
                  <a:schemeClr val="bg1"/>
                </a:solidFill>
              </a:rPr>
              <a:t>smoking. [...] However </a:t>
            </a:r>
            <a:r>
              <a:rPr lang="en-GB" sz="2200" dirty="0">
                <a:solidFill>
                  <a:schemeClr val="bg1"/>
                </a:solidFill>
              </a:rPr>
              <a:t>, there are other ways of reducing the harm from smoking, </a:t>
            </a:r>
            <a:r>
              <a:rPr lang="en-GB" sz="2200" dirty="0" smtClean="0">
                <a:solidFill>
                  <a:schemeClr val="bg1"/>
                </a:solidFill>
              </a:rPr>
              <a:t>even though </a:t>
            </a:r>
            <a:r>
              <a:rPr lang="en-GB" sz="2200" dirty="0">
                <a:solidFill>
                  <a:schemeClr val="bg1"/>
                </a:solidFill>
              </a:rPr>
              <a:t>this may involve continued use of </a:t>
            </a:r>
            <a:r>
              <a:rPr lang="en-GB" sz="2200" dirty="0" smtClean="0">
                <a:solidFill>
                  <a:schemeClr val="bg1"/>
                </a:solidFill>
              </a:rPr>
              <a:t>nicotine. (p6) </a:t>
            </a:r>
          </a:p>
          <a:p>
            <a:r>
              <a:rPr lang="en-GB" sz="2200" b="1" dirty="0" smtClean="0">
                <a:solidFill>
                  <a:schemeClr val="bg1"/>
                </a:solidFill>
              </a:rPr>
              <a:t>Using [licensed nicotine-containing] </a:t>
            </a:r>
            <a:r>
              <a:rPr lang="en-GB" sz="2200" b="1" dirty="0">
                <a:solidFill>
                  <a:schemeClr val="bg1"/>
                </a:solidFill>
              </a:rPr>
              <a:t>products </a:t>
            </a:r>
            <a:r>
              <a:rPr lang="en-GB" sz="2200" dirty="0">
                <a:solidFill>
                  <a:schemeClr val="bg1"/>
                </a:solidFill>
              </a:rPr>
              <a:t>can make it easier for people to cut down before stopping, reduce </a:t>
            </a:r>
            <a:r>
              <a:rPr lang="en-GB" sz="2200" dirty="0" smtClean="0">
                <a:solidFill>
                  <a:schemeClr val="bg1"/>
                </a:solidFill>
              </a:rPr>
              <a:t>their smoking </a:t>
            </a:r>
            <a:r>
              <a:rPr lang="en-GB" sz="2200" dirty="0">
                <a:solidFill>
                  <a:schemeClr val="bg1"/>
                </a:solidFill>
              </a:rPr>
              <a:t>or abstain</a:t>
            </a:r>
            <a:r>
              <a:rPr lang="en-GB" sz="2200" dirty="0" smtClean="0">
                <a:solidFill>
                  <a:schemeClr val="bg1"/>
                </a:solidFill>
              </a:rPr>
              <a:t>. (p8)	(NICE, 2013)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34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GB" dirty="0" smtClean="0"/>
              <a:t>Questions/concerns raised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96855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accent2"/>
                </a:solidFill>
              </a:rPr>
              <a:t>Celebrity use/promotion – </a:t>
            </a:r>
            <a:r>
              <a:rPr lang="en-GB" dirty="0" err="1" smtClean="0">
                <a:solidFill>
                  <a:schemeClr val="accent2"/>
                </a:solidFill>
              </a:rPr>
              <a:t>glamourising</a:t>
            </a:r>
            <a:r>
              <a:rPr lang="en-GB" dirty="0" smtClean="0">
                <a:solidFill>
                  <a:schemeClr val="accent2"/>
                </a:solidFill>
              </a:rPr>
              <a:t> a product containing an addictive substance?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accent2"/>
                </a:solidFill>
              </a:rPr>
              <a:t>Emphasis on visual similarity between e-cigarettes and cigarettes – social norms?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accent2"/>
                </a:solidFill>
              </a:rPr>
              <a:t>Promotion in ways that encourage dual use?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accent2"/>
                </a:solidFill>
              </a:rPr>
              <a:t>Making of health claims based on limited evidence?</a:t>
            </a:r>
          </a:p>
          <a:p>
            <a:pPr marL="627063" indent="-5175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/>
              <a:t>N</a:t>
            </a:r>
            <a:r>
              <a:rPr lang="en-GB" dirty="0" smtClean="0"/>
              <a:t>eed </a:t>
            </a:r>
            <a:r>
              <a:rPr lang="en-GB" dirty="0"/>
              <a:t>to subject the claims commonly being made about </a:t>
            </a:r>
            <a:r>
              <a:rPr lang="en-GB" dirty="0" smtClean="0"/>
              <a:t>e-cigarettes </a:t>
            </a:r>
            <a:r>
              <a:rPr lang="en-GB" dirty="0"/>
              <a:t>to appropriate scrutiny. </a:t>
            </a:r>
            <a:endParaRPr lang="en-GB" dirty="0" smtClean="0"/>
          </a:p>
          <a:p>
            <a:pPr marL="627063" indent="-5175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/>
              <a:t>Pressing </a:t>
            </a:r>
            <a:r>
              <a:rPr lang="en-GB" dirty="0"/>
              <a:t>need for prompt implementation of appropriate controls over the marketing and promotion of these products.</a:t>
            </a:r>
          </a:p>
        </p:txBody>
      </p:sp>
    </p:spTree>
    <p:extLst>
      <p:ext uri="{BB962C8B-B14F-4D97-AF65-F5344CB8AC3E}">
        <p14:creationId xmlns:p14="http://schemas.microsoft.com/office/powerpoint/2010/main" val="48826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Background: debates over e-cigarettes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951040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 smtClean="0">
                <a:latin typeface="Corbel" pitchFamily="34" charset="0"/>
              </a:rPr>
              <a:t>For</a:t>
            </a:r>
          </a:p>
          <a:p>
            <a:pPr lvl="1"/>
            <a:r>
              <a:rPr lang="en-GB" sz="2800" dirty="0" smtClean="0">
                <a:latin typeface="Corbel" pitchFamily="34" charset="0"/>
              </a:rPr>
              <a:t>Promising harm reduction tool</a:t>
            </a:r>
          </a:p>
          <a:p>
            <a:pPr lvl="1"/>
            <a:r>
              <a:rPr lang="en-GB" sz="2800" dirty="0">
                <a:latin typeface="Corbel" pitchFamily="34" charset="0"/>
              </a:rPr>
              <a:t>Evidence they help people quit smoking</a:t>
            </a:r>
          </a:p>
          <a:p>
            <a:pPr lvl="1"/>
            <a:r>
              <a:rPr lang="en-GB" sz="2800" dirty="0" smtClean="0">
                <a:latin typeface="Corbel" pitchFamily="34" charset="0"/>
              </a:rPr>
              <a:t>No second-hand smoke</a:t>
            </a:r>
          </a:p>
          <a:p>
            <a:pPr lvl="1">
              <a:spcAft>
                <a:spcPts val="1200"/>
              </a:spcAft>
            </a:pPr>
            <a:r>
              <a:rPr lang="en-GB" sz="2800" dirty="0" smtClean="0">
                <a:latin typeface="Corbel" pitchFamily="34" charset="0"/>
              </a:rPr>
              <a:t>Close resemblance to cigarettes</a:t>
            </a:r>
          </a:p>
          <a:p>
            <a:r>
              <a:rPr lang="en-GB" sz="3300" dirty="0" smtClean="0">
                <a:latin typeface="Corbel" pitchFamily="34" charset="0"/>
              </a:rPr>
              <a:t>Against</a:t>
            </a:r>
          </a:p>
          <a:p>
            <a:pPr lvl="1"/>
            <a:r>
              <a:rPr lang="en-GB" sz="2800" dirty="0">
                <a:latin typeface="Corbel" pitchFamily="34" charset="0"/>
              </a:rPr>
              <a:t>Possible use by non-smokers</a:t>
            </a:r>
          </a:p>
          <a:p>
            <a:pPr lvl="1"/>
            <a:r>
              <a:rPr lang="en-GB" sz="2800" dirty="0" smtClean="0">
                <a:latin typeface="Corbel" pitchFamily="34" charset="0"/>
              </a:rPr>
              <a:t>Lack of knowledge</a:t>
            </a:r>
          </a:p>
          <a:p>
            <a:pPr lvl="1"/>
            <a:r>
              <a:rPr lang="en-GB" sz="2800" dirty="0" smtClean="0">
                <a:latin typeface="Corbel" pitchFamily="34" charset="0"/>
              </a:rPr>
              <a:t>Regulation &amp; safety issues</a:t>
            </a:r>
          </a:p>
          <a:p>
            <a:pPr lvl="1"/>
            <a:r>
              <a:rPr lang="en-GB" sz="2800" dirty="0" smtClean="0">
                <a:latin typeface="Corbel" pitchFamily="34" charset="0"/>
              </a:rPr>
              <a:t>Promotion </a:t>
            </a:r>
            <a:r>
              <a:rPr lang="en-GB" sz="2800" dirty="0">
                <a:latin typeface="Corbel" pitchFamily="34" charset="0"/>
              </a:rPr>
              <a:t>of dual use</a:t>
            </a:r>
          </a:p>
          <a:p>
            <a:pPr lvl="1"/>
            <a:r>
              <a:rPr lang="en-GB" sz="2800" dirty="0" smtClean="0">
                <a:latin typeface="Corbel" pitchFamily="34" charset="0"/>
              </a:rPr>
              <a:t>Maintenance of nicotine addiction</a:t>
            </a:r>
          </a:p>
          <a:p>
            <a:pPr lvl="1"/>
            <a:r>
              <a:rPr lang="en-GB" sz="2800" dirty="0" smtClean="0">
                <a:latin typeface="Corbel" pitchFamily="34" charset="0"/>
              </a:rPr>
              <a:t>Undermine smokefree legislation</a:t>
            </a:r>
          </a:p>
          <a:p>
            <a:pPr lvl="1"/>
            <a:r>
              <a:rPr lang="en-GB" sz="2800" dirty="0">
                <a:latin typeface="Corbel" pitchFamily="34" charset="0"/>
              </a:rPr>
              <a:t>Close resemblance to </a:t>
            </a:r>
            <a:r>
              <a:rPr lang="en-GB" sz="2800" dirty="0" smtClean="0">
                <a:latin typeface="Corbel" pitchFamily="34" charset="0"/>
              </a:rPr>
              <a:t>cigarettes</a:t>
            </a:r>
          </a:p>
          <a:p>
            <a:pPr marL="630238" lvl="1" indent="-219075">
              <a:buNone/>
            </a:pPr>
            <a:r>
              <a:rPr lang="en-GB" sz="2800" dirty="0" smtClean="0">
                <a:latin typeface="Corbel" pitchFamily="34" charset="0"/>
              </a:rPr>
              <a:t>	(Social norms)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80" y="4157645"/>
            <a:ext cx="3411341" cy="2276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0377" y="64259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Vapestick.co.uk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46775" y="1988840"/>
            <a:ext cx="2596746" cy="1708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“Pure nicotine or other nicotine devices have the potential for massive public health gains” 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(Prof John Britton, quoted in the Advisor, Summer 2012)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10" y="1556792"/>
            <a:ext cx="8371362" cy="49457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Corbel" pitchFamily="34" charset="0"/>
              </a:rPr>
              <a:t>What are e-cigarettes?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Corbel" pitchFamily="34" charset="0"/>
              </a:rPr>
              <a:t>B</a:t>
            </a:r>
            <a:r>
              <a:rPr lang="en-GB" sz="2400" dirty="0" smtClean="0">
                <a:latin typeface="Corbel" pitchFamily="34" charset="0"/>
              </a:rPr>
              <a:t>attery-operated, nicotine vapour inhaler device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Corbel" pitchFamily="34" charset="0"/>
              </a:rPr>
              <a:t>U</a:t>
            </a:r>
            <a:r>
              <a:rPr lang="en-GB" sz="2400" dirty="0" smtClean="0">
                <a:latin typeface="Corbel" pitchFamily="34" charset="0"/>
              </a:rPr>
              <a:t>sually include a nicotine cartridge, a </a:t>
            </a:r>
            <a:r>
              <a:rPr lang="en-GB" sz="2400" dirty="0" err="1" smtClean="0">
                <a:latin typeface="Corbel" pitchFamily="34" charset="0"/>
              </a:rPr>
              <a:t>vapouriser</a:t>
            </a:r>
            <a:r>
              <a:rPr lang="en-GB" sz="2400" dirty="0" smtClean="0">
                <a:latin typeface="Corbel" pitchFamily="34" charset="0"/>
              </a:rPr>
              <a:t>, electronic circuitry, sensors and a battery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latin typeface="Corbel" pitchFamily="34" charset="0"/>
              </a:rPr>
              <a:t>Some have an LED which glows when the user inhales, resembling a real cigarette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Corbel" pitchFamily="34" charset="0"/>
              </a:rPr>
              <a:t>M</a:t>
            </a:r>
            <a:r>
              <a:rPr lang="en-GB" sz="2400" dirty="0" smtClean="0">
                <a:latin typeface="Corbel" pitchFamily="34" charset="0"/>
              </a:rPr>
              <a:t>ay contain nicotine, humectants to produce the vapour &amp; flavourings – do not contain tobacco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24095" r="-50" b="3330"/>
          <a:stretch/>
        </p:blipFill>
        <p:spPr>
          <a:xfrm>
            <a:off x="1331640" y="4581128"/>
            <a:ext cx="6408712" cy="22247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730741" cy="144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516176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rbel" pitchFamily="34" charset="0"/>
              </a:rPr>
              <a:t>Brief history</a:t>
            </a:r>
          </a:p>
          <a:p>
            <a:pPr lvl="1"/>
            <a:r>
              <a:rPr lang="en-GB" dirty="0">
                <a:solidFill>
                  <a:schemeClr val="accent3"/>
                </a:solidFill>
                <a:latin typeface="Corbel" pitchFamily="34" charset="0"/>
              </a:rPr>
              <a:t>2004: </a:t>
            </a:r>
            <a:r>
              <a:rPr lang="en-GB" dirty="0">
                <a:latin typeface="Corbel" pitchFamily="34" charset="0"/>
              </a:rPr>
              <a:t>developed in </a:t>
            </a:r>
            <a:r>
              <a:rPr lang="en-GB" dirty="0" smtClean="0">
                <a:latin typeface="Corbel" pitchFamily="34" charset="0"/>
              </a:rPr>
              <a:t>China</a:t>
            </a:r>
          </a:p>
          <a:p>
            <a:pPr lvl="1"/>
            <a:r>
              <a:rPr lang="en-GB" dirty="0" smtClean="0">
                <a:solidFill>
                  <a:schemeClr val="accent3"/>
                </a:solidFill>
                <a:latin typeface="Corbel" pitchFamily="34" charset="0"/>
              </a:rPr>
              <a:t>2006</a:t>
            </a:r>
            <a:r>
              <a:rPr lang="en-GB" dirty="0">
                <a:solidFill>
                  <a:schemeClr val="accent3"/>
                </a:solidFill>
                <a:latin typeface="Corbel" pitchFamily="34" charset="0"/>
              </a:rPr>
              <a:t>: </a:t>
            </a:r>
            <a:r>
              <a:rPr lang="en-GB" dirty="0">
                <a:latin typeface="Corbel" pitchFamily="34" charset="0"/>
              </a:rPr>
              <a:t>began to be exported to the UK</a:t>
            </a:r>
          </a:p>
          <a:p>
            <a:pPr lvl="1"/>
            <a:r>
              <a:rPr lang="en-GB" dirty="0">
                <a:solidFill>
                  <a:schemeClr val="accent3"/>
                </a:solidFill>
                <a:latin typeface="Corbel" pitchFamily="34" charset="0"/>
              </a:rPr>
              <a:t>2007: </a:t>
            </a:r>
            <a:r>
              <a:rPr lang="en-GB" dirty="0">
                <a:latin typeface="Corbel" pitchFamily="34" charset="0"/>
              </a:rPr>
              <a:t>first international patent registered</a:t>
            </a:r>
          </a:p>
          <a:p>
            <a:pPr lvl="1"/>
            <a:r>
              <a:rPr lang="en-GB" dirty="0">
                <a:solidFill>
                  <a:schemeClr val="accent3"/>
                </a:solidFill>
                <a:latin typeface="Corbel" pitchFamily="34" charset="0"/>
              </a:rPr>
              <a:t>2007-8: </a:t>
            </a:r>
            <a:r>
              <a:rPr lang="en-GB" dirty="0">
                <a:latin typeface="Corbel" pitchFamily="34" charset="0"/>
              </a:rPr>
              <a:t>began to gain popularity in the UK</a:t>
            </a:r>
          </a:p>
          <a:p>
            <a:pPr>
              <a:spcBef>
                <a:spcPts val="1200"/>
              </a:spcBef>
            </a:pPr>
            <a:r>
              <a:rPr lang="en-GB" sz="3200" dirty="0" smtClean="0"/>
              <a:t>Regulation</a:t>
            </a:r>
          </a:p>
          <a:p>
            <a:pPr lvl="1"/>
            <a:r>
              <a:rPr lang="en-GB" dirty="0" smtClean="0"/>
              <a:t>Has been problematic – not regulated by Tobacco Products nor </a:t>
            </a:r>
            <a:r>
              <a:rPr lang="en-GB" dirty="0"/>
              <a:t>M</a:t>
            </a:r>
            <a:r>
              <a:rPr lang="en-GB" dirty="0" smtClean="0"/>
              <a:t>edicines regulation</a:t>
            </a:r>
          </a:p>
          <a:p>
            <a:pPr lvl="2"/>
            <a:r>
              <a:rPr lang="en-GB" dirty="0" smtClean="0"/>
              <a:t>General product safety legislation</a:t>
            </a:r>
          </a:p>
          <a:p>
            <a:pPr lvl="1"/>
            <a:r>
              <a:rPr lang="en-GB" dirty="0" smtClean="0"/>
              <a:t>Recent developments:</a:t>
            </a:r>
          </a:p>
          <a:p>
            <a:pPr lvl="2"/>
            <a:r>
              <a:rPr lang="en-GB" dirty="0" smtClean="0"/>
              <a:t>MHRA decision (2016) and new NICE guidance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Research on e-cigarettes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504056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accent2"/>
                </a:solidFill>
                <a:latin typeface="Corbel" pitchFamily="34" charset="0"/>
              </a:rPr>
              <a:t>Not all brands deliver nicotine. Those that do, do so with differing efficacy</a:t>
            </a:r>
            <a:r>
              <a:rPr lang="en-GB" dirty="0">
                <a:solidFill>
                  <a:schemeClr val="accent2"/>
                </a:solidFill>
                <a:latin typeface="Corbel" pitchFamily="34" charset="0"/>
              </a:rPr>
              <a:t>.</a:t>
            </a:r>
            <a:endParaRPr lang="en-GB" dirty="0" smtClean="0">
              <a:solidFill>
                <a:schemeClr val="accent2"/>
              </a:solidFill>
              <a:latin typeface="Corbel" pitchFamily="34" charset="0"/>
            </a:endParaRPr>
          </a:p>
          <a:p>
            <a:pPr marL="357188" indent="0">
              <a:spcAft>
                <a:spcPts val="1200"/>
              </a:spcAft>
              <a:buNone/>
            </a:pP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(</a:t>
            </a:r>
            <a:r>
              <a:rPr lang="en-GB" sz="1700" dirty="0" err="1">
                <a:solidFill>
                  <a:schemeClr val="accent3"/>
                </a:solidFill>
                <a:latin typeface="Corbel" pitchFamily="34" charset="0"/>
              </a:rPr>
              <a:t>Eissenberg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 et al, 2010; </a:t>
            </a:r>
            <a:r>
              <a:rPr lang="en-GB" sz="1700" dirty="0" err="1">
                <a:solidFill>
                  <a:schemeClr val="accent3"/>
                </a:solidFill>
                <a:latin typeface="Corbel" pitchFamily="34" charset="0"/>
              </a:rPr>
              <a:t>Vansickel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 et al, </a:t>
            </a: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2010; </a:t>
            </a:r>
            <a:r>
              <a:rPr lang="en-GB" sz="1700" dirty="0" err="1">
                <a:solidFill>
                  <a:schemeClr val="accent3"/>
                </a:solidFill>
                <a:latin typeface="Corbel" pitchFamily="34" charset="0"/>
              </a:rPr>
              <a:t>Goniewcz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 et al, 2012a</a:t>
            </a: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)</a:t>
            </a:r>
          </a:p>
          <a:p>
            <a:pPr marL="365760" lvl="1" indent="-256032">
              <a:spcBef>
                <a:spcPts val="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orbel" pitchFamily="34" charset="0"/>
              </a:rPr>
              <a:t>Preliminary studies found traces of selected tobacco-specific toxicants in some products; however in amounts much lower than cigarettes.</a:t>
            </a:r>
          </a:p>
          <a:p>
            <a:pPr marL="357188" lvl="1" indent="0">
              <a:spcAft>
                <a:spcPts val="1200"/>
              </a:spcAft>
              <a:buClr>
                <a:schemeClr val="accent3"/>
              </a:buClr>
              <a:buNone/>
              <a:tabLst>
                <a:tab pos="357188" algn="l"/>
              </a:tabLst>
            </a:pPr>
            <a:r>
              <a:rPr lang="en-GB" sz="1600" dirty="0" smtClean="0">
                <a:solidFill>
                  <a:schemeClr val="accent3"/>
                </a:solidFill>
                <a:latin typeface="Corbel" pitchFamily="34" charset="0"/>
              </a:rPr>
              <a:t>(</a:t>
            </a:r>
            <a:r>
              <a:rPr lang="en-GB" sz="1700" dirty="0" err="1">
                <a:solidFill>
                  <a:schemeClr val="accent3"/>
                </a:solidFill>
                <a:latin typeface="Corbel" pitchFamily="34" charset="0"/>
              </a:rPr>
              <a:t>Goniewicz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, 2012b; </a:t>
            </a:r>
            <a:r>
              <a:rPr lang="en-GB" sz="1700" dirty="0" err="1">
                <a:solidFill>
                  <a:schemeClr val="accent3"/>
                </a:solidFill>
                <a:latin typeface="Corbel" pitchFamily="34" charset="0"/>
              </a:rPr>
              <a:t>Westenberger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, 2009; </a:t>
            </a:r>
            <a:r>
              <a:rPr lang="en-GB" sz="1700" dirty="0" err="1">
                <a:solidFill>
                  <a:schemeClr val="accent3"/>
                </a:solidFill>
                <a:latin typeface="Corbel" pitchFamily="34" charset="0"/>
              </a:rPr>
              <a:t>Laugesen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, 2008, 2009</a:t>
            </a: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)</a:t>
            </a:r>
            <a:endParaRPr lang="en-GB" sz="1700" dirty="0">
              <a:solidFill>
                <a:schemeClr val="accent3"/>
              </a:solidFill>
              <a:latin typeface="Corbel" pitchFamily="34" charset="0"/>
            </a:endParaRPr>
          </a:p>
          <a:p>
            <a:pPr marL="365760" lvl="1" indent="-256032">
              <a:spcBef>
                <a:spcPts val="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sz="2800" dirty="0" smtClean="0">
                <a:solidFill>
                  <a:schemeClr val="accent2"/>
                </a:solidFill>
                <a:latin typeface="Corbel" pitchFamily="34" charset="0"/>
              </a:rPr>
              <a:t>Some evidence they are effective for smoking cessation. </a:t>
            </a:r>
          </a:p>
          <a:p>
            <a:pPr marL="357188" lvl="1" indent="0">
              <a:spcAft>
                <a:spcPts val="1200"/>
              </a:spcAft>
              <a:buClr>
                <a:schemeClr val="accent3"/>
              </a:buClr>
              <a:buNone/>
            </a:pP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(</a:t>
            </a:r>
            <a:r>
              <a:rPr lang="en-GB" sz="1700" dirty="0" err="1">
                <a:solidFill>
                  <a:schemeClr val="accent3"/>
                </a:solidFill>
                <a:latin typeface="Corbel" pitchFamily="34" charset="0"/>
              </a:rPr>
              <a:t>Bullen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 et al, 2010</a:t>
            </a: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; </a:t>
            </a:r>
            <a:r>
              <a:rPr lang="en-GB" sz="1700" dirty="0" err="1" smtClean="0">
                <a:solidFill>
                  <a:schemeClr val="accent3"/>
                </a:solidFill>
                <a:latin typeface="Corbel" pitchFamily="34" charset="0"/>
              </a:rPr>
              <a:t>Etter</a:t>
            </a: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 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et al, 2011; </a:t>
            </a:r>
            <a:r>
              <a:rPr lang="en-GB" sz="1700" dirty="0" err="1">
                <a:solidFill>
                  <a:schemeClr val="accent3"/>
                </a:solidFill>
                <a:latin typeface="Corbel" pitchFamily="34" charset="0"/>
              </a:rPr>
              <a:t>Goniewicz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 et al, </a:t>
            </a: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2012c; </a:t>
            </a:r>
            <a:r>
              <a:rPr lang="en-GB" sz="1700" dirty="0" err="1" smtClean="0">
                <a:solidFill>
                  <a:schemeClr val="accent3"/>
                </a:solidFill>
                <a:latin typeface="Corbel" pitchFamily="34" charset="0"/>
              </a:rPr>
              <a:t>Polosa</a:t>
            </a: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 </a:t>
            </a:r>
            <a:r>
              <a:rPr lang="en-GB" sz="1700" dirty="0">
                <a:solidFill>
                  <a:schemeClr val="accent3"/>
                </a:solidFill>
                <a:latin typeface="Corbel" pitchFamily="34" charset="0"/>
              </a:rPr>
              <a:t>et al, </a:t>
            </a:r>
            <a:r>
              <a:rPr lang="en-GB" sz="1700" dirty="0" smtClean="0">
                <a:solidFill>
                  <a:schemeClr val="accent3"/>
                </a:solidFill>
                <a:latin typeface="Corbel" pitchFamily="34" charset="0"/>
              </a:rPr>
              <a:t>2011)</a:t>
            </a:r>
            <a:endParaRPr lang="en-GB" sz="1700" dirty="0">
              <a:solidFill>
                <a:schemeClr val="accent3"/>
              </a:solidFill>
              <a:latin typeface="Corbel" pitchFamily="34" charset="0"/>
            </a:endParaRPr>
          </a:p>
          <a:p>
            <a:pPr marL="365760" lvl="1" indent="-256032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GB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GB" sz="2800" dirty="0"/>
              <a:t>E</a:t>
            </a:r>
            <a:r>
              <a:rPr lang="en-GB" sz="2800" dirty="0" smtClean="0">
                <a:solidFill>
                  <a:schemeClr val="accent2"/>
                </a:solidFill>
              </a:rPr>
              <a:t>vidence of increasing awareness and use of e-cigarettes </a:t>
            </a:r>
            <a:r>
              <a:rPr lang="en-GB" sz="2800" dirty="0" smtClean="0"/>
              <a:t>amongst UK smokers.</a:t>
            </a:r>
          </a:p>
          <a:p>
            <a:pPr marL="357188" lvl="1" indent="0">
              <a:buClr>
                <a:schemeClr val="accent3"/>
              </a:buClr>
              <a:buSzPct val="100000"/>
              <a:buNone/>
            </a:pPr>
            <a:r>
              <a:rPr lang="en-GB" sz="1700" dirty="0" smtClean="0">
                <a:solidFill>
                  <a:schemeClr val="accent3"/>
                </a:solidFill>
              </a:rPr>
              <a:t>(Morrison et al, 2013)</a:t>
            </a:r>
            <a:endParaRPr lang="en-GB" sz="17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GB" dirty="0" smtClean="0"/>
              <a:t>Why is media coverage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17744"/>
          </a:xfrm>
        </p:spPr>
        <p:txBody>
          <a:bodyPr>
            <a:normAutofit lnSpcReduction="10000"/>
          </a:bodyPr>
          <a:lstStyle/>
          <a:p>
            <a:pPr marL="350838" indent="-284163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Diffusion of innovations theory &amp; media channels:</a:t>
            </a:r>
          </a:p>
          <a:p>
            <a:pPr marL="896938" lvl="1" indent="-35560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Courier New" pitchFamily="49" charset="0"/>
              <a:buChar char="o"/>
            </a:pPr>
            <a:r>
              <a:rPr lang="en-GB" dirty="0"/>
              <a:t>Relative advantage; </a:t>
            </a:r>
            <a:r>
              <a:rPr lang="en-GB" dirty="0" err="1"/>
              <a:t>compatability</a:t>
            </a:r>
            <a:r>
              <a:rPr lang="en-GB" dirty="0"/>
              <a:t>; complexity; </a:t>
            </a:r>
            <a:r>
              <a:rPr lang="en-GB" dirty="0" err="1"/>
              <a:t>triability</a:t>
            </a:r>
            <a:r>
              <a:rPr lang="en-GB" dirty="0"/>
              <a:t>; </a:t>
            </a:r>
            <a:r>
              <a:rPr lang="en-GB" dirty="0" err="1"/>
              <a:t>observability</a:t>
            </a:r>
            <a:endParaRPr lang="en-GB" dirty="0"/>
          </a:p>
          <a:p>
            <a:pPr marL="350838" indent="-2841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The </a:t>
            </a:r>
            <a:r>
              <a:rPr lang="en-GB" dirty="0">
                <a:solidFill>
                  <a:schemeClr val="accent2"/>
                </a:solidFill>
              </a:rPr>
              <a:t>news media </a:t>
            </a:r>
            <a:r>
              <a:rPr lang="en-GB" dirty="0" smtClean="0">
                <a:solidFill>
                  <a:schemeClr val="accent2"/>
                </a:solidFill>
              </a:rPr>
              <a:t>are </a:t>
            </a:r>
            <a:r>
              <a:rPr lang="en-GB" dirty="0">
                <a:solidFill>
                  <a:schemeClr val="accent2"/>
                </a:solidFill>
              </a:rPr>
              <a:t>a central forum for debates on health and </a:t>
            </a:r>
            <a:r>
              <a:rPr lang="en-GB" dirty="0" smtClean="0">
                <a:solidFill>
                  <a:schemeClr val="accent2"/>
                </a:solidFill>
              </a:rPr>
              <a:t>lifestyle, and a </a:t>
            </a:r>
            <a:r>
              <a:rPr lang="en-GB" dirty="0">
                <a:solidFill>
                  <a:schemeClr val="accent2"/>
                </a:solidFill>
              </a:rPr>
              <a:t>key means by which information is diffused in society.</a:t>
            </a:r>
          </a:p>
          <a:p>
            <a:pPr marL="350838" indent="-2841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News </a:t>
            </a:r>
            <a:r>
              <a:rPr lang="en-GB" dirty="0">
                <a:solidFill>
                  <a:schemeClr val="accent2"/>
                </a:solidFill>
              </a:rPr>
              <a:t>media </a:t>
            </a:r>
            <a:r>
              <a:rPr lang="en-GB" dirty="0" smtClean="0">
                <a:solidFill>
                  <a:schemeClr val="accent2"/>
                </a:solidFill>
              </a:rPr>
              <a:t>can </a:t>
            </a:r>
            <a:r>
              <a:rPr lang="en-GB" dirty="0">
                <a:solidFill>
                  <a:schemeClr val="accent2"/>
                </a:solidFill>
              </a:rPr>
              <a:t>be seen as constructing interpretative frameworks, which shape how </a:t>
            </a:r>
            <a:r>
              <a:rPr lang="en-GB" dirty="0" smtClean="0">
                <a:solidFill>
                  <a:schemeClr val="accent2"/>
                </a:solidFill>
              </a:rPr>
              <a:t>an issue </a:t>
            </a:r>
            <a:r>
              <a:rPr lang="en-GB" dirty="0">
                <a:solidFill>
                  <a:schemeClr val="accent2"/>
                </a:solidFill>
              </a:rPr>
              <a:t>is </a:t>
            </a:r>
            <a:r>
              <a:rPr lang="en-GB" dirty="0" smtClean="0">
                <a:solidFill>
                  <a:schemeClr val="accent2"/>
                </a:solidFill>
              </a:rPr>
              <a:t>understood.</a:t>
            </a:r>
          </a:p>
          <a:p>
            <a:pPr marL="350838" indent="-2841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2"/>
                </a:solidFill>
              </a:rPr>
              <a:t>How are the meanings, uses and users of e-cigarettes presented in newspaper coverage, and how has this changed over time</a:t>
            </a:r>
            <a:r>
              <a:rPr lang="en-GB" dirty="0" smtClean="0">
                <a:solidFill>
                  <a:schemeClr val="accent2"/>
                </a:solidFill>
              </a:rPr>
              <a:t>. 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3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212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Methods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47248" cy="468052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2"/>
                </a:solidFill>
                <a:latin typeface="Corbel" pitchFamily="34" charset="0"/>
              </a:rPr>
              <a:t>12 national UK and Scottish newspapers (&amp; their Sunday editions) were searched in </a:t>
            </a:r>
            <a:r>
              <a:rPr lang="en-GB" i="1" dirty="0" smtClean="0">
                <a:solidFill>
                  <a:schemeClr val="accent2"/>
                </a:solidFill>
                <a:latin typeface="Corbel" pitchFamily="34" charset="0"/>
              </a:rPr>
              <a:t>Lexis Library </a:t>
            </a:r>
            <a:r>
              <a:rPr lang="en-GB" dirty="0" smtClean="0">
                <a:solidFill>
                  <a:schemeClr val="accent2"/>
                </a:solidFill>
                <a:latin typeface="Corbel" pitchFamily="34" charset="0"/>
              </a:rPr>
              <a:t>for the six year period </a:t>
            </a:r>
            <a:r>
              <a:rPr lang="en-GB" i="1" dirty="0" smtClean="0">
                <a:solidFill>
                  <a:schemeClr val="accent2"/>
                </a:solidFill>
                <a:latin typeface="Corbel" pitchFamily="34" charset="0"/>
              </a:rPr>
              <a:t>– 1</a:t>
            </a:r>
            <a:r>
              <a:rPr lang="en-GB" i="1" baseline="30000" dirty="0" smtClean="0">
                <a:solidFill>
                  <a:schemeClr val="accent2"/>
                </a:solidFill>
                <a:latin typeface="Corbel" pitchFamily="34" charset="0"/>
              </a:rPr>
              <a:t>st</a:t>
            </a:r>
            <a:r>
              <a:rPr lang="en-GB" i="1" dirty="0" smtClean="0">
                <a:solidFill>
                  <a:schemeClr val="accent2"/>
                </a:solidFill>
                <a:latin typeface="Corbel" pitchFamily="34" charset="0"/>
              </a:rPr>
              <a:t> July 2007 to 30</a:t>
            </a:r>
            <a:r>
              <a:rPr lang="en-GB" i="1" baseline="30000" dirty="0" smtClean="0">
                <a:solidFill>
                  <a:schemeClr val="accent2"/>
                </a:solidFill>
                <a:latin typeface="Corbel" pitchFamily="34" charset="0"/>
              </a:rPr>
              <a:t>th</a:t>
            </a:r>
            <a:r>
              <a:rPr lang="en-GB" i="1" dirty="0" smtClean="0">
                <a:solidFill>
                  <a:schemeClr val="accent2"/>
                </a:solidFill>
                <a:latin typeface="Corbel" pitchFamily="34" charset="0"/>
              </a:rPr>
              <a:t> June 2012</a:t>
            </a:r>
            <a:endParaRPr lang="en-GB" dirty="0" smtClean="0">
              <a:solidFill>
                <a:schemeClr val="accent2"/>
              </a:solidFill>
              <a:latin typeface="Corbel" pitchFamily="34" charset="0"/>
            </a:endParaRP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2"/>
                </a:solidFill>
                <a:latin typeface="Corbel" pitchFamily="34" charset="0"/>
              </a:rPr>
              <a:t>Search terms: “electronic cigarette”, “E-cigarette”, “e cigarette”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accent2"/>
                </a:solidFill>
                <a:latin typeface="Corbel" pitchFamily="34" charset="0"/>
              </a:rPr>
              <a:t>The newspapers selected were those with high circulation figures &amp; included a range of readership profiles (serious, middle-market tabloid &amp; tabloid).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2"/>
                </a:solidFill>
                <a:latin typeface="Corbel" pitchFamily="34" charset="0"/>
              </a:rPr>
              <a:t>3 of the most popular online news sources were also searched: </a:t>
            </a:r>
            <a:r>
              <a:rPr lang="en-GB" dirty="0" err="1" smtClean="0">
                <a:solidFill>
                  <a:schemeClr val="accent2"/>
                </a:solidFill>
                <a:latin typeface="Corbel" pitchFamily="34" charset="0"/>
              </a:rPr>
              <a:t>MailOnline</a:t>
            </a:r>
            <a:r>
              <a:rPr lang="en-GB" dirty="0" smtClean="0">
                <a:solidFill>
                  <a:schemeClr val="accent2"/>
                </a:solidFill>
                <a:latin typeface="Corbel" pitchFamily="34" charset="0"/>
              </a:rPr>
              <a:t>, BBC News. guardian.co.uk. </a:t>
            </a:r>
          </a:p>
          <a:p>
            <a:pPr>
              <a:spcAft>
                <a:spcPts val="600"/>
              </a:spcAft>
            </a:pPr>
            <a:endParaRPr lang="en-GB" dirty="0">
              <a:solidFill>
                <a:schemeClr val="accent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Findings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45860"/>
            <a:ext cx="8064896" cy="45634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61950" indent="-295275"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</a:rPr>
              <a:t>119 </a:t>
            </a:r>
            <a:r>
              <a:rPr lang="en-GB" sz="2800" dirty="0">
                <a:solidFill>
                  <a:schemeClr val="accent2"/>
                </a:solidFill>
              </a:rPr>
              <a:t>articles </a:t>
            </a:r>
            <a:r>
              <a:rPr lang="en-GB" sz="2800" dirty="0" smtClean="0">
                <a:solidFill>
                  <a:schemeClr val="accent2"/>
                </a:solidFill>
              </a:rPr>
              <a:t>analysed:</a:t>
            </a:r>
          </a:p>
          <a:p>
            <a:pPr marL="1082675" lvl="1" indent="-354013"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Font typeface="Courier New" pitchFamily="49" charset="0"/>
              <a:buChar char="o"/>
            </a:pPr>
            <a:r>
              <a:rPr lang="en-GB" sz="2800" dirty="0" smtClean="0">
                <a:solidFill>
                  <a:schemeClr val="accent2"/>
                </a:solidFill>
              </a:rPr>
              <a:t>27 </a:t>
            </a:r>
            <a:r>
              <a:rPr lang="en-GB" sz="2800" dirty="0">
                <a:solidFill>
                  <a:schemeClr val="accent2"/>
                </a:solidFill>
              </a:rPr>
              <a:t>from broadsheet newspapers, </a:t>
            </a:r>
            <a:r>
              <a:rPr lang="en-GB" sz="2800" dirty="0" smtClean="0">
                <a:solidFill>
                  <a:schemeClr val="accent2"/>
                </a:solidFill>
              </a:rPr>
              <a:t>26 </a:t>
            </a:r>
            <a:r>
              <a:rPr lang="en-GB" sz="2800" dirty="0">
                <a:solidFill>
                  <a:schemeClr val="accent2"/>
                </a:solidFill>
              </a:rPr>
              <a:t>mid-market tabloid, </a:t>
            </a:r>
            <a:r>
              <a:rPr lang="en-GB" sz="2800" dirty="0" smtClean="0">
                <a:solidFill>
                  <a:schemeClr val="accent2"/>
                </a:solidFill>
              </a:rPr>
              <a:t>29 </a:t>
            </a:r>
            <a:r>
              <a:rPr lang="en-GB" sz="2800" dirty="0">
                <a:solidFill>
                  <a:schemeClr val="accent2"/>
                </a:solidFill>
              </a:rPr>
              <a:t>tabloid, </a:t>
            </a:r>
            <a:r>
              <a:rPr lang="en-GB" sz="2800" dirty="0" smtClean="0">
                <a:solidFill>
                  <a:schemeClr val="accent2"/>
                </a:solidFill>
              </a:rPr>
              <a:t>37 </a:t>
            </a:r>
            <a:r>
              <a:rPr lang="en-GB" sz="2800" dirty="0">
                <a:solidFill>
                  <a:schemeClr val="accent2"/>
                </a:solidFill>
              </a:rPr>
              <a:t>from online sources.</a:t>
            </a:r>
          </a:p>
          <a:p>
            <a:pPr marL="361950" indent="-295275"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800" dirty="0">
                <a:solidFill>
                  <a:schemeClr val="accent2"/>
                </a:solidFill>
              </a:rPr>
              <a:t>The earliest reportage of e-cigarettes occurred in July 2007</a:t>
            </a:r>
          </a:p>
          <a:p>
            <a:pPr marL="361950" indent="-295275"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800" dirty="0">
                <a:solidFill>
                  <a:schemeClr val="accent2"/>
                </a:solidFill>
              </a:rPr>
              <a:t>This coincides with the implementation of legislation prohibiting smoking in all enclosed public places in England.</a:t>
            </a:r>
          </a:p>
          <a:p>
            <a:pPr marL="361950" indent="-295275"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800" b="1" dirty="0">
                <a:solidFill>
                  <a:schemeClr val="accent2"/>
                </a:solidFill>
              </a:rPr>
              <a:t>Five key themes </a:t>
            </a:r>
            <a:r>
              <a:rPr lang="en-GB" sz="2800" dirty="0" smtClean="0">
                <a:solidFill>
                  <a:schemeClr val="accent2"/>
                </a:solidFill>
              </a:rPr>
              <a:t>were identified</a:t>
            </a:r>
            <a:endParaRPr lang="en-GB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2">
      <a:majorFont>
        <a:latin typeface="Arial"/>
        <a:ea typeface=""/>
        <a:cs typeface=""/>
      </a:majorFont>
      <a:minorFont>
        <a:latin typeface="Corbel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1289</TotalTime>
  <Words>1794</Words>
  <Application>Microsoft Office PowerPoint</Application>
  <PresentationFormat>On-screen Show (4:3)</PresentationFormat>
  <Paragraphs>202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Representations of electronic cigarettes in UK and Scottish newspapers</vt:lpstr>
      <vt:lpstr>Background: tobacco harm reduction</vt:lpstr>
      <vt:lpstr>Background: debates over e-cigarettes</vt:lpstr>
      <vt:lpstr>Background</vt:lpstr>
      <vt:lpstr>PowerPoint Presentation</vt:lpstr>
      <vt:lpstr>Research on e-cigarettes</vt:lpstr>
      <vt:lpstr>Why is media coverage important?</vt:lpstr>
      <vt:lpstr>Methods</vt:lpstr>
      <vt:lpstr>Findings</vt:lpstr>
      <vt:lpstr>Findings: key themes</vt:lpstr>
      <vt:lpstr>Table 1: Prevalence of themes – as a proportion of the total number of stories each year (2007-12) </vt:lpstr>
      <vt:lpstr>Getting around smokefree</vt:lpstr>
      <vt:lpstr>Price</vt:lpstr>
      <vt:lpstr>Risk and uncertainty</vt:lpstr>
      <vt:lpstr>Celebrity use</vt:lpstr>
      <vt:lpstr>PowerPoint Presentation</vt:lpstr>
      <vt:lpstr>Healthier choice:</vt:lpstr>
      <vt:lpstr>Quitting aid</vt:lpstr>
      <vt:lpstr>Concluding comments</vt:lpstr>
      <vt:lpstr>Questions/concerns raised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Representations of electronic cigarettes in UK and Scottish newspapers</dc:title>
  <dc:creator>Catriona</dc:creator>
  <cp:lastModifiedBy>ROOKE Catriona</cp:lastModifiedBy>
  <cp:revision>79</cp:revision>
  <cp:lastPrinted>2012-11-15T12:50:27Z</cp:lastPrinted>
  <dcterms:created xsi:type="dcterms:W3CDTF">2012-10-23T17:23:10Z</dcterms:created>
  <dcterms:modified xsi:type="dcterms:W3CDTF">2013-06-17T15:47:46Z</dcterms:modified>
</cp:coreProperties>
</file>