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notesSlides/notesSlide19.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ppt/charts/chart11.xml" ContentType="application/vnd.openxmlformats-officedocument.drawingml.chart+xml"/>
  <Override PartName="/ppt/drawings/drawing11.xml" ContentType="application/vnd.openxmlformats-officedocument.drawingml.chartshapes+xml"/>
  <Override PartName="/ppt/charts/chart12.xml" ContentType="application/vnd.openxmlformats-officedocument.drawingml.chart+xml"/>
  <Override PartName="/ppt/drawings/drawing12.xml" ContentType="application/vnd.openxmlformats-officedocument.drawingml.chartshapes+xml"/>
  <Override PartName="/ppt/charts/chart13.xml" ContentType="application/vnd.openxmlformats-officedocument.drawingml.chart+xml"/>
  <Override PartName="/ppt/drawings/drawing13.xml" ContentType="application/vnd.openxmlformats-officedocument.drawingml.chartshapes+xml"/>
  <Override PartName="/ppt/charts/chart14.xml" ContentType="application/vnd.openxmlformats-officedocument.drawingml.chart+xml"/>
  <Override PartName="/ppt/drawings/drawing14.xml" ContentType="application/vnd.openxmlformats-officedocument.drawingml.chartshapes+xml"/>
  <Override PartName="/ppt/notesSlides/notesSlide20.xml" ContentType="application/vnd.openxmlformats-officedocument.presentationml.notesSlide+xml"/>
  <Override PartName="/ppt/charts/chart15.xml" ContentType="application/vnd.openxmlformats-officedocument.drawingml.chart+xml"/>
  <Override PartName="/ppt/drawings/drawing15.xml" ContentType="application/vnd.openxmlformats-officedocument.drawingml.chartshapes+xml"/>
  <Override PartName="/ppt/charts/chart16.xml" ContentType="application/vnd.openxmlformats-officedocument.drawingml.chart+xml"/>
  <Override PartName="/ppt/drawings/drawing16.xml" ContentType="application/vnd.openxmlformats-officedocument.drawingml.chartshapes+xml"/>
  <Override PartName="/ppt/charts/chart17.xml" ContentType="application/vnd.openxmlformats-officedocument.drawingml.chart+xml"/>
  <Override PartName="/ppt/drawings/drawing17.xml" ContentType="application/vnd.openxmlformats-officedocument.drawingml.chartshapes+xml"/>
  <Override PartName="/ppt/charts/chart18.xml" ContentType="application/vnd.openxmlformats-officedocument.drawingml.chart+xml"/>
  <Override PartName="/ppt/drawings/drawing18.xml" ContentType="application/vnd.openxmlformats-officedocument.drawingml.chartshapes+xml"/>
  <Override PartName="/ppt/charts/chart19.xml" ContentType="application/vnd.openxmlformats-officedocument.drawingml.chart+xml"/>
  <Override PartName="/ppt/drawings/drawing19.xml" ContentType="application/vnd.openxmlformats-officedocument.drawingml.chartshapes+xml"/>
  <Override PartName="/ppt/charts/chart20.xml" ContentType="application/vnd.openxmlformats-officedocument.drawingml.chart+xml"/>
  <Override PartName="/ppt/drawings/drawing20.xml" ContentType="application/vnd.openxmlformats-officedocument.drawingml.chartshapes+xml"/>
  <Override PartName="/ppt/charts/chart21.xml" ContentType="application/vnd.openxmlformats-officedocument.drawingml.chart+xml"/>
  <Override PartName="/ppt/drawings/drawing21.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41" r:id="rId2"/>
  </p:sldMasterIdLst>
  <p:notesMasterIdLst>
    <p:notesMasterId r:id="rId33"/>
  </p:notesMasterIdLst>
  <p:handoutMasterIdLst>
    <p:handoutMasterId r:id="rId34"/>
  </p:handoutMasterIdLst>
  <p:sldIdLst>
    <p:sldId id="256" r:id="rId3"/>
    <p:sldId id="393" r:id="rId4"/>
    <p:sldId id="446" r:id="rId5"/>
    <p:sldId id="447" r:id="rId6"/>
    <p:sldId id="449" r:id="rId7"/>
    <p:sldId id="450" r:id="rId8"/>
    <p:sldId id="451" r:id="rId9"/>
    <p:sldId id="436" r:id="rId10"/>
    <p:sldId id="452" r:id="rId11"/>
    <p:sldId id="453" r:id="rId12"/>
    <p:sldId id="437" r:id="rId13"/>
    <p:sldId id="460" r:id="rId14"/>
    <p:sldId id="457" r:id="rId15"/>
    <p:sldId id="455" r:id="rId16"/>
    <p:sldId id="475" r:id="rId17"/>
    <p:sldId id="461" r:id="rId18"/>
    <p:sldId id="462" r:id="rId19"/>
    <p:sldId id="476" r:id="rId20"/>
    <p:sldId id="466" r:id="rId21"/>
    <p:sldId id="468" r:id="rId22"/>
    <p:sldId id="464" r:id="rId23"/>
    <p:sldId id="469" r:id="rId24"/>
    <p:sldId id="470" r:id="rId25"/>
    <p:sldId id="471" r:id="rId26"/>
    <p:sldId id="472" r:id="rId27"/>
    <p:sldId id="473" r:id="rId28"/>
    <p:sldId id="474" r:id="rId29"/>
    <p:sldId id="458" r:id="rId30"/>
    <p:sldId id="477" r:id="rId31"/>
    <p:sldId id="478" r:id="rId32"/>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B82"/>
    <a:srgbClr val="8E4467"/>
    <a:srgbClr val="C6D0FC"/>
    <a:srgbClr val="3333CC"/>
    <a:srgbClr val="5F5F5F"/>
    <a:srgbClr val="FF0000"/>
    <a:srgbClr val="F2EFF2"/>
    <a:srgbClr val="E9D1DD"/>
    <a:srgbClr val="E5F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74" autoAdjust="0"/>
    <p:restoredTop sz="74128" autoAdjust="0"/>
  </p:normalViewPr>
  <p:slideViewPr>
    <p:cSldViewPr>
      <p:cViewPr>
        <p:scale>
          <a:sx n="66" d="100"/>
          <a:sy n="66" d="100"/>
        </p:scale>
        <p:origin x="-2046" y="348"/>
      </p:cViewPr>
      <p:guideLst>
        <p:guide orient="horz" pos="572"/>
        <p:guide orient="horz" pos="1706"/>
        <p:guide orient="horz" pos="2840"/>
        <p:guide orient="horz" pos="3884"/>
        <p:guide pos="208"/>
        <p:guide pos="2018"/>
        <p:guide pos="5556"/>
        <p:guide pos="374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832" y="499"/>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ropbox\My%20papers\Train%20study\new%20graphs-spss%20output%20-%20outgoing.xls"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Dropbox\Conferences\UKNSCC\new%20graphs-spss%20output%20-%20collapsed.xls"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C:\Dropbox\Conferences\UKNSCC\new%20graphs-spss%20output%20-%20collapsed.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C:\Dropbox\Conferences\UKNSCC\new%20graphs-spss%20output%20-%20collapsed.xls"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C:\Dropbox\Conferences\UKNSCC\new%20graphs-spss%20output%20-%20collapsed.xls"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C:\Dropbox\Conferences\UKNSCC\new%20graphs-spss%20output%20-%20collapsed.xls"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C:\Dropbox\Conferences\UKNSCC\new%20graphs-spss%20output%20-%20collapsed.xls"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C:\Dropbox\Conferences\UKNSCC\new%20graphs-spss%20output%20-%20collapsed.xls"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file:///C:\Dropbox\Conferences\UKNSCC\new%20graphs-spss%20output%20-%20collapsed.xls"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oleObject" Target="file:///C:\Dropbox\Conferences\UKNSCC\new%20graphs-spss%20output%20-%20collapsed.xls"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oleObject" Target="file:///C:\Dropbox\Conferences\UKNSCC\new%20graphs-spss%20output%20-%20collapsed.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ropbox\My%20papers\Train%20study\new%20graphs-spss%20output%20-%20outgoing.xls" TargetMode="Externa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oleObject" Target="file:///C:\Dropbox\Conferences\UKNSCC\new%20graphs-spss%20output%20-%20collapsed.xls" TargetMode="Externa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21.xml"/><Relationship Id="rId1" Type="http://schemas.openxmlformats.org/officeDocument/2006/relationships/oleObject" Target="file:///C:\Dropbox\Conferences\UKNSCC\new%20graphs-spss%20output%20-%20collapsed.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ropbox\My%20papers\Train%20study\new%20graphs-spss%20output%20-%20outgoing.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ropbox\My%20papers\Train%20study\new%20graphs-spss%20output%20-%20outgoing.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Dropbox\My%20papers\Train%20study\new%20graphs-spss%20output%20-%20outgoing.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Dropbox\My%20papers\Train%20study\new%20graphs-spss%20output%20-%20outgoing.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Dropbox\My%20papers\Train%20study\new%20graphs-spss%20output%20-%20outgoing.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Dropbox\Conferences\UKNSCC\new%20graphs-spss%20output%20-%20collapsed.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Dropbox\Conferences\UKNSCC\new%20graphs-spss%20output%20-%20collaps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Urges</a:t>
            </a:r>
          </a:p>
        </c:rich>
      </c:tx>
      <c:layout>
        <c:manualLayout>
          <c:xMode val="edge"/>
          <c:yMode val="edge"/>
          <c:x val="0.46879646092625521"/>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Sheet1!$D$4</c:f>
              <c:strCache>
                <c:ptCount val="1"/>
                <c:pt idx="0">
                  <c:v>Placebo gum</c:v>
                </c:pt>
              </c:strCache>
            </c:strRef>
          </c:tx>
          <c:spPr>
            <a:ln w="12700">
              <a:solidFill>
                <a:schemeClr val="tx1"/>
              </a:solidFill>
            </a:ln>
          </c:spPr>
          <c:marker>
            <c:symbol val="none"/>
          </c:marker>
          <c:errBars>
            <c:errDir val="y"/>
            <c:errBarType val="both"/>
            <c:errValType val="cust"/>
            <c:noEndCap val="0"/>
            <c:plus>
              <c:numRef>
                <c:f>Sheet1!$G$4:$G$7</c:f>
                <c:numCache>
                  <c:formatCode>General</c:formatCode>
                  <c:ptCount val="4"/>
                  <c:pt idx="0">
                    <c:v>0.1153981532403323</c:v>
                  </c:pt>
                  <c:pt idx="1">
                    <c:v>9.2267661426658223E-2</c:v>
                  </c:pt>
                  <c:pt idx="2">
                    <c:v>0.10065669102253844</c:v>
                  </c:pt>
                  <c:pt idx="3">
                    <c:v>0.13124850153637743</c:v>
                  </c:pt>
                </c:numCache>
              </c:numRef>
            </c:plus>
            <c:minus>
              <c:numRef>
                <c:f>Sheet1!$G$4:$G$7</c:f>
                <c:numCache>
                  <c:formatCode>General</c:formatCode>
                  <c:ptCount val="4"/>
                  <c:pt idx="0">
                    <c:v>0.1153981532403323</c:v>
                  </c:pt>
                  <c:pt idx="1">
                    <c:v>9.2267661426658223E-2</c:v>
                  </c:pt>
                  <c:pt idx="2">
                    <c:v>0.10065669102253844</c:v>
                  </c:pt>
                  <c:pt idx="3">
                    <c:v>0.13124850153637743</c:v>
                  </c:pt>
                </c:numCache>
              </c:numRef>
            </c:minus>
            <c:spPr>
              <a:ln w="3175">
                <a:solidFill>
                  <a:srgbClr val="000000"/>
                </a:solidFill>
                <a:prstDash val="solid"/>
              </a:ln>
            </c:spPr>
          </c:errBars>
          <c:cat>
            <c:strRef>
              <c:f>Sheet1!$E$4:$E$7</c:f>
              <c:strCache>
                <c:ptCount val="4"/>
                <c:pt idx="0">
                  <c:v>0-30</c:v>
                </c:pt>
                <c:pt idx="1">
                  <c:v>31-120</c:v>
                </c:pt>
                <c:pt idx="2">
                  <c:v>121-240</c:v>
                </c:pt>
                <c:pt idx="3">
                  <c:v>241-360</c:v>
                </c:pt>
              </c:strCache>
            </c:strRef>
          </c:cat>
          <c:val>
            <c:numRef>
              <c:f>Sheet1!$F$4:$F$7</c:f>
              <c:numCache>
                <c:formatCode>General</c:formatCode>
                <c:ptCount val="4"/>
                <c:pt idx="0">
                  <c:v>1.3636363636363638</c:v>
                </c:pt>
                <c:pt idx="1">
                  <c:v>1.3421717171818182</c:v>
                </c:pt>
                <c:pt idx="2">
                  <c:v>1.9419191919166667</c:v>
                </c:pt>
                <c:pt idx="3">
                  <c:v>2.5612373737424243</c:v>
                </c:pt>
              </c:numCache>
            </c:numRef>
          </c:val>
          <c:smooth val="0"/>
        </c:ser>
        <c:ser>
          <c:idx val="1"/>
          <c:order val="1"/>
          <c:tx>
            <c:strRef>
              <c:f>Sheet1!$D$8</c:f>
              <c:strCache>
                <c:ptCount val="1"/>
                <c:pt idx="0">
                  <c:v>Nicotine gum</c:v>
                </c:pt>
              </c:strCache>
            </c:strRef>
          </c:tx>
          <c:spPr>
            <a:ln w="12700">
              <a:solidFill>
                <a:schemeClr val="tx1"/>
              </a:solidFill>
              <a:prstDash val="sysDash"/>
            </a:ln>
          </c:spPr>
          <c:marker>
            <c:symbol val="none"/>
          </c:marker>
          <c:errBars>
            <c:errDir val="y"/>
            <c:errBarType val="both"/>
            <c:errValType val="cust"/>
            <c:noEndCap val="0"/>
            <c:plus>
              <c:numRef>
                <c:f>Sheet1!$G$8:$G$11</c:f>
                <c:numCache>
                  <c:formatCode>General</c:formatCode>
                  <c:ptCount val="4"/>
                  <c:pt idx="0">
                    <c:v>0.1153981532403323</c:v>
                  </c:pt>
                  <c:pt idx="1">
                    <c:v>9.2267661426658223E-2</c:v>
                  </c:pt>
                  <c:pt idx="2">
                    <c:v>0.10065669102253844</c:v>
                  </c:pt>
                  <c:pt idx="3">
                    <c:v>0.13124850153637743</c:v>
                  </c:pt>
                </c:numCache>
              </c:numRef>
            </c:plus>
            <c:minus>
              <c:numRef>
                <c:f>Sheet1!$G$8:$G$11</c:f>
                <c:numCache>
                  <c:formatCode>General</c:formatCode>
                  <c:ptCount val="4"/>
                  <c:pt idx="0">
                    <c:v>0.1153981532403323</c:v>
                  </c:pt>
                  <c:pt idx="1">
                    <c:v>9.2267661426658223E-2</c:v>
                  </c:pt>
                  <c:pt idx="2">
                    <c:v>0.10065669102253844</c:v>
                  </c:pt>
                  <c:pt idx="3">
                    <c:v>0.13124850153637743</c:v>
                  </c:pt>
                </c:numCache>
              </c:numRef>
            </c:minus>
            <c:spPr>
              <a:ln w="3175">
                <a:solidFill>
                  <a:srgbClr val="000000"/>
                </a:solidFill>
                <a:prstDash val="solid"/>
              </a:ln>
            </c:spPr>
          </c:errBars>
          <c:val>
            <c:numRef>
              <c:f>Sheet1!$F$8:$F$11</c:f>
              <c:numCache>
                <c:formatCode>General</c:formatCode>
                <c:ptCount val="4"/>
                <c:pt idx="0">
                  <c:v>1.4848484848484849</c:v>
                </c:pt>
                <c:pt idx="1">
                  <c:v>1.285353535318182</c:v>
                </c:pt>
                <c:pt idx="2">
                  <c:v>1.768308080810606</c:v>
                </c:pt>
                <c:pt idx="3">
                  <c:v>2.3611111111136358</c:v>
                </c:pt>
              </c:numCache>
            </c:numRef>
          </c:val>
          <c:smooth val="0"/>
        </c:ser>
        <c:dLbls>
          <c:showLegendKey val="0"/>
          <c:showVal val="0"/>
          <c:showCatName val="0"/>
          <c:showSerName val="0"/>
          <c:showPercent val="0"/>
          <c:showBubbleSize val="0"/>
        </c:dLbls>
        <c:marker val="1"/>
        <c:smooth val="0"/>
        <c:axId val="51016192"/>
        <c:axId val="80277440"/>
      </c:lineChart>
      <c:catAx>
        <c:axId val="51016192"/>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80277440"/>
        <c:crosses val="autoZero"/>
        <c:auto val="1"/>
        <c:lblAlgn val="ctr"/>
        <c:lblOffset val="100"/>
        <c:noMultiLvlLbl val="0"/>
      </c:catAx>
      <c:valAx>
        <c:axId val="80277440"/>
        <c:scaling>
          <c:orientation val="minMax"/>
        </c:scaling>
        <c:delete val="0"/>
        <c:axPos val="l"/>
        <c:numFmt formatCode="General" sourceLinked="1"/>
        <c:majorTickMark val="out"/>
        <c:minorTickMark val="none"/>
        <c:tickLblPos val="nextTo"/>
        <c:crossAx val="51016192"/>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Restlessness</a:t>
            </a:r>
          </a:p>
        </c:rich>
      </c:tx>
      <c:layout>
        <c:manualLayout>
          <c:xMode val="edge"/>
          <c:yMode val="edge"/>
          <c:x val="0.38211709423418844"/>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(9)'!$D$4</c:f>
              <c:strCache>
                <c:ptCount val="1"/>
                <c:pt idx="0">
                  <c:v>Placebo gum</c:v>
                </c:pt>
              </c:strCache>
            </c:strRef>
          </c:tx>
          <c:spPr>
            <a:ln w="12700">
              <a:solidFill>
                <a:schemeClr val="tx1"/>
              </a:solidFill>
            </a:ln>
          </c:spPr>
          <c:marker>
            <c:symbol val="none"/>
          </c:marker>
          <c:errBars>
            <c:errDir val="y"/>
            <c:errBarType val="both"/>
            <c:errValType val="cust"/>
            <c:noEndCap val="0"/>
            <c:plus>
              <c:numRef>
                <c:f>'Sheet1 (9)'!$G$5:$G$7</c:f>
                <c:numCache>
                  <c:formatCode>General</c:formatCode>
                  <c:ptCount val="3"/>
                  <c:pt idx="0">
                    <c:v>4.3392728615321979E-2</c:v>
                  </c:pt>
                  <c:pt idx="1">
                    <c:v>5.6531271508302922E-2</c:v>
                  </c:pt>
                  <c:pt idx="2">
                    <c:v>8.0846098240873743E-2</c:v>
                  </c:pt>
                </c:numCache>
              </c:numRef>
            </c:plus>
            <c:minus>
              <c:numRef>
                <c:f>'Sheet1 (9)'!$G$5:$G$7</c:f>
                <c:numCache>
                  <c:formatCode>General</c:formatCode>
                  <c:ptCount val="3"/>
                  <c:pt idx="0">
                    <c:v>4.3392728615321979E-2</c:v>
                  </c:pt>
                  <c:pt idx="1">
                    <c:v>5.6531271508302922E-2</c:v>
                  </c:pt>
                  <c:pt idx="2">
                    <c:v>8.0846098240873743E-2</c:v>
                  </c:pt>
                </c:numCache>
              </c:numRef>
            </c:minus>
            <c:spPr>
              <a:ln w="3175">
                <a:solidFill>
                  <a:srgbClr val="000000"/>
                </a:solidFill>
                <a:prstDash val="solid"/>
              </a:ln>
            </c:spPr>
          </c:errBars>
          <c:cat>
            <c:strRef>
              <c:f>'Sheet1 (9)'!$E$5:$E$7</c:f>
              <c:strCache>
                <c:ptCount val="3"/>
                <c:pt idx="0">
                  <c:v>0-120</c:v>
                </c:pt>
                <c:pt idx="1">
                  <c:v>121-240</c:v>
                </c:pt>
                <c:pt idx="2">
                  <c:v>241-360</c:v>
                </c:pt>
              </c:strCache>
            </c:strRef>
          </c:cat>
          <c:val>
            <c:numRef>
              <c:f>'Sheet1 (9)'!$F$5:$F$7</c:f>
              <c:numCache>
                <c:formatCode>General</c:formatCode>
                <c:ptCount val="3"/>
                <c:pt idx="0">
                  <c:v>1.5486111111098486</c:v>
                </c:pt>
                <c:pt idx="1">
                  <c:v>1.8727904040416667</c:v>
                </c:pt>
                <c:pt idx="2">
                  <c:v>2.2689393939507578</c:v>
                </c:pt>
              </c:numCache>
            </c:numRef>
          </c:val>
          <c:smooth val="0"/>
        </c:ser>
        <c:dLbls>
          <c:showLegendKey val="0"/>
          <c:showVal val="0"/>
          <c:showCatName val="0"/>
          <c:showSerName val="0"/>
          <c:showPercent val="0"/>
          <c:showBubbleSize val="0"/>
        </c:dLbls>
        <c:marker val="1"/>
        <c:smooth val="0"/>
        <c:axId val="107857408"/>
        <c:axId val="93491712"/>
      </c:lineChart>
      <c:catAx>
        <c:axId val="107857408"/>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491712"/>
        <c:crosses val="autoZero"/>
        <c:auto val="1"/>
        <c:lblAlgn val="ctr"/>
        <c:lblOffset val="100"/>
        <c:noMultiLvlLbl val="0"/>
      </c:catAx>
      <c:valAx>
        <c:axId val="93491712"/>
        <c:scaling>
          <c:orientation val="minMax"/>
          <c:max val="3"/>
          <c:min val="1"/>
        </c:scaling>
        <c:delete val="0"/>
        <c:axPos val="l"/>
        <c:numFmt formatCode="General" sourceLinked="1"/>
        <c:majorTickMark val="out"/>
        <c:minorTickMark val="none"/>
        <c:tickLblPos val="nextTo"/>
        <c:crossAx val="107857408"/>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Poor concentration</a:t>
            </a:r>
          </a:p>
        </c:rich>
      </c:tx>
      <c:layout>
        <c:manualLayout>
          <c:xMode val="edge"/>
          <c:yMode val="edge"/>
          <c:x val="0.33336000338667343"/>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Sheet1!$D$4</c:f>
              <c:strCache>
                <c:ptCount val="1"/>
                <c:pt idx="0">
                  <c:v>Placebo gum</c:v>
                </c:pt>
              </c:strCache>
            </c:strRef>
          </c:tx>
          <c:spPr>
            <a:ln w="12700">
              <a:solidFill>
                <a:schemeClr val="tx1"/>
              </a:solidFill>
            </a:ln>
          </c:spPr>
          <c:marker>
            <c:symbol val="none"/>
          </c:marker>
          <c:errBars>
            <c:errDir val="y"/>
            <c:errBarType val="both"/>
            <c:errValType val="cust"/>
            <c:noEndCap val="0"/>
            <c:plus>
              <c:numRef>
                <c:f>Sheet1!$G$5:$G$7</c:f>
                <c:numCache>
                  <c:formatCode>General</c:formatCode>
                  <c:ptCount val="3"/>
                  <c:pt idx="0">
                    <c:v>4.9122749148102614E-2</c:v>
                  </c:pt>
                  <c:pt idx="1">
                    <c:v>6.2286715758172996E-2</c:v>
                  </c:pt>
                  <c:pt idx="2">
                    <c:v>7.8632656855714217E-2</c:v>
                  </c:pt>
                </c:numCache>
              </c:numRef>
            </c:plus>
            <c:minus>
              <c:numRef>
                <c:f>Sheet1!$G$5:$G$7</c:f>
                <c:numCache>
                  <c:formatCode>General</c:formatCode>
                  <c:ptCount val="3"/>
                  <c:pt idx="0">
                    <c:v>4.9122749148102614E-2</c:v>
                  </c:pt>
                  <c:pt idx="1">
                    <c:v>6.2286715758172996E-2</c:v>
                  </c:pt>
                  <c:pt idx="2">
                    <c:v>7.8632656855714217E-2</c:v>
                  </c:pt>
                </c:numCache>
              </c:numRef>
            </c:minus>
            <c:spPr>
              <a:ln w="3175">
                <a:solidFill>
                  <a:srgbClr val="000000"/>
                </a:solidFill>
                <a:prstDash val="solid"/>
              </a:ln>
            </c:spPr>
          </c:errBars>
          <c:cat>
            <c:strRef>
              <c:f>Sheet1!$E$5:$E$7</c:f>
              <c:strCache>
                <c:ptCount val="3"/>
                <c:pt idx="0">
                  <c:v>0-120</c:v>
                </c:pt>
                <c:pt idx="1">
                  <c:v>121-240</c:v>
                </c:pt>
                <c:pt idx="2">
                  <c:v>241-360</c:v>
                </c:pt>
              </c:strCache>
            </c:strRef>
          </c:cat>
          <c:val>
            <c:numRef>
              <c:f>Sheet1!$F$5:$F$7</c:f>
              <c:numCache>
                <c:formatCode>General</c:formatCode>
                <c:ptCount val="3"/>
                <c:pt idx="0">
                  <c:v>1.4346590909090908</c:v>
                </c:pt>
                <c:pt idx="1">
                  <c:v>1.6079545454545454</c:v>
                </c:pt>
                <c:pt idx="2">
                  <c:v>1.8386994949545454</c:v>
                </c:pt>
              </c:numCache>
            </c:numRef>
          </c:val>
          <c:smooth val="0"/>
        </c:ser>
        <c:dLbls>
          <c:showLegendKey val="0"/>
          <c:showVal val="0"/>
          <c:showCatName val="0"/>
          <c:showSerName val="0"/>
          <c:showPercent val="0"/>
          <c:showBubbleSize val="0"/>
        </c:dLbls>
        <c:marker val="1"/>
        <c:smooth val="0"/>
        <c:axId val="107857920"/>
        <c:axId val="93493440"/>
      </c:lineChart>
      <c:catAx>
        <c:axId val="107857920"/>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493440"/>
        <c:crosses val="autoZero"/>
        <c:auto val="1"/>
        <c:lblAlgn val="ctr"/>
        <c:lblOffset val="100"/>
        <c:noMultiLvlLbl val="0"/>
      </c:catAx>
      <c:valAx>
        <c:axId val="93493440"/>
        <c:scaling>
          <c:orientation val="minMax"/>
          <c:max val="3"/>
          <c:min val="0"/>
        </c:scaling>
        <c:delete val="0"/>
        <c:axPos val="l"/>
        <c:numFmt formatCode="General" sourceLinked="1"/>
        <c:majorTickMark val="out"/>
        <c:minorTickMark val="none"/>
        <c:tickLblPos val="nextTo"/>
        <c:crossAx val="107857920"/>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Depressed</a:t>
            </a:r>
            <a:r>
              <a:rPr lang="en-US" baseline="0" dirty="0"/>
              <a:t> mood</a:t>
            </a:r>
            <a:endParaRPr lang="en-US" dirty="0"/>
          </a:p>
        </c:rich>
      </c:tx>
      <c:layout>
        <c:manualLayout>
          <c:xMode val="edge"/>
          <c:yMode val="edge"/>
          <c:x val="0.35502963339260013"/>
          <c:y val="3.3659590019601976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(12)'!$D$4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(12)'!$G$5:$G$7</c:f>
                <c:numCache>
                  <c:formatCode>General</c:formatCode>
                  <c:ptCount val="3"/>
                  <c:pt idx="0">
                    <c:v>2.2871840257092262E-2</c:v>
                  </c:pt>
                  <c:pt idx="1">
                    <c:v>2.6429817908490711E-2</c:v>
                  </c:pt>
                  <c:pt idx="2">
                    <c:v>3.83102578610078E-2</c:v>
                  </c:pt>
                </c:numCache>
              </c:numRef>
            </c:plus>
            <c:minus>
              <c:numRef>
                <c:f>'Sheet1 (12)'!$G$5:$G$7</c:f>
                <c:numCache>
                  <c:formatCode>General</c:formatCode>
                  <c:ptCount val="3"/>
                  <c:pt idx="0">
                    <c:v>2.2871840257092262E-2</c:v>
                  </c:pt>
                  <c:pt idx="1">
                    <c:v>2.6429817908490711E-2</c:v>
                  </c:pt>
                  <c:pt idx="2">
                    <c:v>3.83102578610078E-2</c:v>
                  </c:pt>
                </c:numCache>
              </c:numRef>
            </c:minus>
            <c:spPr>
              <a:ln w="3175">
                <a:solidFill>
                  <a:srgbClr val="000000"/>
                </a:solidFill>
                <a:prstDash val="solid"/>
              </a:ln>
            </c:spPr>
          </c:errBars>
          <c:cat>
            <c:strRef>
              <c:f>'Sheet1 (12)'!$E$5:$E$7</c:f>
              <c:strCache>
                <c:ptCount val="3"/>
                <c:pt idx="0">
                  <c:v>0-120</c:v>
                </c:pt>
                <c:pt idx="1">
                  <c:v>121-240</c:v>
                </c:pt>
                <c:pt idx="2">
                  <c:v>241-360</c:v>
                </c:pt>
              </c:strCache>
            </c:strRef>
          </c:cat>
          <c:val>
            <c:numRef>
              <c:f>'Sheet1 (12)'!$F$5:$F$7</c:f>
              <c:numCache>
                <c:formatCode>General</c:formatCode>
                <c:ptCount val="3"/>
                <c:pt idx="0">
                  <c:v>1.1221590909090908</c:v>
                </c:pt>
                <c:pt idx="1">
                  <c:v>1.1609848484848486</c:v>
                </c:pt>
                <c:pt idx="2">
                  <c:v>1.2569444444431819</c:v>
                </c:pt>
              </c:numCache>
            </c:numRef>
          </c:val>
          <c:smooth val="0"/>
        </c:ser>
        <c:dLbls>
          <c:showLegendKey val="0"/>
          <c:showVal val="0"/>
          <c:showCatName val="0"/>
          <c:showSerName val="0"/>
          <c:showPercent val="0"/>
          <c:showBubbleSize val="0"/>
        </c:dLbls>
        <c:marker val="1"/>
        <c:smooth val="0"/>
        <c:axId val="107918336"/>
        <c:axId val="93642752"/>
      </c:lineChart>
      <c:catAx>
        <c:axId val="107918336"/>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642752"/>
        <c:crosses val="autoZero"/>
        <c:auto val="1"/>
        <c:lblAlgn val="ctr"/>
        <c:lblOffset val="100"/>
        <c:noMultiLvlLbl val="0"/>
      </c:catAx>
      <c:valAx>
        <c:axId val="93642752"/>
        <c:scaling>
          <c:orientation val="minMax"/>
          <c:max val="3"/>
          <c:min val="1"/>
        </c:scaling>
        <c:delete val="0"/>
        <c:axPos val="l"/>
        <c:numFmt formatCode="General" sourceLinked="1"/>
        <c:majorTickMark val="out"/>
        <c:minorTickMark val="none"/>
        <c:tickLblPos val="nextTo"/>
        <c:crossAx val="107918336"/>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Anxiety</a:t>
            </a:r>
          </a:p>
        </c:rich>
      </c:tx>
      <c:layout>
        <c:manualLayout>
          <c:xMode val="edge"/>
          <c:yMode val="edge"/>
          <c:x val="0.4308741850817035"/>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(11)'!$D$4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(11)'!$G$5:$G$7</c:f>
                <c:numCache>
                  <c:formatCode>General</c:formatCode>
                  <c:ptCount val="3"/>
                  <c:pt idx="0">
                    <c:v>3.5502230107715985E-2</c:v>
                  </c:pt>
                  <c:pt idx="1">
                    <c:v>4.4416815907418833E-2</c:v>
                  </c:pt>
                  <c:pt idx="2">
                    <c:v>6.683487126854086E-2</c:v>
                  </c:pt>
                </c:numCache>
              </c:numRef>
            </c:plus>
            <c:minus>
              <c:numRef>
                <c:f>'Sheet1 (11)'!$G$5:$G$7</c:f>
                <c:numCache>
                  <c:formatCode>General</c:formatCode>
                  <c:ptCount val="3"/>
                  <c:pt idx="0">
                    <c:v>3.5502230107715985E-2</c:v>
                  </c:pt>
                  <c:pt idx="1">
                    <c:v>4.4416815907418833E-2</c:v>
                  </c:pt>
                  <c:pt idx="2">
                    <c:v>6.683487126854086E-2</c:v>
                  </c:pt>
                </c:numCache>
              </c:numRef>
            </c:minus>
            <c:spPr>
              <a:ln w="3175">
                <a:solidFill>
                  <a:srgbClr val="000000"/>
                </a:solidFill>
                <a:prstDash val="solid"/>
              </a:ln>
            </c:spPr>
          </c:errBars>
          <c:cat>
            <c:strRef>
              <c:f>'Sheet1 (11)'!$E$5:$E$7</c:f>
              <c:strCache>
                <c:ptCount val="3"/>
                <c:pt idx="0">
                  <c:v>0-120</c:v>
                </c:pt>
                <c:pt idx="1">
                  <c:v>121-240</c:v>
                </c:pt>
                <c:pt idx="2">
                  <c:v>241-360</c:v>
                </c:pt>
              </c:strCache>
            </c:strRef>
          </c:cat>
          <c:val>
            <c:numRef>
              <c:f>'Sheet1 (11)'!$F$5:$F$7</c:f>
              <c:numCache>
                <c:formatCode>General</c:formatCode>
                <c:ptCount val="3"/>
                <c:pt idx="0">
                  <c:v>1.3503787878787878</c:v>
                </c:pt>
                <c:pt idx="1">
                  <c:v>1.4583333333333333</c:v>
                </c:pt>
                <c:pt idx="2">
                  <c:v>1.7594696969734849</c:v>
                </c:pt>
              </c:numCache>
            </c:numRef>
          </c:val>
          <c:smooth val="0"/>
        </c:ser>
        <c:dLbls>
          <c:showLegendKey val="0"/>
          <c:showVal val="0"/>
          <c:showCatName val="0"/>
          <c:showSerName val="0"/>
          <c:showPercent val="0"/>
          <c:showBubbleSize val="0"/>
        </c:dLbls>
        <c:marker val="1"/>
        <c:smooth val="0"/>
        <c:axId val="108052480"/>
        <c:axId val="93644480"/>
      </c:lineChart>
      <c:catAx>
        <c:axId val="108052480"/>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644480"/>
        <c:crosses val="autoZero"/>
        <c:auto val="1"/>
        <c:lblAlgn val="ctr"/>
        <c:lblOffset val="100"/>
        <c:noMultiLvlLbl val="0"/>
      </c:catAx>
      <c:valAx>
        <c:axId val="93644480"/>
        <c:scaling>
          <c:orientation val="minMax"/>
          <c:max val="3"/>
          <c:min val="1"/>
        </c:scaling>
        <c:delete val="0"/>
        <c:axPos val="l"/>
        <c:numFmt formatCode="General" sourceLinked="1"/>
        <c:majorTickMark val="out"/>
        <c:minorTickMark val="none"/>
        <c:tickLblPos val="nextTo"/>
        <c:crossAx val="108052480"/>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Hunger</a:t>
            </a:r>
          </a:p>
        </c:rich>
      </c:tx>
      <c:layout>
        <c:manualLayout>
          <c:xMode val="edge"/>
          <c:yMode val="edge"/>
          <c:x val="0.44712683092032846"/>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(8)'!$D$4</c:f>
              <c:strCache>
                <c:ptCount val="1"/>
                <c:pt idx="0">
                  <c:v>Placebo gum</c:v>
                </c:pt>
              </c:strCache>
            </c:strRef>
          </c:tx>
          <c:spPr>
            <a:ln w="12700">
              <a:solidFill>
                <a:schemeClr val="tx1"/>
              </a:solidFill>
            </a:ln>
          </c:spPr>
          <c:marker>
            <c:symbol val="none"/>
          </c:marker>
          <c:errBars>
            <c:errDir val="y"/>
            <c:errBarType val="both"/>
            <c:errValType val="cust"/>
            <c:noEndCap val="0"/>
            <c:plus>
              <c:numRef>
                <c:f>'Sheet1 (8)'!$G$5:$G$7</c:f>
                <c:numCache>
                  <c:formatCode>General</c:formatCode>
                  <c:ptCount val="3"/>
                  <c:pt idx="0">
                    <c:v>4.1720920185725208E-2</c:v>
                  </c:pt>
                  <c:pt idx="1">
                    <c:v>5.6372317826754247E-2</c:v>
                  </c:pt>
                  <c:pt idx="2">
                    <c:v>6.7881810952782312E-2</c:v>
                  </c:pt>
                </c:numCache>
              </c:numRef>
            </c:plus>
            <c:minus>
              <c:numRef>
                <c:f>'Sheet1 (8)'!$G$5:$G$7</c:f>
                <c:numCache>
                  <c:formatCode>General</c:formatCode>
                  <c:ptCount val="3"/>
                  <c:pt idx="0">
                    <c:v>4.1720920185725208E-2</c:v>
                  </c:pt>
                  <c:pt idx="1">
                    <c:v>5.6372317826754247E-2</c:v>
                  </c:pt>
                  <c:pt idx="2">
                    <c:v>6.7881810952782312E-2</c:v>
                  </c:pt>
                </c:numCache>
              </c:numRef>
            </c:minus>
            <c:spPr>
              <a:ln w="3175">
                <a:solidFill>
                  <a:srgbClr val="000000"/>
                </a:solidFill>
                <a:prstDash val="solid"/>
              </a:ln>
            </c:spPr>
          </c:errBars>
          <c:cat>
            <c:strRef>
              <c:f>'Sheet1 (8)'!$E$5:$E$7</c:f>
              <c:strCache>
                <c:ptCount val="3"/>
                <c:pt idx="0">
                  <c:v>0-120</c:v>
                </c:pt>
                <c:pt idx="1">
                  <c:v>121-240</c:v>
                </c:pt>
                <c:pt idx="2">
                  <c:v>241-360</c:v>
                </c:pt>
              </c:strCache>
            </c:strRef>
          </c:cat>
          <c:val>
            <c:numRef>
              <c:f>'Sheet1 (8)'!$F$5:$F$7</c:f>
              <c:numCache>
                <c:formatCode>General</c:formatCode>
                <c:ptCount val="3"/>
                <c:pt idx="0">
                  <c:v>1.6092171717159092</c:v>
                </c:pt>
                <c:pt idx="1">
                  <c:v>1.6957070707083335</c:v>
                </c:pt>
                <c:pt idx="2">
                  <c:v>1.7228535353446972</c:v>
                </c:pt>
              </c:numCache>
            </c:numRef>
          </c:val>
          <c:smooth val="0"/>
        </c:ser>
        <c:dLbls>
          <c:showLegendKey val="0"/>
          <c:showVal val="0"/>
          <c:showCatName val="0"/>
          <c:showSerName val="0"/>
          <c:showPercent val="0"/>
          <c:showBubbleSize val="0"/>
        </c:dLbls>
        <c:marker val="1"/>
        <c:smooth val="0"/>
        <c:axId val="108055552"/>
        <c:axId val="93646208"/>
      </c:lineChart>
      <c:catAx>
        <c:axId val="108055552"/>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646208"/>
        <c:crosses val="autoZero"/>
        <c:auto val="1"/>
        <c:lblAlgn val="ctr"/>
        <c:lblOffset val="100"/>
        <c:noMultiLvlLbl val="0"/>
      </c:catAx>
      <c:valAx>
        <c:axId val="93646208"/>
        <c:scaling>
          <c:orientation val="minMax"/>
          <c:max val="3"/>
          <c:min val="1"/>
        </c:scaling>
        <c:delete val="0"/>
        <c:axPos val="l"/>
        <c:numFmt formatCode="General" sourceLinked="1"/>
        <c:majorTickMark val="out"/>
        <c:minorTickMark val="none"/>
        <c:tickLblPos val="nextTo"/>
        <c:crossAx val="108055552"/>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Urges</a:t>
            </a:r>
          </a:p>
        </c:rich>
      </c:tx>
      <c:layout>
        <c:manualLayout>
          <c:xMode val="edge"/>
          <c:yMode val="edge"/>
          <c:x val="0.46879646092625521"/>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(13)'!$D$4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(13)'!$G$5:$G$7</c:f>
                <c:numCache>
                  <c:formatCode>General</c:formatCode>
                  <c:ptCount val="3"/>
                  <c:pt idx="0">
                    <c:v>6.3081432941479498E-2</c:v>
                  </c:pt>
                  <c:pt idx="1">
                    <c:v>7.1307324258420332E-2</c:v>
                  </c:pt>
                  <c:pt idx="2">
                    <c:v>9.2864245716584415E-2</c:v>
                  </c:pt>
                </c:numCache>
              </c:numRef>
            </c:plus>
            <c:minus>
              <c:numRef>
                <c:f>'Sheet1 (13)'!$G$5:$G$7</c:f>
                <c:numCache>
                  <c:formatCode>General</c:formatCode>
                  <c:ptCount val="3"/>
                  <c:pt idx="0">
                    <c:v>6.3081432941479498E-2</c:v>
                  </c:pt>
                  <c:pt idx="1">
                    <c:v>7.1307324258420332E-2</c:v>
                  </c:pt>
                  <c:pt idx="2">
                    <c:v>9.2864245716584415E-2</c:v>
                  </c:pt>
                </c:numCache>
              </c:numRef>
            </c:minus>
            <c:spPr>
              <a:ln w="3175">
                <a:solidFill>
                  <a:srgbClr val="000000"/>
                </a:solidFill>
                <a:prstDash val="solid"/>
              </a:ln>
            </c:spPr>
          </c:errBars>
          <c:cat>
            <c:strRef>
              <c:f>'Sheet1 (13)'!$E$5:$E$7</c:f>
              <c:strCache>
                <c:ptCount val="3"/>
                <c:pt idx="0">
                  <c:v>0-120</c:v>
                </c:pt>
                <c:pt idx="1">
                  <c:v>121-240</c:v>
                </c:pt>
                <c:pt idx="2">
                  <c:v>241-360</c:v>
                </c:pt>
              </c:strCache>
            </c:strRef>
          </c:cat>
          <c:val>
            <c:numRef>
              <c:f>'Sheet1 (13)'!$F$5:$F$7</c:f>
              <c:numCache>
                <c:formatCode>General</c:formatCode>
                <c:ptCount val="3"/>
                <c:pt idx="0">
                  <c:v>1.3412247474734849</c:v>
                </c:pt>
                <c:pt idx="1">
                  <c:v>1.8551136363636362</c:v>
                </c:pt>
                <c:pt idx="2">
                  <c:v>2.4611742424280303</c:v>
                </c:pt>
              </c:numCache>
            </c:numRef>
          </c:val>
          <c:smooth val="0"/>
        </c:ser>
        <c:dLbls>
          <c:showLegendKey val="0"/>
          <c:showVal val="0"/>
          <c:showCatName val="0"/>
          <c:showSerName val="0"/>
          <c:showPercent val="0"/>
          <c:showBubbleSize val="0"/>
        </c:dLbls>
        <c:marker val="1"/>
        <c:smooth val="0"/>
        <c:axId val="108207616"/>
        <c:axId val="93649088"/>
      </c:lineChart>
      <c:catAx>
        <c:axId val="108207616"/>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649088"/>
        <c:crosses val="autoZero"/>
        <c:auto val="1"/>
        <c:lblAlgn val="ctr"/>
        <c:lblOffset val="100"/>
        <c:noMultiLvlLbl val="0"/>
      </c:catAx>
      <c:valAx>
        <c:axId val="93649088"/>
        <c:scaling>
          <c:orientation val="minMax"/>
        </c:scaling>
        <c:delete val="0"/>
        <c:axPos val="l"/>
        <c:numFmt formatCode="General" sourceLinked="1"/>
        <c:majorTickMark val="out"/>
        <c:minorTickMark val="none"/>
        <c:tickLblPos val="nextTo"/>
        <c:crossAx val="108207616"/>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Irritability</a:t>
            </a:r>
          </a:p>
        </c:rich>
      </c:tx>
      <c:layout>
        <c:manualLayout>
          <c:xMode val="edge"/>
          <c:yMode val="edge"/>
          <c:x val="0.39836931673863346"/>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(10)'!$D$4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(10)'!$G$5:$G$7</c:f>
                <c:numCache>
                  <c:formatCode>General</c:formatCode>
                  <c:ptCount val="3"/>
                  <c:pt idx="0">
                    <c:v>3.9328913237116181E-2</c:v>
                  </c:pt>
                  <c:pt idx="1">
                    <c:v>5.3173737951704193E-2</c:v>
                  </c:pt>
                  <c:pt idx="2">
                    <c:v>7.5965519288689137E-2</c:v>
                  </c:pt>
                </c:numCache>
              </c:numRef>
            </c:plus>
            <c:minus>
              <c:numRef>
                <c:f>'Sheet1 (10)'!$G$5:$G$7</c:f>
                <c:numCache>
                  <c:formatCode>General</c:formatCode>
                  <c:ptCount val="3"/>
                  <c:pt idx="0">
                    <c:v>3.9328913237116181E-2</c:v>
                  </c:pt>
                  <c:pt idx="1">
                    <c:v>5.3173737951704193E-2</c:v>
                  </c:pt>
                  <c:pt idx="2">
                    <c:v>7.5965519288689137E-2</c:v>
                  </c:pt>
                </c:numCache>
              </c:numRef>
            </c:minus>
            <c:spPr>
              <a:ln w="3175">
                <a:solidFill>
                  <a:srgbClr val="000000"/>
                </a:solidFill>
                <a:prstDash val="solid"/>
              </a:ln>
            </c:spPr>
          </c:errBars>
          <c:cat>
            <c:strRef>
              <c:f>'Sheet1 (10)'!$E$5:$E$7</c:f>
              <c:strCache>
                <c:ptCount val="3"/>
                <c:pt idx="0">
                  <c:v>0-120</c:v>
                </c:pt>
                <c:pt idx="1">
                  <c:v>121-240</c:v>
                </c:pt>
                <c:pt idx="2">
                  <c:v>241-360</c:v>
                </c:pt>
              </c:strCache>
            </c:strRef>
          </c:cat>
          <c:val>
            <c:numRef>
              <c:f>'Sheet1 (10)'!$F$5:$F$7</c:f>
              <c:numCache>
                <c:formatCode>General</c:formatCode>
                <c:ptCount val="3"/>
                <c:pt idx="0">
                  <c:v>1.4116161616174243</c:v>
                </c:pt>
                <c:pt idx="1">
                  <c:v>1.6912878787878789</c:v>
                </c:pt>
                <c:pt idx="2">
                  <c:v>2.0820707070833331</c:v>
                </c:pt>
              </c:numCache>
            </c:numRef>
          </c:val>
          <c:smooth val="0"/>
        </c:ser>
        <c:dLbls>
          <c:showLegendKey val="0"/>
          <c:showVal val="0"/>
          <c:showCatName val="0"/>
          <c:showSerName val="0"/>
          <c:showPercent val="0"/>
          <c:showBubbleSize val="0"/>
        </c:dLbls>
        <c:marker val="1"/>
        <c:smooth val="0"/>
        <c:axId val="108801536"/>
        <c:axId val="91955200"/>
      </c:lineChart>
      <c:catAx>
        <c:axId val="108801536"/>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1955200"/>
        <c:crosses val="autoZero"/>
        <c:auto val="1"/>
        <c:lblAlgn val="ctr"/>
        <c:lblOffset val="100"/>
        <c:noMultiLvlLbl val="0"/>
      </c:catAx>
      <c:valAx>
        <c:axId val="91955200"/>
        <c:scaling>
          <c:orientation val="minMax"/>
          <c:max val="3"/>
          <c:min val="1"/>
        </c:scaling>
        <c:delete val="0"/>
        <c:axPos val="l"/>
        <c:numFmt formatCode="General" sourceLinked="1"/>
        <c:majorTickMark val="out"/>
        <c:minorTickMark val="none"/>
        <c:tickLblPos val="nextTo"/>
        <c:crossAx val="108801536"/>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Restlessness</a:t>
            </a:r>
          </a:p>
        </c:rich>
      </c:tx>
      <c:layout>
        <c:manualLayout>
          <c:xMode val="edge"/>
          <c:yMode val="edge"/>
          <c:x val="0.38211709423418844"/>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(9)'!$D$4</c:f>
              <c:strCache>
                <c:ptCount val="1"/>
                <c:pt idx="0">
                  <c:v>Placebo gum</c:v>
                </c:pt>
              </c:strCache>
            </c:strRef>
          </c:tx>
          <c:spPr>
            <a:ln w="12700">
              <a:solidFill>
                <a:schemeClr val="tx1"/>
              </a:solidFill>
            </a:ln>
          </c:spPr>
          <c:marker>
            <c:symbol val="none"/>
          </c:marker>
          <c:errBars>
            <c:errDir val="y"/>
            <c:errBarType val="both"/>
            <c:errValType val="cust"/>
            <c:noEndCap val="0"/>
            <c:plus>
              <c:numRef>
                <c:f>'Sheet1 (9)'!$G$5:$G$7</c:f>
                <c:numCache>
                  <c:formatCode>General</c:formatCode>
                  <c:ptCount val="3"/>
                  <c:pt idx="0">
                    <c:v>4.3392728615321979E-2</c:v>
                  </c:pt>
                  <c:pt idx="1">
                    <c:v>5.6531271508302922E-2</c:v>
                  </c:pt>
                  <c:pt idx="2">
                    <c:v>8.0846098240873743E-2</c:v>
                  </c:pt>
                </c:numCache>
              </c:numRef>
            </c:plus>
            <c:minus>
              <c:numRef>
                <c:f>'Sheet1 (9)'!$G$5:$G$7</c:f>
                <c:numCache>
                  <c:formatCode>General</c:formatCode>
                  <c:ptCount val="3"/>
                  <c:pt idx="0">
                    <c:v>4.3392728615321979E-2</c:v>
                  </c:pt>
                  <c:pt idx="1">
                    <c:v>5.6531271508302922E-2</c:v>
                  </c:pt>
                  <c:pt idx="2">
                    <c:v>8.0846098240873743E-2</c:v>
                  </c:pt>
                </c:numCache>
              </c:numRef>
            </c:minus>
            <c:spPr>
              <a:ln w="3175">
                <a:solidFill>
                  <a:srgbClr val="000000"/>
                </a:solidFill>
                <a:prstDash val="solid"/>
              </a:ln>
            </c:spPr>
          </c:errBars>
          <c:cat>
            <c:strRef>
              <c:f>'Sheet1 (9)'!$E$5:$E$7</c:f>
              <c:strCache>
                <c:ptCount val="3"/>
                <c:pt idx="0">
                  <c:v>0-120</c:v>
                </c:pt>
                <c:pt idx="1">
                  <c:v>121-240</c:v>
                </c:pt>
                <c:pt idx="2">
                  <c:v>241-360</c:v>
                </c:pt>
              </c:strCache>
            </c:strRef>
          </c:cat>
          <c:val>
            <c:numRef>
              <c:f>'Sheet1 (9)'!$F$5:$F$7</c:f>
              <c:numCache>
                <c:formatCode>General</c:formatCode>
                <c:ptCount val="3"/>
                <c:pt idx="0">
                  <c:v>1.5486111111098486</c:v>
                </c:pt>
                <c:pt idx="1">
                  <c:v>1.8727904040416667</c:v>
                </c:pt>
                <c:pt idx="2">
                  <c:v>2.2689393939507578</c:v>
                </c:pt>
              </c:numCache>
            </c:numRef>
          </c:val>
          <c:smooth val="0"/>
        </c:ser>
        <c:dLbls>
          <c:showLegendKey val="0"/>
          <c:showVal val="0"/>
          <c:showCatName val="0"/>
          <c:showSerName val="0"/>
          <c:showPercent val="0"/>
          <c:showBubbleSize val="0"/>
        </c:dLbls>
        <c:marker val="1"/>
        <c:smooth val="0"/>
        <c:axId val="109015040"/>
        <c:axId val="91956928"/>
      </c:lineChart>
      <c:catAx>
        <c:axId val="109015040"/>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1956928"/>
        <c:crosses val="autoZero"/>
        <c:auto val="1"/>
        <c:lblAlgn val="ctr"/>
        <c:lblOffset val="100"/>
        <c:noMultiLvlLbl val="0"/>
      </c:catAx>
      <c:valAx>
        <c:axId val="91956928"/>
        <c:scaling>
          <c:orientation val="minMax"/>
          <c:max val="3"/>
          <c:min val="1"/>
        </c:scaling>
        <c:delete val="0"/>
        <c:axPos val="l"/>
        <c:numFmt formatCode="General" sourceLinked="1"/>
        <c:majorTickMark val="out"/>
        <c:minorTickMark val="none"/>
        <c:tickLblPos val="nextTo"/>
        <c:crossAx val="109015040"/>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Poor concentration</a:t>
            </a:r>
          </a:p>
        </c:rich>
      </c:tx>
      <c:layout>
        <c:manualLayout>
          <c:xMode val="edge"/>
          <c:yMode val="edge"/>
          <c:x val="0.33336000338667343"/>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Sheet1!$D$4</c:f>
              <c:strCache>
                <c:ptCount val="1"/>
                <c:pt idx="0">
                  <c:v>Placebo gum</c:v>
                </c:pt>
              </c:strCache>
            </c:strRef>
          </c:tx>
          <c:spPr>
            <a:ln w="12700">
              <a:solidFill>
                <a:schemeClr val="tx1"/>
              </a:solidFill>
            </a:ln>
          </c:spPr>
          <c:marker>
            <c:symbol val="none"/>
          </c:marker>
          <c:errBars>
            <c:errDir val="y"/>
            <c:errBarType val="both"/>
            <c:errValType val="cust"/>
            <c:noEndCap val="0"/>
            <c:plus>
              <c:numRef>
                <c:f>Sheet1!$G$5:$G$7</c:f>
                <c:numCache>
                  <c:formatCode>General</c:formatCode>
                  <c:ptCount val="3"/>
                  <c:pt idx="0">
                    <c:v>4.9122749148102614E-2</c:v>
                  </c:pt>
                  <c:pt idx="1">
                    <c:v>6.2286715758172996E-2</c:v>
                  </c:pt>
                  <c:pt idx="2">
                    <c:v>7.8632656855714217E-2</c:v>
                  </c:pt>
                </c:numCache>
              </c:numRef>
            </c:plus>
            <c:minus>
              <c:numRef>
                <c:f>Sheet1!$G$5:$G$7</c:f>
                <c:numCache>
                  <c:formatCode>General</c:formatCode>
                  <c:ptCount val="3"/>
                  <c:pt idx="0">
                    <c:v>4.9122749148102614E-2</c:v>
                  </c:pt>
                  <c:pt idx="1">
                    <c:v>6.2286715758172996E-2</c:v>
                  </c:pt>
                  <c:pt idx="2">
                    <c:v>7.8632656855714217E-2</c:v>
                  </c:pt>
                </c:numCache>
              </c:numRef>
            </c:minus>
            <c:spPr>
              <a:ln w="3175">
                <a:solidFill>
                  <a:srgbClr val="000000"/>
                </a:solidFill>
                <a:prstDash val="solid"/>
              </a:ln>
            </c:spPr>
          </c:errBars>
          <c:cat>
            <c:strRef>
              <c:f>Sheet1!$E$5:$E$7</c:f>
              <c:strCache>
                <c:ptCount val="3"/>
                <c:pt idx="0">
                  <c:v>0-120</c:v>
                </c:pt>
                <c:pt idx="1">
                  <c:v>121-240</c:v>
                </c:pt>
                <c:pt idx="2">
                  <c:v>241-360</c:v>
                </c:pt>
              </c:strCache>
            </c:strRef>
          </c:cat>
          <c:val>
            <c:numRef>
              <c:f>Sheet1!$F$5:$F$7</c:f>
              <c:numCache>
                <c:formatCode>General</c:formatCode>
                <c:ptCount val="3"/>
                <c:pt idx="0">
                  <c:v>1.4346590909090908</c:v>
                </c:pt>
                <c:pt idx="1">
                  <c:v>1.6079545454545454</c:v>
                </c:pt>
                <c:pt idx="2">
                  <c:v>1.8386994949545454</c:v>
                </c:pt>
              </c:numCache>
            </c:numRef>
          </c:val>
          <c:smooth val="0"/>
        </c:ser>
        <c:dLbls>
          <c:showLegendKey val="0"/>
          <c:showVal val="0"/>
          <c:showCatName val="0"/>
          <c:showSerName val="0"/>
          <c:showPercent val="0"/>
          <c:showBubbleSize val="0"/>
        </c:dLbls>
        <c:marker val="1"/>
        <c:smooth val="0"/>
        <c:axId val="130516480"/>
        <c:axId val="91958656"/>
      </c:lineChart>
      <c:catAx>
        <c:axId val="130516480"/>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1958656"/>
        <c:crosses val="autoZero"/>
        <c:auto val="1"/>
        <c:lblAlgn val="ctr"/>
        <c:lblOffset val="100"/>
        <c:noMultiLvlLbl val="0"/>
      </c:catAx>
      <c:valAx>
        <c:axId val="91958656"/>
        <c:scaling>
          <c:orientation val="minMax"/>
          <c:max val="3"/>
          <c:min val="0"/>
        </c:scaling>
        <c:delete val="0"/>
        <c:axPos val="l"/>
        <c:numFmt formatCode="General" sourceLinked="1"/>
        <c:majorTickMark val="out"/>
        <c:minorTickMark val="none"/>
        <c:tickLblPos val="nextTo"/>
        <c:crossAx val="130516480"/>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Depressed</a:t>
            </a:r>
            <a:r>
              <a:rPr lang="en-US" baseline="0" dirty="0"/>
              <a:t> mood</a:t>
            </a:r>
            <a:endParaRPr lang="en-US" dirty="0"/>
          </a:p>
        </c:rich>
      </c:tx>
      <c:layout>
        <c:manualLayout>
          <c:xMode val="edge"/>
          <c:yMode val="edge"/>
          <c:x val="0.35502963339260013"/>
          <c:y val="3.3659590019601976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(12)'!$D$4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(12)'!$G$5:$G$7</c:f>
                <c:numCache>
                  <c:formatCode>General</c:formatCode>
                  <c:ptCount val="3"/>
                  <c:pt idx="0">
                    <c:v>2.2871840257092262E-2</c:v>
                  </c:pt>
                  <c:pt idx="1">
                    <c:v>2.6429817908490711E-2</c:v>
                  </c:pt>
                  <c:pt idx="2">
                    <c:v>3.83102578610078E-2</c:v>
                  </c:pt>
                </c:numCache>
              </c:numRef>
            </c:plus>
            <c:minus>
              <c:numRef>
                <c:f>'Sheet1 (12)'!$G$5:$G$7</c:f>
                <c:numCache>
                  <c:formatCode>General</c:formatCode>
                  <c:ptCount val="3"/>
                  <c:pt idx="0">
                    <c:v>2.2871840257092262E-2</c:v>
                  </c:pt>
                  <c:pt idx="1">
                    <c:v>2.6429817908490711E-2</c:v>
                  </c:pt>
                  <c:pt idx="2">
                    <c:v>3.83102578610078E-2</c:v>
                  </c:pt>
                </c:numCache>
              </c:numRef>
            </c:minus>
            <c:spPr>
              <a:ln w="3175">
                <a:solidFill>
                  <a:srgbClr val="000000"/>
                </a:solidFill>
                <a:prstDash val="solid"/>
              </a:ln>
            </c:spPr>
          </c:errBars>
          <c:cat>
            <c:strRef>
              <c:f>'Sheet1 (12)'!$E$5:$E$7</c:f>
              <c:strCache>
                <c:ptCount val="3"/>
                <c:pt idx="0">
                  <c:v>0-120</c:v>
                </c:pt>
                <c:pt idx="1">
                  <c:v>121-240</c:v>
                </c:pt>
                <c:pt idx="2">
                  <c:v>241-360</c:v>
                </c:pt>
              </c:strCache>
            </c:strRef>
          </c:cat>
          <c:val>
            <c:numRef>
              <c:f>'Sheet1 (12)'!$F$5:$F$7</c:f>
              <c:numCache>
                <c:formatCode>General</c:formatCode>
                <c:ptCount val="3"/>
                <c:pt idx="0">
                  <c:v>1.1221590909090908</c:v>
                </c:pt>
                <c:pt idx="1">
                  <c:v>1.1609848484848486</c:v>
                </c:pt>
                <c:pt idx="2">
                  <c:v>1.2569444444431819</c:v>
                </c:pt>
              </c:numCache>
            </c:numRef>
          </c:val>
          <c:smooth val="0"/>
        </c:ser>
        <c:dLbls>
          <c:showLegendKey val="0"/>
          <c:showVal val="0"/>
          <c:showCatName val="0"/>
          <c:showSerName val="0"/>
          <c:showPercent val="0"/>
          <c:showBubbleSize val="0"/>
        </c:dLbls>
        <c:marker val="1"/>
        <c:smooth val="0"/>
        <c:axId val="108892672"/>
        <c:axId val="91960384"/>
      </c:lineChart>
      <c:catAx>
        <c:axId val="108892672"/>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1960384"/>
        <c:crosses val="autoZero"/>
        <c:auto val="1"/>
        <c:lblAlgn val="ctr"/>
        <c:lblOffset val="100"/>
        <c:noMultiLvlLbl val="0"/>
      </c:catAx>
      <c:valAx>
        <c:axId val="91960384"/>
        <c:scaling>
          <c:orientation val="minMax"/>
          <c:max val="3"/>
          <c:min val="1"/>
        </c:scaling>
        <c:delete val="0"/>
        <c:axPos val="l"/>
        <c:numFmt formatCode="General" sourceLinked="1"/>
        <c:majorTickMark val="out"/>
        <c:minorTickMark val="none"/>
        <c:tickLblPos val="nextTo"/>
        <c:crossAx val="108892672"/>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Depressed</a:t>
            </a:r>
            <a:r>
              <a:rPr lang="en-US" baseline="0" dirty="0"/>
              <a:t> mood</a:t>
            </a:r>
            <a:endParaRPr lang="en-US" dirty="0"/>
          </a:p>
        </c:rich>
      </c:tx>
      <c:layout>
        <c:manualLayout>
          <c:xMode val="edge"/>
          <c:yMode val="edge"/>
          <c:x val="0.33941114215561768"/>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(2)'!$D$4</c:f>
              <c:strCache>
                <c:ptCount val="1"/>
                <c:pt idx="0">
                  <c:v>Placebo</c:v>
                </c:pt>
              </c:strCache>
            </c:strRef>
          </c:tx>
          <c:spPr>
            <a:ln w="12700">
              <a:solidFill>
                <a:schemeClr val="tx1"/>
              </a:solidFill>
            </a:ln>
          </c:spPr>
          <c:marker>
            <c:symbol val="none"/>
          </c:marker>
          <c:errBars>
            <c:errDir val="y"/>
            <c:errBarType val="both"/>
            <c:errValType val="cust"/>
            <c:noEndCap val="0"/>
            <c:plus>
              <c:numRef>
                <c:f>'Sheet1 (2)'!$G$4:$G$7</c:f>
                <c:numCache>
                  <c:formatCode>General</c:formatCode>
                  <c:ptCount val="4"/>
                  <c:pt idx="0">
                    <c:v>4.3998633805936181E-2</c:v>
                  </c:pt>
                  <c:pt idx="1">
                    <c:v>3.0575375491394496E-2</c:v>
                  </c:pt>
                  <c:pt idx="2">
                    <c:v>3.7473796500645459E-2</c:v>
                  </c:pt>
                  <c:pt idx="3">
                    <c:v>5.4339439069264021E-2</c:v>
                  </c:pt>
                </c:numCache>
              </c:numRef>
            </c:plus>
            <c:minus>
              <c:numRef>
                <c:f>'Sheet1 (2)'!$G$4:$G$7</c:f>
                <c:numCache>
                  <c:formatCode>General</c:formatCode>
                  <c:ptCount val="4"/>
                  <c:pt idx="0">
                    <c:v>4.3998633805936181E-2</c:v>
                  </c:pt>
                  <c:pt idx="1">
                    <c:v>3.0575375491394496E-2</c:v>
                  </c:pt>
                  <c:pt idx="2">
                    <c:v>3.7473796500645459E-2</c:v>
                  </c:pt>
                  <c:pt idx="3">
                    <c:v>5.4339439069264021E-2</c:v>
                  </c:pt>
                </c:numCache>
              </c:numRef>
            </c:minus>
            <c:spPr>
              <a:ln w="3175">
                <a:solidFill>
                  <a:srgbClr val="000000"/>
                </a:solidFill>
                <a:prstDash val="solid"/>
              </a:ln>
            </c:spPr>
          </c:errBars>
          <c:cat>
            <c:strRef>
              <c:f>'Sheet1 (2)'!$E$4:$E$7</c:f>
              <c:strCache>
                <c:ptCount val="4"/>
                <c:pt idx="0">
                  <c:v>0-30</c:v>
                </c:pt>
                <c:pt idx="1">
                  <c:v>31-120</c:v>
                </c:pt>
                <c:pt idx="2">
                  <c:v>121-240</c:v>
                </c:pt>
                <c:pt idx="3">
                  <c:v>241-360</c:v>
                </c:pt>
              </c:strCache>
            </c:strRef>
          </c:cat>
          <c:val>
            <c:numRef>
              <c:f>'Sheet1 (2)'!$F$4:$F$7</c:f>
              <c:numCache>
                <c:formatCode>General</c:formatCode>
                <c:ptCount val="4"/>
                <c:pt idx="0">
                  <c:v>1.1212121212121211</c:v>
                </c:pt>
                <c:pt idx="1">
                  <c:v>1.0833333333257575</c:v>
                </c:pt>
                <c:pt idx="2">
                  <c:v>1.1458333333333333</c:v>
                </c:pt>
                <c:pt idx="3">
                  <c:v>1.27525252525</c:v>
                </c:pt>
              </c:numCache>
            </c:numRef>
          </c:val>
          <c:smooth val="0"/>
        </c:ser>
        <c:ser>
          <c:idx val="1"/>
          <c:order val="1"/>
          <c:tx>
            <c:strRef>
              <c:f>'Sheet1 (2)'!$D$8</c:f>
              <c:strCache>
                <c:ptCount val="1"/>
                <c:pt idx="0">
                  <c:v>Gum</c:v>
                </c:pt>
              </c:strCache>
            </c:strRef>
          </c:tx>
          <c:spPr>
            <a:ln w="12700">
              <a:solidFill>
                <a:schemeClr val="tx1"/>
              </a:solidFill>
              <a:prstDash val="sysDash"/>
            </a:ln>
          </c:spPr>
          <c:marker>
            <c:symbol val="none"/>
          </c:marker>
          <c:errBars>
            <c:errDir val="y"/>
            <c:errBarType val="both"/>
            <c:errValType val="cust"/>
            <c:noEndCap val="0"/>
            <c:plus>
              <c:numRef>
                <c:f>'Sheet1 (2)'!$G$8:$G$11</c:f>
                <c:numCache>
                  <c:formatCode>General</c:formatCode>
                  <c:ptCount val="4"/>
                  <c:pt idx="0">
                    <c:v>4.3998633805936181E-2</c:v>
                  </c:pt>
                  <c:pt idx="1">
                    <c:v>3.0575375491394496E-2</c:v>
                  </c:pt>
                  <c:pt idx="2">
                    <c:v>3.7473796500645459E-2</c:v>
                  </c:pt>
                  <c:pt idx="3">
                    <c:v>5.4339439069264021E-2</c:v>
                  </c:pt>
                </c:numCache>
              </c:numRef>
            </c:plus>
            <c:minus>
              <c:numRef>
                <c:f>'Sheet1 (2)'!$G$8:$G$11</c:f>
                <c:numCache>
                  <c:formatCode>General</c:formatCode>
                  <c:ptCount val="4"/>
                  <c:pt idx="0">
                    <c:v>4.3998633805936181E-2</c:v>
                  </c:pt>
                  <c:pt idx="1">
                    <c:v>3.0575375491394496E-2</c:v>
                  </c:pt>
                  <c:pt idx="2">
                    <c:v>3.7473796500645459E-2</c:v>
                  </c:pt>
                  <c:pt idx="3">
                    <c:v>5.4339439069264021E-2</c:v>
                  </c:pt>
                </c:numCache>
              </c:numRef>
            </c:minus>
            <c:spPr>
              <a:ln w="3175">
                <a:solidFill>
                  <a:srgbClr val="000000"/>
                </a:solidFill>
                <a:prstDash val="solid"/>
              </a:ln>
            </c:spPr>
          </c:errBars>
          <c:val>
            <c:numRef>
              <c:f>'Sheet1 (2)'!$F$8:$F$11</c:f>
              <c:numCache>
                <c:formatCode>General</c:formatCode>
                <c:ptCount val="4"/>
                <c:pt idx="0">
                  <c:v>1.1590909090909092</c:v>
                </c:pt>
                <c:pt idx="1">
                  <c:v>1.1489898989772727</c:v>
                </c:pt>
                <c:pt idx="2">
                  <c:v>1.1761363636363638</c:v>
                </c:pt>
                <c:pt idx="3">
                  <c:v>1.2386363636363638</c:v>
                </c:pt>
              </c:numCache>
            </c:numRef>
          </c:val>
          <c:smooth val="0"/>
        </c:ser>
        <c:dLbls>
          <c:showLegendKey val="0"/>
          <c:showVal val="0"/>
          <c:showCatName val="0"/>
          <c:showSerName val="0"/>
          <c:showPercent val="0"/>
          <c:showBubbleSize val="0"/>
        </c:dLbls>
        <c:marker val="1"/>
        <c:smooth val="0"/>
        <c:axId val="49276928"/>
        <c:axId val="80279168"/>
      </c:lineChart>
      <c:catAx>
        <c:axId val="49276928"/>
        <c:scaling>
          <c:orientation val="minMax"/>
        </c:scaling>
        <c:delete val="0"/>
        <c:axPos val="b"/>
        <c:title>
          <c:tx>
            <c:rich>
              <a:bodyPr/>
              <a:lstStyle/>
              <a:p>
                <a:pPr>
                  <a:defRPr/>
                </a:pPr>
                <a:r>
                  <a:rPr lang="en-US" dirty="0"/>
                  <a:t>Minutes</a:t>
                </a:r>
              </a:p>
            </c:rich>
          </c:tx>
          <c:layout>
            <c:manualLayout>
              <c:xMode val="edge"/>
              <c:yMode val="edge"/>
              <c:x val="0.45998814664295995"/>
              <c:y val="0.92611493183605209"/>
            </c:manualLayout>
          </c:layout>
          <c:overlay val="0"/>
        </c:title>
        <c:numFmt formatCode="General" sourceLinked="1"/>
        <c:majorTickMark val="out"/>
        <c:minorTickMark val="none"/>
        <c:tickLblPos val="nextTo"/>
        <c:crossAx val="80279168"/>
        <c:crosses val="autoZero"/>
        <c:auto val="1"/>
        <c:lblAlgn val="ctr"/>
        <c:lblOffset val="100"/>
        <c:noMultiLvlLbl val="0"/>
      </c:catAx>
      <c:valAx>
        <c:axId val="80279168"/>
        <c:scaling>
          <c:orientation val="minMax"/>
          <c:max val="3"/>
          <c:min val="1"/>
        </c:scaling>
        <c:delete val="0"/>
        <c:axPos val="l"/>
        <c:numFmt formatCode="General" sourceLinked="1"/>
        <c:majorTickMark val="out"/>
        <c:minorTickMark val="none"/>
        <c:tickLblPos val="nextTo"/>
        <c:crossAx val="49276928"/>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Anxiety</a:t>
            </a:r>
          </a:p>
        </c:rich>
      </c:tx>
      <c:layout>
        <c:manualLayout>
          <c:xMode val="edge"/>
          <c:yMode val="edge"/>
          <c:x val="0.4308741850817035"/>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(11)'!$D$4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(11)'!$G$5:$G$7</c:f>
                <c:numCache>
                  <c:formatCode>General</c:formatCode>
                  <c:ptCount val="3"/>
                  <c:pt idx="0">
                    <c:v>3.5502230107715985E-2</c:v>
                  </c:pt>
                  <c:pt idx="1">
                    <c:v>4.4416815907418833E-2</c:v>
                  </c:pt>
                  <c:pt idx="2">
                    <c:v>6.683487126854086E-2</c:v>
                  </c:pt>
                </c:numCache>
              </c:numRef>
            </c:plus>
            <c:minus>
              <c:numRef>
                <c:f>'Sheet1 (11)'!$G$5:$G$7</c:f>
                <c:numCache>
                  <c:formatCode>General</c:formatCode>
                  <c:ptCount val="3"/>
                  <c:pt idx="0">
                    <c:v>3.5502230107715985E-2</c:v>
                  </c:pt>
                  <c:pt idx="1">
                    <c:v>4.4416815907418833E-2</c:v>
                  </c:pt>
                  <c:pt idx="2">
                    <c:v>6.683487126854086E-2</c:v>
                  </c:pt>
                </c:numCache>
              </c:numRef>
            </c:minus>
            <c:spPr>
              <a:ln w="3175">
                <a:solidFill>
                  <a:srgbClr val="000000"/>
                </a:solidFill>
                <a:prstDash val="solid"/>
              </a:ln>
            </c:spPr>
          </c:errBars>
          <c:cat>
            <c:strRef>
              <c:f>'Sheet1 (11)'!$E$5:$E$7</c:f>
              <c:strCache>
                <c:ptCount val="3"/>
                <c:pt idx="0">
                  <c:v>0-120</c:v>
                </c:pt>
                <c:pt idx="1">
                  <c:v>121-240</c:v>
                </c:pt>
                <c:pt idx="2">
                  <c:v>241-360</c:v>
                </c:pt>
              </c:strCache>
            </c:strRef>
          </c:cat>
          <c:val>
            <c:numRef>
              <c:f>'Sheet1 (11)'!$F$5:$F$7</c:f>
              <c:numCache>
                <c:formatCode>General</c:formatCode>
                <c:ptCount val="3"/>
                <c:pt idx="0">
                  <c:v>1.3503787878787878</c:v>
                </c:pt>
                <c:pt idx="1">
                  <c:v>1.4583333333333333</c:v>
                </c:pt>
                <c:pt idx="2">
                  <c:v>1.7594696969734849</c:v>
                </c:pt>
              </c:numCache>
            </c:numRef>
          </c:val>
          <c:smooth val="0"/>
        </c:ser>
        <c:dLbls>
          <c:showLegendKey val="0"/>
          <c:showVal val="0"/>
          <c:showCatName val="0"/>
          <c:showSerName val="0"/>
          <c:showPercent val="0"/>
          <c:showBubbleSize val="0"/>
        </c:dLbls>
        <c:marker val="1"/>
        <c:smooth val="0"/>
        <c:axId val="108895744"/>
        <c:axId val="91962112"/>
      </c:lineChart>
      <c:catAx>
        <c:axId val="108895744"/>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1962112"/>
        <c:crosses val="autoZero"/>
        <c:auto val="1"/>
        <c:lblAlgn val="ctr"/>
        <c:lblOffset val="100"/>
        <c:noMultiLvlLbl val="0"/>
      </c:catAx>
      <c:valAx>
        <c:axId val="91962112"/>
        <c:scaling>
          <c:orientation val="minMax"/>
          <c:max val="3"/>
          <c:min val="1"/>
        </c:scaling>
        <c:delete val="0"/>
        <c:axPos val="l"/>
        <c:numFmt formatCode="General" sourceLinked="1"/>
        <c:majorTickMark val="out"/>
        <c:minorTickMark val="none"/>
        <c:tickLblPos val="nextTo"/>
        <c:crossAx val="108895744"/>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Hunger</a:t>
            </a:r>
          </a:p>
        </c:rich>
      </c:tx>
      <c:layout>
        <c:manualLayout>
          <c:xMode val="edge"/>
          <c:yMode val="edge"/>
          <c:x val="0.44712683092032846"/>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(8)'!$D$4</c:f>
              <c:strCache>
                <c:ptCount val="1"/>
                <c:pt idx="0">
                  <c:v>Placebo gum</c:v>
                </c:pt>
              </c:strCache>
            </c:strRef>
          </c:tx>
          <c:spPr>
            <a:ln w="12700">
              <a:solidFill>
                <a:schemeClr val="tx1"/>
              </a:solidFill>
            </a:ln>
          </c:spPr>
          <c:marker>
            <c:symbol val="none"/>
          </c:marker>
          <c:errBars>
            <c:errDir val="y"/>
            <c:errBarType val="both"/>
            <c:errValType val="cust"/>
            <c:noEndCap val="0"/>
            <c:plus>
              <c:numRef>
                <c:f>'Sheet1 (8)'!$G$5:$G$7</c:f>
                <c:numCache>
                  <c:formatCode>General</c:formatCode>
                  <c:ptCount val="3"/>
                  <c:pt idx="0">
                    <c:v>4.1720920185725208E-2</c:v>
                  </c:pt>
                  <c:pt idx="1">
                    <c:v>5.6372317826754247E-2</c:v>
                  </c:pt>
                  <c:pt idx="2">
                    <c:v>6.7881810952782312E-2</c:v>
                  </c:pt>
                </c:numCache>
              </c:numRef>
            </c:plus>
            <c:minus>
              <c:numRef>
                <c:f>'Sheet1 (8)'!$G$5:$G$7</c:f>
                <c:numCache>
                  <c:formatCode>General</c:formatCode>
                  <c:ptCount val="3"/>
                  <c:pt idx="0">
                    <c:v>4.1720920185725208E-2</c:v>
                  </c:pt>
                  <c:pt idx="1">
                    <c:v>5.6372317826754247E-2</c:v>
                  </c:pt>
                  <c:pt idx="2">
                    <c:v>6.7881810952782312E-2</c:v>
                  </c:pt>
                </c:numCache>
              </c:numRef>
            </c:minus>
            <c:spPr>
              <a:ln w="3175">
                <a:solidFill>
                  <a:srgbClr val="000000"/>
                </a:solidFill>
                <a:prstDash val="solid"/>
              </a:ln>
            </c:spPr>
          </c:errBars>
          <c:cat>
            <c:strRef>
              <c:f>'Sheet1 (8)'!$E$5:$E$7</c:f>
              <c:strCache>
                <c:ptCount val="3"/>
                <c:pt idx="0">
                  <c:v>0-120</c:v>
                </c:pt>
                <c:pt idx="1">
                  <c:v>121-240</c:v>
                </c:pt>
                <c:pt idx="2">
                  <c:v>241-360</c:v>
                </c:pt>
              </c:strCache>
            </c:strRef>
          </c:cat>
          <c:val>
            <c:numRef>
              <c:f>'Sheet1 (8)'!$F$5:$F$7</c:f>
              <c:numCache>
                <c:formatCode>General</c:formatCode>
                <c:ptCount val="3"/>
                <c:pt idx="0">
                  <c:v>1.6092171717159092</c:v>
                </c:pt>
                <c:pt idx="1">
                  <c:v>1.6957070707083335</c:v>
                </c:pt>
                <c:pt idx="2">
                  <c:v>1.7228535353446972</c:v>
                </c:pt>
              </c:numCache>
            </c:numRef>
          </c:val>
          <c:smooth val="0"/>
        </c:ser>
        <c:dLbls>
          <c:showLegendKey val="0"/>
          <c:showVal val="0"/>
          <c:showCatName val="0"/>
          <c:showSerName val="0"/>
          <c:showPercent val="0"/>
          <c:showBubbleSize val="0"/>
        </c:dLbls>
        <c:marker val="1"/>
        <c:smooth val="0"/>
        <c:axId val="130654208"/>
        <c:axId val="108937792"/>
      </c:lineChart>
      <c:catAx>
        <c:axId val="130654208"/>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108937792"/>
        <c:crosses val="autoZero"/>
        <c:auto val="1"/>
        <c:lblAlgn val="ctr"/>
        <c:lblOffset val="100"/>
        <c:noMultiLvlLbl val="0"/>
      </c:catAx>
      <c:valAx>
        <c:axId val="108937792"/>
        <c:scaling>
          <c:orientation val="minMax"/>
          <c:max val="3"/>
          <c:min val="1"/>
        </c:scaling>
        <c:delete val="0"/>
        <c:axPos val="l"/>
        <c:numFmt formatCode="General" sourceLinked="1"/>
        <c:majorTickMark val="out"/>
        <c:minorTickMark val="none"/>
        <c:tickLblPos val="nextTo"/>
        <c:crossAx val="130654208"/>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Anxiety</a:t>
            </a:r>
          </a:p>
        </c:rich>
      </c:tx>
      <c:layout>
        <c:manualLayout>
          <c:xMode val="edge"/>
          <c:yMode val="edge"/>
          <c:x val="0.41962619591905853"/>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(3)'!$D$4</c:f>
              <c:strCache>
                <c:ptCount val="1"/>
                <c:pt idx="0">
                  <c:v>Placebo</c:v>
                </c:pt>
              </c:strCache>
            </c:strRef>
          </c:tx>
          <c:spPr>
            <a:ln w="12700">
              <a:solidFill>
                <a:schemeClr val="tx1"/>
              </a:solidFill>
            </a:ln>
          </c:spPr>
          <c:marker>
            <c:symbol val="none"/>
          </c:marker>
          <c:errBars>
            <c:errDir val="y"/>
            <c:errBarType val="both"/>
            <c:errValType val="cust"/>
            <c:noEndCap val="0"/>
            <c:plus>
              <c:numRef>
                <c:f>'Sheet1 (3)'!$G$4:$G$7</c:f>
                <c:numCache>
                  <c:formatCode>General</c:formatCode>
                  <c:ptCount val="4"/>
                  <c:pt idx="0">
                    <c:v>6.5550763476538806E-2</c:v>
                  </c:pt>
                  <c:pt idx="1">
                    <c:v>5.0445283205763775E-2</c:v>
                  </c:pt>
                  <c:pt idx="2">
                    <c:v>6.295746264619187E-2</c:v>
                  </c:pt>
                  <c:pt idx="3">
                    <c:v>9.4827286660521176E-2</c:v>
                  </c:pt>
                </c:numCache>
              </c:numRef>
            </c:plus>
            <c:minus>
              <c:numRef>
                <c:f>'Sheet1 (3)'!$G$4:$G$7</c:f>
                <c:numCache>
                  <c:formatCode>General</c:formatCode>
                  <c:ptCount val="4"/>
                  <c:pt idx="0">
                    <c:v>6.5550763476538806E-2</c:v>
                  </c:pt>
                  <c:pt idx="1">
                    <c:v>5.0445283205763775E-2</c:v>
                  </c:pt>
                  <c:pt idx="2">
                    <c:v>6.295746264619187E-2</c:v>
                  </c:pt>
                  <c:pt idx="3">
                    <c:v>9.4827286660521176E-2</c:v>
                  </c:pt>
                </c:numCache>
              </c:numRef>
            </c:minus>
            <c:spPr>
              <a:ln w="3175">
                <a:solidFill>
                  <a:srgbClr val="000000"/>
                </a:solidFill>
                <a:prstDash val="solid"/>
              </a:ln>
            </c:spPr>
          </c:errBars>
          <c:cat>
            <c:strRef>
              <c:f>'Sheet1 (3)'!$E$4:$E$7</c:f>
              <c:strCache>
                <c:ptCount val="4"/>
                <c:pt idx="0">
                  <c:v>0-30</c:v>
                </c:pt>
                <c:pt idx="1">
                  <c:v>31-120</c:v>
                </c:pt>
                <c:pt idx="2">
                  <c:v>121-240</c:v>
                </c:pt>
                <c:pt idx="3">
                  <c:v>241-360</c:v>
                </c:pt>
              </c:strCache>
            </c:strRef>
          </c:cat>
          <c:val>
            <c:numRef>
              <c:f>'Sheet1 (3)'!$F$4:$F$7</c:f>
              <c:numCache>
                <c:formatCode>General</c:formatCode>
                <c:ptCount val="4"/>
                <c:pt idx="0">
                  <c:v>1.356060606060606</c:v>
                </c:pt>
                <c:pt idx="1">
                  <c:v>1.3308080807803029</c:v>
                </c:pt>
                <c:pt idx="2">
                  <c:v>1.4299242424242422</c:v>
                </c:pt>
                <c:pt idx="3">
                  <c:v>1.733585858590909</c:v>
                </c:pt>
              </c:numCache>
            </c:numRef>
          </c:val>
          <c:smooth val="0"/>
        </c:ser>
        <c:ser>
          <c:idx val="1"/>
          <c:order val="1"/>
          <c:tx>
            <c:strRef>
              <c:f>'Sheet1 (3)'!$D$8</c:f>
              <c:strCache>
                <c:ptCount val="1"/>
                <c:pt idx="0">
                  <c:v>Gum</c:v>
                </c:pt>
              </c:strCache>
            </c:strRef>
          </c:tx>
          <c:spPr>
            <a:ln w="12700">
              <a:solidFill>
                <a:schemeClr val="tx1"/>
              </a:solidFill>
              <a:prstDash val="sysDash"/>
            </a:ln>
          </c:spPr>
          <c:marker>
            <c:symbol val="none"/>
          </c:marker>
          <c:errBars>
            <c:errDir val="y"/>
            <c:errBarType val="both"/>
            <c:errValType val="cust"/>
            <c:noEndCap val="0"/>
            <c:plus>
              <c:numRef>
                <c:f>'Sheet1 (3)'!$G$8:$G$11</c:f>
                <c:numCache>
                  <c:formatCode>General</c:formatCode>
                  <c:ptCount val="4"/>
                  <c:pt idx="0">
                    <c:v>6.5550763476538806E-2</c:v>
                  </c:pt>
                  <c:pt idx="1">
                    <c:v>5.0445283205763775E-2</c:v>
                  </c:pt>
                  <c:pt idx="2">
                    <c:v>6.295746264619187E-2</c:v>
                  </c:pt>
                  <c:pt idx="3">
                    <c:v>9.4827286660521176E-2</c:v>
                  </c:pt>
                </c:numCache>
              </c:numRef>
            </c:plus>
            <c:minus>
              <c:numRef>
                <c:f>'Sheet1 (3)'!$G$8:$G$11</c:f>
                <c:numCache>
                  <c:formatCode>General</c:formatCode>
                  <c:ptCount val="4"/>
                  <c:pt idx="0">
                    <c:v>6.5550763476538806E-2</c:v>
                  </c:pt>
                  <c:pt idx="1">
                    <c:v>5.0445283205763775E-2</c:v>
                  </c:pt>
                  <c:pt idx="2">
                    <c:v>6.295746264619187E-2</c:v>
                  </c:pt>
                  <c:pt idx="3">
                    <c:v>9.4827286660521176E-2</c:v>
                  </c:pt>
                </c:numCache>
              </c:numRef>
            </c:minus>
            <c:spPr>
              <a:ln w="3175">
                <a:solidFill>
                  <a:srgbClr val="000000"/>
                </a:solidFill>
                <a:prstDash val="solid"/>
              </a:ln>
            </c:spPr>
          </c:errBars>
          <c:val>
            <c:numRef>
              <c:f>'Sheet1 (3)'!$F$8:$F$11</c:f>
              <c:numCache>
                <c:formatCode>General</c:formatCode>
                <c:ptCount val="4"/>
                <c:pt idx="0">
                  <c:v>1.5151515151515151</c:v>
                </c:pt>
                <c:pt idx="1">
                  <c:v>1.3131313131287883</c:v>
                </c:pt>
                <c:pt idx="2">
                  <c:v>1.4867424242424241</c:v>
                </c:pt>
                <c:pt idx="3">
                  <c:v>1.7853535353560606</c:v>
                </c:pt>
              </c:numCache>
            </c:numRef>
          </c:val>
          <c:smooth val="0"/>
        </c:ser>
        <c:dLbls>
          <c:showLegendKey val="0"/>
          <c:showVal val="0"/>
          <c:showCatName val="0"/>
          <c:showSerName val="0"/>
          <c:showPercent val="0"/>
          <c:showBubbleSize val="0"/>
        </c:dLbls>
        <c:marker val="1"/>
        <c:smooth val="0"/>
        <c:axId val="93749760"/>
        <c:axId val="80280896"/>
      </c:lineChart>
      <c:catAx>
        <c:axId val="93749760"/>
        <c:scaling>
          <c:orientation val="minMax"/>
        </c:scaling>
        <c:delete val="0"/>
        <c:axPos val="b"/>
        <c:title>
          <c:tx>
            <c:rich>
              <a:bodyPr/>
              <a:lstStyle/>
              <a:p>
                <a:pPr>
                  <a:defRPr/>
                </a:pPr>
                <a:r>
                  <a:rPr lang="en-US" dirty="0"/>
                  <a:t>Minutes</a:t>
                </a:r>
              </a:p>
            </c:rich>
          </c:tx>
          <c:layout>
            <c:manualLayout>
              <c:xMode val="edge"/>
              <c:yMode val="edge"/>
              <c:x val="0.45998814664295995"/>
              <c:y val="0.92611493183605209"/>
            </c:manualLayout>
          </c:layout>
          <c:overlay val="0"/>
        </c:title>
        <c:numFmt formatCode="General" sourceLinked="1"/>
        <c:majorTickMark val="out"/>
        <c:minorTickMark val="none"/>
        <c:tickLblPos val="nextTo"/>
        <c:crossAx val="80280896"/>
        <c:crosses val="autoZero"/>
        <c:auto val="1"/>
        <c:lblAlgn val="ctr"/>
        <c:lblOffset val="100"/>
        <c:noMultiLvlLbl val="0"/>
      </c:catAx>
      <c:valAx>
        <c:axId val="80280896"/>
        <c:scaling>
          <c:orientation val="minMax"/>
          <c:max val="3"/>
          <c:min val="1"/>
        </c:scaling>
        <c:delete val="0"/>
        <c:axPos val="l"/>
        <c:numFmt formatCode="General" sourceLinked="1"/>
        <c:majorTickMark val="out"/>
        <c:minorTickMark val="none"/>
        <c:tickLblPos val="nextTo"/>
        <c:crossAx val="93749760"/>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Irritability</a:t>
            </a:r>
          </a:p>
        </c:rich>
      </c:tx>
      <c:layout>
        <c:manualLayout>
          <c:xMode val="edge"/>
          <c:yMode val="edge"/>
          <c:x val="0.41962619591905853"/>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(4)'!$D$4</c:f>
              <c:strCache>
                <c:ptCount val="1"/>
                <c:pt idx="0">
                  <c:v>Placebo</c:v>
                </c:pt>
              </c:strCache>
            </c:strRef>
          </c:tx>
          <c:spPr>
            <a:ln w="12700">
              <a:solidFill>
                <a:schemeClr val="tx1"/>
              </a:solidFill>
            </a:ln>
          </c:spPr>
          <c:marker>
            <c:symbol val="none"/>
          </c:marker>
          <c:errBars>
            <c:errDir val="y"/>
            <c:errBarType val="both"/>
            <c:errValType val="cust"/>
            <c:noEndCap val="0"/>
            <c:plus>
              <c:numRef>
                <c:f>'Sheet1 (4)'!$G$4:$G$7</c:f>
                <c:numCache>
                  <c:formatCode>General</c:formatCode>
                  <c:ptCount val="4"/>
                  <c:pt idx="0">
                    <c:v>6.8565998706129144E-2</c:v>
                  </c:pt>
                  <c:pt idx="1">
                    <c:v>5.7785302783289361E-2</c:v>
                  </c:pt>
                  <c:pt idx="2">
                    <c:v>7.5481845735173608E-2</c:v>
                  </c:pt>
                  <c:pt idx="3">
                    <c:v>0.10784376032017942</c:v>
                  </c:pt>
                </c:numCache>
              </c:numRef>
            </c:plus>
            <c:minus>
              <c:numRef>
                <c:f>'Sheet1 (4)'!$G$4:$G$7</c:f>
                <c:numCache>
                  <c:formatCode>General</c:formatCode>
                  <c:ptCount val="4"/>
                  <c:pt idx="0">
                    <c:v>6.8565998706129144E-2</c:v>
                  </c:pt>
                  <c:pt idx="1">
                    <c:v>5.7785302783289361E-2</c:v>
                  </c:pt>
                  <c:pt idx="2">
                    <c:v>7.5481845735173608E-2</c:v>
                  </c:pt>
                  <c:pt idx="3">
                    <c:v>0.10784376032017942</c:v>
                  </c:pt>
                </c:numCache>
              </c:numRef>
            </c:minus>
            <c:spPr>
              <a:ln w="3175">
                <a:solidFill>
                  <a:srgbClr val="000000"/>
                </a:solidFill>
                <a:prstDash val="solid"/>
              </a:ln>
            </c:spPr>
          </c:errBars>
          <c:cat>
            <c:strRef>
              <c:f>'Sheet1 (4)'!$E$4:$E$7</c:f>
              <c:strCache>
                <c:ptCount val="4"/>
                <c:pt idx="0">
                  <c:v>0-30</c:v>
                </c:pt>
                <c:pt idx="1">
                  <c:v>31-120</c:v>
                </c:pt>
                <c:pt idx="2">
                  <c:v>121-240</c:v>
                </c:pt>
                <c:pt idx="3">
                  <c:v>241-360</c:v>
                </c:pt>
              </c:strCache>
            </c:strRef>
          </c:cat>
          <c:val>
            <c:numRef>
              <c:f>'Sheet1 (4)'!$F$4:$F$7</c:f>
              <c:numCache>
                <c:formatCode>General</c:formatCode>
                <c:ptCount val="4"/>
                <c:pt idx="0">
                  <c:v>1.356060606060606</c:v>
                </c:pt>
                <c:pt idx="1">
                  <c:v>1.4393939393560604</c:v>
                </c:pt>
                <c:pt idx="2">
                  <c:v>1.6988636363636365</c:v>
                </c:pt>
                <c:pt idx="3">
                  <c:v>2.0808080808257579</c:v>
                </c:pt>
              </c:numCache>
            </c:numRef>
          </c:val>
          <c:smooth val="0"/>
        </c:ser>
        <c:ser>
          <c:idx val="1"/>
          <c:order val="1"/>
          <c:tx>
            <c:strRef>
              <c:f>'Sheet1 (4)'!$D$8</c:f>
              <c:strCache>
                <c:ptCount val="1"/>
                <c:pt idx="0">
                  <c:v>Gum</c:v>
                </c:pt>
              </c:strCache>
            </c:strRef>
          </c:tx>
          <c:spPr>
            <a:ln w="12700">
              <a:solidFill>
                <a:schemeClr val="tx1"/>
              </a:solidFill>
              <a:prstDash val="sysDash"/>
            </a:ln>
          </c:spPr>
          <c:marker>
            <c:symbol val="none"/>
          </c:marker>
          <c:errBars>
            <c:errDir val="y"/>
            <c:errBarType val="both"/>
            <c:errValType val="cust"/>
            <c:noEndCap val="0"/>
            <c:plus>
              <c:numRef>
                <c:f>'Sheet1 (4)'!$G$8:$G$11</c:f>
                <c:numCache>
                  <c:formatCode>General</c:formatCode>
                  <c:ptCount val="4"/>
                  <c:pt idx="0">
                    <c:v>6.8565998706129144E-2</c:v>
                  </c:pt>
                  <c:pt idx="1">
                    <c:v>5.7785302783289361E-2</c:v>
                  </c:pt>
                  <c:pt idx="2">
                    <c:v>7.5481845735173608E-2</c:v>
                  </c:pt>
                  <c:pt idx="3">
                    <c:v>0.10784376032017942</c:v>
                  </c:pt>
                </c:numCache>
              </c:numRef>
            </c:plus>
            <c:minus>
              <c:numRef>
                <c:f>'Sheet1 (4)'!$G$8:$G$11</c:f>
                <c:numCache>
                  <c:formatCode>General</c:formatCode>
                  <c:ptCount val="4"/>
                  <c:pt idx="0">
                    <c:v>6.8565998706129144E-2</c:v>
                  </c:pt>
                  <c:pt idx="1">
                    <c:v>5.7785302783289361E-2</c:v>
                  </c:pt>
                  <c:pt idx="2">
                    <c:v>7.5481845735173608E-2</c:v>
                  </c:pt>
                  <c:pt idx="3">
                    <c:v>0.10784376032017942</c:v>
                  </c:pt>
                </c:numCache>
              </c:numRef>
            </c:minus>
            <c:spPr>
              <a:ln w="3175">
                <a:solidFill>
                  <a:srgbClr val="000000"/>
                </a:solidFill>
                <a:prstDash val="solid"/>
              </a:ln>
            </c:spPr>
          </c:errBars>
          <c:val>
            <c:numRef>
              <c:f>'Sheet1 (4)'!$F$8:$F$11</c:f>
              <c:numCache>
                <c:formatCode>General</c:formatCode>
                <c:ptCount val="4"/>
                <c:pt idx="0">
                  <c:v>1.4090909090909092</c:v>
                </c:pt>
                <c:pt idx="1">
                  <c:v>1.4040404040000012</c:v>
                </c:pt>
                <c:pt idx="2">
                  <c:v>1.6837121212121211</c:v>
                </c:pt>
                <c:pt idx="3">
                  <c:v>2.0833333333409092</c:v>
                </c:pt>
              </c:numCache>
            </c:numRef>
          </c:val>
          <c:smooth val="0"/>
        </c:ser>
        <c:dLbls>
          <c:showLegendKey val="0"/>
          <c:showVal val="0"/>
          <c:showCatName val="0"/>
          <c:showSerName val="0"/>
          <c:showPercent val="0"/>
          <c:showBubbleSize val="0"/>
        </c:dLbls>
        <c:marker val="1"/>
        <c:smooth val="0"/>
        <c:axId val="93835776"/>
        <c:axId val="93652096"/>
      </c:lineChart>
      <c:catAx>
        <c:axId val="93835776"/>
        <c:scaling>
          <c:orientation val="minMax"/>
        </c:scaling>
        <c:delete val="0"/>
        <c:axPos val="b"/>
        <c:title>
          <c:tx>
            <c:rich>
              <a:bodyPr/>
              <a:lstStyle/>
              <a:p>
                <a:pPr>
                  <a:defRPr/>
                </a:pPr>
                <a:r>
                  <a:rPr lang="en-US" dirty="0"/>
                  <a:t>Minutes</a:t>
                </a:r>
              </a:p>
            </c:rich>
          </c:tx>
          <c:layout>
            <c:manualLayout>
              <c:xMode val="edge"/>
              <c:yMode val="edge"/>
              <c:x val="0.45998814664295995"/>
              <c:y val="0.92611493183605209"/>
            </c:manualLayout>
          </c:layout>
          <c:overlay val="0"/>
        </c:title>
        <c:numFmt formatCode="General" sourceLinked="1"/>
        <c:majorTickMark val="out"/>
        <c:minorTickMark val="none"/>
        <c:tickLblPos val="nextTo"/>
        <c:crossAx val="93652096"/>
        <c:crosses val="autoZero"/>
        <c:auto val="1"/>
        <c:lblAlgn val="ctr"/>
        <c:lblOffset val="100"/>
        <c:noMultiLvlLbl val="0"/>
      </c:catAx>
      <c:valAx>
        <c:axId val="93652096"/>
        <c:scaling>
          <c:orientation val="minMax"/>
          <c:max val="3"/>
          <c:min val="1"/>
        </c:scaling>
        <c:delete val="0"/>
        <c:axPos val="l"/>
        <c:numFmt formatCode="General" sourceLinked="1"/>
        <c:majorTickMark val="out"/>
        <c:minorTickMark val="none"/>
        <c:tickLblPos val="nextTo"/>
        <c:crossAx val="93835776"/>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Restlessness</a:t>
            </a:r>
          </a:p>
        </c:rich>
      </c:tx>
      <c:layout>
        <c:manualLayout>
          <c:xMode val="edge"/>
          <c:yMode val="edge"/>
          <c:x val="0.38722970112606891"/>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(5)'!$D$4</c:f>
              <c:strCache>
                <c:ptCount val="1"/>
                <c:pt idx="0">
                  <c:v>Placebo</c:v>
                </c:pt>
              </c:strCache>
            </c:strRef>
          </c:tx>
          <c:spPr>
            <a:ln w="12700">
              <a:solidFill>
                <a:schemeClr val="tx1"/>
              </a:solidFill>
            </a:ln>
          </c:spPr>
          <c:marker>
            <c:symbol val="none"/>
          </c:marker>
          <c:errBars>
            <c:errDir val="y"/>
            <c:errBarType val="both"/>
            <c:errValType val="cust"/>
            <c:noEndCap val="0"/>
            <c:plus>
              <c:numRef>
                <c:f>'Sheet1 (5)'!$G$4:$G$7</c:f>
                <c:numCache>
                  <c:formatCode>General</c:formatCode>
                  <c:ptCount val="4"/>
                  <c:pt idx="0">
                    <c:v>7.9188063826359817E-2</c:v>
                  </c:pt>
                  <c:pt idx="1">
                    <c:v>6.2415620797636642E-2</c:v>
                  </c:pt>
                  <c:pt idx="2">
                    <c:v>8.019456559598924E-2</c:v>
                  </c:pt>
                  <c:pt idx="3">
                    <c:v>0.11473982396782291</c:v>
                  </c:pt>
                </c:numCache>
              </c:numRef>
            </c:plus>
            <c:minus>
              <c:numRef>
                <c:f>'Sheet1 (5)'!$G$4:$G$7</c:f>
                <c:numCache>
                  <c:formatCode>General</c:formatCode>
                  <c:ptCount val="4"/>
                  <c:pt idx="0">
                    <c:v>7.9188063826359817E-2</c:v>
                  </c:pt>
                  <c:pt idx="1">
                    <c:v>6.2415620797636642E-2</c:v>
                  </c:pt>
                  <c:pt idx="2">
                    <c:v>8.019456559598924E-2</c:v>
                  </c:pt>
                  <c:pt idx="3">
                    <c:v>0.11473982396782291</c:v>
                  </c:pt>
                </c:numCache>
              </c:numRef>
            </c:minus>
            <c:spPr>
              <a:ln w="3175">
                <a:solidFill>
                  <a:srgbClr val="000000"/>
                </a:solidFill>
                <a:prstDash val="solid"/>
              </a:ln>
            </c:spPr>
          </c:errBars>
          <c:cat>
            <c:strRef>
              <c:f>'Sheet1 (5)'!$E$4:$E$7</c:f>
              <c:strCache>
                <c:ptCount val="4"/>
                <c:pt idx="0">
                  <c:v>0-30</c:v>
                </c:pt>
                <c:pt idx="1">
                  <c:v>31-120</c:v>
                </c:pt>
                <c:pt idx="2">
                  <c:v>121-240</c:v>
                </c:pt>
                <c:pt idx="3">
                  <c:v>241-360</c:v>
                </c:pt>
              </c:strCache>
            </c:strRef>
          </c:cat>
          <c:val>
            <c:numRef>
              <c:f>'Sheet1 (5)'!$F$4:$F$7</c:f>
              <c:numCache>
                <c:formatCode>General</c:formatCode>
                <c:ptCount val="4"/>
                <c:pt idx="0">
                  <c:v>1.4696969696969697</c:v>
                </c:pt>
                <c:pt idx="1">
                  <c:v>1.5795454545530305</c:v>
                </c:pt>
                <c:pt idx="2">
                  <c:v>1.8478535353560606</c:v>
                </c:pt>
                <c:pt idx="3">
                  <c:v>2.2468434343560602</c:v>
                </c:pt>
              </c:numCache>
            </c:numRef>
          </c:val>
          <c:smooth val="0"/>
        </c:ser>
        <c:ser>
          <c:idx val="1"/>
          <c:order val="1"/>
          <c:tx>
            <c:strRef>
              <c:f>'Sheet1 (5)'!$D$8</c:f>
              <c:strCache>
                <c:ptCount val="1"/>
                <c:pt idx="0">
                  <c:v>Gum</c:v>
                </c:pt>
              </c:strCache>
            </c:strRef>
          </c:tx>
          <c:spPr>
            <a:ln w="12700">
              <a:solidFill>
                <a:schemeClr val="tx1"/>
              </a:solidFill>
              <a:prstDash val="sysDash"/>
            </a:ln>
          </c:spPr>
          <c:marker>
            <c:symbol val="none"/>
          </c:marker>
          <c:errBars>
            <c:errDir val="y"/>
            <c:errBarType val="both"/>
            <c:errValType val="cust"/>
            <c:noEndCap val="0"/>
            <c:plus>
              <c:numRef>
                <c:f>'Sheet1 (5)'!$G$8:$G$11</c:f>
                <c:numCache>
                  <c:formatCode>General</c:formatCode>
                  <c:ptCount val="4"/>
                  <c:pt idx="0">
                    <c:v>7.9188063826359817E-2</c:v>
                  </c:pt>
                  <c:pt idx="1">
                    <c:v>6.2415620797636642E-2</c:v>
                  </c:pt>
                  <c:pt idx="2">
                    <c:v>8.019456559598924E-2</c:v>
                  </c:pt>
                  <c:pt idx="3">
                    <c:v>0.11473982396782291</c:v>
                  </c:pt>
                </c:numCache>
              </c:numRef>
            </c:plus>
            <c:minus>
              <c:numRef>
                <c:f>'Sheet1 (5)'!$G$8:$G$11</c:f>
                <c:numCache>
                  <c:formatCode>General</c:formatCode>
                  <c:ptCount val="4"/>
                  <c:pt idx="0">
                    <c:v>7.9188063826359817E-2</c:v>
                  </c:pt>
                  <c:pt idx="1">
                    <c:v>6.2415620797636642E-2</c:v>
                  </c:pt>
                  <c:pt idx="2">
                    <c:v>8.019456559598924E-2</c:v>
                  </c:pt>
                  <c:pt idx="3">
                    <c:v>0.11473982396782291</c:v>
                  </c:pt>
                </c:numCache>
              </c:numRef>
            </c:minus>
            <c:spPr>
              <a:ln w="3175">
                <a:solidFill>
                  <a:srgbClr val="000000"/>
                </a:solidFill>
                <a:prstDash val="solid"/>
              </a:ln>
            </c:spPr>
          </c:errBars>
          <c:val>
            <c:numRef>
              <c:f>'Sheet1 (5)'!$F$8:$F$11</c:f>
              <c:numCache>
                <c:formatCode>General</c:formatCode>
                <c:ptCount val="4"/>
                <c:pt idx="0">
                  <c:v>1.5454545454545454</c:v>
                </c:pt>
                <c:pt idx="1">
                  <c:v>1.5454545454545445</c:v>
                </c:pt>
                <c:pt idx="2">
                  <c:v>1.8977272727272725</c:v>
                </c:pt>
                <c:pt idx="3">
                  <c:v>2.2910353535454551</c:v>
                </c:pt>
              </c:numCache>
            </c:numRef>
          </c:val>
          <c:smooth val="0"/>
        </c:ser>
        <c:dLbls>
          <c:showLegendKey val="0"/>
          <c:showVal val="0"/>
          <c:showCatName val="0"/>
          <c:showSerName val="0"/>
          <c:showPercent val="0"/>
          <c:showBubbleSize val="0"/>
        </c:dLbls>
        <c:marker val="1"/>
        <c:smooth val="0"/>
        <c:axId val="93836288"/>
        <c:axId val="93653824"/>
      </c:lineChart>
      <c:catAx>
        <c:axId val="93836288"/>
        <c:scaling>
          <c:orientation val="minMax"/>
        </c:scaling>
        <c:delete val="0"/>
        <c:axPos val="b"/>
        <c:title>
          <c:tx>
            <c:rich>
              <a:bodyPr/>
              <a:lstStyle/>
              <a:p>
                <a:pPr>
                  <a:defRPr/>
                </a:pPr>
                <a:r>
                  <a:rPr lang="en-US" dirty="0"/>
                  <a:t>Minutes</a:t>
                </a:r>
              </a:p>
            </c:rich>
          </c:tx>
          <c:layout>
            <c:manualLayout>
              <c:xMode val="edge"/>
              <c:yMode val="edge"/>
              <c:x val="0.45998814664295995"/>
              <c:y val="0.92611493183605209"/>
            </c:manualLayout>
          </c:layout>
          <c:overlay val="0"/>
        </c:title>
        <c:numFmt formatCode="General" sourceLinked="1"/>
        <c:majorTickMark val="out"/>
        <c:minorTickMark val="none"/>
        <c:tickLblPos val="nextTo"/>
        <c:crossAx val="93653824"/>
        <c:crosses val="autoZero"/>
        <c:auto val="1"/>
        <c:lblAlgn val="ctr"/>
        <c:lblOffset val="100"/>
        <c:noMultiLvlLbl val="0"/>
      </c:catAx>
      <c:valAx>
        <c:axId val="93653824"/>
        <c:scaling>
          <c:orientation val="minMax"/>
          <c:max val="3"/>
          <c:min val="1"/>
        </c:scaling>
        <c:delete val="0"/>
        <c:axPos val="l"/>
        <c:numFmt formatCode="General" sourceLinked="1"/>
        <c:majorTickMark val="out"/>
        <c:minorTickMark val="none"/>
        <c:tickLblPos val="nextTo"/>
        <c:crossAx val="93836288"/>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Hunger</a:t>
            </a:r>
          </a:p>
        </c:rich>
      </c:tx>
      <c:layout>
        <c:manualLayout>
          <c:xMode val="edge"/>
          <c:yMode val="edge"/>
          <c:x val="0.44122385911438489"/>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(6)'!$D$4</c:f>
              <c:strCache>
                <c:ptCount val="1"/>
                <c:pt idx="0">
                  <c:v>Placebo</c:v>
                </c:pt>
              </c:strCache>
            </c:strRef>
          </c:tx>
          <c:spPr>
            <a:ln w="12700">
              <a:solidFill>
                <a:schemeClr val="tx1"/>
              </a:solidFill>
            </a:ln>
          </c:spPr>
          <c:marker>
            <c:symbol val="none"/>
          </c:marker>
          <c:errBars>
            <c:errDir val="y"/>
            <c:errBarType val="both"/>
            <c:errValType val="cust"/>
            <c:noEndCap val="0"/>
            <c:plus>
              <c:numRef>
                <c:f>'Sheet1 (6)'!$G$4:$G$7</c:f>
                <c:numCache>
                  <c:formatCode>General</c:formatCode>
                  <c:ptCount val="4"/>
                  <c:pt idx="0">
                    <c:v>7.3776545991482145E-2</c:v>
                  </c:pt>
                  <c:pt idx="1">
                    <c:v>6.3079232598922494E-2</c:v>
                  </c:pt>
                  <c:pt idx="2">
                    <c:v>7.9899558404136817E-2</c:v>
                  </c:pt>
                  <c:pt idx="3">
                    <c:v>9.5982181276126941E-2</c:v>
                  </c:pt>
                </c:numCache>
              </c:numRef>
            </c:plus>
            <c:minus>
              <c:numRef>
                <c:f>'Sheet1 (6)'!$G$4:$G$7</c:f>
                <c:numCache>
                  <c:formatCode>General</c:formatCode>
                  <c:ptCount val="4"/>
                  <c:pt idx="0">
                    <c:v>7.3776545991482145E-2</c:v>
                  </c:pt>
                  <c:pt idx="1">
                    <c:v>6.3079232598922494E-2</c:v>
                  </c:pt>
                  <c:pt idx="2">
                    <c:v>7.9899558404136817E-2</c:v>
                  </c:pt>
                  <c:pt idx="3">
                    <c:v>9.5982181276126941E-2</c:v>
                  </c:pt>
                </c:numCache>
              </c:numRef>
            </c:minus>
            <c:spPr>
              <a:ln w="3175">
                <a:solidFill>
                  <a:srgbClr val="000000"/>
                </a:solidFill>
                <a:prstDash val="solid"/>
              </a:ln>
            </c:spPr>
          </c:errBars>
          <c:cat>
            <c:strRef>
              <c:f>'Sheet1 (6)'!$E$4:$E$7</c:f>
              <c:strCache>
                <c:ptCount val="4"/>
                <c:pt idx="0">
                  <c:v>0-30</c:v>
                </c:pt>
                <c:pt idx="1">
                  <c:v>31-120</c:v>
                </c:pt>
                <c:pt idx="2">
                  <c:v>121-240</c:v>
                </c:pt>
                <c:pt idx="3">
                  <c:v>241-360</c:v>
                </c:pt>
              </c:strCache>
            </c:strRef>
          </c:cat>
          <c:val>
            <c:numRef>
              <c:f>'Sheet1 (6)'!$F$4:$F$7</c:f>
              <c:numCache>
                <c:formatCode>General</c:formatCode>
                <c:ptCount val="4"/>
                <c:pt idx="0">
                  <c:v>1.4772727272727273</c:v>
                </c:pt>
                <c:pt idx="1">
                  <c:v>1.6717171716969697</c:v>
                </c:pt>
                <c:pt idx="2">
                  <c:v>1.7323232323257576</c:v>
                </c:pt>
                <c:pt idx="3">
                  <c:v>1.7922979797878789</c:v>
                </c:pt>
              </c:numCache>
            </c:numRef>
          </c:val>
          <c:smooth val="0"/>
        </c:ser>
        <c:ser>
          <c:idx val="1"/>
          <c:order val="1"/>
          <c:tx>
            <c:strRef>
              <c:f>'Sheet1 (6)'!$D$8</c:f>
              <c:strCache>
                <c:ptCount val="1"/>
                <c:pt idx="0">
                  <c:v>Gum</c:v>
                </c:pt>
              </c:strCache>
            </c:strRef>
          </c:tx>
          <c:spPr>
            <a:ln w="12700">
              <a:solidFill>
                <a:schemeClr val="tx1"/>
              </a:solidFill>
              <a:prstDash val="sysDash"/>
            </a:ln>
          </c:spPr>
          <c:marker>
            <c:symbol val="none"/>
          </c:marker>
          <c:errBars>
            <c:errDir val="y"/>
            <c:errBarType val="both"/>
            <c:errValType val="cust"/>
            <c:noEndCap val="0"/>
            <c:plus>
              <c:numRef>
                <c:f>'Sheet1 (6)'!$G$8:$G$11</c:f>
                <c:numCache>
                  <c:formatCode>General</c:formatCode>
                  <c:ptCount val="4"/>
                  <c:pt idx="0">
                    <c:v>7.3776545991482145E-2</c:v>
                  </c:pt>
                  <c:pt idx="1">
                    <c:v>6.3079232598922494E-2</c:v>
                  </c:pt>
                  <c:pt idx="2">
                    <c:v>7.9899558404136817E-2</c:v>
                  </c:pt>
                  <c:pt idx="3">
                    <c:v>9.5982181276126941E-2</c:v>
                  </c:pt>
                </c:numCache>
              </c:numRef>
            </c:plus>
            <c:minus>
              <c:numRef>
                <c:f>'Sheet1 (6)'!$G$8:$G$11</c:f>
                <c:numCache>
                  <c:formatCode>General</c:formatCode>
                  <c:ptCount val="4"/>
                  <c:pt idx="0">
                    <c:v>7.3776545991482145E-2</c:v>
                  </c:pt>
                  <c:pt idx="1">
                    <c:v>6.3079232598922494E-2</c:v>
                  </c:pt>
                  <c:pt idx="2">
                    <c:v>7.9899558404136817E-2</c:v>
                  </c:pt>
                  <c:pt idx="3">
                    <c:v>9.5982181276126941E-2</c:v>
                  </c:pt>
                </c:numCache>
              </c:numRef>
            </c:minus>
            <c:spPr>
              <a:ln w="3175">
                <a:solidFill>
                  <a:srgbClr val="000000"/>
                </a:solidFill>
                <a:prstDash val="solid"/>
              </a:ln>
            </c:spPr>
          </c:errBars>
          <c:val>
            <c:numRef>
              <c:f>'Sheet1 (6)'!$F$8:$F$11</c:f>
              <c:numCache>
                <c:formatCode>General</c:formatCode>
                <c:ptCount val="4"/>
                <c:pt idx="0">
                  <c:v>1.5151515151515151</c:v>
                </c:pt>
                <c:pt idx="1">
                  <c:v>1.6212121211893948</c:v>
                </c:pt>
                <c:pt idx="2">
                  <c:v>1.6590909090909092</c:v>
                </c:pt>
                <c:pt idx="3">
                  <c:v>1.6534090909015156</c:v>
                </c:pt>
              </c:numCache>
            </c:numRef>
          </c:val>
          <c:smooth val="0"/>
        </c:ser>
        <c:dLbls>
          <c:showLegendKey val="0"/>
          <c:showVal val="0"/>
          <c:showCatName val="0"/>
          <c:showSerName val="0"/>
          <c:showPercent val="0"/>
          <c:showBubbleSize val="0"/>
        </c:dLbls>
        <c:marker val="1"/>
        <c:smooth val="0"/>
        <c:axId val="93393408"/>
        <c:axId val="93655552"/>
      </c:lineChart>
      <c:catAx>
        <c:axId val="93393408"/>
        <c:scaling>
          <c:orientation val="minMax"/>
        </c:scaling>
        <c:delete val="0"/>
        <c:axPos val="b"/>
        <c:title>
          <c:tx>
            <c:rich>
              <a:bodyPr/>
              <a:lstStyle/>
              <a:p>
                <a:pPr>
                  <a:defRPr/>
                </a:pPr>
                <a:r>
                  <a:rPr lang="en-US" dirty="0"/>
                  <a:t>Minutes</a:t>
                </a:r>
              </a:p>
            </c:rich>
          </c:tx>
          <c:layout>
            <c:manualLayout>
              <c:xMode val="edge"/>
              <c:yMode val="edge"/>
              <c:x val="0.45998814664295995"/>
              <c:y val="0.92611493183605209"/>
            </c:manualLayout>
          </c:layout>
          <c:overlay val="0"/>
        </c:title>
        <c:numFmt formatCode="General" sourceLinked="1"/>
        <c:majorTickMark val="out"/>
        <c:minorTickMark val="none"/>
        <c:tickLblPos val="nextTo"/>
        <c:crossAx val="93655552"/>
        <c:crosses val="autoZero"/>
        <c:auto val="1"/>
        <c:lblAlgn val="ctr"/>
        <c:lblOffset val="100"/>
        <c:noMultiLvlLbl val="0"/>
      </c:catAx>
      <c:valAx>
        <c:axId val="93655552"/>
        <c:scaling>
          <c:orientation val="minMax"/>
          <c:max val="3"/>
          <c:min val="1"/>
        </c:scaling>
        <c:delete val="0"/>
        <c:axPos val="l"/>
        <c:numFmt formatCode="General" sourceLinked="1"/>
        <c:majorTickMark val="out"/>
        <c:minorTickMark val="none"/>
        <c:tickLblPos val="nextTo"/>
        <c:crossAx val="93393408"/>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Poor concentration</a:t>
            </a:r>
          </a:p>
        </c:rich>
      </c:tx>
      <c:layout>
        <c:manualLayout>
          <c:xMode val="edge"/>
          <c:yMode val="edge"/>
          <c:x val="0.32783591567183135"/>
          <c:y val="2.8078895201390966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(7)'!$D$4</c:f>
              <c:strCache>
                <c:ptCount val="1"/>
                <c:pt idx="0">
                  <c:v>Placebo</c:v>
                </c:pt>
              </c:strCache>
            </c:strRef>
          </c:tx>
          <c:spPr>
            <a:ln w="12700">
              <a:solidFill>
                <a:schemeClr val="tx1"/>
              </a:solidFill>
            </a:ln>
          </c:spPr>
          <c:marker>
            <c:symbol val="none"/>
          </c:marker>
          <c:errBars>
            <c:errDir val="y"/>
            <c:errBarType val="both"/>
            <c:errValType val="cust"/>
            <c:noEndCap val="0"/>
            <c:plus>
              <c:numRef>
                <c:f>'Sheet1 (7)'!$G$4:$G$7</c:f>
                <c:numCache>
                  <c:formatCode>General</c:formatCode>
                  <c:ptCount val="4"/>
                  <c:pt idx="0">
                    <c:v>7.0408474296833029E-2</c:v>
                  </c:pt>
                  <c:pt idx="1">
                    <c:v>7.3500600423267906E-2</c:v>
                  </c:pt>
                  <c:pt idx="2">
                    <c:v>8.8372113219372925E-2</c:v>
                  </c:pt>
                  <c:pt idx="3">
                    <c:v>0.11161096739106981</c:v>
                  </c:pt>
                </c:numCache>
              </c:numRef>
            </c:plus>
            <c:minus>
              <c:numRef>
                <c:f>'Sheet1 (7)'!$G$4:$G$7</c:f>
                <c:numCache>
                  <c:formatCode>General</c:formatCode>
                  <c:ptCount val="4"/>
                  <c:pt idx="0">
                    <c:v>7.0408474296833029E-2</c:v>
                  </c:pt>
                  <c:pt idx="1">
                    <c:v>7.3500600423267906E-2</c:v>
                  </c:pt>
                  <c:pt idx="2">
                    <c:v>8.8372113219372925E-2</c:v>
                  </c:pt>
                  <c:pt idx="3">
                    <c:v>0.11161096739106981</c:v>
                  </c:pt>
                </c:numCache>
              </c:numRef>
            </c:minus>
            <c:spPr>
              <a:ln w="3175">
                <a:solidFill>
                  <a:srgbClr val="000000"/>
                </a:solidFill>
                <a:prstDash val="solid"/>
              </a:ln>
            </c:spPr>
          </c:errBars>
          <c:cat>
            <c:strRef>
              <c:f>'Sheet1 (7)'!$E$4:$E$7</c:f>
              <c:strCache>
                <c:ptCount val="4"/>
                <c:pt idx="0">
                  <c:v>0-30</c:v>
                </c:pt>
                <c:pt idx="1">
                  <c:v>31-120</c:v>
                </c:pt>
                <c:pt idx="2">
                  <c:v>121-240</c:v>
                </c:pt>
                <c:pt idx="3">
                  <c:v>241-360</c:v>
                </c:pt>
              </c:strCache>
            </c:strRef>
          </c:cat>
          <c:val>
            <c:numRef>
              <c:f>'Sheet1 (7)'!$F$4:$F$7</c:f>
              <c:numCache>
                <c:formatCode>General</c:formatCode>
                <c:ptCount val="4"/>
                <c:pt idx="0">
                  <c:v>1.3409090909090908</c:v>
                </c:pt>
                <c:pt idx="1">
                  <c:v>1.4255050504924243</c:v>
                </c:pt>
                <c:pt idx="2">
                  <c:v>1.5833333333333335</c:v>
                </c:pt>
                <c:pt idx="3">
                  <c:v>1.8554292929393938</c:v>
                </c:pt>
              </c:numCache>
            </c:numRef>
          </c:val>
          <c:smooth val="0"/>
        </c:ser>
        <c:ser>
          <c:idx val="1"/>
          <c:order val="1"/>
          <c:tx>
            <c:strRef>
              <c:f>'Sheet1 (7)'!$D$8</c:f>
              <c:strCache>
                <c:ptCount val="1"/>
                <c:pt idx="0">
                  <c:v>Gum</c:v>
                </c:pt>
              </c:strCache>
            </c:strRef>
          </c:tx>
          <c:spPr>
            <a:ln w="12700">
              <a:solidFill>
                <a:schemeClr val="tx1"/>
              </a:solidFill>
              <a:prstDash val="sysDash"/>
            </a:ln>
          </c:spPr>
          <c:marker>
            <c:symbol val="none"/>
          </c:marker>
          <c:errBars>
            <c:errDir val="y"/>
            <c:errBarType val="both"/>
            <c:errValType val="cust"/>
            <c:noEndCap val="0"/>
            <c:plus>
              <c:numRef>
                <c:f>'Sheet1 (7)'!$G$8:$G$11</c:f>
                <c:numCache>
                  <c:formatCode>General</c:formatCode>
                  <c:ptCount val="4"/>
                  <c:pt idx="0">
                    <c:v>7.0408474296833029E-2</c:v>
                  </c:pt>
                  <c:pt idx="1">
                    <c:v>7.3500600423267906E-2</c:v>
                  </c:pt>
                  <c:pt idx="2">
                    <c:v>8.8372113219372925E-2</c:v>
                  </c:pt>
                  <c:pt idx="3">
                    <c:v>0.11161096739106981</c:v>
                  </c:pt>
                </c:numCache>
              </c:numRef>
            </c:plus>
            <c:minus>
              <c:numRef>
                <c:f>'Sheet1 (7)'!$G$8:$G$11</c:f>
                <c:numCache>
                  <c:formatCode>General</c:formatCode>
                  <c:ptCount val="4"/>
                  <c:pt idx="0">
                    <c:v>7.0408474296833029E-2</c:v>
                  </c:pt>
                  <c:pt idx="1">
                    <c:v>7.3500600423267906E-2</c:v>
                  </c:pt>
                  <c:pt idx="2">
                    <c:v>8.8372113219372925E-2</c:v>
                  </c:pt>
                  <c:pt idx="3">
                    <c:v>0.11161096739106981</c:v>
                  </c:pt>
                </c:numCache>
              </c:numRef>
            </c:minus>
            <c:spPr>
              <a:ln w="3175">
                <a:solidFill>
                  <a:srgbClr val="000000"/>
                </a:solidFill>
                <a:prstDash val="solid"/>
              </a:ln>
            </c:spPr>
          </c:errBars>
          <c:val>
            <c:numRef>
              <c:f>'Sheet1 (7)'!$F$8:$F$11</c:f>
              <c:numCache>
                <c:formatCode>General</c:formatCode>
                <c:ptCount val="4"/>
                <c:pt idx="0">
                  <c:v>1.4090909090909092</c:v>
                </c:pt>
                <c:pt idx="1">
                  <c:v>1.4835858585757578</c:v>
                </c:pt>
                <c:pt idx="2">
                  <c:v>1.6325757575757578</c:v>
                </c:pt>
                <c:pt idx="3">
                  <c:v>1.8219696969696972</c:v>
                </c:pt>
              </c:numCache>
            </c:numRef>
          </c:val>
          <c:smooth val="0"/>
        </c:ser>
        <c:dLbls>
          <c:showLegendKey val="0"/>
          <c:showVal val="0"/>
          <c:showCatName val="0"/>
          <c:showSerName val="0"/>
          <c:showPercent val="0"/>
          <c:showBubbleSize val="0"/>
        </c:dLbls>
        <c:marker val="1"/>
        <c:smooth val="0"/>
        <c:axId val="93393920"/>
        <c:axId val="93657280"/>
      </c:lineChart>
      <c:catAx>
        <c:axId val="93393920"/>
        <c:scaling>
          <c:orientation val="minMax"/>
        </c:scaling>
        <c:delete val="0"/>
        <c:axPos val="b"/>
        <c:title>
          <c:tx>
            <c:rich>
              <a:bodyPr/>
              <a:lstStyle/>
              <a:p>
                <a:pPr>
                  <a:defRPr/>
                </a:pPr>
                <a:r>
                  <a:rPr lang="en-US" dirty="0"/>
                  <a:t>Minutes</a:t>
                </a:r>
              </a:p>
            </c:rich>
          </c:tx>
          <c:layout>
            <c:manualLayout>
              <c:xMode val="edge"/>
              <c:yMode val="edge"/>
              <c:x val="0.45998814664295995"/>
              <c:y val="0.92611493183605209"/>
            </c:manualLayout>
          </c:layout>
          <c:overlay val="0"/>
        </c:title>
        <c:numFmt formatCode="General" sourceLinked="1"/>
        <c:majorTickMark val="out"/>
        <c:minorTickMark val="none"/>
        <c:tickLblPos val="nextTo"/>
        <c:crossAx val="93657280"/>
        <c:crosses val="autoZero"/>
        <c:auto val="1"/>
        <c:lblAlgn val="ctr"/>
        <c:lblOffset val="100"/>
        <c:noMultiLvlLbl val="0"/>
      </c:catAx>
      <c:valAx>
        <c:axId val="93657280"/>
        <c:scaling>
          <c:orientation val="minMax"/>
          <c:max val="3"/>
          <c:min val="1"/>
        </c:scaling>
        <c:delete val="0"/>
        <c:axPos val="l"/>
        <c:numFmt formatCode="General" sourceLinked="1"/>
        <c:majorTickMark val="out"/>
        <c:minorTickMark val="none"/>
        <c:tickLblPos val="nextTo"/>
        <c:crossAx val="93393920"/>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Urges</a:t>
            </a:r>
          </a:p>
        </c:rich>
      </c:tx>
      <c:layout>
        <c:manualLayout>
          <c:xMode val="edge"/>
          <c:yMode val="edge"/>
          <c:x val="0.46879646092625521"/>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(13)'!$D$4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(13)'!$G$5:$G$7</c:f>
                <c:numCache>
                  <c:formatCode>General</c:formatCode>
                  <c:ptCount val="3"/>
                  <c:pt idx="0">
                    <c:v>6.3081432941479498E-2</c:v>
                  </c:pt>
                  <c:pt idx="1">
                    <c:v>7.1307324258420332E-2</c:v>
                  </c:pt>
                  <c:pt idx="2">
                    <c:v>9.2864245716584415E-2</c:v>
                  </c:pt>
                </c:numCache>
              </c:numRef>
            </c:plus>
            <c:minus>
              <c:numRef>
                <c:f>'Sheet1 (13)'!$G$5:$G$7</c:f>
                <c:numCache>
                  <c:formatCode>General</c:formatCode>
                  <c:ptCount val="3"/>
                  <c:pt idx="0">
                    <c:v>6.3081432941479498E-2</c:v>
                  </c:pt>
                  <c:pt idx="1">
                    <c:v>7.1307324258420332E-2</c:v>
                  </c:pt>
                  <c:pt idx="2">
                    <c:v>9.2864245716584415E-2</c:v>
                  </c:pt>
                </c:numCache>
              </c:numRef>
            </c:minus>
            <c:spPr>
              <a:ln w="3175">
                <a:solidFill>
                  <a:srgbClr val="000000"/>
                </a:solidFill>
                <a:prstDash val="solid"/>
              </a:ln>
            </c:spPr>
          </c:errBars>
          <c:cat>
            <c:strRef>
              <c:f>'Sheet1 (13)'!$E$5:$E$7</c:f>
              <c:strCache>
                <c:ptCount val="3"/>
                <c:pt idx="0">
                  <c:v>0-120</c:v>
                </c:pt>
                <c:pt idx="1">
                  <c:v>121-240</c:v>
                </c:pt>
                <c:pt idx="2">
                  <c:v>241-360</c:v>
                </c:pt>
              </c:strCache>
            </c:strRef>
          </c:cat>
          <c:val>
            <c:numRef>
              <c:f>'Sheet1 (13)'!$F$5:$F$7</c:f>
              <c:numCache>
                <c:formatCode>General</c:formatCode>
                <c:ptCount val="3"/>
                <c:pt idx="0">
                  <c:v>1.3412247474734849</c:v>
                </c:pt>
                <c:pt idx="1">
                  <c:v>1.8551136363636362</c:v>
                </c:pt>
                <c:pt idx="2">
                  <c:v>2.4611742424280303</c:v>
                </c:pt>
              </c:numCache>
            </c:numRef>
          </c:val>
          <c:smooth val="0"/>
        </c:ser>
        <c:dLbls>
          <c:showLegendKey val="0"/>
          <c:showVal val="0"/>
          <c:showCatName val="0"/>
          <c:showSerName val="0"/>
          <c:showPercent val="0"/>
          <c:showBubbleSize val="0"/>
        </c:dLbls>
        <c:marker val="1"/>
        <c:smooth val="0"/>
        <c:axId val="107750912"/>
        <c:axId val="93488256"/>
      </c:lineChart>
      <c:catAx>
        <c:axId val="107750912"/>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488256"/>
        <c:crosses val="autoZero"/>
        <c:auto val="1"/>
        <c:lblAlgn val="ctr"/>
        <c:lblOffset val="100"/>
        <c:noMultiLvlLbl val="0"/>
      </c:catAx>
      <c:valAx>
        <c:axId val="93488256"/>
        <c:scaling>
          <c:orientation val="minMax"/>
        </c:scaling>
        <c:delete val="0"/>
        <c:axPos val="l"/>
        <c:numFmt formatCode="General" sourceLinked="1"/>
        <c:majorTickMark val="out"/>
        <c:minorTickMark val="none"/>
        <c:tickLblPos val="nextTo"/>
        <c:crossAx val="107750912"/>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Irritability</a:t>
            </a:r>
          </a:p>
        </c:rich>
      </c:tx>
      <c:layout>
        <c:manualLayout>
          <c:xMode val="edge"/>
          <c:yMode val="edge"/>
          <c:x val="0.39836931673863346"/>
          <c:y val="2.8079338183992823E-2"/>
        </c:manualLayout>
      </c:layout>
      <c:overlay val="1"/>
    </c:title>
    <c:autoTitleDeleted val="0"/>
    <c:plotArea>
      <c:layout>
        <c:manualLayout>
          <c:layoutTarget val="inner"/>
          <c:xMode val="edge"/>
          <c:yMode val="edge"/>
          <c:x val="0.13291870002413864"/>
          <c:y val="0.12519895997073682"/>
          <c:w val="0.83101048089924057"/>
          <c:h val="0.71727270963066947"/>
        </c:manualLayout>
      </c:layout>
      <c:lineChart>
        <c:grouping val="standard"/>
        <c:varyColors val="0"/>
        <c:ser>
          <c:idx val="0"/>
          <c:order val="0"/>
          <c:tx>
            <c:strRef>
              <c:f>'Sheet1 (10)'!$D$4</c:f>
              <c:strCache>
                <c:ptCount val="1"/>
                <c:pt idx="0">
                  <c:v>Placebo gum</c:v>
                </c:pt>
              </c:strCache>
            </c:strRef>
          </c:tx>
          <c:spPr>
            <a:ln w="12700">
              <a:solidFill>
                <a:schemeClr val="tx1"/>
              </a:solidFill>
            </a:ln>
          </c:spPr>
          <c:marker>
            <c:symbol val="none"/>
          </c:marker>
          <c:errBars>
            <c:errDir val="y"/>
            <c:errBarType val="both"/>
            <c:errValType val="cust"/>
            <c:noEndCap val="0"/>
            <c:plus>
              <c:numRef>
                <c:f>'Sheet1 (10)'!$G$5:$G$7</c:f>
                <c:numCache>
                  <c:formatCode>General</c:formatCode>
                  <c:ptCount val="3"/>
                  <c:pt idx="0">
                    <c:v>3.9328913237116181E-2</c:v>
                  </c:pt>
                  <c:pt idx="1">
                    <c:v>5.3173737951704193E-2</c:v>
                  </c:pt>
                  <c:pt idx="2">
                    <c:v>7.5965519288689137E-2</c:v>
                  </c:pt>
                </c:numCache>
              </c:numRef>
            </c:plus>
            <c:minus>
              <c:numRef>
                <c:f>'Sheet1 (10)'!$G$5:$G$7</c:f>
                <c:numCache>
                  <c:formatCode>General</c:formatCode>
                  <c:ptCount val="3"/>
                  <c:pt idx="0">
                    <c:v>3.9328913237116181E-2</c:v>
                  </c:pt>
                  <c:pt idx="1">
                    <c:v>5.3173737951704193E-2</c:v>
                  </c:pt>
                  <c:pt idx="2">
                    <c:v>7.5965519288689137E-2</c:v>
                  </c:pt>
                </c:numCache>
              </c:numRef>
            </c:minus>
            <c:spPr>
              <a:ln w="3175">
                <a:solidFill>
                  <a:srgbClr val="000000"/>
                </a:solidFill>
                <a:prstDash val="solid"/>
              </a:ln>
            </c:spPr>
          </c:errBars>
          <c:cat>
            <c:strRef>
              <c:f>'Sheet1 (10)'!$E$5:$E$7</c:f>
              <c:strCache>
                <c:ptCount val="3"/>
                <c:pt idx="0">
                  <c:v>0-120</c:v>
                </c:pt>
                <c:pt idx="1">
                  <c:v>121-240</c:v>
                </c:pt>
                <c:pt idx="2">
                  <c:v>241-360</c:v>
                </c:pt>
              </c:strCache>
            </c:strRef>
          </c:cat>
          <c:val>
            <c:numRef>
              <c:f>'Sheet1 (10)'!$F$5:$F$7</c:f>
              <c:numCache>
                <c:formatCode>General</c:formatCode>
                <c:ptCount val="3"/>
                <c:pt idx="0">
                  <c:v>1.4116161616174243</c:v>
                </c:pt>
                <c:pt idx="1">
                  <c:v>1.6912878787878789</c:v>
                </c:pt>
                <c:pt idx="2">
                  <c:v>2.0820707070833331</c:v>
                </c:pt>
              </c:numCache>
            </c:numRef>
          </c:val>
          <c:smooth val="0"/>
        </c:ser>
        <c:dLbls>
          <c:showLegendKey val="0"/>
          <c:showVal val="0"/>
          <c:showCatName val="0"/>
          <c:showSerName val="0"/>
          <c:showPercent val="0"/>
          <c:showBubbleSize val="0"/>
        </c:dLbls>
        <c:marker val="1"/>
        <c:smooth val="0"/>
        <c:axId val="107751424"/>
        <c:axId val="93489984"/>
      </c:lineChart>
      <c:catAx>
        <c:axId val="107751424"/>
        <c:scaling>
          <c:orientation val="minMax"/>
        </c:scaling>
        <c:delete val="0"/>
        <c:axPos val="b"/>
        <c:title>
          <c:tx>
            <c:rich>
              <a:bodyPr/>
              <a:lstStyle/>
              <a:p>
                <a:pPr>
                  <a:defRPr/>
                </a:pPr>
                <a:r>
                  <a:rPr lang="en-US" dirty="0"/>
                  <a:t>Minutes</a:t>
                </a:r>
              </a:p>
            </c:rich>
          </c:tx>
          <c:layout>
            <c:manualLayout>
              <c:xMode val="edge"/>
              <c:yMode val="edge"/>
              <c:x val="0.45998856997713994"/>
              <c:y val="0.92611537481865391"/>
            </c:manualLayout>
          </c:layout>
          <c:overlay val="0"/>
        </c:title>
        <c:numFmt formatCode="General" sourceLinked="1"/>
        <c:majorTickMark val="out"/>
        <c:minorTickMark val="none"/>
        <c:tickLblPos val="nextTo"/>
        <c:crossAx val="93489984"/>
        <c:crosses val="autoZero"/>
        <c:auto val="1"/>
        <c:lblAlgn val="ctr"/>
        <c:lblOffset val="100"/>
        <c:noMultiLvlLbl val="0"/>
      </c:catAx>
      <c:valAx>
        <c:axId val="93489984"/>
        <c:scaling>
          <c:orientation val="minMax"/>
          <c:max val="3"/>
          <c:min val="1"/>
        </c:scaling>
        <c:delete val="0"/>
        <c:axPos val="l"/>
        <c:numFmt formatCode="General" sourceLinked="1"/>
        <c:majorTickMark val="out"/>
        <c:minorTickMark val="none"/>
        <c:tickLblPos val="nextTo"/>
        <c:crossAx val="107751424"/>
        <c:crosses val="autoZero"/>
        <c:crossBetween val="between"/>
        <c:majorUnit val="1"/>
      </c:valAx>
    </c:plotArea>
    <c:plotVisOnly val="1"/>
    <c:dispBlanksAs val="gap"/>
    <c:showDLblsOverMax val="0"/>
  </c:chart>
  <c:spPr>
    <a:ln>
      <a:noFill/>
    </a:ln>
  </c:spPr>
  <c:txPr>
    <a:bodyPr/>
    <a:lstStyle/>
    <a:p>
      <a:pPr>
        <a:defRPr sz="800" b="0">
          <a:latin typeface="Times New Roman" pitchFamily="18" charset="0"/>
          <a:cs typeface="Times New Roman"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0.07321</cdr:x>
      <cdr:y>0.79088</cdr:y>
    </cdr:from>
    <cdr:to>
      <cdr:x>0.09844</cdr:x>
      <cdr:y>0.85787</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0</a:t>
          </a:r>
        </a:p>
      </cdr:txBody>
    </cdr:sp>
  </cdr:relSizeAnchor>
  <cdr:relSizeAnchor xmlns:cdr="http://schemas.openxmlformats.org/drawingml/2006/chartDrawing">
    <cdr:from>
      <cdr:x>0.11163</cdr:x>
      <cdr:y>0.16685</cdr:y>
    </cdr:from>
    <cdr:to>
      <cdr:x>0.1649</cdr:x>
      <cdr:y>0.18315</cdr:y>
    </cdr:to>
    <cdr:sp macro="" textlink="">
      <cdr:nvSpPr>
        <cdr:cNvPr id="5" name="Rectangle 4"/>
        <cdr:cNvSpPr/>
      </cdr:nvSpPr>
      <cdr:spPr bwMode="auto">
        <a:xfrm xmlns:a="http://schemas.openxmlformats.org/drawingml/2006/main">
          <a:off x="263981" y="376953"/>
          <a:ext cx="125973" cy="36809"/>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0.11466</cdr:x>
      <cdr:y>0.1758</cdr:y>
    </cdr:from>
    <cdr:to>
      <cdr:x>0.15974</cdr:x>
      <cdr:y>0.19616</cdr:y>
    </cdr:to>
    <cdr:cxnSp macro="">
      <cdr:nvCxnSpPr>
        <cdr:cNvPr id="6" name="Straight Connector 5"/>
        <cdr:cNvCxnSpPr/>
      </cdr:nvCxnSpPr>
      <cdr:spPr bwMode="auto">
        <a:xfrm xmlns:a="http://schemas.openxmlformats.org/drawingml/2006/main" flipH="1">
          <a:off x="271152" y="397161"/>
          <a:ext cx="106596"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0.11163</cdr:x>
      <cdr:y>0.15144</cdr:y>
    </cdr:from>
    <cdr:to>
      <cdr:x>0.15671</cdr:x>
      <cdr:y>0.1718</cdr:y>
    </cdr:to>
    <cdr:cxnSp macro="">
      <cdr:nvCxnSpPr>
        <cdr:cNvPr id="7" name="Straight Connector 6"/>
        <cdr:cNvCxnSpPr/>
      </cdr:nvCxnSpPr>
      <cdr:spPr bwMode="auto">
        <a:xfrm xmlns:a="http://schemas.openxmlformats.org/drawingml/2006/main" flipH="1">
          <a:off x="263981" y="342128"/>
          <a:ext cx="106595"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0.3392</cdr:x>
      <cdr:y>0.1271</cdr:y>
    </cdr:from>
    <cdr:to>
      <cdr:x>0.3392</cdr:x>
      <cdr:y>0.84312</cdr:y>
    </cdr:to>
    <cdr:cxnSp macro="">
      <cdr:nvCxnSpPr>
        <cdr:cNvPr id="8" name="Straight Connector 7"/>
        <cdr:cNvCxnSpPr/>
      </cdr:nvCxnSpPr>
      <cdr:spPr>
        <a:xfrm xmlns:a="http://schemas.openxmlformats.org/drawingml/2006/main">
          <a:off x="802144" y="287149"/>
          <a:ext cx="0" cy="1617636"/>
        </a:xfrm>
        <a:prstGeom xmlns:a="http://schemas.openxmlformats.org/drawingml/2006/main" prst="line">
          <a:avLst/>
        </a:prstGeom>
        <a:ln xmlns:a="http://schemas.openxmlformats.org/drawingml/2006/main">
          <a:solidFill>
            <a:schemeClr val="tx1">
              <a:lumMod val="50000"/>
              <a:lumOff val="50000"/>
            </a:schemeClr>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0.16941</cdr:y>
    </cdr:from>
    <cdr:to>
      <cdr:x>0.16499</cdr:x>
      <cdr:y>0.18573</cdr:y>
    </cdr:to>
    <cdr:sp macro="" textlink="">
      <cdr:nvSpPr>
        <cdr:cNvPr id="11" name="Rectangle 10"/>
        <cdr:cNvSpPr/>
      </cdr:nvSpPr>
      <cdr:spPr bwMode="auto">
        <a:xfrm xmlns:a="http://schemas.openxmlformats.org/drawingml/2006/main">
          <a:off x="263901" y="382733"/>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0.17837</cdr:y>
    </cdr:from>
    <cdr:to>
      <cdr:x>0.15982</cdr:x>
      <cdr:y>0.19877</cdr:y>
    </cdr:to>
    <cdr:cxnSp macro="">
      <cdr:nvCxnSpPr>
        <cdr:cNvPr id="15" name="Straight Connector 14"/>
        <cdr:cNvCxnSpPr/>
      </cdr:nvCxnSpPr>
      <cdr:spPr bwMode="auto">
        <a:xfrm xmlns:a="http://schemas.openxmlformats.org/drawingml/2006/main" flipH="1">
          <a:off x="271088" y="402975"/>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0.15397</cdr:y>
    </cdr:from>
    <cdr:to>
      <cdr:x>0.15678</cdr:x>
      <cdr:y>0.17437</cdr:y>
    </cdr:to>
    <cdr:cxnSp macro="">
      <cdr:nvCxnSpPr>
        <cdr:cNvPr id="16" name="Straight Connector 15"/>
        <cdr:cNvCxnSpPr/>
      </cdr:nvCxnSpPr>
      <cdr:spPr bwMode="auto">
        <a:xfrm xmlns:a="http://schemas.openxmlformats.org/drawingml/2006/main" flipH="1">
          <a:off x="263901" y="347851"/>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0.16798</cdr:y>
    </cdr:from>
    <cdr:to>
      <cdr:x>0.16499</cdr:x>
      <cdr:y>0.1843</cdr:y>
    </cdr:to>
    <cdr:sp macro="" textlink="">
      <cdr:nvSpPr>
        <cdr:cNvPr id="9" name="Rectangle 8"/>
        <cdr:cNvSpPr/>
      </cdr:nvSpPr>
      <cdr:spPr bwMode="auto">
        <a:xfrm xmlns:a="http://schemas.openxmlformats.org/drawingml/2006/main">
          <a:off x="263901" y="379504"/>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0.17694</cdr:y>
    </cdr:from>
    <cdr:to>
      <cdr:x>0.15982</cdr:x>
      <cdr:y>0.19734</cdr:y>
    </cdr:to>
    <cdr:cxnSp macro="">
      <cdr:nvCxnSpPr>
        <cdr:cNvPr id="10" name="Straight Connector 9"/>
        <cdr:cNvCxnSpPr/>
      </cdr:nvCxnSpPr>
      <cdr:spPr bwMode="auto">
        <a:xfrm xmlns:a="http://schemas.openxmlformats.org/drawingml/2006/main" flipH="1">
          <a:off x="271088" y="399746"/>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0.15254</cdr:y>
    </cdr:from>
    <cdr:to>
      <cdr:x>0.15678</cdr:x>
      <cdr:y>0.17294</cdr:y>
    </cdr:to>
    <cdr:cxnSp macro="">
      <cdr:nvCxnSpPr>
        <cdr:cNvPr id="11" name="Straight Connector 10"/>
        <cdr:cNvCxnSpPr/>
      </cdr:nvCxnSpPr>
      <cdr:spPr bwMode="auto">
        <a:xfrm xmlns:a="http://schemas.openxmlformats.org/drawingml/2006/main" flipH="1">
          <a:off x="263901" y="344622"/>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0.11023</cdr:x>
      <cdr:y>0.16655</cdr:y>
    </cdr:from>
    <cdr:to>
      <cdr:x>0.16362</cdr:x>
      <cdr:y>0.18287</cdr:y>
    </cdr:to>
    <cdr:sp macro="" textlink="">
      <cdr:nvSpPr>
        <cdr:cNvPr id="4" name="Rectangle 3"/>
        <cdr:cNvSpPr/>
      </cdr:nvSpPr>
      <cdr:spPr bwMode="auto">
        <a:xfrm xmlns:a="http://schemas.openxmlformats.org/drawingml/2006/main">
          <a:off x="260673" y="376275"/>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0.11327</cdr:x>
      <cdr:y>0.17551</cdr:y>
    </cdr:from>
    <cdr:to>
      <cdr:x>0.15845</cdr:x>
      <cdr:y>0.19591</cdr:y>
    </cdr:to>
    <cdr:cxnSp macro="">
      <cdr:nvCxnSpPr>
        <cdr:cNvPr id="5" name="Straight Connector 4"/>
        <cdr:cNvCxnSpPr/>
      </cdr:nvCxnSpPr>
      <cdr:spPr bwMode="auto">
        <a:xfrm xmlns:a="http://schemas.openxmlformats.org/drawingml/2006/main" flipH="1">
          <a:off x="267860" y="396517"/>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0.15111</cdr:y>
    </cdr:from>
    <cdr:to>
      <cdr:x>0.15541</cdr:x>
      <cdr:y>0.17151</cdr:y>
    </cdr:to>
    <cdr:cxnSp macro="">
      <cdr:nvCxnSpPr>
        <cdr:cNvPr id="6" name="Straight Connector 5"/>
        <cdr:cNvCxnSpPr/>
      </cdr:nvCxnSpPr>
      <cdr:spPr bwMode="auto">
        <a:xfrm xmlns:a="http://schemas.openxmlformats.org/drawingml/2006/main" flipH="1">
          <a:off x="260673" y="341393"/>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0.16941</cdr:y>
    </cdr:from>
    <cdr:to>
      <cdr:x>0.16499</cdr:x>
      <cdr:y>0.18573</cdr:y>
    </cdr:to>
    <cdr:sp macro="" textlink="">
      <cdr:nvSpPr>
        <cdr:cNvPr id="4" name="Rectangle 3"/>
        <cdr:cNvSpPr/>
      </cdr:nvSpPr>
      <cdr:spPr bwMode="auto">
        <a:xfrm xmlns:a="http://schemas.openxmlformats.org/drawingml/2006/main">
          <a:off x="263902" y="382733"/>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0.17837</cdr:y>
    </cdr:from>
    <cdr:to>
      <cdr:x>0.15982</cdr:x>
      <cdr:y>0.19877</cdr:y>
    </cdr:to>
    <cdr:cxnSp macro="">
      <cdr:nvCxnSpPr>
        <cdr:cNvPr id="5" name="Straight Connector 4"/>
        <cdr:cNvCxnSpPr/>
      </cdr:nvCxnSpPr>
      <cdr:spPr bwMode="auto">
        <a:xfrm xmlns:a="http://schemas.openxmlformats.org/drawingml/2006/main" flipH="1">
          <a:off x="271089" y="402975"/>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0.15397</cdr:y>
    </cdr:from>
    <cdr:to>
      <cdr:x>0.15678</cdr:x>
      <cdr:y>0.17437</cdr:y>
    </cdr:to>
    <cdr:cxnSp macro="">
      <cdr:nvCxnSpPr>
        <cdr:cNvPr id="6" name="Straight Connector 5"/>
        <cdr:cNvCxnSpPr/>
      </cdr:nvCxnSpPr>
      <cdr:spPr bwMode="auto">
        <a:xfrm xmlns:a="http://schemas.openxmlformats.org/drawingml/2006/main" flipH="1">
          <a:off x="263902" y="347851"/>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0.00236</cdr:x>
      <cdr:y>0.12951</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0.06824</cdr:x>
      <cdr:y>0.07925</cdr:y>
    </cdr:from>
    <cdr:to>
      <cdr:x>0.09346</cdr:x>
      <cdr:y>0.14862</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0.11023</cdr:x>
      <cdr:y>0.16369</cdr:y>
    </cdr:from>
    <cdr:to>
      <cdr:x>0.16362</cdr:x>
      <cdr:y>0.18001</cdr:y>
    </cdr:to>
    <cdr:sp macro="" textlink="">
      <cdr:nvSpPr>
        <cdr:cNvPr id="4" name="Rectangle 3"/>
        <cdr:cNvSpPr/>
      </cdr:nvSpPr>
      <cdr:spPr bwMode="auto">
        <a:xfrm xmlns:a="http://schemas.openxmlformats.org/drawingml/2006/main">
          <a:off x="260673" y="369817"/>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0.11327</cdr:x>
      <cdr:y>0.17265</cdr:y>
    </cdr:from>
    <cdr:to>
      <cdr:x>0.15845</cdr:x>
      <cdr:y>0.19305</cdr:y>
    </cdr:to>
    <cdr:cxnSp macro="">
      <cdr:nvCxnSpPr>
        <cdr:cNvPr id="5" name="Straight Connector 4"/>
        <cdr:cNvCxnSpPr/>
      </cdr:nvCxnSpPr>
      <cdr:spPr bwMode="auto">
        <a:xfrm xmlns:a="http://schemas.openxmlformats.org/drawingml/2006/main" flipH="1">
          <a:off x="267860" y="390059"/>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0.14825</cdr:y>
    </cdr:from>
    <cdr:to>
      <cdr:x>0.15541</cdr:x>
      <cdr:y>0.16865</cdr:y>
    </cdr:to>
    <cdr:cxnSp macro="">
      <cdr:nvCxnSpPr>
        <cdr:cNvPr id="6" name="Straight Connector 5"/>
        <cdr:cNvCxnSpPr/>
      </cdr:nvCxnSpPr>
      <cdr:spPr bwMode="auto">
        <a:xfrm xmlns:a="http://schemas.openxmlformats.org/drawingml/2006/main" flipH="1">
          <a:off x="260673" y="334935"/>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0.07321</cdr:x>
      <cdr:y>0.79088</cdr:y>
    </cdr:from>
    <cdr:to>
      <cdr:x>0.09844</cdr:x>
      <cdr:y>0.85787</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0</a:t>
          </a:r>
        </a:p>
      </cdr:txBody>
    </cdr:sp>
  </cdr:relSizeAnchor>
  <cdr:relSizeAnchor xmlns:cdr="http://schemas.openxmlformats.org/drawingml/2006/chartDrawing">
    <cdr:from>
      <cdr:x>0.11023</cdr:x>
      <cdr:y>0.16798</cdr:y>
    </cdr:from>
    <cdr:to>
      <cdr:x>0.16362</cdr:x>
      <cdr:y>0.1843</cdr:y>
    </cdr:to>
    <cdr:sp macro="" textlink="">
      <cdr:nvSpPr>
        <cdr:cNvPr id="9" name="Rectangle 8"/>
        <cdr:cNvSpPr/>
      </cdr:nvSpPr>
      <cdr:spPr bwMode="auto">
        <a:xfrm xmlns:a="http://schemas.openxmlformats.org/drawingml/2006/main">
          <a:off x="260673" y="379504"/>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0.11327</cdr:x>
      <cdr:y>0.17694</cdr:y>
    </cdr:from>
    <cdr:to>
      <cdr:x>0.15845</cdr:x>
      <cdr:y>0.19734</cdr:y>
    </cdr:to>
    <cdr:cxnSp macro="">
      <cdr:nvCxnSpPr>
        <cdr:cNvPr id="10" name="Straight Connector 9"/>
        <cdr:cNvCxnSpPr/>
      </cdr:nvCxnSpPr>
      <cdr:spPr bwMode="auto">
        <a:xfrm xmlns:a="http://schemas.openxmlformats.org/drawingml/2006/main" flipH="1">
          <a:off x="267860" y="399746"/>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0.15254</cdr:y>
    </cdr:from>
    <cdr:to>
      <cdr:x>0.15541</cdr:x>
      <cdr:y>0.17294</cdr:y>
    </cdr:to>
    <cdr:cxnSp macro="">
      <cdr:nvCxnSpPr>
        <cdr:cNvPr id="11" name="Straight Connector 10"/>
        <cdr:cNvCxnSpPr/>
      </cdr:nvCxnSpPr>
      <cdr:spPr bwMode="auto">
        <a:xfrm xmlns:a="http://schemas.openxmlformats.org/drawingml/2006/main" flipH="1">
          <a:off x="260673" y="344622"/>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0.16226</cdr:y>
    </cdr:from>
    <cdr:to>
      <cdr:x>0.16499</cdr:x>
      <cdr:y>0.17858</cdr:y>
    </cdr:to>
    <cdr:sp macro="" textlink="">
      <cdr:nvSpPr>
        <cdr:cNvPr id="7" name="Rectangle 6"/>
        <cdr:cNvSpPr/>
      </cdr:nvSpPr>
      <cdr:spPr bwMode="auto">
        <a:xfrm xmlns:a="http://schemas.openxmlformats.org/drawingml/2006/main">
          <a:off x="263902" y="366589"/>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0.17122</cdr:y>
    </cdr:from>
    <cdr:to>
      <cdr:x>0.15982</cdr:x>
      <cdr:y>0.19162</cdr:y>
    </cdr:to>
    <cdr:cxnSp macro="">
      <cdr:nvCxnSpPr>
        <cdr:cNvPr id="8" name="Straight Connector 7"/>
        <cdr:cNvCxnSpPr/>
      </cdr:nvCxnSpPr>
      <cdr:spPr bwMode="auto">
        <a:xfrm xmlns:a="http://schemas.openxmlformats.org/drawingml/2006/main" flipH="1">
          <a:off x="271089" y="386831"/>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0.14682</cdr:y>
    </cdr:from>
    <cdr:to>
      <cdr:x>0.15678</cdr:x>
      <cdr:y>0.16723</cdr:y>
    </cdr:to>
    <cdr:cxnSp macro="">
      <cdr:nvCxnSpPr>
        <cdr:cNvPr id="11" name="Straight Connector 10"/>
        <cdr:cNvCxnSpPr/>
      </cdr:nvCxnSpPr>
      <cdr:spPr bwMode="auto">
        <a:xfrm xmlns:a="http://schemas.openxmlformats.org/drawingml/2006/main" flipH="1">
          <a:off x="263902" y="331707"/>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0.16941</cdr:y>
    </cdr:from>
    <cdr:to>
      <cdr:x>0.16499</cdr:x>
      <cdr:y>0.18573</cdr:y>
    </cdr:to>
    <cdr:sp macro="" textlink="">
      <cdr:nvSpPr>
        <cdr:cNvPr id="11" name="Rectangle 10"/>
        <cdr:cNvSpPr/>
      </cdr:nvSpPr>
      <cdr:spPr bwMode="auto">
        <a:xfrm xmlns:a="http://schemas.openxmlformats.org/drawingml/2006/main">
          <a:off x="263901" y="382733"/>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0.17837</cdr:y>
    </cdr:from>
    <cdr:to>
      <cdr:x>0.15982</cdr:x>
      <cdr:y>0.19877</cdr:y>
    </cdr:to>
    <cdr:cxnSp macro="">
      <cdr:nvCxnSpPr>
        <cdr:cNvPr id="15" name="Straight Connector 14"/>
        <cdr:cNvCxnSpPr/>
      </cdr:nvCxnSpPr>
      <cdr:spPr bwMode="auto">
        <a:xfrm xmlns:a="http://schemas.openxmlformats.org/drawingml/2006/main" flipH="1">
          <a:off x="271088" y="402975"/>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0.15397</cdr:y>
    </cdr:from>
    <cdr:to>
      <cdr:x>0.15678</cdr:x>
      <cdr:y>0.17437</cdr:y>
    </cdr:to>
    <cdr:cxnSp macro="">
      <cdr:nvCxnSpPr>
        <cdr:cNvPr id="16" name="Straight Connector 15"/>
        <cdr:cNvCxnSpPr/>
      </cdr:nvCxnSpPr>
      <cdr:spPr bwMode="auto">
        <a:xfrm xmlns:a="http://schemas.openxmlformats.org/drawingml/2006/main" flipH="1">
          <a:off x="263901" y="347851"/>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8.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0.16798</cdr:y>
    </cdr:from>
    <cdr:to>
      <cdr:x>0.16499</cdr:x>
      <cdr:y>0.1843</cdr:y>
    </cdr:to>
    <cdr:sp macro="" textlink="">
      <cdr:nvSpPr>
        <cdr:cNvPr id="9" name="Rectangle 8"/>
        <cdr:cNvSpPr/>
      </cdr:nvSpPr>
      <cdr:spPr bwMode="auto">
        <a:xfrm xmlns:a="http://schemas.openxmlformats.org/drawingml/2006/main">
          <a:off x="263901" y="379504"/>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0.17694</cdr:y>
    </cdr:from>
    <cdr:to>
      <cdr:x>0.15982</cdr:x>
      <cdr:y>0.19734</cdr:y>
    </cdr:to>
    <cdr:cxnSp macro="">
      <cdr:nvCxnSpPr>
        <cdr:cNvPr id="10" name="Straight Connector 9"/>
        <cdr:cNvCxnSpPr/>
      </cdr:nvCxnSpPr>
      <cdr:spPr bwMode="auto">
        <a:xfrm xmlns:a="http://schemas.openxmlformats.org/drawingml/2006/main" flipH="1">
          <a:off x="271088" y="399746"/>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0.15254</cdr:y>
    </cdr:from>
    <cdr:to>
      <cdr:x>0.15678</cdr:x>
      <cdr:y>0.17294</cdr:y>
    </cdr:to>
    <cdr:cxnSp macro="">
      <cdr:nvCxnSpPr>
        <cdr:cNvPr id="11" name="Straight Connector 10"/>
        <cdr:cNvCxnSpPr/>
      </cdr:nvCxnSpPr>
      <cdr:spPr bwMode="auto">
        <a:xfrm xmlns:a="http://schemas.openxmlformats.org/drawingml/2006/main" flipH="1">
          <a:off x="263901" y="344622"/>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19.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0.11023</cdr:x>
      <cdr:y>0.16655</cdr:y>
    </cdr:from>
    <cdr:to>
      <cdr:x>0.16362</cdr:x>
      <cdr:y>0.18287</cdr:y>
    </cdr:to>
    <cdr:sp macro="" textlink="">
      <cdr:nvSpPr>
        <cdr:cNvPr id="4" name="Rectangle 3"/>
        <cdr:cNvSpPr/>
      </cdr:nvSpPr>
      <cdr:spPr bwMode="auto">
        <a:xfrm xmlns:a="http://schemas.openxmlformats.org/drawingml/2006/main">
          <a:off x="260673" y="376275"/>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0.11327</cdr:x>
      <cdr:y>0.17551</cdr:y>
    </cdr:from>
    <cdr:to>
      <cdr:x>0.15845</cdr:x>
      <cdr:y>0.19591</cdr:y>
    </cdr:to>
    <cdr:cxnSp macro="">
      <cdr:nvCxnSpPr>
        <cdr:cNvPr id="5" name="Straight Connector 4"/>
        <cdr:cNvCxnSpPr/>
      </cdr:nvCxnSpPr>
      <cdr:spPr bwMode="auto">
        <a:xfrm xmlns:a="http://schemas.openxmlformats.org/drawingml/2006/main" flipH="1">
          <a:off x="267860" y="396517"/>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0.15111</cdr:y>
    </cdr:from>
    <cdr:to>
      <cdr:x>0.15541</cdr:x>
      <cdr:y>0.17151</cdr:y>
    </cdr:to>
    <cdr:cxnSp macro="">
      <cdr:nvCxnSpPr>
        <cdr:cNvPr id="6" name="Straight Connector 5"/>
        <cdr:cNvCxnSpPr/>
      </cdr:nvCxnSpPr>
      <cdr:spPr bwMode="auto">
        <a:xfrm xmlns:a="http://schemas.openxmlformats.org/drawingml/2006/main" flipH="1">
          <a:off x="260673" y="341393"/>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0.00212</cdr:x>
      <cdr:y>0.12617</cdr:y>
    </cdr:from>
    <cdr:to>
      <cdr:x>0.05557</cdr:x>
      <cdr:y>0.97461</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0.06896</cdr:x>
      <cdr:y>0.07757</cdr:y>
    </cdr:from>
    <cdr:to>
      <cdr:x>0.09442</cdr:x>
      <cdr:y>0.14504</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0.07369</cdr:x>
      <cdr:y>0.79208</cdr:y>
    </cdr:from>
    <cdr:to>
      <cdr:x>0.09916</cdr:x>
      <cdr:y>0.8593</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1</a:t>
          </a:r>
        </a:p>
      </cdr:txBody>
    </cdr:sp>
  </cdr:relSizeAnchor>
  <cdr:relSizeAnchor xmlns:cdr="http://schemas.openxmlformats.org/drawingml/2006/chartDrawing">
    <cdr:from>
      <cdr:x>0.1116</cdr:x>
      <cdr:y>0.16653</cdr:y>
    </cdr:from>
    <cdr:to>
      <cdr:x>0.16487</cdr:x>
      <cdr:y>0.18282</cdr:y>
    </cdr:to>
    <cdr:sp macro="" textlink="">
      <cdr:nvSpPr>
        <cdr:cNvPr id="6" name="Rectangle 5"/>
        <cdr:cNvSpPr/>
      </cdr:nvSpPr>
      <cdr:spPr bwMode="auto">
        <a:xfrm xmlns:a="http://schemas.openxmlformats.org/drawingml/2006/main">
          <a:off x="263902" y="376218"/>
          <a:ext cx="125973" cy="36809"/>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0.11463</cdr:x>
      <cdr:y>0.17547</cdr:y>
    </cdr:from>
    <cdr:to>
      <cdr:x>0.15971</cdr:x>
      <cdr:y>0.19584</cdr:y>
    </cdr:to>
    <cdr:cxnSp macro="">
      <cdr:nvCxnSpPr>
        <cdr:cNvPr id="7" name="Straight Connector 6"/>
        <cdr:cNvCxnSpPr/>
      </cdr:nvCxnSpPr>
      <cdr:spPr bwMode="auto">
        <a:xfrm xmlns:a="http://schemas.openxmlformats.org/drawingml/2006/main" flipH="1">
          <a:off x="271073" y="396426"/>
          <a:ext cx="106596"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0.15111</cdr:y>
    </cdr:from>
    <cdr:to>
      <cdr:x>0.15667</cdr:x>
      <cdr:y>0.17148</cdr:y>
    </cdr:to>
    <cdr:cxnSp macro="">
      <cdr:nvCxnSpPr>
        <cdr:cNvPr id="8" name="Straight Connector 7"/>
        <cdr:cNvCxnSpPr/>
      </cdr:nvCxnSpPr>
      <cdr:spPr bwMode="auto">
        <a:xfrm xmlns:a="http://schemas.openxmlformats.org/drawingml/2006/main" flipH="1">
          <a:off x="263902" y="341393"/>
          <a:ext cx="106595"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0.3392</cdr:x>
      <cdr:y>0.12567</cdr:y>
    </cdr:from>
    <cdr:to>
      <cdr:x>0.3392</cdr:x>
      <cdr:y>0.84169</cdr:y>
    </cdr:to>
    <cdr:cxnSp macro="">
      <cdr:nvCxnSpPr>
        <cdr:cNvPr id="9" name="Straight Connector 8"/>
        <cdr:cNvCxnSpPr/>
      </cdr:nvCxnSpPr>
      <cdr:spPr>
        <a:xfrm xmlns:a="http://schemas.openxmlformats.org/drawingml/2006/main">
          <a:off x="802144" y="283920"/>
          <a:ext cx="0" cy="1617636"/>
        </a:xfrm>
        <a:prstGeom xmlns:a="http://schemas.openxmlformats.org/drawingml/2006/main" prst="line">
          <a:avLst/>
        </a:prstGeom>
        <a:ln xmlns:a="http://schemas.openxmlformats.org/drawingml/2006/main">
          <a:solidFill>
            <a:schemeClr val="tx1">
              <a:lumMod val="50000"/>
              <a:lumOff val="50000"/>
            </a:schemeClr>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0.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0.16941</cdr:y>
    </cdr:from>
    <cdr:to>
      <cdr:x>0.16499</cdr:x>
      <cdr:y>0.18573</cdr:y>
    </cdr:to>
    <cdr:sp macro="" textlink="">
      <cdr:nvSpPr>
        <cdr:cNvPr id="4" name="Rectangle 3"/>
        <cdr:cNvSpPr/>
      </cdr:nvSpPr>
      <cdr:spPr bwMode="auto">
        <a:xfrm xmlns:a="http://schemas.openxmlformats.org/drawingml/2006/main">
          <a:off x="263902" y="382733"/>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0.17837</cdr:y>
    </cdr:from>
    <cdr:to>
      <cdr:x>0.15982</cdr:x>
      <cdr:y>0.19877</cdr:y>
    </cdr:to>
    <cdr:cxnSp macro="">
      <cdr:nvCxnSpPr>
        <cdr:cNvPr id="5" name="Straight Connector 4"/>
        <cdr:cNvCxnSpPr/>
      </cdr:nvCxnSpPr>
      <cdr:spPr bwMode="auto">
        <a:xfrm xmlns:a="http://schemas.openxmlformats.org/drawingml/2006/main" flipH="1">
          <a:off x="271089" y="402975"/>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0.15397</cdr:y>
    </cdr:from>
    <cdr:to>
      <cdr:x>0.15678</cdr:x>
      <cdr:y>0.17437</cdr:y>
    </cdr:to>
    <cdr:cxnSp macro="">
      <cdr:nvCxnSpPr>
        <cdr:cNvPr id="6" name="Straight Connector 5"/>
        <cdr:cNvCxnSpPr/>
      </cdr:nvCxnSpPr>
      <cdr:spPr bwMode="auto">
        <a:xfrm xmlns:a="http://schemas.openxmlformats.org/drawingml/2006/main" flipH="1">
          <a:off x="263902" y="347851"/>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1.xml><?xml version="1.0" encoding="utf-8"?>
<c:userShapes xmlns:c="http://schemas.openxmlformats.org/drawingml/2006/chart">
  <cdr:relSizeAnchor xmlns:cdr="http://schemas.openxmlformats.org/drawingml/2006/chartDrawing">
    <cdr:from>
      <cdr:x>0.00236</cdr:x>
      <cdr:y>0.12951</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0.06824</cdr:x>
      <cdr:y>0.07925</cdr:y>
    </cdr:from>
    <cdr:to>
      <cdr:x>0.09346</cdr:x>
      <cdr:y>0.14862</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0.11023</cdr:x>
      <cdr:y>0.16369</cdr:y>
    </cdr:from>
    <cdr:to>
      <cdr:x>0.16362</cdr:x>
      <cdr:y>0.18001</cdr:y>
    </cdr:to>
    <cdr:sp macro="" textlink="">
      <cdr:nvSpPr>
        <cdr:cNvPr id="4" name="Rectangle 3"/>
        <cdr:cNvSpPr/>
      </cdr:nvSpPr>
      <cdr:spPr bwMode="auto">
        <a:xfrm xmlns:a="http://schemas.openxmlformats.org/drawingml/2006/main">
          <a:off x="260673" y="369817"/>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0.11327</cdr:x>
      <cdr:y>0.17265</cdr:y>
    </cdr:from>
    <cdr:to>
      <cdr:x>0.15845</cdr:x>
      <cdr:y>0.19305</cdr:y>
    </cdr:to>
    <cdr:cxnSp macro="">
      <cdr:nvCxnSpPr>
        <cdr:cNvPr id="5" name="Straight Connector 4"/>
        <cdr:cNvCxnSpPr/>
      </cdr:nvCxnSpPr>
      <cdr:spPr bwMode="auto">
        <a:xfrm xmlns:a="http://schemas.openxmlformats.org/drawingml/2006/main" flipH="1">
          <a:off x="267860" y="390059"/>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0.14825</cdr:y>
    </cdr:from>
    <cdr:to>
      <cdr:x>0.15541</cdr:x>
      <cdr:y>0.16865</cdr:y>
    </cdr:to>
    <cdr:cxnSp macro="">
      <cdr:nvCxnSpPr>
        <cdr:cNvPr id="6" name="Straight Connector 5"/>
        <cdr:cNvCxnSpPr/>
      </cdr:nvCxnSpPr>
      <cdr:spPr bwMode="auto">
        <a:xfrm xmlns:a="http://schemas.openxmlformats.org/drawingml/2006/main" flipH="1">
          <a:off x="260673" y="334935"/>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0.00212</cdr:x>
      <cdr:y>0.12617</cdr:y>
    </cdr:from>
    <cdr:to>
      <cdr:x>0.05557</cdr:x>
      <cdr:y>0.97461</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0.06896</cdr:x>
      <cdr:y>0.07757</cdr:y>
    </cdr:from>
    <cdr:to>
      <cdr:x>0.09442</cdr:x>
      <cdr:y>0.14504</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0.07369</cdr:x>
      <cdr:y>0.79208</cdr:y>
    </cdr:from>
    <cdr:to>
      <cdr:x>0.09916</cdr:x>
      <cdr:y>0.8593</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1</a:t>
          </a:r>
        </a:p>
      </cdr:txBody>
    </cdr:sp>
  </cdr:relSizeAnchor>
  <cdr:relSizeAnchor xmlns:cdr="http://schemas.openxmlformats.org/drawingml/2006/chartDrawing">
    <cdr:from>
      <cdr:x>0.11023</cdr:x>
      <cdr:y>0.1651</cdr:y>
    </cdr:from>
    <cdr:to>
      <cdr:x>0.1635</cdr:x>
      <cdr:y>0.18139</cdr:y>
    </cdr:to>
    <cdr:sp macro="" textlink="">
      <cdr:nvSpPr>
        <cdr:cNvPr id="5" name="Rectangle 4"/>
        <cdr:cNvSpPr/>
      </cdr:nvSpPr>
      <cdr:spPr bwMode="auto">
        <a:xfrm xmlns:a="http://schemas.openxmlformats.org/drawingml/2006/main">
          <a:off x="260673" y="372989"/>
          <a:ext cx="125973" cy="36809"/>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0.11326</cdr:x>
      <cdr:y>0.17404</cdr:y>
    </cdr:from>
    <cdr:to>
      <cdr:x>0.15834</cdr:x>
      <cdr:y>0.19441</cdr:y>
    </cdr:to>
    <cdr:cxnSp macro="">
      <cdr:nvCxnSpPr>
        <cdr:cNvPr id="6" name="Straight Connector 5"/>
        <cdr:cNvCxnSpPr/>
      </cdr:nvCxnSpPr>
      <cdr:spPr bwMode="auto">
        <a:xfrm xmlns:a="http://schemas.openxmlformats.org/drawingml/2006/main" flipH="1">
          <a:off x="267844" y="393197"/>
          <a:ext cx="106596"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0.14968</cdr:y>
    </cdr:from>
    <cdr:to>
      <cdr:x>0.15531</cdr:x>
      <cdr:y>0.17005</cdr:y>
    </cdr:to>
    <cdr:cxnSp macro="">
      <cdr:nvCxnSpPr>
        <cdr:cNvPr id="7" name="Straight Connector 6"/>
        <cdr:cNvCxnSpPr/>
      </cdr:nvCxnSpPr>
      <cdr:spPr bwMode="auto">
        <a:xfrm xmlns:a="http://schemas.openxmlformats.org/drawingml/2006/main" flipH="1">
          <a:off x="260673" y="338164"/>
          <a:ext cx="106595"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0.3392</cdr:x>
      <cdr:y>0.12567</cdr:y>
    </cdr:from>
    <cdr:to>
      <cdr:x>0.3392</cdr:x>
      <cdr:y>0.84169</cdr:y>
    </cdr:to>
    <cdr:cxnSp macro="">
      <cdr:nvCxnSpPr>
        <cdr:cNvPr id="8" name="Straight Connector 7"/>
        <cdr:cNvCxnSpPr/>
      </cdr:nvCxnSpPr>
      <cdr:spPr>
        <a:xfrm xmlns:a="http://schemas.openxmlformats.org/drawingml/2006/main">
          <a:off x="802144" y="283920"/>
          <a:ext cx="0" cy="1617636"/>
        </a:xfrm>
        <a:prstGeom xmlns:a="http://schemas.openxmlformats.org/drawingml/2006/main" prst="line">
          <a:avLst/>
        </a:prstGeom>
        <a:ln xmlns:a="http://schemas.openxmlformats.org/drawingml/2006/main">
          <a:solidFill>
            <a:schemeClr val="tx1">
              <a:lumMod val="50000"/>
              <a:lumOff val="50000"/>
            </a:schemeClr>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0.00212</cdr:x>
      <cdr:y>0.12402</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0.06872</cdr:x>
      <cdr:y>0.07638</cdr:y>
    </cdr:from>
    <cdr:to>
      <cdr:x>0.09418</cdr:x>
      <cdr:y>0.14313</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0.07345</cdr:x>
      <cdr:y>0.79494</cdr:y>
    </cdr:from>
    <cdr:to>
      <cdr:x>0.09892</cdr:x>
      <cdr:y>0.86169</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1</a:t>
          </a:r>
        </a:p>
      </cdr:txBody>
    </cdr:sp>
  </cdr:relSizeAnchor>
  <cdr:relSizeAnchor xmlns:cdr="http://schemas.openxmlformats.org/drawingml/2006/chartDrawing">
    <cdr:from>
      <cdr:x>0.11023</cdr:x>
      <cdr:y>0.16653</cdr:y>
    </cdr:from>
    <cdr:to>
      <cdr:x>0.1635</cdr:x>
      <cdr:y>0.18282</cdr:y>
    </cdr:to>
    <cdr:sp macro="" textlink="">
      <cdr:nvSpPr>
        <cdr:cNvPr id="5" name="Rectangle 4"/>
        <cdr:cNvSpPr/>
      </cdr:nvSpPr>
      <cdr:spPr bwMode="auto">
        <a:xfrm xmlns:a="http://schemas.openxmlformats.org/drawingml/2006/main">
          <a:off x="260673" y="376219"/>
          <a:ext cx="125973" cy="36809"/>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0.11326</cdr:x>
      <cdr:y>0.17547</cdr:y>
    </cdr:from>
    <cdr:to>
      <cdr:x>0.15834</cdr:x>
      <cdr:y>0.19584</cdr:y>
    </cdr:to>
    <cdr:cxnSp macro="">
      <cdr:nvCxnSpPr>
        <cdr:cNvPr id="6" name="Straight Connector 5"/>
        <cdr:cNvCxnSpPr/>
      </cdr:nvCxnSpPr>
      <cdr:spPr bwMode="auto">
        <a:xfrm xmlns:a="http://schemas.openxmlformats.org/drawingml/2006/main" flipH="1">
          <a:off x="267844" y="396427"/>
          <a:ext cx="106596"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0.15111</cdr:y>
    </cdr:from>
    <cdr:to>
      <cdr:x>0.15531</cdr:x>
      <cdr:y>0.17148</cdr:y>
    </cdr:to>
    <cdr:cxnSp macro="">
      <cdr:nvCxnSpPr>
        <cdr:cNvPr id="7" name="Straight Connector 6"/>
        <cdr:cNvCxnSpPr/>
      </cdr:nvCxnSpPr>
      <cdr:spPr bwMode="auto">
        <a:xfrm xmlns:a="http://schemas.openxmlformats.org/drawingml/2006/main" flipH="1">
          <a:off x="260673" y="341394"/>
          <a:ext cx="106595"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0.3392</cdr:x>
      <cdr:y>0.12424</cdr:y>
    </cdr:from>
    <cdr:to>
      <cdr:x>0.3392</cdr:x>
      <cdr:y>0.84026</cdr:y>
    </cdr:to>
    <cdr:cxnSp macro="">
      <cdr:nvCxnSpPr>
        <cdr:cNvPr id="8" name="Straight Connector 7"/>
        <cdr:cNvCxnSpPr/>
      </cdr:nvCxnSpPr>
      <cdr:spPr>
        <a:xfrm xmlns:a="http://schemas.openxmlformats.org/drawingml/2006/main">
          <a:off x="802144" y="280691"/>
          <a:ext cx="0" cy="1617636"/>
        </a:xfrm>
        <a:prstGeom xmlns:a="http://schemas.openxmlformats.org/drawingml/2006/main" prst="line">
          <a:avLst/>
        </a:prstGeom>
        <a:ln xmlns:a="http://schemas.openxmlformats.org/drawingml/2006/main">
          <a:solidFill>
            <a:schemeClr val="tx1">
              <a:lumMod val="50000"/>
              <a:lumOff val="50000"/>
            </a:schemeClr>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0.00212</cdr:x>
      <cdr:y>0.12402</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0.06872</cdr:x>
      <cdr:y>0.07638</cdr:y>
    </cdr:from>
    <cdr:to>
      <cdr:x>0.09418</cdr:x>
      <cdr:y>0.14313</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0.07345</cdr:x>
      <cdr:y>0.79494</cdr:y>
    </cdr:from>
    <cdr:to>
      <cdr:x>0.09892</cdr:x>
      <cdr:y>0.86169</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1</a:t>
          </a:r>
        </a:p>
      </cdr:txBody>
    </cdr:sp>
  </cdr:relSizeAnchor>
  <cdr:relSizeAnchor xmlns:cdr="http://schemas.openxmlformats.org/drawingml/2006/chartDrawing">
    <cdr:from>
      <cdr:x>0.1116</cdr:x>
      <cdr:y>0.16367</cdr:y>
    </cdr:from>
    <cdr:to>
      <cdr:x>0.16487</cdr:x>
      <cdr:y>0.17996</cdr:y>
    </cdr:to>
    <cdr:sp macro="" textlink="">
      <cdr:nvSpPr>
        <cdr:cNvPr id="5" name="Rectangle 4"/>
        <cdr:cNvSpPr/>
      </cdr:nvSpPr>
      <cdr:spPr bwMode="auto">
        <a:xfrm xmlns:a="http://schemas.openxmlformats.org/drawingml/2006/main">
          <a:off x="263902" y="369761"/>
          <a:ext cx="125973" cy="36809"/>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0.11463</cdr:x>
      <cdr:y>0.17261</cdr:y>
    </cdr:from>
    <cdr:to>
      <cdr:x>0.15971</cdr:x>
      <cdr:y>0.19298</cdr:y>
    </cdr:to>
    <cdr:cxnSp macro="">
      <cdr:nvCxnSpPr>
        <cdr:cNvPr id="6" name="Straight Connector 5"/>
        <cdr:cNvCxnSpPr/>
      </cdr:nvCxnSpPr>
      <cdr:spPr bwMode="auto">
        <a:xfrm xmlns:a="http://schemas.openxmlformats.org/drawingml/2006/main" flipH="1">
          <a:off x="271073" y="389969"/>
          <a:ext cx="106596"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0.14825</cdr:y>
    </cdr:from>
    <cdr:to>
      <cdr:x>0.15667</cdr:x>
      <cdr:y>0.16862</cdr:y>
    </cdr:to>
    <cdr:cxnSp macro="">
      <cdr:nvCxnSpPr>
        <cdr:cNvPr id="7" name="Straight Connector 6"/>
        <cdr:cNvCxnSpPr/>
      </cdr:nvCxnSpPr>
      <cdr:spPr bwMode="auto">
        <a:xfrm xmlns:a="http://schemas.openxmlformats.org/drawingml/2006/main" flipH="1">
          <a:off x="263902" y="334936"/>
          <a:ext cx="106595"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0.3392</cdr:x>
      <cdr:y>0.12424</cdr:y>
    </cdr:from>
    <cdr:to>
      <cdr:x>0.3392</cdr:x>
      <cdr:y>0.84027</cdr:y>
    </cdr:to>
    <cdr:cxnSp macro="">
      <cdr:nvCxnSpPr>
        <cdr:cNvPr id="8" name="Straight Connector 7"/>
        <cdr:cNvCxnSpPr/>
      </cdr:nvCxnSpPr>
      <cdr:spPr>
        <a:xfrm xmlns:a="http://schemas.openxmlformats.org/drawingml/2006/main">
          <a:off x="802144" y="280692"/>
          <a:ext cx="0" cy="1617636"/>
        </a:xfrm>
        <a:prstGeom xmlns:a="http://schemas.openxmlformats.org/drawingml/2006/main" prst="line">
          <a:avLst/>
        </a:prstGeom>
        <a:ln xmlns:a="http://schemas.openxmlformats.org/drawingml/2006/main">
          <a:solidFill>
            <a:schemeClr val="tx1">
              <a:lumMod val="50000"/>
              <a:lumOff val="50000"/>
            </a:schemeClr>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0.00212</cdr:x>
      <cdr:y>0.12402</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0.06872</cdr:x>
      <cdr:y>0.07638</cdr:y>
    </cdr:from>
    <cdr:to>
      <cdr:x>0.09418</cdr:x>
      <cdr:y>0.14313</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0.07345</cdr:x>
      <cdr:y>0.79494</cdr:y>
    </cdr:from>
    <cdr:to>
      <cdr:x>0.09892</cdr:x>
      <cdr:y>0.86169</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1</a:t>
          </a:r>
        </a:p>
      </cdr:txBody>
    </cdr:sp>
  </cdr:relSizeAnchor>
  <cdr:relSizeAnchor xmlns:cdr="http://schemas.openxmlformats.org/drawingml/2006/chartDrawing">
    <cdr:from>
      <cdr:x>0.1116</cdr:x>
      <cdr:y>0.16653</cdr:y>
    </cdr:from>
    <cdr:to>
      <cdr:x>0.16487</cdr:x>
      <cdr:y>0.18282</cdr:y>
    </cdr:to>
    <cdr:sp macro="" textlink="">
      <cdr:nvSpPr>
        <cdr:cNvPr id="5" name="Rectangle 4"/>
        <cdr:cNvSpPr/>
      </cdr:nvSpPr>
      <cdr:spPr bwMode="auto">
        <a:xfrm xmlns:a="http://schemas.openxmlformats.org/drawingml/2006/main">
          <a:off x="263902" y="376218"/>
          <a:ext cx="125973" cy="36809"/>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0.11463</cdr:x>
      <cdr:y>0.17547</cdr:y>
    </cdr:from>
    <cdr:to>
      <cdr:x>0.15971</cdr:x>
      <cdr:y>0.19584</cdr:y>
    </cdr:to>
    <cdr:cxnSp macro="">
      <cdr:nvCxnSpPr>
        <cdr:cNvPr id="6" name="Straight Connector 5"/>
        <cdr:cNvCxnSpPr/>
      </cdr:nvCxnSpPr>
      <cdr:spPr bwMode="auto">
        <a:xfrm xmlns:a="http://schemas.openxmlformats.org/drawingml/2006/main" flipH="1">
          <a:off x="271073" y="396426"/>
          <a:ext cx="106596"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0.15111</cdr:y>
    </cdr:from>
    <cdr:to>
      <cdr:x>0.15667</cdr:x>
      <cdr:y>0.17148</cdr:y>
    </cdr:to>
    <cdr:cxnSp macro="">
      <cdr:nvCxnSpPr>
        <cdr:cNvPr id="7" name="Straight Connector 6"/>
        <cdr:cNvCxnSpPr/>
      </cdr:nvCxnSpPr>
      <cdr:spPr bwMode="auto">
        <a:xfrm xmlns:a="http://schemas.openxmlformats.org/drawingml/2006/main" flipH="1">
          <a:off x="263902" y="341393"/>
          <a:ext cx="106595"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0.3392</cdr:x>
      <cdr:y>0.12424</cdr:y>
    </cdr:from>
    <cdr:to>
      <cdr:x>0.3392</cdr:x>
      <cdr:y>0.84026</cdr:y>
    </cdr:to>
    <cdr:cxnSp macro="">
      <cdr:nvCxnSpPr>
        <cdr:cNvPr id="8" name="Straight Connector 7"/>
        <cdr:cNvCxnSpPr/>
      </cdr:nvCxnSpPr>
      <cdr:spPr>
        <a:xfrm xmlns:a="http://schemas.openxmlformats.org/drawingml/2006/main">
          <a:off x="802145" y="280691"/>
          <a:ext cx="0" cy="1617636"/>
        </a:xfrm>
        <a:prstGeom xmlns:a="http://schemas.openxmlformats.org/drawingml/2006/main" prst="line">
          <a:avLst/>
        </a:prstGeom>
        <a:ln xmlns:a="http://schemas.openxmlformats.org/drawingml/2006/main">
          <a:solidFill>
            <a:schemeClr val="tx1">
              <a:lumMod val="50000"/>
              <a:lumOff val="50000"/>
            </a:schemeClr>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0.00212</cdr:x>
      <cdr:y>0.12641</cdr:y>
    </cdr:from>
    <cdr:to>
      <cdr:x>0.05557</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0.06896</cdr:x>
      <cdr:y>0.07757</cdr:y>
    </cdr:from>
    <cdr:to>
      <cdr:x>0.09442</cdr:x>
      <cdr:y>0.14552</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0.07321</cdr:x>
      <cdr:y>0.79112</cdr:y>
    </cdr:from>
    <cdr:to>
      <cdr:x>0.09868</cdr:x>
      <cdr:y>0.85835</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1</a:t>
          </a:r>
        </a:p>
      </cdr:txBody>
    </cdr:sp>
  </cdr:relSizeAnchor>
  <cdr:relSizeAnchor xmlns:cdr="http://schemas.openxmlformats.org/drawingml/2006/chartDrawing">
    <cdr:from>
      <cdr:x>0.11023</cdr:x>
      <cdr:y>0.16653</cdr:y>
    </cdr:from>
    <cdr:to>
      <cdr:x>0.1635</cdr:x>
      <cdr:y>0.18282</cdr:y>
    </cdr:to>
    <cdr:sp macro="" textlink="">
      <cdr:nvSpPr>
        <cdr:cNvPr id="5" name="Rectangle 4"/>
        <cdr:cNvSpPr/>
      </cdr:nvSpPr>
      <cdr:spPr bwMode="auto">
        <a:xfrm xmlns:a="http://schemas.openxmlformats.org/drawingml/2006/main">
          <a:off x="260673" y="376218"/>
          <a:ext cx="125973" cy="36809"/>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0.11326</cdr:x>
      <cdr:y>0.17547</cdr:y>
    </cdr:from>
    <cdr:to>
      <cdr:x>0.15834</cdr:x>
      <cdr:y>0.19584</cdr:y>
    </cdr:to>
    <cdr:cxnSp macro="">
      <cdr:nvCxnSpPr>
        <cdr:cNvPr id="6" name="Straight Connector 5"/>
        <cdr:cNvCxnSpPr/>
      </cdr:nvCxnSpPr>
      <cdr:spPr bwMode="auto">
        <a:xfrm xmlns:a="http://schemas.openxmlformats.org/drawingml/2006/main" flipH="1">
          <a:off x="267844" y="396426"/>
          <a:ext cx="106596"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0.15111</cdr:y>
    </cdr:from>
    <cdr:to>
      <cdr:x>0.15531</cdr:x>
      <cdr:y>0.17148</cdr:y>
    </cdr:to>
    <cdr:cxnSp macro="">
      <cdr:nvCxnSpPr>
        <cdr:cNvPr id="7" name="Straight Connector 6"/>
        <cdr:cNvCxnSpPr/>
      </cdr:nvCxnSpPr>
      <cdr:spPr bwMode="auto">
        <a:xfrm xmlns:a="http://schemas.openxmlformats.org/drawingml/2006/main" flipH="1">
          <a:off x="260673" y="341393"/>
          <a:ext cx="106595" cy="46012"/>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0.34093</cdr:x>
      <cdr:y>0.12605</cdr:y>
    </cdr:from>
    <cdr:to>
      <cdr:x>0.34093</cdr:x>
      <cdr:y>0.84208</cdr:y>
    </cdr:to>
    <cdr:cxnSp macro="">
      <cdr:nvCxnSpPr>
        <cdr:cNvPr id="18" name="Straight Connector 17"/>
        <cdr:cNvCxnSpPr/>
      </cdr:nvCxnSpPr>
      <cdr:spPr>
        <a:xfrm xmlns:a="http://schemas.openxmlformats.org/drawingml/2006/main">
          <a:off x="806234" y="284781"/>
          <a:ext cx="0" cy="1617636"/>
        </a:xfrm>
        <a:prstGeom xmlns:a="http://schemas.openxmlformats.org/drawingml/2006/main" prst="line">
          <a:avLst/>
        </a:prstGeom>
        <a:ln xmlns:a="http://schemas.openxmlformats.org/drawingml/2006/main">
          <a:solidFill>
            <a:schemeClr val="tx1">
              <a:lumMod val="50000"/>
              <a:lumOff val="50000"/>
            </a:schemeClr>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0.07321</cdr:x>
      <cdr:y>0.79088</cdr:y>
    </cdr:from>
    <cdr:to>
      <cdr:x>0.09844</cdr:x>
      <cdr:y>0.85787</cdr:y>
    </cdr:to>
    <cdr:sp macro="" textlink="">
      <cdr:nvSpPr>
        <cdr:cNvPr id="4" name="TextBox 5"/>
        <cdr:cNvSpPr txBox="1"/>
      </cdr:nvSpPr>
      <cdr:spPr>
        <a:xfrm xmlns:a="http://schemas.openxmlformats.org/drawingml/2006/main">
          <a:off x="173265" y="1802720"/>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0</a:t>
          </a:r>
        </a:p>
      </cdr:txBody>
    </cdr:sp>
  </cdr:relSizeAnchor>
  <cdr:relSizeAnchor xmlns:cdr="http://schemas.openxmlformats.org/drawingml/2006/chartDrawing">
    <cdr:from>
      <cdr:x>0.11023</cdr:x>
      <cdr:y>0.16798</cdr:y>
    </cdr:from>
    <cdr:to>
      <cdr:x>0.16362</cdr:x>
      <cdr:y>0.1843</cdr:y>
    </cdr:to>
    <cdr:sp macro="" textlink="">
      <cdr:nvSpPr>
        <cdr:cNvPr id="9" name="Rectangle 8"/>
        <cdr:cNvSpPr/>
      </cdr:nvSpPr>
      <cdr:spPr bwMode="auto">
        <a:xfrm xmlns:a="http://schemas.openxmlformats.org/drawingml/2006/main">
          <a:off x="260673" y="379504"/>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0.11327</cdr:x>
      <cdr:y>0.17694</cdr:y>
    </cdr:from>
    <cdr:to>
      <cdr:x>0.15845</cdr:x>
      <cdr:y>0.19734</cdr:y>
    </cdr:to>
    <cdr:cxnSp macro="">
      <cdr:nvCxnSpPr>
        <cdr:cNvPr id="10" name="Straight Connector 9"/>
        <cdr:cNvCxnSpPr/>
      </cdr:nvCxnSpPr>
      <cdr:spPr bwMode="auto">
        <a:xfrm xmlns:a="http://schemas.openxmlformats.org/drawingml/2006/main" flipH="1">
          <a:off x="267860" y="399746"/>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0.11023</cdr:x>
      <cdr:y>0.15254</cdr:y>
    </cdr:from>
    <cdr:to>
      <cdr:x>0.15541</cdr:x>
      <cdr:y>0.17294</cdr:y>
    </cdr:to>
    <cdr:cxnSp macro="">
      <cdr:nvCxnSpPr>
        <cdr:cNvPr id="11" name="Straight Connector 10"/>
        <cdr:cNvCxnSpPr/>
      </cdr:nvCxnSpPr>
      <cdr:spPr bwMode="auto">
        <a:xfrm xmlns:a="http://schemas.openxmlformats.org/drawingml/2006/main" flipH="1">
          <a:off x="260673" y="344622"/>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0.00236</cdr:x>
      <cdr:y>0.12808</cdr:y>
    </cdr:from>
    <cdr:to>
      <cdr:x>0.05533</cdr:x>
      <cdr:y>0.97485</cdr:y>
    </cdr:to>
    <cdr:sp macro="" textlink="">
      <cdr:nvSpPr>
        <cdr:cNvPr id="2" name="TextBox 1"/>
        <cdr:cNvSpPr txBox="1"/>
      </cdr:nvSpPr>
      <cdr:spPr>
        <a:xfrm xmlns:a="http://schemas.openxmlformats.org/drawingml/2006/main" rot="16200000">
          <a:off x="-895833" y="1181848"/>
          <a:ext cx="1927791" cy="1260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GB" sz="800" b="0" i="0" baseline="0" dirty="0">
              <a:effectLst/>
              <a:latin typeface="Times New Roman" pitchFamily="18" charset="0"/>
              <a:ea typeface="+mn-ea"/>
              <a:cs typeface="Times New Roman" pitchFamily="18" charset="0"/>
            </a:rPr>
            <a:t>Not at all                    	                            Extremely</a:t>
          </a:r>
          <a:endParaRPr lang="en-GB" sz="800" b="0" dirty="0">
            <a:effectLst/>
            <a:latin typeface="Times New Roman" pitchFamily="18" charset="0"/>
            <a:cs typeface="Times New Roman" pitchFamily="18" charset="0"/>
          </a:endParaRPr>
        </a:p>
      </cdr:txBody>
    </cdr:sp>
  </cdr:relSizeAnchor>
  <cdr:relSizeAnchor xmlns:cdr="http://schemas.openxmlformats.org/drawingml/2006/chartDrawing">
    <cdr:from>
      <cdr:x>0.06848</cdr:x>
      <cdr:y>0.07853</cdr:y>
    </cdr:from>
    <cdr:to>
      <cdr:x>0.0937</cdr:x>
      <cdr:y>0.14719</cdr:y>
    </cdr:to>
    <cdr:sp macro="" textlink="">
      <cdr:nvSpPr>
        <cdr:cNvPr id="3" name="TextBox 5"/>
        <cdr:cNvSpPr txBox="1"/>
      </cdr:nvSpPr>
      <cdr:spPr>
        <a:xfrm xmlns:a="http://schemas.openxmlformats.org/drawingml/2006/main">
          <a:off x="162100" y="173204"/>
          <a:ext cx="60068" cy="151387"/>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GB" sz="800" dirty="0">
              <a:latin typeface="Times New Roman" pitchFamily="18" charset="0"/>
              <a:cs typeface="Times New Roman" pitchFamily="18" charset="0"/>
            </a:rPr>
            <a:t>5</a:t>
          </a:r>
        </a:p>
      </cdr:txBody>
    </cdr:sp>
  </cdr:relSizeAnchor>
  <cdr:relSizeAnchor xmlns:cdr="http://schemas.openxmlformats.org/drawingml/2006/chartDrawing">
    <cdr:from>
      <cdr:x>0.1116</cdr:x>
      <cdr:y>0.16226</cdr:y>
    </cdr:from>
    <cdr:to>
      <cdr:x>0.16499</cdr:x>
      <cdr:y>0.17858</cdr:y>
    </cdr:to>
    <cdr:sp macro="" textlink="">
      <cdr:nvSpPr>
        <cdr:cNvPr id="7" name="Rectangle 6"/>
        <cdr:cNvSpPr/>
      </cdr:nvSpPr>
      <cdr:spPr bwMode="auto">
        <a:xfrm xmlns:a="http://schemas.openxmlformats.org/drawingml/2006/main">
          <a:off x="263902" y="366589"/>
          <a:ext cx="126262" cy="3687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p xmlns:a="http://schemas.openxmlformats.org/drawingml/2006/main">
          <a:endParaRPr lang="en-GB" dirty="0"/>
        </a:p>
      </cdr:txBody>
    </cdr:sp>
  </cdr:relSizeAnchor>
  <cdr:relSizeAnchor xmlns:cdr="http://schemas.openxmlformats.org/drawingml/2006/chartDrawing">
    <cdr:from>
      <cdr:x>0.11464</cdr:x>
      <cdr:y>0.17122</cdr:y>
    </cdr:from>
    <cdr:to>
      <cdr:x>0.15982</cdr:x>
      <cdr:y>0.19162</cdr:y>
    </cdr:to>
    <cdr:cxnSp macro="">
      <cdr:nvCxnSpPr>
        <cdr:cNvPr id="8" name="Straight Connector 7"/>
        <cdr:cNvCxnSpPr/>
      </cdr:nvCxnSpPr>
      <cdr:spPr bwMode="auto">
        <a:xfrm xmlns:a="http://schemas.openxmlformats.org/drawingml/2006/main" flipH="1">
          <a:off x="271089" y="386831"/>
          <a:ext cx="106841"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0.1116</cdr:x>
      <cdr:y>0.14682</cdr:y>
    </cdr:from>
    <cdr:to>
      <cdr:x>0.15678</cdr:x>
      <cdr:y>0.16723</cdr:y>
    </cdr:to>
    <cdr:cxnSp macro="">
      <cdr:nvCxnSpPr>
        <cdr:cNvPr id="11" name="Straight Connector 10"/>
        <cdr:cNvCxnSpPr/>
      </cdr:nvCxnSpPr>
      <cdr:spPr bwMode="auto">
        <a:xfrm xmlns:a="http://schemas.openxmlformats.org/drawingml/2006/main" flipH="1">
          <a:off x="263902" y="331707"/>
          <a:ext cx="106840" cy="46088"/>
        </a:xfrm>
        <a:prstGeom xmlns:a="http://schemas.openxmlformats.org/drawingml/2006/main" prst="line">
          <a:avLst/>
        </a:prstGeom>
        <a:ln xmlns:a="http://schemas.openxmlformats.org/drawingml/2006/main" w="3175">
          <a:solidFill>
            <a:schemeClr val="tx1">
              <a:lumMod val="50000"/>
              <a:lumOff val="50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2971800"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62" tIns="44481" rIns="88962" bIns="44481" numCol="1" anchor="t" anchorCtr="0" compatLnSpc="1">
            <a:prstTxWarp prst="textNoShape">
              <a:avLst/>
            </a:prstTxWarp>
          </a:bodyPr>
          <a:lstStyle>
            <a:lvl1pPr defTabSz="889000">
              <a:defRPr sz="1200"/>
            </a:lvl1pPr>
          </a:lstStyle>
          <a:p>
            <a:pPr>
              <a:defRPr/>
            </a:pPr>
            <a:endParaRPr lang="en-GB" dirty="0"/>
          </a:p>
        </p:txBody>
      </p:sp>
      <p:sp>
        <p:nvSpPr>
          <p:cNvPr id="121859" name="Rectangle 3"/>
          <p:cNvSpPr>
            <a:spLocks noGrp="1" noChangeArrowheads="1"/>
          </p:cNvSpPr>
          <p:nvPr>
            <p:ph type="dt" sz="quarter" idx="1"/>
          </p:nvPr>
        </p:nvSpPr>
        <p:spPr bwMode="auto">
          <a:xfrm>
            <a:off x="3884613" y="0"/>
            <a:ext cx="2971800"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62" tIns="44481" rIns="88962" bIns="44481" numCol="1" anchor="t" anchorCtr="0" compatLnSpc="1">
            <a:prstTxWarp prst="textNoShape">
              <a:avLst/>
            </a:prstTxWarp>
          </a:bodyPr>
          <a:lstStyle>
            <a:lvl1pPr algn="r" defTabSz="889000">
              <a:defRPr sz="1200"/>
            </a:lvl1pPr>
          </a:lstStyle>
          <a:p>
            <a:pPr>
              <a:defRPr/>
            </a:pPr>
            <a:endParaRPr lang="en-GB" dirty="0"/>
          </a:p>
        </p:txBody>
      </p:sp>
      <p:sp>
        <p:nvSpPr>
          <p:cNvPr id="121860" name="Rectangle 4"/>
          <p:cNvSpPr>
            <a:spLocks noGrp="1" noChangeArrowheads="1"/>
          </p:cNvSpPr>
          <p:nvPr>
            <p:ph type="ftr" sz="quarter" idx="2"/>
          </p:nvPr>
        </p:nvSpPr>
        <p:spPr bwMode="auto">
          <a:xfrm>
            <a:off x="0" y="9448444"/>
            <a:ext cx="2971800"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62" tIns="44481" rIns="88962" bIns="44481" numCol="1" anchor="b" anchorCtr="0" compatLnSpc="1">
            <a:prstTxWarp prst="textNoShape">
              <a:avLst/>
            </a:prstTxWarp>
          </a:bodyPr>
          <a:lstStyle>
            <a:lvl1pPr defTabSz="889000">
              <a:defRPr sz="1200"/>
            </a:lvl1pPr>
          </a:lstStyle>
          <a:p>
            <a:pPr>
              <a:defRPr/>
            </a:pPr>
            <a:endParaRPr lang="en-GB" dirty="0"/>
          </a:p>
        </p:txBody>
      </p:sp>
      <p:sp>
        <p:nvSpPr>
          <p:cNvPr id="121861" name="Rectangle 5"/>
          <p:cNvSpPr>
            <a:spLocks noGrp="1" noChangeArrowheads="1"/>
          </p:cNvSpPr>
          <p:nvPr>
            <p:ph type="sldNum" sz="quarter" idx="3"/>
          </p:nvPr>
        </p:nvSpPr>
        <p:spPr bwMode="auto">
          <a:xfrm>
            <a:off x="3884613" y="9448444"/>
            <a:ext cx="2971800"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62" tIns="44481" rIns="88962" bIns="44481" numCol="1" anchor="b" anchorCtr="0" compatLnSpc="1">
            <a:prstTxWarp prst="textNoShape">
              <a:avLst/>
            </a:prstTxWarp>
          </a:bodyPr>
          <a:lstStyle>
            <a:lvl1pPr algn="r" defTabSz="889000">
              <a:defRPr sz="1200"/>
            </a:lvl1pPr>
          </a:lstStyle>
          <a:p>
            <a:pPr>
              <a:defRPr/>
            </a:pPr>
            <a:fld id="{A984B92D-2FD5-455F-973A-200D18DC3EDB}" type="slidenum">
              <a:rPr lang="en-GB"/>
              <a:pPr>
                <a:defRPr/>
              </a:pPr>
              <a:t>‹#›</a:t>
            </a:fld>
            <a:endParaRPr lang="en-GB" dirty="0"/>
          </a:p>
        </p:txBody>
      </p:sp>
    </p:spTree>
    <p:extLst>
      <p:ext uri="{BB962C8B-B14F-4D97-AF65-F5344CB8AC3E}">
        <p14:creationId xmlns:p14="http://schemas.microsoft.com/office/powerpoint/2010/main" val="1431239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3388"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6" tIns="45228" rIns="90456" bIns="45228" numCol="1" anchor="t" anchorCtr="0" compatLnSpc="1">
            <a:prstTxWarp prst="textNoShape">
              <a:avLst/>
            </a:prstTxWarp>
          </a:bodyPr>
          <a:lstStyle>
            <a:lvl1pPr defTabSz="904875">
              <a:defRPr sz="1200"/>
            </a:lvl1pPr>
          </a:lstStyle>
          <a:p>
            <a:pPr>
              <a:defRPr/>
            </a:pPr>
            <a:endParaRPr lang="en-US" dirty="0"/>
          </a:p>
        </p:txBody>
      </p:sp>
      <p:sp>
        <p:nvSpPr>
          <p:cNvPr id="54275" name="Rectangle 3"/>
          <p:cNvSpPr>
            <a:spLocks noGrp="1" noChangeArrowheads="1"/>
          </p:cNvSpPr>
          <p:nvPr>
            <p:ph type="dt" idx="1"/>
          </p:nvPr>
        </p:nvSpPr>
        <p:spPr bwMode="auto">
          <a:xfrm>
            <a:off x="3883025" y="0"/>
            <a:ext cx="2973388"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6" tIns="45228" rIns="90456" bIns="45228" numCol="1" anchor="t" anchorCtr="0" compatLnSpc="1">
            <a:prstTxWarp prst="textNoShape">
              <a:avLst/>
            </a:prstTxWarp>
          </a:bodyPr>
          <a:lstStyle>
            <a:lvl1pPr algn="r" defTabSz="904875">
              <a:defRPr sz="1200"/>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941388" y="744538"/>
            <a:ext cx="4975225" cy="37322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724223"/>
            <a:ext cx="5486400" cy="4478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6" tIns="45228" rIns="90456" bIns="452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448444"/>
            <a:ext cx="2973388"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6" tIns="45228" rIns="90456" bIns="45228" numCol="1" anchor="b" anchorCtr="0" compatLnSpc="1">
            <a:prstTxWarp prst="textNoShape">
              <a:avLst/>
            </a:prstTxWarp>
          </a:bodyPr>
          <a:lstStyle>
            <a:lvl1pPr defTabSz="904875">
              <a:defRPr sz="1200"/>
            </a:lvl1pPr>
          </a:lstStyle>
          <a:p>
            <a:pPr>
              <a:defRPr/>
            </a:pPr>
            <a:endParaRPr lang="en-US" dirty="0"/>
          </a:p>
        </p:txBody>
      </p:sp>
      <p:sp>
        <p:nvSpPr>
          <p:cNvPr id="54279" name="Rectangle 7"/>
          <p:cNvSpPr>
            <a:spLocks noGrp="1" noChangeArrowheads="1"/>
          </p:cNvSpPr>
          <p:nvPr>
            <p:ph type="sldNum" sz="quarter" idx="5"/>
          </p:nvPr>
        </p:nvSpPr>
        <p:spPr bwMode="auto">
          <a:xfrm>
            <a:off x="3883025" y="9448444"/>
            <a:ext cx="2973388" cy="4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6" tIns="45228" rIns="90456" bIns="45228" numCol="1" anchor="b" anchorCtr="0" compatLnSpc="1">
            <a:prstTxWarp prst="textNoShape">
              <a:avLst/>
            </a:prstTxWarp>
          </a:bodyPr>
          <a:lstStyle>
            <a:lvl1pPr algn="r" defTabSz="904875">
              <a:defRPr sz="1200"/>
            </a:lvl1pPr>
          </a:lstStyle>
          <a:p>
            <a:pPr>
              <a:defRPr/>
            </a:pPr>
            <a:fld id="{D57DF5E8-F18E-47D1-864A-6356FF225735}" type="slidenum">
              <a:rPr lang="en-US"/>
              <a:pPr>
                <a:defRPr/>
              </a:pPr>
              <a:t>‹#›</a:t>
            </a:fld>
            <a:endParaRPr lang="en-US" dirty="0"/>
          </a:p>
        </p:txBody>
      </p:sp>
    </p:spTree>
    <p:extLst>
      <p:ext uri="{BB962C8B-B14F-4D97-AF65-F5344CB8AC3E}">
        <p14:creationId xmlns:p14="http://schemas.microsoft.com/office/powerpoint/2010/main" val="1306617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FF73E62C-E106-44BE-8F9F-79CB700FFC31}" type="slidenum">
              <a:rPr lang="en-US" smtClean="0"/>
              <a:pPr eaLnBrk="1" hangingPunct="1"/>
              <a:t>1</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GB" dirty="0" smtClean="0"/>
              <a:t>Today</a:t>
            </a:r>
            <a:r>
              <a:rPr lang="en-GB" dirty="0" smtClean="0"/>
              <a:t>, I will be speaking about a trial</a:t>
            </a:r>
            <a:r>
              <a:rPr lang="en-GB" baseline="0" dirty="0" smtClean="0"/>
              <a:t> examining</a:t>
            </a:r>
            <a:r>
              <a:rPr lang="en-GB" dirty="0" smtClean="0"/>
              <a:t>….At the outset, I want to make it clear that</a:t>
            </a:r>
            <a:r>
              <a:rPr lang="en-GB" baseline="0" dirty="0" smtClean="0"/>
              <a:t> my co-authors listed here – with the exception of Emma </a:t>
            </a:r>
            <a:r>
              <a:rPr lang="en-GB" baseline="0" dirty="0" smtClean="0"/>
              <a:t>– </a:t>
            </a:r>
            <a:r>
              <a:rPr lang="en-GB" baseline="0" dirty="0" smtClean="0"/>
              <a:t>did </a:t>
            </a:r>
            <a:r>
              <a:rPr lang="en-GB" baseline="0" dirty="0" smtClean="0"/>
              <a:t>the hard work </a:t>
            </a:r>
            <a:r>
              <a:rPr lang="en-GB" baseline="0" dirty="0" smtClean="0"/>
              <a:t>of designing the study and collecting the data. </a:t>
            </a:r>
            <a:r>
              <a:rPr lang="en-GB" baseline="0" dirty="0" smtClean="0"/>
              <a:t>My role was to analyse </a:t>
            </a:r>
            <a:r>
              <a:rPr lang="en-GB" baseline="0" dirty="0" smtClean="0"/>
              <a:t>the data and </a:t>
            </a:r>
            <a:r>
              <a:rPr lang="en-GB" baseline="0" dirty="0" smtClean="0"/>
              <a:t>write </a:t>
            </a:r>
            <a:r>
              <a:rPr lang="en-GB" baseline="0" dirty="0" smtClean="0"/>
              <a:t>the first draft of the paper on which I’ve based this presentation. </a:t>
            </a:r>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solidFill>
                  <a:schemeClr val="tx1"/>
                </a:solidFill>
              </a:rPr>
              <a:t>We addressed these questions by means of a </a:t>
            </a:r>
          </a:p>
          <a:p>
            <a:r>
              <a:rPr lang="en-GB" dirty="0" smtClean="0">
                <a:solidFill>
                  <a:schemeClr val="tx1"/>
                </a:solidFill>
              </a:rPr>
              <a:t>***</a:t>
            </a:r>
          </a:p>
          <a:p>
            <a:r>
              <a:rPr lang="en-GB" dirty="0" smtClean="0">
                <a:solidFill>
                  <a:schemeClr val="tx1"/>
                </a:solidFill>
              </a:rPr>
              <a:t>The intention was to allocate 2mg or 4mg gum (or matching placebo) based on cigarette consumption whereby participants smoking more than 20 cigarettes per day would be allocated the stronger 4mg gum. However, there was a labelling error. Within each batch of gum provided to the research team, the labels were meant to systematically refer to either ‘2mg or placebo’ or ‘4mg or placebo’. Instead, whole batches of gum were either all 2mg or placebo, or all 4mg or placebo, and the systematic labelling within batches actually bore no relationship to dose. The mistake was only revealed after the labels were unblinded. The result was that participants were in fact randomly block allocated to either the 2mg or placebo gum, or to the 4mg or placebo gum, with 60% of participants on active treatment receiving 2mg gum. </a:t>
            </a:r>
          </a:p>
          <a:p>
            <a:endParaRPr lang="en-GB"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The nicotine gum contained nicotine bound to an ion-exchange resin to permit slow release of nicotine, and an alkaline hydrocarbonate buffer to increase the buccal absorption of nicotine by increasing salivary pH to 8.5. The gum also contained gum base, sorbitol and flavour. All participants were asked to take at least one piece of gum every hour beginning after the first half-hour of abstinence. </a:t>
            </a:r>
          </a:p>
          <a:p>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solidFill>
                  <a:schemeClr val="tx1"/>
                </a:solidFill>
              </a:rPr>
              <a:t>Our measures were mean ratings of self-reported</a:t>
            </a:r>
            <a:r>
              <a:rPr lang="en-GB" baseline="0" dirty="0" smtClean="0">
                <a:solidFill>
                  <a:schemeClr val="tx1"/>
                </a:solidFill>
              </a:rPr>
              <a:t> craving, operationalized as the strength of urge to smoke…</a:t>
            </a:r>
            <a:endParaRPr lang="en-GB" dirty="0" smtClean="0">
              <a:solidFill>
                <a:schemeClr val="tx1"/>
              </a:solidFill>
            </a:endParaRPr>
          </a:p>
          <a:p>
            <a:endParaRPr lang="en-GB" dirty="0" smtClean="0">
              <a:solidFill>
                <a:schemeClr val="tx1"/>
              </a:solidFill>
            </a:endParaRPr>
          </a:p>
          <a:p>
            <a:r>
              <a:rPr lang="en-GB" dirty="0" smtClean="0">
                <a:solidFill>
                  <a:schemeClr val="tx1"/>
                </a:solidFill>
              </a:rPr>
              <a:t>****</a:t>
            </a:r>
          </a:p>
          <a:p>
            <a:endParaRPr lang="en-GB" dirty="0" smtClean="0">
              <a:solidFill>
                <a:schemeClr val="tx1"/>
              </a:solidFill>
            </a:endParaRPr>
          </a:p>
          <a:p>
            <a:r>
              <a:rPr lang="en-GB" dirty="0" smtClean="0">
                <a:solidFill>
                  <a:schemeClr val="tx1"/>
                </a:solidFill>
              </a:rPr>
              <a:t>The relatively brief MPSS has been found to be at least as reliable and sensitive to abstinence as longer measures such as the Questionnaire of Smoking Urges (West &amp; Ussher, 2010).</a:t>
            </a:r>
          </a:p>
          <a:p>
            <a:endParaRPr lang="en-GB"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For the purposes of analysis, the measurements were averaged across four separate time periods: 0-30 minutes (prior to medication); 31-120  minutes; 121-240 minutes and 241-360 minutes. Baseline assessment evaluated age, sex, ethnicity, difficulty with temporary abstinence (‘During your normal day, how hard do you find it not to smoke for more than three hours? 1=Not at all difficult to 5=Almost impossible’), previous experience with nicotine replacement therapy, the Heaviness of Smoking Index (HSI, Heatherton, Kozlowski, Frecker, Rickert, &amp; Robinson, 1989), age of smoking initiation, previous attempts to quit smoking and carbon monoxide (CO) levels in exhaled breath.</a:t>
            </a:r>
          </a:p>
          <a:p>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So, to describe</a:t>
            </a:r>
            <a:r>
              <a:rPr lang="en-GB" baseline="0" dirty="0" smtClean="0"/>
              <a:t> the procedure briefly. </a:t>
            </a:r>
            <a:r>
              <a:rPr lang="en-GB" dirty="0" smtClean="0"/>
              <a:t>After screening</a:t>
            </a:r>
            <a:r>
              <a:rPr lang="en-GB" baseline="0" dirty="0" smtClean="0"/>
              <a:t> and </a:t>
            </a:r>
            <a:r>
              <a:rPr lang="en-GB" dirty="0" smtClean="0"/>
              <a:t>baseline assessment,</a:t>
            </a:r>
          </a:p>
          <a:p>
            <a:endParaRPr lang="en-GB" dirty="0" smtClean="0"/>
          </a:p>
          <a:p>
            <a:r>
              <a:rPr lang="en-GB" dirty="0" smtClean="0">
                <a:solidFill>
                  <a:schemeClr val="tx1"/>
                </a:solidFill>
              </a:rPr>
              <a:t>Also instructed on how best to use the gum</a:t>
            </a:r>
          </a:p>
          <a:p>
            <a:endParaRPr lang="en-GB" dirty="0" smtClean="0">
              <a:solidFill>
                <a:schemeClr val="tx1"/>
              </a:solidFill>
            </a:endParaRPr>
          </a:p>
          <a:p>
            <a:r>
              <a:rPr lang="en-GB" dirty="0" smtClean="0">
                <a:solidFill>
                  <a:schemeClr val="tx1"/>
                </a:solidFill>
              </a:rPr>
              <a:t>…who reminded </a:t>
            </a:r>
            <a:r>
              <a:rPr lang="en-GB" dirty="0" smtClean="0">
                <a:solidFill>
                  <a:schemeClr val="tx1"/>
                </a:solidFill>
              </a:rPr>
              <a:t>them whenever they were due to use a piece of gum or complete a questionnaire. </a:t>
            </a:r>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The participants were</a:t>
            </a:r>
          </a:p>
          <a:p>
            <a:endParaRPr lang="en-GB" dirty="0" smtClean="0"/>
          </a:p>
          <a:p>
            <a:r>
              <a:rPr lang="en-GB" dirty="0" smtClean="0"/>
              <a:t>Here I’ve listed our inclusion/exclusion criteria.</a:t>
            </a:r>
            <a:r>
              <a:rPr lang="en-GB" baseline="0" dirty="0" smtClean="0"/>
              <a:t> I won’t got through them all other than to say o</a:t>
            </a:r>
            <a:r>
              <a:rPr lang="en-GB" dirty="0" smtClean="0"/>
              <a:t>ur criteria</a:t>
            </a:r>
            <a:r>
              <a:rPr lang="en-GB" baseline="0" dirty="0" smtClean="0"/>
              <a:t> were intended to include only heavy adult smokers whose participation wasn’t affected by other cessation activities or medical conditions. A small number were excluded from the analysis after randomisation but before </a:t>
            </a:r>
            <a:r>
              <a:rPr lang="en-GB" baseline="0" dirty="0" err="1" smtClean="0"/>
              <a:t>unblinding</a:t>
            </a:r>
            <a:r>
              <a:rPr lang="en-GB" baseline="0" dirty="0" smtClean="0"/>
              <a:t>…Most importantly, the numbers excluded for each reason were near identical in each condition</a:t>
            </a:r>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In total,</a:t>
            </a:r>
            <a:r>
              <a:rPr lang="en-GB" baseline="0" dirty="0" smtClean="0"/>
              <a:t> 132 participants were included in the current study. </a:t>
            </a:r>
            <a:r>
              <a:rPr lang="en-GB" dirty="0" smtClean="0"/>
              <a:t>I won’t go through this</a:t>
            </a:r>
            <a:r>
              <a:rPr lang="en-GB" baseline="0" dirty="0" smtClean="0"/>
              <a:t> in detail but clearly, a</a:t>
            </a:r>
            <a:r>
              <a:rPr lang="en-GB" dirty="0" smtClean="0"/>
              <a:t>s intended, the participants appeared to represent a</a:t>
            </a:r>
            <a:r>
              <a:rPr lang="en-GB" baseline="0" dirty="0" smtClean="0"/>
              <a:t> fairly typical group of heavy smokers and r</a:t>
            </a:r>
            <a:r>
              <a:rPr lang="en-GB" dirty="0" smtClean="0"/>
              <a:t>andomisation was</a:t>
            </a:r>
            <a:r>
              <a:rPr lang="en-GB" baseline="0" dirty="0" smtClean="0"/>
              <a:t> successful as both groups were similar.</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In order to assess</a:t>
            </a:r>
            <a:r>
              <a:rPr lang="en-GB" baseline="0" dirty="0" smtClean="0"/>
              <a:t> the effect of gum on the development of withdrawal the m</a:t>
            </a:r>
            <a:r>
              <a:rPr lang="en-GB" dirty="0" smtClean="0">
                <a:solidFill>
                  <a:schemeClr val="tx1"/>
                </a:solidFill>
              </a:rPr>
              <a:t>easurements were averaged across 4 separate time periods</a:t>
            </a:r>
            <a:r>
              <a:rPr lang="en-GB" baseline="0" dirty="0" smtClean="0">
                <a:solidFill>
                  <a:schemeClr val="tx1"/>
                </a:solidFill>
              </a:rPr>
              <a:t> listed here. </a:t>
            </a:r>
            <a:r>
              <a:rPr lang="en-GB" baseline="0" dirty="0" smtClean="0"/>
              <a:t>The last two periods were equally sized and the first two were split to distinguish the onset of medication. We then conducted a </a:t>
            </a:r>
            <a:r>
              <a:rPr lang="en-GB" dirty="0" smtClean="0">
                <a:solidFill>
                  <a:schemeClr val="tx1"/>
                </a:solidFill>
              </a:rPr>
              <a:t>multivariate analysis of all the withdrawal</a:t>
            </a:r>
            <a:r>
              <a:rPr lang="en-GB" baseline="0" dirty="0" smtClean="0">
                <a:solidFill>
                  <a:schemeClr val="tx1"/>
                </a:solidFill>
              </a:rPr>
              <a:t> symptoms…</a:t>
            </a:r>
            <a:endParaRPr lang="en-GB" dirty="0" smtClean="0"/>
          </a:p>
          <a:p>
            <a:r>
              <a:rPr lang="en-GB" dirty="0" smtClean="0"/>
              <a:t>****</a:t>
            </a:r>
          </a:p>
          <a:p>
            <a:r>
              <a:rPr lang="en-GB" dirty="0" smtClean="0"/>
              <a:t>All analyses conducted with missing data imputed from measurements taken within the same interval of time for which data was missing (with the exception that all participants who failed to provide a rating prior to treatment or who missed more than 5% of outcome measurements were excluded). In two sensitivity analyses, i) the effect of treatment with three levels (placebo vs. 2mg vs. 4mg nicotine gum) was examined and ii) all analyses were repeated using only complete cases. </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In that</a:t>
            </a:r>
            <a:r>
              <a:rPr lang="en-GB" baseline="0" dirty="0" smtClean="0"/>
              <a:t> multivariate </a:t>
            </a:r>
            <a:r>
              <a:rPr lang="en-GB" dirty="0" smtClean="0"/>
              <a:t>analysis, critically</a:t>
            </a:r>
          </a:p>
          <a:p>
            <a:endParaRPr lang="en-GB" dirty="0" smtClean="0">
              <a:solidFill>
                <a:schemeClr val="tx1"/>
              </a:solidFill>
            </a:endParaRPr>
          </a:p>
          <a:p>
            <a:r>
              <a:rPr lang="en-GB" dirty="0" smtClean="0">
                <a:solidFill>
                  <a:schemeClr val="tx1"/>
                </a:solidFill>
              </a:rPr>
              <a:t>Thus, there was no evidence at all that the nicotine gum had any effect on the development of</a:t>
            </a:r>
            <a:r>
              <a:rPr lang="en-GB" baseline="0" dirty="0" smtClean="0">
                <a:solidFill>
                  <a:schemeClr val="tx1"/>
                </a:solidFill>
              </a:rPr>
              <a:t> withdrawal symptoms</a:t>
            </a:r>
            <a:endParaRPr lang="en-GB" dirty="0" smtClean="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sz="1200" b="0" kern="1200" dirty="0" smtClean="0">
                <a:solidFill>
                  <a:schemeClr val="tx1"/>
                </a:solidFill>
                <a:effectLst/>
                <a:latin typeface="Arial" charset="0"/>
                <a:ea typeface="+mn-ea"/>
                <a:cs typeface="+mn-cs"/>
              </a:rPr>
              <a:t>Multivariate analyses</a:t>
            </a:r>
            <a:r>
              <a:rPr lang="en-GB" sz="1200" b="0" kern="1200" baseline="0" dirty="0" smtClean="0">
                <a:solidFill>
                  <a:schemeClr val="tx1"/>
                </a:solidFill>
                <a:effectLst/>
                <a:latin typeface="Arial" charset="0"/>
                <a:ea typeface="+mn-ea"/>
                <a:cs typeface="+mn-cs"/>
              </a:rPr>
              <a:t> </a:t>
            </a:r>
            <a:r>
              <a:rPr lang="en-GB" sz="1200" b="0" kern="1200" dirty="0" smtClean="0">
                <a:solidFill>
                  <a:schemeClr val="tx1"/>
                </a:solidFill>
                <a:effectLst/>
                <a:latin typeface="Arial" charset="0"/>
                <a:ea typeface="+mn-ea"/>
                <a:cs typeface="+mn-cs"/>
              </a:rPr>
              <a:t>can be a bit abstract,</a:t>
            </a:r>
            <a:r>
              <a:rPr lang="en-GB" sz="1200" b="0" kern="1200" baseline="0" dirty="0" smtClean="0">
                <a:solidFill>
                  <a:schemeClr val="tx1"/>
                </a:solidFill>
                <a:effectLst/>
                <a:latin typeface="Arial" charset="0"/>
                <a:ea typeface="+mn-ea"/>
                <a:cs typeface="+mn-cs"/>
              </a:rPr>
              <a:t> so t</a:t>
            </a:r>
            <a:r>
              <a:rPr lang="en-GB" sz="1200" b="0" kern="1200" dirty="0" smtClean="0">
                <a:solidFill>
                  <a:schemeClr val="tx1"/>
                </a:solidFill>
                <a:effectLst/>
                <a:latin typeface="Arial" charset="0"/>
                <a:ea typeface="+mn-ea"/>
                <a:cs typeface="+mn-cs"/>
              </a:rPr>
              <a:t>o illustrate the result, these</a:t>
            </a:r>
            <a:r>
              <a:rPr lang="en-GB" sz="1200" b="0" kern="1200" baseline="0" dirty="0" smtClean="0">
                <a:solidFill>
                  <a:schemeClr val="tx1"/>
                </a:solidFill>
                <a:effectLst/>
                <a:latin typeface="Arial" charset="0"/>
                <a:ea typeface="+mn-ea"/>
                <a:cs typeface="+mn-cs"/>
              </a:rPr>
              <a:t> graphs show </a:t>
            </a:r>
            <a:r>
              <a:rPr lang="en-GB" sz="1200" b="0" kern="1200" dirty="0" smtClean="0">
                <a:solidFill>
                  <a:schemeClr val="tx1"/>
                </a:solidFill>
                <a:effectLst/>
                <a:latin typeface="Arial" charset="0"/>
                <a:ea typeface="+mn-ea"/>
                <a:cs typeface="+mn-cs"/>
              </a:rPr>
              <a:t>the development of mean ratings of the different withdrawal symptoms during the</a:t>
            </a:r>
            <a:r>
              <a:rPr lang="en-GB" sz="1200" b="0" kern="1200" baseline="0" dirty="0" smtClean="0">
                <a:solidFill>
                  <a:schemeClr val="tx1"/>
                </a:solidFill>
                <a:effectLst/>
                <a:latin typeface="Arial" charset="0"/>
                <a:ea typeface="+mn-ea"/>
                <a:cs typeface="+mn-cs"/>
              </a:rPr>
              <a:t> periods of TA averaged across the two journeys </a:t>
            </a:r>
            <a:r>
              <a:rPr lang="en-GB" sz="1200" b="0" kern="1200" dirty="0" smtClean="0">
                <a:solidFill>
                  <a:schemeClr val="tx1"/>
                </a:solidFill>
                <a:effectLst/>
                <a:latin typeface="Arial" charset="0"/>
                <a:ea typeface="+mn-ea"/>
                <a:cs typeface="+mn-cs"/>
              </a:rPr>
              <a:t>by the different treatment groups. The dashed dot vertical line indicates the onset of treatment. The</a:t>
            </a:r>
            <a:r>
              <a:rPr lang="en-GB" sz="1200" b="0" kern="1200" baseline="0" dirty="0" smtClean="0">
                <a:solidFill>
                  <a:schemeClr val="tx1"/>
                </a:solidFill>
                <a:effectLst/>
                <a:latin typeface="Arial" charset="0"/>
                <a:ea typeface="+mn-ea"/>
                <a:cs typeface="+mn-cs"/>
              </a:rPr>
              <a:t> key thing to note is the close similarity between these two lines representing the two different treatment groups on each graph.</a:t>
            </a:r>
            <a:endParaRPr lang="en-GB" b="0"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In terms of the emergence</a:t>
            </a:r>
            <a:r>
              <a:rPr lang="en-GB" sz="1200" kern="1200" baseline="0" dirty="0" smtClean="0">
                <a:solidFill>
                  <a:schemeClr val="tx1"/>
                </a:solidFill>
                <a:effectLst/>
                <a:latin typeface="Arial" charset="0"/>
                <a:ea typeface="+mn-ea"/>
                <a:cs typeface="+mn-cs"/>
              </a:rPr>
              <a:t> of withdrawal, t</a:t>
            </a:r>
            <a:r>
              <a:rPr lang="en-GB" sz="1200" kern="1200" dirty="0" smtClean="0">
                <a:solidFill>
                  <a:schemeClr val="tx1"/>
                </a:solidFill>
                <a:effectLst/>
                <a:latin typeface="Arial" charset="0"/>
                <a:ea typeface="+mn-ea"/>
                <a:cs typeface="+mn-cs"/>
              </a:rPr>
              <a:t>he multivariate</a:t>
            </a:r>
            <a:r>
              <a:rPr lang="en-GB" sz="1200" kern="1200" baseline="0" dirty="0" smtClean="0">
                <a:solidFill>
                  <a:schemeClr val="tx1"/>
                </a:solidFill>
                <a:effectLst/>
                <a:latin typeface="Arial" charset="0"/>
                <a:ea typeface="+mn-ea"/>
                <a:cs typeface="+mn-cs"/>
              </a:rPr>
              <a:t> analysis </a:t>
            </a:r>
            <a:r>
              <a:rPr lang="en-GB" sz="1200" kern="1200" dirty="0" smtClean="0">
                <a:solidFill>
                  <a:schemeClr val="tx1"/>
                </a:solidFill>
                <a:effectLst/>
                <a:latin typeface="Arial" charset="0"/>
                <a:ea typeface="+mn-ea"/>
                <a:cs typeface="+mn-cs"/>
              </a:rPr>
              <a:t>did however reveal an overall effect of time. In other words, in both groups there was evidence</a:t>
            </a:r>
            <a:r>
              <a:rPr lang="en-GB" sz="1200" kern="1200" baseline="0" dirty="0" smtClean="0">
                <a:solidFill>
                  <a:schemeClr val="tx1"/>
                </a:solidFill>
                <a:effectLst/>
                <a:latin typeface="Arial" charset="0"/>
                <a:ea typeface="+mn-ea"/>
                <a:cs typeface="+mn-cs"/>
              </a:rPr>
              <a:t> that withdrawal symptoms emerged during their 6h period of TA. To explore that result, we conducted </a:t>
            </a:r>
            <a:r>
              <a:rPr lang="en-GB" sz="1200" kern="1200" dirty="0" smtClean="0">
                <a:solidFill>
                  <a:schemeClr val="tx1"/>
                </a:solidFill>
                <a:effectLst/>
                <a:latin typeface="Arial" charset="0"/>
                <a:ea typeface="+mn-ea"/>
                <a:cs typeface="+mn-cs"/>
              </a:rPr>
              <a:t>follow-up</a:t>
            </a:r>
            <a:r>
              <a:rPr lang="en-GB" sz="1200" kern="1200" baseline="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univariate analyses to examine the effects of time for the different symptoms.</a:t>
            </a:r>
            <a:r>
              <a:rPr lang="en-GB" sz="1200" kern="1200" baseline="0" dirty="0" smtClean="0">
                <a:solidFill>
                  <a:schemeClr val="tx1"/>
                </a:solidFill>
                <a:effectLst/>
                <a:latin typeface="Arial" charset="0"/>
                <a:ea typeface="+mn-ea"/>
                <a:cs typeface="+mn-cs"/>
              </a:rPr>
              <a:t> In view of the lack of a treatment effect, we collapsed the results between the two treatment groups and also collapsed t</a:t>
            </a:r>
            <a:r>
              <a:rPr lang="en-GB" sz="1200" kern="1200" dirty="0" smtClean="0">
                <a:solidFill>
                  <a:schemeClr val="tx1"/>
                </a:solidFill>
                <a:effectLst/>
                <a:latin typeface="Arial" charset="0"/>
                <a:ea typeface="+mn-ea"/>
                <a:cs typeface="+mn-cs"/>
              </a:rPr>
              <a:t>he first two time intervals to</a:t>
            </a:r>
            <a:r>
              <a:rPr lang="en-GB" sz="1200" kern="1200" baseline="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create three equally balanced intervals. These analyses</a:t>
            </a:r>
            <a:r>
              <a:rPr lang="en-GB" sz="1200" kern="1200" baseline="0" dirty="0" smtClean="0">
                <a:solidFill>
                  <a:schemeClr val="tx1"/>
                </a:solidFill>
                <a:effectLst/>
                <a:latin typeface="Arial" charset="0"/>
                <a:ea typeface="+mn-ea"/>
                <a:cs typeface="+mn-cs"/>
              </a:rPr>
              <a:t> revealed a significant linear increase over time for all symptoms (p&lt;0.001) except hunger (p=0.07). The approximately linear nature of the increase in symptoms is clearly illustrated in these graphs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effectLst/>
                <a:latin typeface="Arial" charset="0"/>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effectLst/>
                <a:latin typeface="Arial" charset="0"/>
                <a:ea typeface="+mn-ea"/>
                <a:cs typeface="+mn-cs"/>
              </a:rPr>
              <a:t>These graphs show </a:t>
            </a:r>
            <a:r>
              <a:rPr lang="en-GB" sz="1200" kern="1200" dirty="0" smtClean="0">
                <a:solidFill>
                  <a:schemeClr val="tx1"/>
                </a:solidFill>
                <a:effectLst/>
                <a:latin typeface="Arial" charset="0"/>
                <a:ea typeface="+mn-ea"/>
                <a:cs typeface="+mn-cs"/>
              </a:rPr>
              <a:t>the development of symptoms over time collapsed across treatment groups</a:t>
            </a:r>
            <a:r>
              <a:rPr lang="en-GB" sz="1200" kern="1200" baseline="0" dirty="0" smtClean="0">
                <a:solidFill>
                  <a:schemeClr val="tx1"/>
                </a:solidFill>
                <a:effectLst/>
                <a:latin typeface="Arial" charset="0"/>
                <a:ea typeface="+mn-ea"/>
                <a:cs typeface="+mn-cs"/>
              </a:rPr>
              <a:t> and journey and illustrate the approximately linear increase in the majority of symptoms.</a:t>
            </a:r>
            <a:endParaRPr lang="en-GB"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So,</a:t>
            </a:r>
            <a:r>
              <a:rPr lang="en-GB" baseline="0" dirty="0" smtClean="0"/>
              <a:t> i</a:t>
            </a:r>
            <a:r>
              <a:rPr lang="en-GB" dirty="0" smtClean="0"/>
              <a:t>n the</a:t>
            </a:r>
            <a:r>
              <a:rPr lang="en-GB" baseline="0" dirty="0" smtClean="0"/>
              <a:t> time honored tradition, I’ll start with some general background. </a:t>
            </a:r>
            <a:r>
              <a:rPr lang="en-GB" dirty="0" smtClean="0">
                <a:solidFill>
                  <a:schemeClr val="tx1"/>
                </a:solidFill>
              </a:rPr>
              <a:t>Withdrawal symptoms play an </a:t>
            </a:r>
            <a:r>
              <a:rPr lang="en-GB" baseline="0" dirty="0" smtClean="0">
                <a:solidFill>
                  <a:schemeClr val="tx1"/>
                </a:solidFill>
              </a:rPr>
              <a:t>important role in nicotine dependence as reflected by…and the </a:t>
            </a:r>
            <a:r>
              <a:rPr lang="en-GB" baseline="0" dirty="0" smtClean="0">
                <a:solidFill>
                  <a:schemeClr val="tx1"/>
                </a:solidFill>
              </a:rPr>
              <a:t>predictive </a:t>
            </a:r>
            <a:r>
              <a:rPr lang="en-GB" baseline="0" dirty="0" smtClean="0">
                <a:solidFill>
                  <a:schemeClr val="tx1"/>
                </a:solidFill>
              </a:rPr>
              <a:t>relationship between the severity of withdrawal following a quit attempt and subsequent relapse to smoking</a:t>
            </a:r>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solidFill>
                  <a:schemeClr val="tx1"/>
                </a:solidFill>
              </a:rPr>
              <a:t>Having established the </a:t>
            </a:r>
            <a:r>
              <a:rPr lang="en-GB" dirty="0" smtClean="0">
                <a:solidFill>
                  <a:schemeClr val="tx1"/>
                </a:solidFill>
              </a:rPr>
              <a:t>linear increase </a:t>
            </a:r>
            <a:r>
              <a:rPr lang="en-GB" dirty="0" smtClean="0">
                <a:solidFill>
                  <a:schemeClr val="tx1"/>
                </a:solidFill>
              </a:rPr>
              <a:t>across time in symptoms,</a:t>
            </a:r>
            <a:r>
              <a:rPr lang="en-GB" baseline="0" dirty="0" smtClean="0">
                <a:solidFill>
                  <a:schemeClr val="tx1"/>
                </a:solidFill>
              </a:rPr>
              <a:t> we next </a:t>
            </a:r>
            <a:r>
              <a:rPr lang="en-GB" dirty="0" smtClean="0">
                <a:solidFill>
                  <a:schemeClr val="tx1"/>
                </a:solidFill>
              </a:rPr>
              <a:t>examined the first onset of symptoms</a:t>
            </a:r>
            <a:r>
              <a:rPr lang="en-GB" baseline="0" dirty="0" smtClean="0">
                <a:solidFill>
                  <a:schemeClr val="tx1"/>
                </a:solidFill>
              </a:rPr>
              <a:t> and found that </a:t>
            </a:r>
            <a:r>
              <a:rPr lang="en-GB" dirty="0" smtClean="0">
                <a:solidFill>
                  <a:schemeClr val="tx1"/>
                </a:solidFill>
              </a:rPr>
              <a:t>ratings were significantly higher by </a:t>
            </a:r>
            <a:r>
              <a:rPr lang="en-GB" dirty="0" smtClean="0">
                <a:solidFill>
                  <a:schemeClr val="tx1"/>
                </a:solidFill>
              </a:rPr>
              <a:t>the second interval, that is 180-minutes </a:t>
            </a:r>
            <a:r>
              <a:rPr lang="en-GB" dirty="0" smtClean="0">
                <a:solidFill>
                  <a:schemeClr val="tx1"/>
                </a:solidFill>
              </a:rPr>
              <a:t>on </a:t>
            </a:r>
            <a:r>
              <a:rPr lang="en-GB" dirty="0" smtClean="0">
                <a:solidFill>
                  <a:schemeClr val="tx1"/>
                </a:solidFill>
              </a:rPr>
              <a:t>average </a:t>
            </a:r>
            <a:r>
              <a:rPr lang="en-GB" dirty="0" smtClean="0">
                <a:solidFill>
                  <a:schemeClr val="tx1"/>
                </a:solidFill>
              </a:rPr>
              <a:t>into the train </a:t>
            </a:r>
            <a:r>
              <a:rPr lang="en-GB" dirty="0" smtClean="0">
                <a:solidFill>
                  <a:schemeClr val="tx1"/>
                </a:solidFill>
              </a:rPr>
              <a:t>journey, </a:t>
            </a:r>
            <a:r>
              <a:rPr lang="en-GB" dirty="0" smtClean="0">
                <a:solidFill>
                  <a:schemeClr val="tx1"/>
                </a:solidFill>
              </a:rPr>
              <a:t>than in the </a:t>
            </a:r>
            <a:r>
              <a:rPr lang="en-GB" dirty="0" smtClean="0">
                <a:solidFill>
                  <a:schemeClr val="tx1"/>
                </a:solidFill>
              </a:rPr>
              <a:t>first</a:t>
            </a:r>
            <a:r>
              <a:rPr lang="en-GB" baseline="0" dirty="0" smtClean="0">
                <a:solidFill>
                  <a:schemeClr val="tx1"/>
                </a:solidFill>
              </a:rPr>
              <a:t> interval, or </a:t>
            </a:r>
            <a:r>
              <a:rPr lang="en-GB" dirty="0" smtClean="0">
                <a:solidFill>
                  <a:schemeClr val="tx1"/>
                </a:solidFill>
              </a:rPr>
              <a:t>initial part, </a:t>
            </a:r>
            <a:r>
              <a:rPr lang="en-GB" dirty="0" smtClean="0">
                <a:solidFill>
                  <a:schemeClr val="tx1"/>
                </a:solidFill>
              </a:rPr>
              <a:t>for</a:t>
            </a:r>
            <a:r>
              <a:rPr lang="en-GB" sz="1200" dirty="0" smtClean="0">
                <a:solidFill>
                  <a:schemeClr val="tx1"/>
                </a:solidFill>
              </a:rPr>
              <a:t> urges, irritability, restlessness, concentration &amp; anxiety (p&lt;0.01).</a:t>
            </a:r>
            <a:endParaRPr lang="en-GB" sz="1200" kern="1200" dirty="0" smtClean="0">
              <a:solidFill>
                <a:schemeClr val="tx1"/>
              </a:solidFill>
              <a:effectLst/>
              <a:latin typeface="Arial" charset="0"/>
              <a:ea typeface="+mn-ea"/>
              <a:cs typeface="+mn-cs"/>
            </a:endParaRPr>
          </a:p>
          <a:p>
            <a:endParaRPr lang="en-GB"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I’ll</a:t>
            </a:r>
            <a:r>
              <a:rPr lang="en-GB" sz="1200" kern="1200" baseline="0" dirty="0" smtClean="0">
                <a:solidFill>
                  <a:schemeClr val="tx1"/>
                </a:solidFill>
                <a:effectLst/>
                <a:latin typeface="Arial" charset="0"/>
                <a:ea typeface="+mn-ea"/>
                <a:cs typeface="+mn-cs"/>
              </a:rPr>
              <a:t> just note in passing that t</a:t>
            </a:r>
            <a:r>
              <a:rPr lang="en-GB" sz="1200" kern="1200" dirty="0" smtClean="0">
                <a:solidFill>
                  <a:schemeClr val="tx1"/>
                </a:solidFill>
                <a:effectLst/>
                <a:latin typeface="Arial" charset="0"/>
                <a:ea typeface="+mn-ea"/>
                <a:cs typeface="+mn-cs"/>
              </a:rPr>
              <a:t>he exact</a:t>
            </a:r>
            <a:r>
              <a:rPr lang="en-GB" sz="1200" kern="1200" baseline="0" dirty="0" smtClean="0">
                <a:solidFill>
                  <a:schemeClr val="tx1"/>
                </a:solidFill>
                <a:effectLst/>
                <a:latin typeface="Arial" charset="0"/>
                <a:ea typeface="+mn-ea"/>
                <a:cs typeface="+mn-cs"/>
              </a:rPr>
              <a:t> pattern of results actually did depend on the journey. However, given limited time today, I won’t get into those beyond saying that the differences </a:t>
            </a:r>
            <a:r>
              <a:rPr lang="en-GB" sz="1200" kern="1200" dirty="0" smtClean="0">
                <a:solidFill>
                  <a:schemeClr val="tx1"/>
                </a:solidFill>
                <a:effectLst/>
                <a:latin typeface="Arial" charset="0"/>
                <a:ea typeface="+mn-ea"/>
                <a:cs typeface="+mn-cs"/>
              </a:rPr>
              <a:t>appeared to be in the overall gradient of symptom development on the different journeys rather than from consistent differences in the onset or shape.</a:t>
            </a:r>
            <a:endParaRPr lang="en-GB" dirty="0" smtClean="0">
              <a:solidFill>
                <a:schemeClr val="tx1"/>
              </a:solidFill>
            </a:endParaRPr>
          </a:p>
          <a:p>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t>
            </a:r>
          </a:p>
          <a:p>
            <a:r>
              <a:rPr lang="en-GB" sz="1200" kern="1200" dirty="0" smtClean="0">
                <a:solidFill>
                  <a:schemeClr val="tx1"/>
                </a:solidFill>
                <a:effectLst/>
                <a:latin typeface="Arial" charset="0"/>
                <a:ea typeface="+mn-ea"/>
                <a:cs typeface="+mn-cs"/>
              </a:rPr>
              <a:t>There was evidence that for all the symptoms there was an interaction between time and journey (urge to smoke (F(2,262)=14.34, p&lt;0.001,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=0.10); depressed mood: (F(2,262)=6.53, p&lt;0.01,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=0.05); anxiety: (F(2,262)=11.84, p&lt;0.001,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=0.08); irritability: (F(2,262)=13.79, p&lt;0.001,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=0.10); restlessness: (F(2,262)=8.78, p&lt;0.001,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=0.06); poor concentration: (F(2,262)=4.90, p&lt;0.01,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=0.04); hunger (F(2,262)=15.23, p&lt;0.001,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=0.10). Simple effect analyses of the interactions revealed that the linear increase over time remained on both journeys for all the symptoms (Fs(1,131)&gt;11.91, ps&lt;0.001,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&gt;0.08) with the exception of depressed mood and hunger, which increased linearly on the return journey (depressed mood: (F(1,131)=17.19, p&lt;0.001,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=0.12); hunger (F(1,131)=19.98, p&lt;0.001,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=0.13)) but not the outgoing journey (depressed mood: (F(1,131)=3.20, p=0.08,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=0.02); hunger (F(1,131)=3.11, p=0.08, η²</a:t>
            </a:r>
            <a:r>
              <a:rPr lang="en-GB" sz="1200" kern="1200" baseline="-25000" dirty="0" smtClean="0">
                <a:solidFill>
                  <a:schemeClr val="tx1"/>
                </a:solidFill>
                <a:effectLst/>
                <a:latin typeface="Arial" charset="0"/>
                <a:ea typeface="+mn-ea"/>
                <a:cs typeface="+mn-cs"/>
              </a:rPr>
              <a:t>p</a:t>
            </a:r>
            <a:r>
              <a:rPr lang="en-GB" sz="1200" kern="1200" dirty="0" smtClean="0">
                <a:solidFill>
                  <a:schemeClr val="tx1"/>
                </a:solidFill>
                <a:effectLst/>
                <a:latin typeface="Arial" charset="0"/>
                <a:ea typeface="+mn-ea"/>
                <a:cs typeface="+mn-cs"/>
              </a:rPr>
              <a:t>=0.02)). In comparisons of the first two time intervals to examine the onset of symptoms on each journey, ratings were significantly higher by 180-minutes into the train journey than in the initial part (first 60 minutes) for urge to smoke, irritability, restlessness and concentration on both the outgoing (t(131)=5.95, p&lt;0.001, d=0.47, t(131)=5.26, p&lt;0.001, d=0.39), t(131)=5.83, p&lt;0.001, d=0.48, t(131)=2.98, p&lt;0.05, d=0.22 respectively) and return journeys (t(131)=8.13, p&lt;0.001, d=0.68, t(131)=5.89, p&lt;0.001, d=0.47), t(131)=5.80, p&lt;0.001, d=0.47, t(131)=3.33, p&lt;0.01, d=0.24 respectively). In the case of anxiety and hunger, the onset was first detected between the first 60 minutes of abstinence and after 180 minutes only on the return journey (t(131)=4.63, p&lt;0.001, d=0.37, t(131)=3.40, p&lt;0.01, d=0.31 respectively). Therefore, the interactions appeared to arise primarily from differences in the overall gradient of symptom development on the different journeys rather than from consistent differences in the onset or shape (see Figure 2).</a:t>
            </a:r>
            <a:endParaRPr lang="en-GB" dirty="0" smtClean="0">
              <a:solidFill>
                <a:schemeClr val="tx1"/>
              </a:solidFill>
            </a:endParaRPr>
          </a:p>
          <a:p>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To consider our results in the</a:t>
            </a:r>
            <a:r>
              <a:rPr lang="en-GB" baseline="0" dirty="0" smtClean="0"/>
              <a:t> wider context, t</a:t>
            </a:r>
            <a:r>
              <a:rPr lang="en-GB" dirty="0" smtClean="0"/>
              <a:t>he estimates of the early time course of self-reported withdrawal symptoms obtained here in naturalistic…with most</a:t>
            </a:r>
            <a:r>
              <a:rPr lang="en-GB" baseline="0" dirty="0" smtClean="0"/>
              <a:t> symptoms </a:t>
            </a:r>
            <a:r>
              <a:rPr lang="en-GB" dirty="0" smtClean="0"/>
              <a:t>appearing linear and to occur within the first 3 hours.</a:t>
            </a:r>
          </a:p>
          <a:p>
            <a:endParaRPr lang="en-GB" dirty="0" smtClean="0"/>
          </a:p>
          <a:p>
            <a:r>
              <a:rPr lang="en-GB" dirty="0" smtClean="0"/>
              <a:t>These results on self-reported symptoms from both the lab and natural settings are…</a:t>
            </a:r>
          </a:p>
          <a:p>
            <a:endParaRPr lang="en-GB" dirty="0" smtClean="0"/>
          </a:p>
          <a:p>
            <a:endParaRPr lang="en-GB" dirty="0" smtClean="0"/>
          </a:p>
          <a:p>
            <a:r>
              <a:rPr lang="en-GB" dirty="0" smtClean="0"/>
              <a:t>***</a:t>
            </a:r>
          </a:p>
          <a:p>
            <a:r>
              <a:rPr lang="en-GB" dirty="0" smtClean="0"/>
              <a:t>Altogether the replication of laboratory findings on self-reported symptoms in a naturalistic setting confirms the onset of withdrawal symptoms within three hours of abstinence. </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Now in terms</a:t>
            </a:r>
            <a:r>
              <a:rPr lang="en-GB" baseline="0" dirty="0" smtClean="0"/>
              <a:t> of the use of NRT for TA in light of our new study</a:t>
            </a:r>
            <a:r>
              <a:rPr lang="en-GB" dirty="0" smtClean="0"/>
              <a:t>, the finding that there was</a:t>
            </a:r>
          </a:p>
          <a:p>
            <a:endParaRPr lang="en-GB"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t>there are at least four mitigating factors, which should limit the generalisability of this result. First, an acute effect on withdrawal symptoms during TA may not have been detected because we included </a:t>
            </a:r>
            <a:r>
              <a:rPr lang="en-GB" dirty="0" smtClean="0">
                <a:solidFill>
                  <a:schemeClr val="tx1"/>
                </a:solidFill>
              </a:rPr>
              <a:t>predominantly heavy smokers and ~60% of those receiving nicotine gum received a 2mg dose,</a:t>
            </a:r>
            <a:r>
              <a:rPr lang="en-GB" baseline="0" dirty="0" smtClean="0">
                <a:solidFill>
                  <a:schemeClr val="tx1"/>
                </a:solidFill>
              </a:rPr>
              <a:t> which may not have been strong enough to cause an effect. Although, it is worth noting we </a:t>
            </a:r>
            <a:r>
              <a:rPr lang="en-GB" dirty="0" smtClean="0"/>
              <a:t>conducted a</a:t>
            </a:r>
            <a:r>
              <a:rPr lang="en-GB" dirty="0" smtClean="0">
                <a:solidFill>
                  <a:schemeClr val="tx1"/>
                </a:solidFill>
              </a:rPr>
              <a:t> sensitivity analysis, in which we still found no effect in</a:t>
            </a:r>
            <a:r>
              <a:rPr lang="en-GB" baseline="0" dirty="0" smtClean="0">
                <a:solidFill>
                  <a:schemeClr val="tx1"/>
                </a:solidFill>
              </a:rPr>
              <a:t> only those given 4mg, but the subsample was small….</a:t>
            </a:r>
          </a:p>
          <a:p>
            <a:endParaRPr lang="en-GB" baseline="0" dirty="0" smtClean="0">
              <a:solidFill>
                <a:schemeClr val="tx1"/>
              </a:solidFill>
            </a:endParaRPr>
          </a:p>
          <a:p>
            <a:r>
              <a:rPr lang="en-GB" dirty="0" smtClean="0"/>
              <a:t>as compared with other</a:t>
            </a:r>
            <a:r>
              <a:rPr lang="en-GB" baseline="0" dirty="0" smtClean="0"/>
              <a:t> </a:t>
            </a:r>
            <a:r>
              <a:rPr lang="en-GB" dirty="0" smtClean="0"/>
              <a:t>NRT products such as the mouth or nasal spray, and the current results may not generalise.</a:t>
            </a:r>
          </a:p>
          <a:p>
            <a:endParaRPr lang="en-GB" dirty="0" smtClean="0">
              <a:solidFill>
                <a:schemeClr val="tx1"/>
              </a:solidFill>
            </a:endParaRPr>
          </a:p>
          <a:p>
            <a:r>
              <a:rPr lang="en-GB" dirty="0" smtClean="0"/>
              <a:t>and may have required more learning episodes given NRT is often incorrectly and under-used at first</a:t>
            </a:r>
          </a:p>
          <a:p>
            <a:endParaRPr lang="en-GB" dirty="0" smtClean="0">
              <a:solidFill>
                <a:schemeClr val="tx1"/>
              </a:solidFill>
            </a:endParaRPr>
          </a:p>
          <a:p>
            <a:r>
              <a:rPr lang="en-GB" dirty="0" smtClean="0">
                <a:solidFill>
                  <a:schemeClr val="tx1"/>
                </a:solidFill>
              </a:rPr>
              <a:t>***</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t>However this final explanation seems unlikely as the study was conducted in England shortly after smoking on trains was banned on certain journeys, which would have meant a ‘train setting’ contained cues to smoke learned prior to the ban for most smokers, and thereby provided a sensitive context in which to test the effect of nicotine gum. Indeed, 40% of smokers who use NRT for TA appear to do so for the purpose of ‘travelling’ (Beard, et al., in press). Nonetheless, future research could systematically investigate each of these four possibilities.</a:t>
            </a:r>
          </a:p>
          <a:p>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there remains existing evidence to support the licensing position on the use of NRT for TA that should prevent its immediate re-appraisal. First,</a:t>
            </a:r>
          </a:p>
          <a:p>
            <a:endParaRPr lang="en-GB" dirty="0" smtClean="0">
              <a:solidFill>
                <a:schemeClr val="tx1"/>
              </a:solidFill>
            </a:endParaRPr>
          </a:p>
          <a:p>
            <a:r>
              <a:rPr lang="en-GB" dirty="0" smtClean="0"/>
              <a:t>Secondly, although there is no direct evidence for the relief of withdrawal symptoms by NRT in typical situations during</a:t>
            </a:r>
            <a:r>
              <a:rPr lang="en-GB" baseline="0" dirty="0" smtClean="0"/>
              <a:t> which </a:t>
            </a:r>
            <a:r>
              <a:rPr lang="en-GB" dirty="0" smtClean="0"/>
              <a:t>TA occurs, there is a </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sz="1200" kern="1200" dirty="0" smtClean="0">
                <a:solidFill>
                  <a:schemeClr val="tx1"/>
                </a:solidFill>
                <a:effectLst/>
                <a:latin typeface="Arial" charset="0"/>
                <a:ea typeface="+mn-ea"/>
                <a:cs typeface="+mn-cs"/>
              </a:rPr>
              <a:t>Before concluding,</a:t>
            </a:r>
            <a:r>
              <a:rPr lang="en-GB" sz="1200" kern="1200" baseline="0" dirty="0" smtClean="0">
                <a:solidFill>
                  <a:schemeClr val="tx1"/>
                </a:solidFill>
                <a:effectLst/>
                <a:latin typeface="Arial" charset="0"/>
                <a:ea typeface="+mn-ea"/>
                <a:cs typeface="+mn-cs"/>
              </a:rPr>
              <a:t> I wanted to touch on some limitations. </a:t>
            </a:r>
            <a:r>
              <a:rPr lang="en-GB" sz="1200" kern="1200" dirty="0" smtClean="0">
                <a:solidFill>
                  <a:schemeClr val="tx1"/>
                </a:solidFill>
                <a:effectLst/>
                <a:latin typeface="Arial" charset="0"/>
                <a:ea typeface="+mn-ea"/>
                <a:cs typeface="+mn-cs"/>
              </a:rPr>
              <a:t>The naturalistic conditions were an important feature of the study but there were limits. The practical need for participants to travel in relatively large groups and to travel exclusively for research purposes could have affected the results. For example, we know peer influence affects cigarette consumption, so there is probably value in future research that seeks an even closer approximation to reality by using new technologies like ecological momentary assessment on smartphones. </a:t>
            </a:r>
          </a:p>
          <a:p>
            <a:endParaRPr lang="en-GB" dirty="0" smtClean="0">
              <a:solidFill>
                <a:schemeClr val="tx1"/>
              </a:solidFill>
            </a:endParaRPr>
          </a:p>
          <a:p>
            <a:r>
              <a:rPr lang="en-GB" sz="1200" kern="1200" dirty="0" smtClean="0">
                <a:solidFill>
                  <a:schemeClr val="tx1"/>
                </a:solidFill>
                <a:effectLst/>
                <a:latin typeface="Arial" charset="0"/>
                <a:ea typeface="+mn-ea"/>
                <a:cs typeface="+mn-cs"/>
              </a:rPr>
              <a:t>A second limitation is that….Unfortunately, prevalent missing data is a procedural consequence of naturalistic data collection particularly when large amounts of time-sensitive data are required. However, on average participants provided 166 out of 168 outcome measurements and in a sensitivity analysis that included only those providing complete cases, the pattern of results was unchanged.</a:t>
            </a:r>
            <a:endParaRPr lang="en-GB" dirty="0" smtClean="0"/>
          </a:p>
          <a:p>
            <a:endParaRPr lang="en-GB" dirty="0" smtClean="0">
              <a:solidFill>
                <a:schemeClr val="tx1"/>
              </a:solidFill>
            </a:endParaRPr>
          </a:p>
          <a:p>
            <a:r>
              <a:rPr lang="en-GB" sz="1200" kern="1200" dirty="0" smtClean="0">
                <a:solidFill>
                  <a:schemeClr val="tx1"/>
                </a:solidFill>
                <a:effectLst/>
                <a:latin typeface="Arial" charset="0"/>
                <a:ea typeface="+mn-ea"/>
                <a:cs typeface="+mn-cs"/>
              </a:rPr>
              <a:t>Thirdly, ideally, the time course of withdrawal symptoms would have been analysed in comparison with a control group who were not temporarily abstaining, i.e. smoking. However, this is not particularly practical in settings in which TA often occurs (i.e., where smoking is not permitted), and previous research from the laboratory suggest these symptoms remain relatively stable when normal smoking is permitted, which suggests the within-subject comparison over time used in the current study is valid.</a:t>
            </a:r>
          </a:p>
          <a:p>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A final limitation is that all participants were</a:t>
            </a:r>
            <a:r>
              <a:rPr lang="en-GB" sz="1200" kern="1200" baseline="0" dirty="0" smtClean="0">
                <a:solidFill>
                  <a:schemeClr val="tx1"/>
                </a:solidFill>
                <a:effectLst/>
                <a:latin typeface="Arial" charset="0"/>
                <a:ea typeface="+mn-ea"/>
                <a:cs typeface="+mn-cs"/>
              </a:rPr>
              <a:t> blindly using one type of gum and it’s possible that a placebo effect of gum occurred that means…However, </a:t>
            </a:r>
            <a:r>
              <a:rPr lang="en-GB" sz="1200" kern="1200" dirty="0" smtClean="0">
                <a:solidFill>
                  <a:schemeClr val="tx1"/>
                </a:solidFill>
                <a:effectLst/>
                <a:latin typeface="Arial" charset="0"/>
                <a:ea typeface="+mn-ea"/>
                <a:cs typeface="+mn-cs"/>
              </a:rPr>
              <a:t>the correspondence with estimates from laboratory research suggest this is unlikely.</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solidFill>
                  <a:schemeClr val="tx1"/>
                </a:solidFill>
              </a:rPr>
              <a:t>So, to conclude</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solidFill>
                  <a:schemeClr val="tx1"/>
                </a:solidFill>
              </a:rPr>
              <a:t>I’ll finish</a:t>
            </a:r>
            <a:r>
              <a:rPr lang="en-GB" baseline="0" dirty="0" smtClean="0">
                <a:solidFill>
                  <a:schemeClr val="tx1"/>
                </a:solidFill>
              </a:rPr>
              <a:t> by leaving you to view our acknowledgments and conflicts of interest at your leisure. I’ll also just say </a:t>
            </a:r>
            <a:r>
              <a:rPr lang="en-GB" baseline="0" dirty="0" smtClean="0">
                <a:solidFill>
                  <a:schemeClr val="tx1"/>
                </a:solidFill>
              </a:rPr>
              <a:t>s</a:t>
            </a:r>
            <a:r>
              <a:rPr lang="en-GB" baseline="0" dirty="0" smtClean="0"/>
              <a:t>ince </a:t>
            </a:r>
            <a:r>
              <a:rPr lang="en-GB" baseline="0" dirty="0" smtClean="0"/>
              <a:t>submitting this presentation, in case anyone wants more details, the paper on which it’s based has been published in Psychopharmacology.</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After screening</a:t>
            </a:r>
            <a:r>
              <a:rPr lang="en-GB" baseline="0" dirty="0" smtClean="0"/>
              <a:t> and </a:t>
            </a:r>
            <a:r>
              <a:rPr lang="en-GB" dirty="0" smtClean="0"/>
              <a:t>baseline assessment,</a:t>
            </a:r>
          </a:p>
          <a:p>
            <a:endParaRPr lang="en-GB" dirty="0" smtClean="0"/>
          </a:p>
          <a:p>
            <a:r>
              <a:rPr lang="en-GB" dirty="0" smtClean="0">
                <a:solidFill>
                  <a:schemeClr val="tx1"/>
                </a:solidFill>
              </a:rPr>
              <a:t>A research team travelled with participants and reminded them whenever they were due to use a piece of gum or complete a questionnaire. </a:t>
            </a:r>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In total,</a:t>
            </a:r>
            <a:r>
              <a:rPr lang="en-GB" baseline="0" dirty="0" smtClean="0"/>
              <a:t> after screening and baseline assessment, 154….22 were subsequently excluded as a result of meeting one or more of those criteria I just listed. Specifically….Importantly, these were similar between the conditions.</a:t>
            </a:r>
          </a:p>
          <a:p>
            <a:endParaRPr lang="en-GB" dirty="0" smtClean="0"/>
          </a:p>
          <a:p>
            <a:r>
              <a:rPr lang="en-GB" dirty="0" smtClean="0"/>
              <a:t>Thus,</a:t>
            </a:r>
            <a:r>
              <a:rPr lang="en-GB" baseline="0" dirty="0" smtClean="0"/>
              <a:t> 132…</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solidFill>
                  <a:schemeClr val="tx1"/>
                </a:solidFill>
              </a:rPr>
              <a:t>What do</a:t>
            </a:r>
            <a:r>
              <a:rPr lang="en-GB" baseline="0" dirty="0" smtClean="0">
                <a:solidFill>
                  <a:schemeClr val="tx1"/>
                </a:solidFill>
              </a:rPr>
              <a:t> we mean by withdrawal symptoms? They are often defined as…</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In total,</a:t>
            </a:r>
            <a:r>
              <a:rPr lang="en-GB" baseline="0" dirty="0" smtClean="0"/>
              <a:t> after screening and baseline assessment, 154….22 were subsequently excluded as a result of meeting one or more of those criteria I just listed. Specifically….Importantly, these were similar between the conditions.</a:t>
            </a:r>
          </a:p>
          <a:p>
            <a:endParaRPr lang="en-GB" dirty="0" smtClean="0"/>
          </a:p>
          <a:p>
            <a:r>
              <a:rPr lang="en-GB" dirty="0" smtClean="0"/>
              <a:t>Thus,</a:t>
            </a:r>
            <a:r>
              <a:rPr lang="en-GB" baseline="0" dirty="0" smtClean="0"/>
              <a:t> 132…</a:t>
            </a:r>
            <a:endParaRPr lang="en-GB" dirty="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30</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It</a:t>
            </a:r>
            <a:r>
              <a:rPr lang="en-GB" baseline="0" dirty="0" smtClean="0">
                <a:solidFill>
                  <a:schemeClr val="tx1"/>
                </a:solidFill>
              </a:rPr>
              <a:t> is worth just taking a moment to consider that last symptom, craving, in more detail. Cigarette….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solidFill>
                <a:schemeClr val="tx1"/>
              </a:solidFill>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GB" baseline="0" dirty="0" smtClean="0">
                <a:solidFill>
                  <a:schemeClr val="tx1"/>
                </a:solidFill>
              </a:rPr>
              <a:t>***</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Under this operationalisation, craving and the urge to smoke are interchangeable, which reflects the experience of smokers (Sayette et al., 2000)</a:t>
            </a: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However…..as shown</a:t>
            </a:r>
            <a:r>
              <a:rPr lang="en-GB" baseline="0" dirty="0" smtClean="0">
                <a:solidFill>
                  <a:schemeClr val="tx1"/>
                </a:solidFill>
              </a:rPr>
              <a:t> by the finding that baseline</a:t>
            </a:r>
            <a:endParaRPr lang="en-GB" dirty="0" smtClean="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It is widely believed that withdrawal symptoms including craving…</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chemeClr val="tx1"/>
              </a:solidFill>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The</a:t>
            </a:r>
            <a:r>
              <a:rPr lang="en-GB" baseline="0" dirty="0" smtClean="0">
                <a:solidFill>
                  <a:schemeClr val="tx1"/>
                </a:solidFill>
              </a:rPr>
              <a:t> reason is that d</a:t>
            </a:r>
            <a:r>
              <a:rPr lang="en-GB" dirty="0" smtClean="0">
                <a:solidFill>
                  <a:schemeClr val="tx1"/>
                </a:solidFill>
              </a:rPr>
              <a:t>espite the importance of withdrawal symptoms in addiction and the extent of research into its time course over the days, weeks and months following abstinence (Hughes, 2007a; McCarthy, Piasecki, Fiore, &amp; Baker, 2006; Ussher, et al., 2012)…</a:t>
            </a: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Speed of onset consistent with rapidly declining nicotine levels in the brain as a result of the 10-minute distributional half-life of nicotine (Russell, 1988)</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chemeClr val="tx1"/>
              </a:solidFill>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….and this is the first</a:t>
            </a:r>
            <a:r>
              <a:rPr lang="en-GB" baseline="0" dirty="0" smtClean="0">
                <a:solidFill>
                  <a:schemeClr val="tx1"/>
                </a:solidFill>
              </a:rPr>
              <a:t> need which this study aimed to address.</a:t>
            </a:r>
            <a:endParaRPr lang="en-GB" dirty="0" smtClean="0">
              <a:solidFill>
                <a:schemeClr val="tx1"/>
              </a:solidFill>
            </a:endParaRP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The second part of the study relates to the use of </a:t>
            </a:r>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This strategy – the use of NRT for TA – is supported by three areas of research. First, there</a:t>
            </a:r>
            <a:r>
              <a:rPr lang="en-GB" baseline="0" dirty="0" smtClean="0"/>
              <a:t> is the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chemeClr val="tx1"/>
                </a:solidFill>
              </a:rPr>
              <a:t>This is the second area </a:t>
            </a:r>
            <a:r>
              <a:rPr lang="en-GB" baseline="0" dirty="0" smtClean="0">
                <a:solidFill>
                  <a:schemeClr val="tx1"/>
                </a:solidFill>
              </a:rPr>
              <a:t>that this study aimed to address.</a:t>
            </a: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DarkPurple1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noProof="0" smtClean="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a:lvl1pPr>
          </a:lstStyle>
          <a:p>
            <a:pPr>
              <a:defRPr/>
            </a:pPr>
            <a:endParaRPr lang="en-US" dirty="0"/>
          </a:p>
        </p:txBody>
      </p:sp>
    </p:spTree>
    <p:extLst>
      <p:ext uri="{BB962C8B-B14F-4D97-AF65-F5344CB8AC3E}">
        <p14:creationId xmlns:p14="http://schemas.microsoft.com/office/powerpoint/2010/main" val="269659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920DBE9C-7A43-428D-B845-712F010F150F}" type="slidenum">
              <a:rPr lang="en-US"/>
              <a:pPr>
                <a:defRPr/>
              </a:pPr>
              <a:t>‹#›</a:t>
            </a:fld>
            <a:endParaRPr lang="en-US" dirty="0"/>
          </a:p>
        </p:txBody>
      </p:sp>
    </p:spTree>
    <p:extLst>
      <p:ext uri="{BB962C8B-B14F-4D97-AF65-F5344CB8AC3E}">
        <p14:creationId xmlns:p14="http://schemas.microsoft.com/office/powerpoint/2010/main" val="263829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09CFE-5510-45F8-9CF2-E30EE149C06F}" type="slidenum">
              <a:rPr lang="en-US"/>
              <a:pPr>
                <a:defRPr/>
              </a:pPr>
              <a:t>‹#›</a:t>
            </a:fld>
            <a:endParaRPr lang="en-US" dirty="0"/>
          </a:p>
        </p:txBody>
      </p:sp>
    </p:spTree>
    <p:extLst>
      <p:ext uri="{BB962C8B-B14F-4D97-AF65-F5344CB8AC3E}">
        <p14:creationId xmlns:p14="http://schemas.microsoft.com/office/powerpoint/2010/main" val="3057417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smtClean="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60420" name="Rectangle 4"/>
          <p:cNvSpPr>
            <a:spLocks noGrp="1" noChangeArrowheads="1"/>
          </p:cNvSpPr>
          <p:nvPr>
            <p:ph type="dt" sz="half" idx="2"/>
          </p:nvPr>
        </p:nvSpPr>
        <p:spPr/>
        <p:txBody>
          <a:bodyPr/>
          <a:lstStyle>
            <a:lvl1pPr>
              <a:defRPr/>
            </a:lvl1pPr>
          </a:lstStyle>
          <a:p>
            <a:pPr>
              <a:defRPr/>
            </a:pPr>
            <a:endParaRPr lang="en-US" dirty="0"/>
          </a:p>
        </p:txBody>
      </p:sp>
      <p:sp>
        <p:nvSpPr>
          <p:cNvPr id="60421" name="Rectangle 5"/>
          <p:cNvSpPr>
            <a:spLocks noGrp="1" noChangeArrowheads="1"/>
          </p:cNvSpPr>
          <p:nvPr>
            <p:ph type="ftr" sz="quarter" idx="3"/>
          </p:nvPr>
        </p:nvSpPr>
        <p:spPr/>
        <p:txBody>
          <a:bodyPr/>
          <a:lstStyle>
            <a:lvl1pPr>
              <a:defRPr/>
            </a:lvl1pPr>
          </a:lstStyle>
          <a:p>
            <a:pPr>
              <a:defRPr/>
            </a:pPr>
            <a:endParaRPr lang="en-US" dirty="0"/>
          </a:p>
        </p:txBody>
      </p:sp>
      <p:sp>
        <p:nvSpPr>
          <p:cNvPr id="60422" name="Rectangle 6"/>
          <p:cNvSpPr>
            <a:spLocks noGrp="1" noChangeArrowheads="1"/>
          </p:cNvSpPr>
          <p:nvPr>
            <p:ph type="sldNum" sz="quarter" idx="4"/>
          </p:nvPr>
        </p:nvSpPr>
        <p:spPr>
          <a:xfrm>
            <a:off x="6300788" y="6245225"/>
            <a:ext cx="2386012" cy="476250"/>
          </a:xfrm>
        </p:spPr>
        <p:txBody>
          <a:bodyPr/>
          <a:lstStyle>
            <a:lvl1pPr>
              <a:defRPr/>
            </a:lvl1pPr>
          </a:lstStyle>
          <a:p>
            <a:pPr>
              <a:defRPr/>
            </a:pPr>
            <a:fld id="{14A4A3C2-D81E-451C-85C5-24768CB57836}"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F18B2F5-AED3-4005-9781-0EA232B7E367}" type="slidenum">
              <a:rPr lang="en-US" smtClean="0"/>
              <a:pPr>
                <a:defRPr/>
              </a:pPr>
              <a:t>‹#›</a:t>
            </a:fld>
            <a:endParaRPr lang="en-US" dirty="0"/>
          </a:p>
        </p:txBody>
      </p:sp>
    </p:spTree>
    <p:extLst>
      <p:ext uri="{BB962C8B-B14F-4D97-AF65-F5344CB8AC3E}">
        <p14:creationId xmlns:p14="http://schemas.microsoft.com/office/powerpoint/2010/main" val="4135757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E999A6-CB44-4D1B-914B-C725A615BA38}" type="slidenum">
              <a:rPr lang="en-US" smtClean="0"/>
              <a:pPr>
                <a:defRPr/>
              </a:pPr>
              <a:t>‹#›</a:t>
            </a:fld>
            <a:endParaRPr lang="en-US" dirty="0"/>
          </a:p>
        </p:txBody>
      </p:sp>
    </p:spTree>
    <p:extLst>
      <p:ext uri="{BB962C8B-B14F-4D97-AF65-F5344CB8AC3E}">
        <p14:creationId xmlns:p14="http://schemas.microsoft.com/office/powerpoint/2010/main" val="937918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0E510B6-BC2F-4D9E-9B3D-3AB5DB667EAF}" type="slidenum">
              <a:rPr lang="en-US" smtClean="0"/>
              <a:pPr>
                <a:defRPr/>
              </a:pPr>
              <a:t>‹#›</a:t>
            </a:fld>
            <a:endParaRPr lang="en-US" dirty="0"/>
          </a:p>
        </p:txBody>
      </p:sp>
    </p:spTree>
    <p:extLst>
      <p:ext uri="{BB962C8B-B14F-4D97-AF65-F5344CB8AC3E}">
        <p14:creationId xmlns:p14="http://schemas.microsoft.com/office/powerpoint/2010/main" val="306351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772A8861-9B8D-4074-990A-465235E100AE}" type="slidenum">
              <a:rPr lang="en-US" smtClean="0"/>
              <a:pPr>
                <a:defRPr/>
              </a:pPr>
              <a:t>‹#›</a:t>
            </a:fld>
            <a:endParaRPr lang="en-US" dirty="0"/>
          </a:p>
        </p:txBody>
      </p:sp>
    </p:spTree>
    <p:extLst>
      <p:ext uri="{BB962C8B-B14F-4D97-AF65-F5344CB8AC3E}">
        <p14:creationId xmlns:p14="http://schemas.microsoft.com/office/powerpoint/2010/main" val="3209457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F0416AA0-D54D-4858-9A25-B084BAE2033F}" type="slidenum">
              <a:rPr lang="en-US" smtClean="0"/>
              <a:pPr>
                <a:defRPr/>
              </a:pPr>
              <a:t>‹#›</a:t>
            </a:fld>
            <a:endParaRPr lang="en-US" dirty="0"/>
          </a:p>
        </p:txBody>
      </p:sp>
    </p:spTree>
    <p:extLst>
      <p:ext uri="{BB962C8B-B14F-4D97-AF65-F5344CB8AC3E}">
        <p14:creationId xmlns:p14="http://schemas.microsoft.com/office/powerpoint/2010/main" val="1227437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841BD66-6676-4A6C-8280-39DAE6D8433D}" type="slidenum">
              <a:rPr lang="en-US" smtClean="0"/>
              <a:pPr>
                <a:defRPr/>
              </a:pPr>
              <a:t>‹#›</a:t>
            </a:fld>
            <a:endParaRPr lang="en-US" dirty="0"/>
          </a:p>
        </p:txBody>
      </p:sp>
    </p:spTree>
    <p:extLst>
      <p:ext uri="{BB962C8B-B14F-4D97-AF65-F5344CB8AC3E}">
        <p14:creationId xmlns:p14="http://schemas.microsoft.com/office/powerpoint/2010/main" val="10378332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F5EDFC15-E535-4D20-8EC0-BACE10D67503}" type="slidenum">
              <a:rPr lang="en-US" smtClean="0"/>
              <a:pPr>
                <a:defRPr/>
              </a:pPr>
              <a:t>‹#›</a:t>
            </a:fld>
            <a:endParaRPr lang="en-US" dirty="0"/>
          </a:p>
        </p:txBody>
      </p:sp>
    </p:spTree>
    <p:extLst>
      <p:ext uri="{BB962C8B-B14F-4D97-AF65-F5344CB8AC3E}">
        <p14:creationId xmlns:p14="http://schemas.microsoft.com/office/powerpoint/2010/main" val="76040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9C400564-E574-4479-AECC-4364DD0C90A7}" type="slidenum">
              <a:rPr lang="en-US"/>
              <a:pPr>
                <a:defRPr/>
              </a:pPr>
              <a:t>‹#›</a:t>
            </a:fld>
            <a:endParaRPr lang="en-US" dirty="0"/>
          </a:p>
        </p:txBody>
      </p:sp>
    </p:spTree>
    <p:extLst>
      <p:ext uri="{BB962C8B-B14F-4D97-AF65-F5344CB8AC3E}">
        <p14:creationId xmlns:p14="http://schemas.microsoft.com/office/powerpoint/2010/main" val="3587116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B31CBB0F-5F0F-4F13-A495-4D59840E5DD9}" type="slidenum">
              <a:rPr lang="en-US" smtClean="0"/>
              <a:pPr>
                <a:defRPr/>
              </a:pPr>
              <a:t>‹#›</a:t>
            </a:fld>
            <a:endParaRPr lang="en-US" dirty="0"/>
          </a:p>
        </p:txBody>
      </p:sp>
    </p:spTree>
    <p:extLst>
      <p:ext uri="{BB962C8B-B14F-4D97-AF65-F5344CB8AC3E}">
        <p14:creationId xmlns:p14="http://schemas.microsoft.com/office/powerpoint/2010/main" val="3143472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9F779E-146C-4BEC-8974-7516D6437147}" type="slidenum">
              <a:rPr lang="en-US" smtClean="0"/>
              <a:pPr>
                <a:defRPr/>
              </a:pPr>
              <a:t>‹#›</a:t>
            </a:fld>
            <a:endParaRPr lang="en-US" dirty="0"/>
          </a:p>
        </p:txBody>
      </p:sp>
    </p:spTree>
    <p:extLst>
      <p:ext uri="{BB962C8B-B14F-4D97-AF65-F5344CB8AC3E}">
        <p14:creationId xmlns:p14="http://schemas.microsoft.com/office/powerpoint/2010/main" val="2441890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05B51EE-605D-4747-A941-D39C1B98B8D2}" type="slidenum">
              <a:rPr lang="en-US" smtClean="0"/>
              <a:pPr>
                <a:defRPr/>
              </a:pPr>
              <a:t>‹#›</a:t>
            </a:fld>
            <a:endParaRPr lang="en-US" dirty="0"/>
          </a:p>
        </p:txBody>
      </p:sp>
    </p:spTree>
    <p:extLst>
      <p:ext uri="{BB962C8B-B14F-4D97-AF65-F5344CB8AC3E}">
        <p14:creationId xmlns:p14="http://schemas.microsoft.com/office/powerpoint/2010/main" val="27130041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r>
              <a:rPr lang="en-US" dirty="0" smtClean="0"/>
              <a:t>Click icon to add table</a:t>
            </a:r>
            <a:endParaRPr lang="en-GB"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156325" y="6245225"/>
            <a:ext cx="2530475" cy="476250"/>
          </a:xfrm>
        </p:spPr>
        <p:txBody>
          <a:bodyPr/>
          <a:lstStyle>
            <a:lvl1pPr>
              <a:defRPr/>
            </a:lvl1pPr>
          </a:lstStyle>
          <a:p>
            <a:pPr>
              <a:defRPr/>
            </a:pPr>
            <a:fld id="{5C43DA63-B670-4A51-B6B7-F93544A4AAEF}" type="slidenum">
              <a:rPr lang="en-US" smtClean="0"/>
              <a:pPr>
                <a:defRPr/>
              </a:pPr>
              <a:t>‹#›</a:t>
            </a:fld>
            <a:endParaRPr lang="en-US" dirty="0"/>
          </a:p>
        </p:txBody>
      </p:sp>
    </p:spTree>
    <p:extLst>
      <p:ext uri="{BB962C8B-B14F-4D97-AF65-F5344CB8AC3E}">
        <p14:creationId xmlns:p14="http://schemas.microsoft.com/office/powerpoint/2010/main" val="37988294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r>
              <a:rPr lang="en-US" dirty="0" smtClean="0"/>
              <a:t>Click icon to add chart</a:t>
            </a:r>
            <a:endParaRPr lang="en-GB"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156325" y="6245225"/>
            <a:ext cx="2530475" cy="476250"/>
          </a:xfrm>
        </p:spPr>
        <p:txBody>
          <a:bodyPr/>
          <a:lstStyle>
            <a:lvl1pPr>
              <a:defRPr/>
            </a:lvl1pPr>
          </a:lstStyle>
          <a:p>
            <a:pPr>
              <a:defRPr/>
            </a:pPr>
            <a:fld id="{53337066-93CA-4978-9137-A2DCFD3298DD}" type="slidenum">
              <a:rPr lang="en-US" smtClean="0"/>
              <a:pPr>
                <a:defRPr/>
              </a:pPr>
              <a:t>‹#›</a:t>
            </a:fld>
            <a:endParaRPr lang="en-US" dirty="0"/>
          </a:p>
        </p:txBody>
      </p:sp>
    </p:spTree>
    <p:extLst>
      <p:ext uri="{BB962C8B-B14F-4D97-AF65-F5344CB8AC3E}">
        <p14:creationId xmlns:p14="http://schemas.microsoft.com/office/powerpoint/2010/main" val="3416013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600200"/>
            <a:ext cx="8229600" cy="4525963"/>
          </a:xfrm>
        </p:spPr>
        <p:txBody>
          <a:bodyPr/>
          <a:lstStyle/>
          <a:p>
            <a:r>
              <a:rPr lang="en-US" dirty="0" smtClean="0"/>
              <a:t>Click icon to add SmartArt graphic</a:t>
            </a:r>
            <a:endParaRPr lang="en-GB"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156325" y="6245225"/>
            <a:ext cx="2530475" cy="476250"/>
          </a:xfrm>
        </p:spPr>
        <p:txBody>
          <a:bodyPr/>
          <a:lstStyle>
            <a:lvl1pPr>
              <a:defRPr/>
            </a:lvl1pPr>
          </a:lstStyle>
          <a:p>
            <a:pPr>
              <a:defRPr/>
            </a:pPr>
            <a:fld id="{5C43DA63-B670-4A51-B6B7-F93544A4AAEF}" type="slidenum">
              <a:rPr lang="en-US" smtClean="0"/>
              <a:pPr>
                <a:defRPr/>
              </a:pPr>
              <a:t>‹#›</a:t>
            </a:fld>
            <a:endParaRPr lang="en-US" dirty="0"/>
          </a:p>
        </p:txBody>
      </p:sp>
    </p:spTree>
    <p:extLst>
      <p:ext uri="{BB962C8B-B14F-4D97-AF65-F5344CB8AC3E}">
        <p14:creationId xmlns:p14="http://schemas.microsoft.com/office/powerpoint/2010/main" val="113664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C101F27-5077-4BB9-83C5-CADD32D11EB5}" type="slidenum">
              <a:rPr lang="en-US"/>
              <a:pPr>
                <a:defRPr/>
              </a:pPr>
              <a:t>‹#›</a:t>
            </a:fld>
            <a:endParaRPr lang="en-US" dirty="0"/>
          </a:p>
        </p:txBody>
      </p:sp>
    </p:spTree>
    <p:extLst>
      <p:ext uri="{BB962C8B-B14F-4D97-AF65-F5344CB8AC3E}">
        <p14:creationId xmlns:p14="http://schemas.microsoft.com/office/powerpoint/2010/main" val="34344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9D45B093-92FD-43EA-BA3A-C6D81D661E89}" type="slidenum">
              <a:rPr lang="en-US"/>
              <a:pPr>
                <a:defRPr/>
              </a:pPr>
              <a:t>‹#›</a:t>
            </a:fld>
            <a:endParaRPr lang="en-US" dirty="0"/>
          </a:p>
        </p:txBody>
      </p:sp>
    </p:spTree>
    <p:extLst>
      <p:ext uri="{BB962C8B-B14F-4D97-AF65-F5344CB8AC3E}">
        <p14:creationId xmlns:p14="http://schemas.microsoft.com/office/powerpoint/2010/main" val="150590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CD61EE88-B8A3-490E-B88A-45D8AED18306}" type="slidenum">
              <a:rPr lang="en-US"/>
              <a:pPr>
                <a:defRPr/>
              </a:pPr>
              <a:t>‹#›</a:t>
            </a:fld>
            <a:endParaRPr lang="en-US" dirty="0"/>
          </a:p>
        </p:txBody>
      </p:sp>
    </p:spTree>
    <p:extLst>
      <p:ext uri="{BB962C8B-B14F-4D97-AF65-F5344CB8AC3E}">
        <p14:creationId xmlns:p14="http://schemas.microsoft.com/office/powerpoint/2010/main" val="90444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1006F088-0804-4618-8D89-AF3AE2416DFF}" type="slidenum">
              <a:rPr lang="en-US"/>
              <a:pPr>
                <a:defRPr/>
              </a:pPr>
              <a:t>‹#›</a:t>
            </a:fld>
            <a:endParaRPr lang="en-US" dirty="0"/>
          </a:p>
        </p:txBody>
      </p:sp>
    </p:spTree>
    <p:extLst>
      <p:ext uri="{BB962C8B-B14F-4D97-AF65-F5344CB8AC3E}">
        <p14:creationId xmlns:p14="http://schemas.microsoft.com/office/powerpoint/2010/main" val="325582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CBB6284-06CA-4545-98CF-E8772606E3C6}" type="slidenum">
              <a:rPr lang="en-US"/>
              <a:pPr>
                <a:defRPr/>
              </a:pPr>
              <a:t>‹#›</a:t>
            </a:fld>
            <a:endParaRPr lang="en-US" dirty="0"/>
          </a:p>
        </p:txBody>
      </p:sp>
    </p:spTree>
    <p:extLst>
      <p:ext uri="{BB962C8B-B14F-4D97-AF65-F5344CB8AC3E}">
        <p14:creationId xmlns:p14="http://schemas.microsoft.com/office/powerpoint/2010/main" val="193593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B4C6D43-A00E-4C29-9BE8-3602A4DC80A7}" type="slidenum">
              <a:rPr lang="en-US"/>
              <a:pPr>
                <a:defRPr/>
              </a:pPr>
              <a:t>‹#›</a:t>
            </a:fld>
            <a:endParaRPr lang="en-US" dirty="0"/>
          </a:p>
        </p:txBody>
      </p:sp>
    </p:spTree>
    <p:extLst>
      <p:ext uri="{BB962C8B-B14F-4D97-AF65-F5344CB8AC3E}">
        <p14:creationId xmlns:p14="http://schemas.microsoft.com/office/powerpoint/2010/main" val="237068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F84205A-EF41-495E-8610-1FB358A2E8FB}" type="slidenum">
              <a:rPr lang="en-US"/>
              <a:pPr>
                <a:defRPr/>
              </a:pPr>
              <a:t>‹#›</a:t>
            </a:fld>
            <a:endParaRPr lang="en-US" dirty="0"/>
          </a:p>
        </p:txBody>
      </p:sp>
    </p:spTree>
    <p:extLst>
      <p:ext uri="{BB962C8B-B14F-4D97-AF65-F5344CB8AC3E}">
        <p14:creationId xmlns:p14="http://schemas.microsoft.com/office/powerpoint/2010/main" val="44452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jpeg"/><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0200" y="908050"/>
            <a:ext cx="84899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30200" y="2708275"/>
            <a:ext cx="848995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C43DA63-B670-4A51-B6B7-F93544A4AAEF}" type="slidenum">
              <a:rPr lang="en-US"/>
              <a:pPr>
                <a:defRPr/>
              </a:pPr>
              <a:t>‹#›</a:t>
            </a:fld>
            <a:endParaRPr lang="en-US" dirty="0"/>
          </a:p>
        </p:txBody>
      </p:sp>
      <p:pic>
        <p:nvPicPr>
          <p:cNvPr id="1029" name="Picture 15" descr="DarkPurple9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1"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263738" y="26050"/>
            <a:ext cx="1876425"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156325" y="6245225"/>
            <a:ext cx="25304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C43DA63-B670-4A51-B6B7-F93544A4AAEF}" type="slidenum">
              <a:rPr lang="en-US" smtClean="0"/>
              <a:pPr>
                <a:defRPr/>
              </a:pPr>
              <a:t>‹#›</a:t>
            </a:fld>
            <a:endParaRPr lang="en-US" dirty="0"/>
          </a:p>
        </p:txBody>
      </p:sp>
      <p:sp>
        <p:nvSpPr>
          <p:cNvPr id="1035"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pic>
        <p:nvPicPr>
          <p:cNvPr id="13" name="Picture 1"/>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230967" y="26050"/>
            <a:ext cx="653401" cy="30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 id="2147484055" r:id="rId14"/>
  </p:sldLayoutIdLst>
  <p:timing>
    <p:tnLst>
      <p:par>
        <p:cTn id="1" dur="indefinite" restart="never" nodeType="tmRoot"/>
      </p:par>
    </p:tnLst>
  </p:timing>
  <p:txStyles>
    <p:titleStyle>
      <a:lvl1pPr algn="l" rtl="0" eaLnBrk="1" fontAlgn="base" hangingPunct="1">
        <a:spcBef>
          <a:spcPct val="0"/>
        </a:spcBef>
        <a:spcAft>
          <a:spcPct val="0"/>
        </a:spcAft>
        <a:defRPr sz="3200">
          <a:solidFill>
            <a:srgbClr val="000066"/>
          </a:solidFill>
          <a:latin typeface="+mj-lt"/>
          <a:ea typeface="+mj-ea"/>
          <a:cs typeface="+mj-cs"/>
        </a:defRPr>
      </a:lvl1pPr>
      <a:lvl2pPr algn="l" rtl="0" eaLnBrk="1" fontAlgn="base" hangingPunct="1">
        <a:spcBef>
          <a:spcPct val="0"/>
        </a:spcBef>
        <a:spcAft>
          <a:spcPct val="0"/>
        </a:spcAft>
        <a:defRPr sz="3200">
          <a:solidFill>
            <a:srgbClr val="000066"/>
          </a:solidFill>
          <a:latin typeface="Arial" charset="0"/>
        </a:defRPr>
      </a:lvl2pPr>
      <a:lvl3pPr algn="l" rtl="0" eaLnBrk="1" fontAlgn="base" hangingPunct="1">
        <a:spcBef>
          <a:spcPct val="0"/>
        </a:spcBef>
        <a:spcAft>
          <a:spcPct val="0"/>
        </a:spcAft>
        <a:defRPr sz="3200">
          <a:solidFill>
            <a:srgbClr val="000066"/>
          </a:solidFill>
          <a:latin typeface="Arial" charset="0"/>
        </a:defRPr>
      </a:lvl3pPr>
      <a:lvl4pPr algn="l" rtl="0" eaLnBrk="1" fontAlgn="base" hangingPunct="1">
        <a:spcBef>
          <a:spcPct val="0"/>
        </a:spcBef>
        <a:spcAft>
          <a:spcPct val="0"/>
        </a:spcAft>
        <a:defRPr sz="3200">
          <a:solidFill>
            <a:srgbClr val="000066"/>
          </a:solidFill>
          <a:latin typeface="Arial" charset="0"/>
        </a:defRPr>
      </a:lvl4pPr>
      <a:lvl5pPr algn="l" rtl="0" eaLnBrk="1" fontAlgn="base" hangingPunct="1">
        <a:spcBef>
          <a:spcPct val="0"/>
        </a:spcBef>
        <a:spcAft>
          <a:spcPct val="0"/>
        </a:spcAft>
        <a:defRPr sz="3200">
          <a:solidFill>
            <a:srgbClr val="000066"/>
          </a:solidFill>
          <a:latin typeface="Arial" charset="0"/>
        </a:defRPr>
      </a:lvl5pPr>
      <a:lvl6pPr marL="457200" algn="l" rtl="0" eaLnBrk="1" fontAlgn="base" hangingPunct="1">
        <a:spcBef>
          <a:spcPct val="0"/>
        </a:spcBef>
        <a:spcAft>
          <a:spcPct val="0"/>
        </a:spcAft>
        <a:defRPr sz="3200">
          <a:solidFill>
            <a:srgbClr val="000066"/>
          </a:solidFill>
          <a:latin typeface="Arial" charset="0"/>
        </a:defRPr>
      </a:lvl6pPr>
      <a:lvl7pPr marL="914400" algn="l" rtl="0" eaLnBrk="1" fontAlgn="base" hangingPunct="1">
        <a:spcBef>
          <a:spcPct val="0"/>
        </a:spcBef>
        <a:spcAft>
          <a:spcPct val="0"/>
        </a:spcAft>
        <a:defRPr sz="3200">
          <a:solidFill>
            <a:srgbClr val="000066"/>
          </a:solidFill>
          <a:latin typeface="Arial" charset="0"/>
        </a:defRPr>
      </a:lvl7pPr>
      <a:lvl8pPr marL="1371600" algn="l" rtl="0" eaLnBrk="1" fontAlgn="base" hangingPunct="1">
        <a:spcBef>
          <a:spcPct val="0"/>
        </a:spcBef>
        <a:spcAft>
          <a:spcPct val="0"/>
        </a:spcAft>
        <a:defRPr sz="3200">
          <a:solidFill>
            <a:srgbClr val="000066"/>
          </a:solidFill>
          <a:latin typeface="Arial" charset="0"/>
        </a:defRPr>
      </a:lvl8pPr>
      <a:lvl9pPr marL="1828800" algn="l" rtl="0" eaLnBrk="1" fontAlgn="base" hangingPunct="1">
        <a:spcBef>
          <a:spcPct val="0"/>
        </a:spcBef>
        <a:spcAft>
          <a:spcPct val="0"/>
        </a:spcAft>
        <a:defRPr sz="3200">
          <a:solidFill>
            <a:srgbClr val="000066"/>
          </a:solidFill>
          <a:latin typeface="Arial" charset="0"/>
        </a:defRPr>
      </a:lvl9pPr>
    </p:titleStyle>
    <p:bodyStyle>
      <a:lvl1pPr marL="342900" indent="-342900" algn="l" rtl="0" eaLnBrk="1" fontAlgn="base" hangingPunct="1">
        <a:spcBef>
          <a:spcPct val="20000"/>
        </a:spcBef>
        <a:spcAft>
          <a:spcPct val="0"/>
        </a:spcAft>
        <a:buChar char="•"/>
        <a:defRPr sz="2800">
          <a:solidFill>
            <a:srgbClr val="333333"/>
          </a:solidFill>
          <a:latin typeface="+mn-lt"/>
          <a:ea typeface="+mn-ea"/>
          <a:cs typeface="+mn-cs"/>
        </a:defRPr>
      </a:lvl1pPr>
      <a:lvl2pPr marL="742950" indent="-285750" algn="l" rtl="0" eaLnBrk="1" fontAlgn="base" hangingPunct="1">
        <a:spcBef>
          <a:spcPct val="20000"/>
        </a:spcBef>
        <a:spcAft>
          <a:spcPct val="0"/>
        </a:spcAft>
        <a:buChar char="–"/>
        <a:defRPr sz="2400">
          <a:solidFill>
            <a:srgbClr val="5F5F5F"/>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chart" Target="../charts/chart7.xml"/></Relationships>
</file>

<file path=ppt/slides/_rels/slide19.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13.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 Id="rId9" Type="http://schemas.openxmlformats.org/officeDocument/2006/relationships/chart" Target="../charts/char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chart" Target="../charts/chart20.xml"/><Relationship Id="rId3" Type="http://schemas.openxmlformats.org/officeDocument/2006/relationships/chart" Target="../charts/chart15.xml"/><Relationship Id="rId7"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 Id="rId9" Type="http://schemas.openxmlformats.org/officeDocument/2006/relationships/chart" Target="../charts/char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txBox="1">
            <a:spLocks noChangeArrowheads="1"/>
          </p:cNvSpPr>
          <p:nvPr/>
        </p:nvSpPr>
        <p:spPr bwMode="auto">
          <a:xfrm>
            <a:off x="116886" y="1485578"/>
            <a:ext cx="8910228"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3200" b="1" dirty="0">
                <a:solidFill>
                  <a:schemeClr val="tx2"/>
                </a:solidFill>
              </a:rPr>
              <a:t>Cigarette craving and withdrawal symptoms during temporary abstinence and the effect of nicotine </a:t>
            </a:r>
            <a:r>
              <a:rPr lang="en-GB" sz="3200" b="1" dirty="0" smtClean="0">
                <a:solidFill>
                  <a:schemeClr val="tx2"/>
                </a:solidFill>
              </a:rPr>
              <a:t>gum</a:t>
            </a:r>
            <a:endParaRPr lang="en-US" sz="2400" b="1" i="1" dirty="0">
              <a:solidFill>
                <a:schemeClr val="tx2"/>
              </a:solidFill>
            </a:endParaRPr>
          </a:p>
        </p:txBody>
      </p:sp>
      <p:sp>
        <p:nvSpPr>
          <p:cNvPr id="5123" name="Rectangle 3"/>
          <p:cNvSpPr txBox="1">
            <a:spLocks noChangeArrowheads="1"/>
          </p:cNvSpPr>
          <p:nvPr/>
        </p:nvSpPr>
        <p:spPr bwMode="auto">
          <a:xfrm>
            <a:off x="330200" y="4172172"/>
            <a:ext cx="5753968" cy="249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GB" sz="2000" dirty="0"/>
              <a:t>Brown, J., Hajek, P., McRobbie, H., Locker, J., Gillison, F., McEwen, A., Beard, E. and West, R.</a:t>
            </a:r>
            <a:endParaRPr lang="en-US" sz="2000" dirty="0"/>
          </a:p>
          <a:p>
            <a:pPr eaLnBrk="1" hangingPunct="1">
              <a:spcBef>
                <a:spcPct val="20000"/>
              </a:spcBef>
            </a:pPr>
            <a:endParaRPr lang="en-US" sz="2000" dirty="0"/>
          </a:p>
          <a:p>
            <a:pPr eaLnBrk="1" hangingPunct="1">
              <a:spcBef>
                <a:spcPct val="20000"/>
              </a:spcBef>
            </a:pPr>
            <a:r>
              <a:rPr lang="en-US" sz="2000" dirty="0"/>
              <a:t>CRUK Health Behaviour Research Centre</a:t>
            </a:r>
          </a:p>
          <a:p>
            <a:pPr eaLnBrk="1" hangingPunct="1">
              <a:spcBef>
                <a:spcPct val="20000"/>
              </a:spcBef>
            </a:pPr>
            <a:r>
              <a:rPr lang="en-US" sz="2000" dirty="0"/>
              <a:t>University College London</a:t>
            </a:r>
          </a:p>
          <a:p>
            <a:pPr eaLnBrk="1" hangingPunct="1">
              <a:spcBef>
                <a:spcPct val="20000"/>
              </a:spcBef>
            </a:pPr>
            <a:r>
              <a:rPr lang="en-US" sz="2000" dirty="0" smtClean="0"/>
              <a:t>UKNSCC,  June 2013</a:t>
            </a:r>
            <a:endParaRPr lang="en-US" sz="2000" dirty="0"/>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27384"/>
            <a:ext cx="110109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81643" cy="929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uclinternationalstudents.files.wordpress.com/2012/04/ucl-summer.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32663" y="4221088"/>
            <a:ext cx="2887487" cy="20158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Summary of research questions</a:t>
            </a:r>
          </a:p>
        </p:txBody>
      </p:sp>
      <p:sp>
        <p:nvSpPr>
          <p:cNvPr id="7171" name="Rectangle 3"/>
          <p:cNvSpPr>
            <a:spLocks noGrp="1" noChangeArrowheads="1"/>
          </p:cNvSpPr>
          <p:nvPr>
            <p:ph idx="1"/>
          </p:nvPr>
        </p:nvSpPr>
        <p:spPr>
          <a:xfrm>
            <a:off x="330200" y="1484312"/>
            <a:ext cx="8489950" cy="5113039"/>
          </a:xfrm>
        </p:spPr>
        <p:txBody>
          <a:bodyPr/>
          <a:lstStyle/>
          <a:p>
            <a:pPr marL="571500" indent="-571500">
              <a:buFont typeface="+mj-lt"/>
              <a:buAutoNum type="romanUcPeriod"/>
            </a:pPr>
            <a:r>
              <a:rPr lang="en-GB" dirty="0" smtClean="0">
                <a:solidFill>
                  <a:schemeClr val="tx1"/>
                </a:solidFill>
              </a:rPr>
              <a:t>How </a:t>
            </a:r>
            <a:r>
              <a:rPr lang="en-GB" dirty="0">
                <a:solidFill>
                  <a:schemeClr val="tx1"/>
                </a:solidFill>
              </a:rPr>
              <a:t>is the development of cigarette craving and withdrawal symptoms during abstinence over several hours in a naturalistic setting affected by nicotine gum?</a:t>
            </a:r>
          </a:p>
          <a:p>
            <a:pPr marL="571500" indent="-571500">
              <a:buFont typeface="+mj-lt"/>
              <a:buAutoNum type="romanUcPeriod"/>
            </a:pPr>
            <a:r>
              <a:rPr lang="en-GB" dirty="0">
                <a:solidFill>
                  <a:schemeClr val="tx1"/>
                </a:solidFill>
              </a:rPr>
              <a:t>What is the time course of craving and withdrawal symptoms while using either nicotine or placebo gum during abstinence in a naturalistic setting?</a:t>
            </a:r>
            <a:endParaRPr lang="en-US" dirty="0" smtClean="0">
              <a:solidFill>
                <a:schemeClr val="tx1"/>
              </a:solidFill>
            </a:endParaRPr>
          </a:p>
        </p:txBody>
      </p:sp>
    </p:spTree>
    <p:extLst>
      <p:ext uri="{BB962C8B-B14F-4D97-AF65-F5344CB8AC3E}">
        <p14:creationId xmlns:p14="http://schemas.microsoft.com/office/powerpoint/2010/main" val="3452392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Design</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Double </a:t>
            </a:r>
            <a:r>
              <a:rPr lang="en-GB" dirty="0">
                <a:solidFill>
                  <a:schemeClr val="tx1"/>
                </a:solidFill>
              </a:rPr>
              <a:t>blind, randomized, placebo-controlled trial of the effect of nicotine gum on the development of craving and withdrawal symptoms during 6h periods of </a:t>
            </a:r>
            <a:r>
              <a:rPr lang="en-GB" dirty="0" smtClean="0">
                <a:solidFill>
                  <a:schemeClr val="tx1"/>
                </a:solidFill>
              </a:rPr>
              <a:t>TA</a:t>
            </a:r>
          </a:p>
          <a:p>
            <a:pPr lvl="1"/>
            <a:r>
              <a:rPr lang="en-GB" dirty="0" smtClean="0">
                <a:solidFill>
                  <a:schemeClr val="tx1"/>
                </a:solidFill>
              </a:rPr>
              <a:t>undertaken </a:t>
            </a:r>
            <a:r>
              <a:rPr lang="en-GB" dirty="0">
                <a:solidFill>
                  <a:schemeClr val="tx1"/>
                </a:solidFill>
              </a:rPr>
              <a:t>in the naturalistic setting of train </a:t>
            </a:r>
            <a:r>
              <a:rPr lang="en-GB" dirty="0" smtClean="0">
                <a:solidFill>
                  <a:schemeClr val="tx1"/>
                </a:solidFill>
              </a:rPr>
              <a:t>journeys</a:t>
            </a:r>
          </a:p>
          <a:p>
            <a:r>
              <a:rPr lang="en-GB" dirty="0" smtClean="0">
                <a:solidFill>
                  <a:schemeClr val="tx1"/>
                </a:solidFill>
              </a:rPr>
              <a:t>Participants all received either Nicorette gum randomly containing either 2 or 4 mg of nicotine or a placebo gum prepared to be similar in appearance and taste (1:1 ratio)</a:t>
            </a:r>
          </a:p>
        </p:txBody>
      </p:sp>
    </p:spTree>
    <p:extLst>
      <p:ext uri="{BB962C8B-B14F-4D97-AF65-F5344CB8AC3E}">
        <p14:creationId xmlns:p14="http://schemas.microsoft.com/office/powerpoint/2010/main" val="3866854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Outcome measures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Craving (strength </a:t>
            </a:r>
            <a:r>
              <a:rPr lang="en-GB" dirty="0">
                <a:solidFill>
                  <a:schemeClr val="tx1"/>
                </a:solidFill>
              </a:rPr>
              <a:t>of </a:t>
            </a:r>
            <a:r>
              <a:rPr lang="en-GB" dirty="0" smtClean="0">
                <a:solidFill>
                  <a:schemeClr val="tx1"/>
                </a:solidFill>
              </a:rPr>
              <a:t>urges) </a:t>
            </a:r>
            <a:r>
              <a:rPr lang="en-GB" dirty="0">
                <a:solidFill>
                  <a:schemeClr val="tx1"/>
                </a:solidFill>
              </a:rPr>
              <a:t>and </a:t>
            </a:r>
            <a:r>
              <a:rPr lang="en-GB" dirty="0" smtClean="0">
                <a:solidFill>
                  <a:schemeClr val="tx1"/>
                </a:solidFill>
              </a:rPr>
              <a:t>other </a:t>
            </a:r>
            <a:r>
              <a:rPr lang="en-GB" dirty="0">
                <a:solidFill>
                  <a:schemeClr val="tx1"/>
                </a:solidFill>
              </a:rPr>
              <a:t>withdrawal </a:t>
            </a:r>
            <a:r>
              <a:rPr lang="en-GB" dirty="0" smtClean="0">
                <a:solidFill>
                  <a:schemeClr val="tx1"/>
                </a:solidFill>
              </a:rPr>
              <a:t>symptoms during past 30 mins</a:t>
            </a:r>
          </a:p>
          <a:p>
            <a:pPr lvl="1"/>
            <a:r>
              <a:rPr lang="en-GB" dirty="0" smtClean="0">
                <a:solidFill>
                  <a:schemeClr val="tx1"/>
                </a:solidFill>
              </a:rPr>
              <a:t>poor </a:t>
            </a:r>
            <a:r>
              <a:rPr lang="en-GB" dirty="0">
                <a:solidFill>
                  <a:schemeClr val="tx1"/>
                </a:solidFill>
              </a:rPr>
              <a:t>concentration, restlessness, irritability, hunger, depressed mood and </a:t>
            </a:r>
            <a:r>
              <a:rPr lang="en-GB" dirty="0" smtClean="0">
                <a:solidFill>
                  <a:schemeClr val="tx1"/>
                </a:solidFill>
              </a:rPr>
              <a:t>anxiety</a:t>
            </a:r>
          </a:p>
          <a:p>
            <a:pPr lvl="1"/>
            <a:r>
              <a:rPr lang="en-GB" dirty="0" smtClean="0">
                <a:solidFill>
                  <a:schemeClr val="tx1"/>
                </a:solidFill>
              </a:rPr>
              <a:t>assessed </a:t>
            </a:r>
            <a:r>
              <a:rPr lang="en-GB" dirty="0">
                <a:solidFill>
                  <a:schemeClr val="tx1"/>
                </a:solidFill>
              </a:rPr>
              <a:t>using the validated Mood and Physical Symptoms Scale </a:t>
            </a:r>
            <a:r>
              <a:rPr lang="en-GB" dirty="0" smtClean="0">
                <a:solidFill>
                  <a:schemeClr val="tx1"/>
                </a:solidFill>
              </a:rPr>
              <a:t>(West </a:t>
            </a:r>
            <a:r>
              <a:rPr lang="en-GB" dirty="0">
                <a:solidFill>
                  <a:schemeClr val="tx1"/>
                </a:solidFill>
              </a:rPr>
              <a:t>&amp; Hajek, </a:t>
            </a:r>
            <a:r>
              <a:rPr lang="en-GB" dirty="0" smtClean="0">
                <a:solidFill>
                  <a:schemeClr val="tx1"/>
                </a:solidFill>
              </a:rPr>
              <a:t>2004)</a:t>
            </a:r>
          </a:p>
          <a:p>
            <a:r>
              <a:rPr lang="en-GB" dirty="0">
                <a:solidFill>
                  <a:schemeClr val="tx1"/>
                </a:solidFill>
              </a:rPr>
              <a:t>A</a:t>
            </a:r>
            <a:r>
              <a:rPr lang="en-GB" dirty="0" smtClean="0">
                <a:solidFill>
                  <a:schemeClr val="tx1"/>
                </a:solidFill>
              </a:rPr>
              <a:t>ssessment every 30 mins until the end of the 6h period of TA beginning </a:t>
            </a:r>
            <a:r>
              <a:rPr lang="en-GB" dirty="0">
                <a:solidFill>
                  <a:schemeClr val="tx1"/>
                </a:solidFill>
              </a:rPr>
              <a:t>half an hour after the onset of </a:t>
            </a:r>
            <a:r>
              <a:rPr lang="en-GB" dirty="0" smtClean="0">
                <a:solidFill>
                  <a:schemeClr val="tx1"/>
                </a:solidFill>
              </a:rPr>
              <a:t>abstinence</a:t>
            </a:r>
          </a:p>
        </p:txBody>
      </p:sp>
    </p:spTree>
    <p:extLst>
      <p:ext uri="{BB962C8B-B14F-4D97-AF65-F5344CB8AC3E}">
        <p14:creationId xmlns:p14="http://schemas.microsoft.com/office/powerpoint/2010/main" val="1346360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Procedure</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Boarded train </a:t>
            </a:r>
            <a:r>
              <a:rPr lang="en-GB" dirty="0">
                <a:solidFill>
                  <a:schemeClr val="tx1"/>
                </a:solidFill>
              </a:rPr>
              <a:t>travelling between </a:t>
            </a:r>
            <a:r>
              <a:rPr lang="en-GB" dirty="0" smtClean="0">
                <a:solidFill>
                  <a:schemeClr val="tx1"/>
                </a:solidFill>
              </a:rPr>
              <a:t>London-Glasgow </a:t>
            </a:r>
            <a:r>
              <a:rPr lang="en-GB" dirty="0">
                <a:solidFill>
                  <a:schemeClr val="tx1"/>
                </a:solidFill>
              </a:rPr>
              <a:t>and </a:t>
            </a:r>
            <a:r>
              <a:rPr lang="en-GB" dirty="0" smtClean="0">
                <a:solidFill>
                  <a:schemeClr val="tx1"/>
                </a:solidFill>
              </a:rPr>
              <a:t>asked to </a:t>
            </a:r>
            <a:r>
              <a:rPr lang="en-GB" dirty="0">
                <a:solidFill>
                  <a:schemeClr val="tx1"/>
                </a:solidFill>
              </a:rPr>
              <a:t>abstain from smoking for </a:t>
            </a:r>
            <a:r>
              <a:rPr lang="en-GB" dirty="0" smtClean="0">
                <a:solidFill>
                  <a:schemeClr val="tx1"/>
                </a:solidFill>
              </a:rPr>
              <a:t>6h</a:t>
            </a:r>
          </a:p>
          <a:p>
            <a:r>
              <a:rPr lang="en-GB" dirty="0" smtClean="0">
                <a:solidFill>
                  <a:schemeClr val="tx1"/>
                </a:solidFill>
              </a:rPr>
              <a:t>Given 30 </a:t>
            </a:r>
            <a:r>
              <a:rPr lang="en-GB" dirty="0">
                <a:solidFill>
                  <a:schemeClr val="tx1"/>
                </a:solidFill>
              </a:rPr>
              <a:t>pieces of either nicotine or placebo </a:t>
            </a:r>
            <a:r>
              <a:rPr lang="en-GB" dirty="0" smtClean="0">
                <a:solidFill>
                  <a:schemeClr val="tx1"/>
                </a:solidFill>
              </a:rPr>
              <a:t>gum</a:t>
            </a:r>
          </a:p>
          <a:p>
            <a:r>
              <a:rPr lang="en-GB" dirty="0" smtClean="0">
                <a:solidFill>
                  <a:schemeClr val="tx1"/>
                </a:solidFill>
              </a:rPr>
              <a:t>Instructed to take at least one piece of gum every hour beginning after the first 30 mins abstinence</a:t>
            </a:r>
          </a:p>
          <a:p>
            <a:r>
              <a:rPr lang="en-GB" dirty="0">
                <a:solidFill>
                  <a:schemeClr val="tx1"/>
                </a:solidFill>
              </a:rPr>
              <a:t>Travelled </a:t>
            </a:r>
            <a:r>
              <a:rPr lang="en-GB" dirty="0" smtClean="0">
                <a:solidFill>
                  <a:schemeClr val="tx1"/>
                </a:solidFill>
              </a:rPr>
              <a:t>in </a:t>
            </a:r>
            <a:r>
              <a:rPr lang="en-GB" dirty="0">
                <a:solidFill>
                  <a:schemeClr val="tx1"/>
                </a:solidFill>
              </a:rPr>
              <a:t>three groups of </a:t>
            </a:r>
            <a:r>
              <a:rPr lang="en-GB" dirty="0" smtClean="0">
                <a:solidFill>
                  <a:schemeClr val="tx1"/>
                </a:solidFill>
              </a:rPr>
              <a:t>~ 55 </a:t>
            </a:r>
            <a:r>
              <a:rPr lang="en-GB" dirty="0">
                <a:solidFill>
                  <a:schemeClr val="tx1"/>
                </a:solidFill>
              </a:rPr>
              <a:t>accompanied by </a:t>
            </a:r>
            <a:r>
              <a:rPr lang="en-GB" dirty="0" smtClean="0">
                <a:solidFill>
                  <a:schemeClr val="tx1"/>
                </a:solidFill>
              </a:rPr>
              <a:t>a research team</a:t>
            </a:r>
            <a:endParaRPr lang="en-GB" dirty="0">
              <a:solidFill>
                <a:schemeClr val="tx1"/>
              </a:solidFill>
            </a:endParaRPr>
          </a:p>
          <a:p>
            <a:r>
              <a:rPr lang="en-GB" dirty="0">
                <a:solidFill>
                  <a:schemeClr val="tx1"/>
                </a:solidFill>
              </a:rPr>
              <a:t>Procedure repeated on the return journey the following day, without re-randomisation</a:t>
            </a:r>
          </a:p>
          <a:p>
            <a:endParaRPr lang="en-GB" dirty="0" smtClean="0">
              <a:solidFill>
                <a:schemeClr val="tx1"/>
              </a:solidFill>
            </a:endParaRPr>
          </a:p>
        </p:txBody>
      </p:sp>
    </p:spTree>
    <p:extLst>
      <p:ext uri="{BB962C8B-B14F-4D97-AF65-F5344CB8AC3E}">
        <p14:creationId xmlns:p14="http://schemas.microsoft.com/office/powerpoint/2010/main" val="1189276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Participants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Recruited </a:t>
            </a:r>
            <a:r>
              <a:rPr lang="en-GB" dirty="0">
                <a:solidFill>
                  <a:schemeClr val="tx1"/>
                </a:solidFill>
              </a:rPr>
              <a:t>by </a:t>
            </a:r>
            <a:r>
              <a:rPr lang="en-GB" dirty="0" smtClean="0">
                <a:solidFill>
                  <a:schemeClr val="tx1"/>
                </a:solidFill>
              </a:rPr>
              <a:t>ads in </a:t>
            </a:r>
            <a:r>
              <a:rPr lang="en-GB" dirty="0">
                <a:solidFill>
                  <a:schemeClr val="tx1"/>
                </a:solidFill>
              </a:rPr>
              <a:t>noticeboards and </a:t>
            </a:r>
            <a:r>
              <a:rPr lang="en-GB" dirty="0" smtClean="0">
                <a:solidFill>
                  <a:schemeClr val="tx1"/>
                </a:solidFill>
              </a:rPr>
              <a:t>newspapers</a:t>
            </a:r>
          </a:p>
          <a:p>
            <a:r>
              <a:rPr lang="en-GB" dirty="0" smtClean="0">
                <a:solidFill>
                  <a:schemeClr val="tx1"/>
                </a:solidFill>
              </a:rPr>
              <a:t>Inclusion criteria</a:t>
            </a:r>
          </a:p>
          <a:p>
            <a:pPr lvl="1"/>
            <a:r>
              <a:rPr lang="en-GB" dirty="0" smtClean="0">
                <a:solidFill>
                  <a:schemeClr val="tx1"/>
                </a:solidFill>
              </a:rPr>
              <a:t>aged </a:t>
            </a:r>
            <a:r>
              <a:rPr lang="en-GB" dirty="0">
                <a:solidFill>
                  <a:schemeClr val="tx1"/>
                </a:solidFill>
              </a:rPr>
              <a:t>≥ </a:t>
            </a:r>
            <a:r>
              <a:rPr lang="en-GB" dirty="0" smtClean="0">
                <a:solidFill>
                  <a:schemeClr val="tx1"/>
                </a:solidFill>
              </a:rPr>
              <a:t>18; regular smoking </a:t>
            </a:r>
            <a:r>
              <a:rPr lang="en-GB" dirty="0">
                <a:solidFill>
                  <a:schemeClr val="tx1"/>
                </a:solidFill>
              </a:rPr>
              <a:t>≥ </a:t>
            </a:r>
            <a:r>
              <a:rPr lang="en-GB" dirty="0" smtClean="0">
                <a:solidFill>
                  <a:schemeClr val="tx1"/>
                </a:solidFill>
              </a:rPr>
              <a:t> 3 years, </a:t>
            </a:r>
            <a:r>
              <a:rPr lang="en-GB" dirty="0">
                <a:solidFill>
                  <a:schemeClr val="tx1"/>
                </a:solidFill>
              </a:rPr>
              <a:t>current </a:t>
            </a:r>
            <a:r>
              <a:rPr lang="en-GB" dirty="0" smtClean="0">
                <a:solidFill>
                  <a:schemeClr val="tx1"/>
                </a:solidFill>
              </a:rPr>
              <a:t>cpd ≥ 15 &amp; difficulty </a:t>
            </a:r>
            <a:r>
              <a:rPr lang="en-GB" dirty="0">
                <a:solidFill>
                  <a:schemeClr val="tx1"/>
                </a:solidFill>
              </a:rPr>
              <a:t>with </a:t>
            </a:r>
            <a:r>
              <a:rPr lang="en-GB" dirty="0" smtClean="0">
                <a:solidFill>
                  <a:schemeClr val="tx1"/>
                </a:solidFill>
              </a:rPr>
              <a:t>TA &gt; 3h </a:t>
            </a:r>
            <a:r>
              <a:rPr lang="en-GB" dirty="0">
                <a:solidFill>
                  <a:schemeClr val="tx1"/>
                </a:solidFill>
              </a:rPr>
              <a:t>(</a:t>
            </a:r>
            <a:r>
              <a:rPr lang="en-GB" dirty="0" smtClean="0">
                <a:solidFill>
                  <a:schemeClr val="tx1"/>
                </a:solidFill>
              </a:rPr>
              <a:t>3+ </a:t>
            </a:r>
            <a:r>
              <a:rPr lang="en-GB" dirty="0">
                <a:solidFill>
                  <a:schemeClr val="tx1"/>
                </a:solidFill>
              </a:rPr>
              <a:t>on </a:t>
            </a:r>
            <a:r>
              <a:rPr lang="en-GB" dirty="0" smtClean="0">
                <a:solidFill>
                  <a:schemeClr val="tx1"/>
                </a:solidFill>
              </a:rPr>
              <a:t>5-pt scale); </a:t>
            </a:r>
            <a:r>
              <a:rPr lang="en-GB" dirty="0">
                <a:solidFill>
                  <a:schemeClr val="tx1"/>
                </a:solidFill>
              </a:rPr>
              <a:t>registered ≥ </a:t>
            </a:r>
            <a:r>
              <a:rPr lang="en-GB" dirty="0" smtClean="0">
                <a:solidFill>
                  <a:schemeClr val="tx1"/>
                </a:solidFill>
              </a:rPr>
              <a:t>10 </a:t>
            </a:r>
            <a:r>
              <a:rPr lang="en-GB" dirty="0">
                <a:solidFill>
                  <a:schemeClr val="tx1"/>
                </a:solidFill>
              </a:rPr>
              <a:t>ppm </a:t>
            </a:r>
            <a:r>
              <a:rPr lang="en-GB" dirty="0" smtClean="0">
                <a:solidFill>
                  <a:schemeClr val="tx1"/>
                </a:solidFill>
              </a:rPr>
              <a:t>after 15 </a:t>
            </a:r>
            <a:r>
              <a:rPr lang="en-GB" dirty="0">
                <a:solidFill>
                  <a:schemeClr val="tx1"/>
                </a:solidFill>
              </a:rPr>
              <a:t>smoke-free </a:t>
            </a:r>
            <a:r>
              <a:rPr lang="en-GB" dirty="0" smtClean="0">
                <a:solidFill>
                  <a:schemeClr val="tx1"/>
                </a:solidFill>
              </a:rPr>
              <a:t>minutes</a:t>
            </a:r>
          </a:p>
          <a:p>
            <a:r>
              <a:rPr lang="en-GB" dirty="0" smtClean="0">
                <a:solidFill>
                  <a:schemeClr val="tx1"/>
                </a:solidFill>
              </a:rPr>
              <a:t>Exclusion criteria</a:t>
            </a:r>
          </a:p>
          <a:p>
            <a:pPr lvl="1"/>
            <a:r>
              <a:rPr lang="en-GB" dirty="0" smtClean="0">
                <a:solidFill>
                  <a:schemeClr val="tx1"/>
                </a:solidFill>
              </a:rPr>
              <a:t>current NRT use/cessation </a:t>
            </a:r>
            <a:r>
              <a:rPr lang="en-GB" dirty="0">
                <a:solidFill>
                  <a:schemeClr val="tx1"/>
                </a:solidFill>
              </a:rPr>
              <a:t>program; daily use of </a:t>
            </a:r>
            <a:r>
              <a:rPr lang="en-GB" dirty="0" smtClean="0">
                <a:solidFill>
                  <a:schemeClr val="tx1"/>
                </a:solidFill>
              </a:rPr>
              <a:t>NRT </a:t>
            </a:r>
            <a:r>
              <a:rPr lang="en-GB" dirty="0">
                <a:solidFill>
                  <a:schemeClr val="tx1"/>
                </a:solidFill>
              </a:rPr>
              <a:t>gum </a:t>
            </a:r>
            <a:r>
              <a:rPr lang="en-GB" dirty="0" smtClean="0">
                <a:solidFill>
                  <a:schemeClr val="tx1"/>
                </a:solidFill>
              </a:rPr>
              <a:t>in last year</a:t>
            </a:r>
            <a:r>
              <a:rPr lang="en-GB" dirty="0">
                <a:solidFill>
                  <a:schemeClr val="tx1"/>
                </a:solidFill>
              </a:rPr>
              <a:t>; </a:t>
            </a:r>
            <a:r>
              <a:rPr lang="en-GB" dirty="0" smtClean="0">
                <a:solidFill>
                  <a:schemeClr val="tx1"/>
                </a:solidFill>
              </a:rPr>
              <a:t>pregnancy; </a:t>
            </a:r>
            <a:r>
              <a:rPr lang="en-GB" dirty="0">
                <a:solidFill>
                  <a:schemeClr val="tx1"/>
                </a:solidFill>
              </a:rPr>
              <a:t>participation in another </a:t>
            </a:r>
            <a:r>
              <a:rPr lang="en-GB" dirty="0" smtClean="0">
                <a:solidFill>
                  <a:schemeClr val="tx1"/>
                </a:solidFill>
              </a:rPr>
              <a:t>study in last 3 months</a:t>
            </a:r>
            <a:r>
              <a:rPr lang="en-GB" dirty="0">
                <a:solidFill>
                  <a:schemeClr val="tx1"/>
                </a:solidFill>
              </a:rPr>
              <a:t>; </a:t>
            </a:r>
            <a:r>
              <a:rPr lang="en-GB" dirty="0" smtClean="0">
                <a:solidFill>
                  <a:schemeClr val="tx1"/>
                </a:solidFill>
              </a:rPr>
              <a:t>various medical conditions</a:t>
            </a:r>
          </a:p>
          <a:p>
            <a:pPr lvl="1"/>
            <a:r>
              <a:rPr lang="en-GB" dirty="0" smtClean="0">
                <a:solidFill>
                  <a:schemeClr val="tx1"/>
                </a:solidFill>
              </a:rPr>
              <a:t>subsequently </a:t>
            </a:r>
            <a:r>
              <a:rPr lang="en-GB" dirty="0">
                <a:solidFill>
                  <a:schemeClr val="tx1"/>
                </a:solidFill>
              </a:rPr>
              <a:t>excluded </a:t>
            </a:r>
            <a:r>
              <a:rPr lang="en-GB" dirty="0" smtClean="0">
                <a:solidFill>
                  <a:schemeClr val="tx1"/>
                </a:solidFill>
              </a:rPr>
              <a:t>if failed </a:t>
            </a:r>
            <a:r>
              <a:rPr lang="en-GB" dirty="0">
                <a:solidFill>
                  <a:schemeClr val="tx1"/>
                </a:solidFill>
              </a:rPr>
              <a:t>to refrain from smoking during </a:t>
            </a:r>
            <a:r>
              <a:rPr lang="en-GB" dirty="0" smtClean="0">
                <a:solidFill>
                  <a:schemeClr val="tx1"/>
                </a:solidFill>
              </a:rPr>
              <a:t>TA or to </a:t>
            </a:r>
            <a:r>
              <a:rPr lang="en-GB" dirty="0">
                <a:solidFill>
                  <a:schemeClr val="tx1"/>
                </a:solidFill>
              </a:rPr>
              <a:t>provide an outcome rating prior to treatment or </a:t>
            </a:r>
            <a:r>
              <a:rPr lang="en-GB" dirty="0" smtClean="0">
                <a:solidFill>
                  <a:schemeClr val="tx1"/>
                </a:solidFill>
              </a:rPr>
              <a:t>missed &gt; 5</a:t>
            </a:r>
            <a:r>
              <a:rPr lang="en-GB" dirty="0">
                <a:solidFill>
                  <a:schemeClr val="tx1"/>
                </a:solidFill>
              </a:rPr>
              <a:t>% of outcome </a:t>
            </a:r>
            <a:r>
              <a:rPr lang="en-GB" dirty="0" smtClean="0">
                <a:solidFill>
                  <a:schemeClr val="tx1"/>
                </a:solidFill>
              </a:rPr>
              <a:t>measurements</a:t>
            </a:r>
            <a:endParaRPr lang="en-GB" dirty="0">
              <a:solidFill>
                <a:schemeClr val="tx1"/>
              </a:solidFill>
            </a:endParaRPr>
          </a:p>
        </p:txBody>
      </p:sp>
    </p:spTree>
    <p:extLst>
      <p:ext uri="{BB962C8B-B14F-4D97-AF65-F5344CB8AC3E}">
        <p14:creationId xmlns:p14="http://schemas.microsoft.com/office/powerpoint/2010/main" val="62483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Participants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01628298"/>
              </p:ext>
            </p:extLst>
          </p:nvPr>
        </p:nvGraphicFramePr>
        <p:xfrm>
          <a:off x="467544" y="1628803"/>
          <a:ext cx="8208912" cy="4104452"/>
        </p:xfrm>
        <a:graphic>
          <a:graphicData uri="http://schemas.openxmlformats.org/drawingml/2006/table">
            <a:tbl>
              <a:tblPr firstRow="1" firstCol="1" bandRow="1">
                <a:tableStyleId>{21E4AEA4-8DFA-4A89-87EB-49C32662AFE0}</a:tableStyleId>
              </a:tblPr>
              <a:tblGrid>
                <a:gridCol w="3504183"/>
                <a:gridCol w="1567773"/>
                <a:gridCol w="1568478"/>
                <a:gridCol w="1568478"/>
              </a:tblGrid>
              <a:tr h="381809">
                <a:tc>
                  <a:txBody>
                    <a:bodyPr/>
                    <a:lstStyle/>
                    <a:p>
                      <a:pPr>
                        <a:spcAft>
                          <a:spcPts val="0"/>
                        </a:spcAft>
                      </a:pPr>
                      <a:r>
                        <a:rPr lang="en-GB" sz="1200" dirty="0">
                          <a:effectLst/>
                        </a:rPr>
                        <a:t>Characteristic</a:t>
                      </a:r>
                      <a:endParaRPr lang="en-GB" sz="1200" dirty="0">
                        <a:effectLst/>
                        <a:latin typeface="Times New Roman"/>
                        <a:ea typeface="Calibri"/>
                        <a:cs typeface="Calibri"/>
                      </a:endParaRPr>
                    </a:p>
                  </a:txBody>
                  <a:tcPr marL="68580" marR="68580" marT="0" marB="0"/>
                </a:tc>
                <a:tc>
                  <a:txBody>
                    <a:bodyPr/>
                    <a:lstStyle/>
                    <a:p>
                      <a:pPr algn="ctr">
                        <a:spcAft>
                          <a:spcPts val="0"/>
                        </a:spcAft>
                      </a:pPr>
                      <a:r>
                        <a:rPr lang="en-GB" sz="1200" dirty="0">
                          <a:effectLst/>
                        </a:rPr>
                        <a:t>Placebo</a:t>
                      </a:r>
                    </a:p>
                    <a:p>
                      <a:pPr algn="ctr">
                        <a:spcAft>
                          <a:spcPts val="0"/>
                        </a:spcAft>
                      </a:pPr>
                      <a:r>
                        <a:rPr lang="en-GB" sz="1200" dirty="0">
                          <a:effectLst/>
                        </a:rPr>
                        <a:t>(n=66)</a:t>
                      </a:r>
                      <a:endParaRPr lang="en-GB" sz="1200" dirty="0">
                        <a:effectLst/>
                        <a:latin typeface="Times New Roman"/>
                        <a:ea typeface="Calibri"/>
                        <a:cs typeface="Calibri"/>
                      </a:endParaRPr>
                    </a:p>
                  </a:txBody>
                  <a:tcPr marL="68580" marR="68580" marT="0" marB="0"/>
                </a:tc>
                <a:tc>
                  <a:txBody>
                    <a:bodyPr/>
                    <a:lstStyle/>
                    <a:p>
                      <a:pPr algn="ctr">
                        <a:spcAft>
                          <a:spcPts val="0"/>
                        </a:spcAft>
                      </a:pPr>
                      <a:r>
                        <a:rPr lang="en-GB" sz="1200" dirty="0">
                          <a:effectLst/>
                        </a:rPr>
                        <a:t>Nicotine gum</a:t>
                      </a:r>
                    </a:p>
                    <a:p>
                      <a:pPr algn="ctr">
                        <a:spcAft>
                          <a:spcPts val="0"/>
                        </a:spcAft>
                      </a:pPr>
                      <a:r>
                        <a:rPr lang="en-GB" sz="1200" dirty="0">
                          <a:effectLst/>
                        </a:rPr>
                        <a:t>(n=66)</a:t>
                      </a:r>
                      <a:endParaRPr lang="en-GB" sz="1200" dirty="0">
                        <a:effectLst/>
                        <a:latin typeface="Times New Roman"/>
                        <a:ea typeface="Calibri"/>
                        <a:cs typeface="Calibri"/>
                      </a:endParaRPr>
                    </a:p>
                  </a:txBody>
                  <a:tcPr marL="68580" marR="68580" marT="0" marB="0"/>
                </a:tc>
                <a:tc>
                  <a:txBody>
                    <a:bodyPr/>
                    <a:lstStyle/>
                    <a:p>
                      <a:pPr algn="ctr">
                        <a:spcAft>
                          <a:spcPts val="0"/>
                        </a:spcAft>
                      </a:pPr>
                      <a:r>
                        <a:rPr lang="en-GB" sz="1200" dirty="0">
                          <a:effectLst/>
                        </a:rPr>
                        <a:t>Total</a:t>
                      </a:r>
                    </a:p>
                    <a:p>
                      <a:pPr algn="ctr">
                        <a:spcAft>
                          <a:spcPts val="0"/>
                        </a:spcAft>
                      </a:pPr>
                      <a:r>
                        <a:rPr lang="en-GB" sz="1200" dirty="0">
                          <a:effectLst/>
                        </a:rPr>
                        <a:t>(n=132)</a:t>
                      </a:r>
                      <a:endParaRPr lang="en-GB" sz="1200" dirty="0">
                        <a:effectLst/>
                        <a:latin typeface="Times New Roman"/>
                        <a:ea typeface="Calibri"/>
                        <a:cs typeface="Calibri"/>
                      </a:endParaRPr>
                    </a:p>
                  </a:txBody>
                  <a:tcPr marL="68580" marR="68580" marT="0" marB="0"/>
                </a:tc>
              </a:tr>
              <a:tr h="413627">
                <a:tc>
                  <a:txBody>
                    <a:bodyPr/>
                    <a:lstStyle/>
                    <a:p>
                      <a:pPr>
                        <a:spcAft>
                          <a:spcPts val="0"/>
                        </a:spcAft>
                      </a:pPr>
                      <a:r>
                        <a:rPr lang="en-GB" sz="1200" dirty="0">
                          <a:effectLst/>
                        </a:rPr>
                        <a:t>Mean (SD) age†</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34.3 (11.5)</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36.3 (12.0)</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35.3 (11.8)</a:t>
                      </a:r>
                      <a:endParaRPr lang="en-GB" sz="1200" dirty="0">
                        <a:effectLst/>
                        <a:latin typeface="Times New Roman"/>
                        <a:ea typeface="Calibri"/>
                        <a:cs typeface="Calibri"/>
                      </a:endParaRPr>
                    </a:p>
                  </a:txBody>
                  <a:tcPr marL="68580" marR="68580" marT="0" marB="0" anchor="ctr"/>
                </a:tc>
              </a:tr>
              <a:tr h="413627">
                <a:tc>
                  <a:txBody>
                    <a:bodyPr/>
                    <a:lstStyle/>
                    <a:p>
                      <a:pPr>
                        <a:spcAft>
                          <a:spcPts val="0"/>
                        </a:spcAft>
                      </a:pPr>
                      <a:r>
                        <a:rPr lang="en-GB" sz="1200" dirty="0">
                          <a:effectLst/>
                        </a:rPr>
                        <a:t>% (N) Women</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51.5 (34)</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51.5 (34)</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51.5 (68)</a:t>
                      </a:r>
                      <a:endParaRPr lang="en-GB" sz="1200" dirty="0">
                        <a:effectLst/>
                        <a:latin typeface="Times New Roman"/>
                        <a:ea typeface="Calibri"/>
                        <a:cs typeface="Calibri"/>
                      </a:endParaRPr>
                    </a:p>
                  </a:txBody>
                  <a:tcPr marL="68580" marR="68580" marT="0" marB="0" anchor="ctr"/>
                </a:tc>
              </a:tr>
              <a:tr h="413627">
                <a:tc>
                  <a:txBody>
                    <a:bodyPr/>
                    <a:lstStyle/>
                    <a:p>
                      <a:pPr>
                        <a:spcAft>
                          <a:spcPts val="0"/>
                        </a:spcAft>
                      </a:pPr>
                      <a:r>
                        <a:rPr lang="en-GB" sz="1200" dirty="0">
                          <a:effectLst/>
                        </a:rPr>
                        <a:t>% (N) White</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89.4 (59)</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89.4 (59)</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89.4 (118)</a:t>
                      </a:r>
                      <a:endParaRPr lang="en-GB" sz="1200" dirty="0">
                        <a:effectLst/>
                        <a:latin typeface="Times New Roman"/>
                        <a:ea typeface="Calibri"/>
                        <a:cs typeface="Calibri"/>
                      </a:endParaRPr>
                    </a:p>
                  </a:txBody>
                  <a:tcPr marL="68580" marR="68580" marT="0" marB="0" anchor="ctr"/>
                </a:tc>
              </a:tr>
              <a:tr h="413627">
                <a:tc>
                  <a:txBody>
                    <a:bodyPr/>
                    <a:lstStyle/>
                    <a:p>
                      <a:pPr>
                        <a:spcAft>
                          <a:spcPts val="0"/>
                        </a:spcAft>
                      </a:pPr>
                      <a:r>
                        <a:rPr lang="en-GB" sz="1200" dirty="0">
                          <a:effectLst/>
                        </a:rPr>
                        <a:t>% (N) Previous experience of NRT </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25.8 (17)</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33.3 (22)</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29.5 (39)</a:t>
                      </a:r>
                      <a:endParaRPr lang="en-GB" sz="1200" dirty="0">
                        <a:effectLst/>
                        <a:latin typeface="Times New Roman"/>
                        <a:ea typeface="Calibri"/>
                        <a:cs typeface="Calibri"/>
                      </a:endParaRPr>
                    </a:p>
                  </a:txBody>
                  <a:tcPr marL="68580" marR="68580" marT="0" marB="0" anchor="ctr"/>
                </a:tc>
              </a:tr>
              <a:tr h="413627">
                <a:tc>
                  <a:txBody>
                    <a:bodyPr/>
                    <a:lstStyle/>
                    <a:p>
                      <a:pPr>
                        <a:spcAft>
                          <a:spcPts val="0"/>
                        </a:spcAft>
                      </a:pPr>
                      <a:r>
                        <a:rPr lang="en-GB" sz="1200" dirty="0">
                          <a:effectLst/>
                        </a:rPr>
                        <a:t>Mean (SD) cigarettes per day</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23.1 (6.3)</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23.3 (6.7)</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23.2 (6.5)</a:t>
                      </a:r>
                      <a:endParaRPr lang="en-GB" sz="1200" dirty="0">
                        <a:effectLst/>
                        <a:latin typeface="Times New Roman"/>
                        <a:ea typeface="Calibri"/>
                        <a:cs typeface="Calibri"/>
                      </a:endParaRPr>
                    </a:p>
                  </a:txBody>
                  <a:tcPr marL="68580" marR="68580" marT="0" marB="0" anchor="ctr"/>
                </a:tc>
              </a:tr>
              <a:tr h="413627">
                <a:tc>
                  <a:txBody>
                    <a:bodyPr/>
                    <a:lstStyle/>
                    <a:p>
                      <a:pPr>
                        <a:spcAft>
                          <a:spcPts val="0"/>
                        </a:spcAft>
                      </a:pPr>
                      <a:r>
                        <a:rPr lang="en-GB" sz="1200" dirty="0">
                          <a:effectLst/>
                        </a:rPr>
                        <a:t>% (N) Smoking within 30 minutes of waking</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87.9 (58)</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86.4 (57)</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87.1 (115)</a:t>
                      </a:r>
                      <a:endParaRPr lang="en-GB" sz="1200" dirty="0">
                        <a:effectLst/>
                        <a:latin typeface="Times New Roman"/>
                        <a:ea typeface="Calibri"/>
                        <a:cs typeface="Calibri"/>
                      </a:endParaRPr>
                    </a:p>
                  </a:txBody>
                  <a:tcPr marL="68580" marR="68580" marT="0" marB="0" anchor="ctr"/>
                </a:tc>
              </a:tr>
              <a:tr h="413627">
                <a:tc>
                  <a:txBody>
                    <a:bodyPr/>
                    <a:lstStyle/>
                    <a:p>
                      <a:pPr fontAlgn="base">
                        <a:lnSpc>
                          <a:spcPts val="1500"/>
                        </a:lnSpc>
                        <a:spcAft>
                          <a:spcPts val="0"/>
                        </a:spcAft>
                      </a:pPr>
                      <a:r>
                        <a:rPr lang="en-GB" sz="1200" dirty="0">
                          <a:effectLst/>
                        </a:rPr>
                        <a:t>Mean (SD) age of smoking initiation§</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15.9 (3.0)</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16.8 (2.9)</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16.3 (3.0)</a:t>
                      </a:r>
                      <a:endParaRPr lang="en-GB" sz="1200" dirty="0">
                        <a:effectLst/>
                        <a:latin typeface="Times New Roman"/>
                        <a:ea typeface="Calibri"/>
                        <a:cs typeface="Calibri"/>
                      </a:endParaRPr>
                    </a:p>
                  </a:txBody>
                  <a:tcPr marL="68580" marR="68580" marT="0" marB="0" anchor="ctr"/>
                </a:tc>
              </a:tr>
              <a:tr h="413627">
                <a:tc>
                  <a:txBody>
                    <a:bodyPr/>
                    <a:lstStyle/>
                    <a:p>
                      <a:pPr fontAlgn="base">
                        <a:lnSpc>
                          <a:spcPts val="1500"/>
                        </a:lnSpc>
                        <a:spcAft>
                          <a:spcPts val="0"/>
                        </a:spcAft>
                      </a:pPr>
                      <a:r>
                        <a:rPr lang="en-GB" sz="1200" dirty="0">
                          <a:effectLst/>
                        </a:rPr>
                        <a:t>% (N) Lifetime quit attempt</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75.8 (50)</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81.8 (54)</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78.8 (104)</a:t>
                      </a:r>
                      <a:endParaRPr lang="en-GB" sz="1200" dirty="0">
                        <a:effectLst/>
                        <a:latin typeface="Times New Roman"/>
                        <a:ea typeface="Calibri"/>
                        <a:cs typeface="Calibri"/>
                      </a:endParaRPr>
                    </a:p>
                  </a:txBody>
                  <a:tcPr marL="68580" marR="68580" marT="0" marB="0" anchor="ctr"/>
                </a:tc>
              </a:tr>
              <a:tr h="413627">
                <a:tc>
                  <a:txBody>
                    <a:bodyPr/>
                    <a:lstStyle/>
                    <a:p>
                      <a:pPr fontAlgn="base">
                        <a:lnSpc>
                          <a:spcPts val="1500"/>
                        </a:lnSpc>
                        <a:spcAft>
                          <a:spcPts val="0"/>
                        </a:spcAft>
                      </a:pPr>
                      <a:r>
                        <a:rPr lang="en-GB" sz="1200" dirty="0">
                          <a:effectLst/>
                        </a:rPr>
                        <a:t>Mean (SD) Carbon monoxide in exhaled breath — ppm</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28.4 (11.1)</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27.0 (10.5)</a:t>
                      </a:r>
                      <a:endParaRPr lang="en-GB" sz="1200" dirty="0">
                        <a:effectLst/>
                        <a:latin typeface="Times New Roman"/>
                        <a:ea typeface="Calibri"/>
                        <a:cs typeface="Calibri"/>
                      </a:endParaRPr>
                    </a:p>
                  </a:txBody>
                  <a:tcPr marL="68580" marR="68580" marT="0" marB="0" anchor="ctr"/>
                </a:tc>
                <a:tc>
                  <a:txBody>
                    <a:bodyPr/>
                    <a:lstStyle/>
                    <a:p>
                      <a:pPr algn="ctr">
                        <a:spcAft>
                          <a:spcPts val="0"/>
                        </a:spcAft>
                      </a:pPr>
                      <a:r>
                        <a:rPr lang="en-GB" sz="1200" dirty="0">
                          <a:effectLst/>
                        </a:rPr>
                        <a:t>27.7 (10.8)</a:t>
                      </a:r>
                      <a:endParaRPr lang="en-GB" sz="1200" dirty="0">
                        <a:effectLst/>
                        <a:latin typeface="Times New Roman"/>
                        <a:ea typeface="Calibri"/>
                        <a:cs typeface="Calibri"/>
                      </a:endParaRPr>
                    </a:p>
                  </a:txBody>
                  <a:tcPr marL="68580" marR="68580" marT="0" marB="0" anchor="ctr"/>
                </a:tc>
              </a:tr>
            </a:tbl>
          </a:graphicData>
        </a:graphic>
      </p:graphicFrame>
      <p:sp>
        <p:nvSpPr>
          <p:cNvPr id="4" name="Rectangle 1"/>
          <p:cNvSpPr>
            <a:spLocks noChangeArrowheads="1"/>
          </p:cNvSpPr>
          <p:nvPr/>
        </p:nvSpPr>
        <p:spPr bwMode="auto">
          <a:xfrm>
            <a:off x="415657" y="5805264"/>
            <a:ext cx="74687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r>
              <a:rPr lang="en-GB" sz="1200" dirty="0">
                <a:latin typeface="Times New Roman" pitchFamily="18" charset="0"/>
                <a:ea typeface="Calibri" pitchFamily="34" charset="0"/>
                <a:cs typeface="Times New Roman" pitchFamily="18" charset="0"/>
              </a:rPr>
              <a:t>†Data on age were missing for one participant in the placebo and for two in the nicotine gum group.</a:t>
            </a:r>
          </a:p>
          <a:p>
            <a:pPr lvl="0"/>
            <a:r>
              <a:rPr lang="en-GB" sz="1200" dirty="0">
                <a:latin typeface="Times New Roman" pitchFamily="18" charset="0"/>
                <a:ea typeface="Calibri" pitchFamily="34" charset="0"/>
                <a:cs typeface="Times New Roman" pitchFamily="18" charset="0"/>
              </a:rPr>
              <a:t>§Data on age of smoking initiation were missing for one participant in the placebo and one in the nicotine gum group</a:t>
            </a:r>
            <a:r>
              <a:rPr lang="en-GB" sz="1200" dirty="0" smtClean="0">
                <a:latin typeface="Times New Roman" pitchFamily="18" charset="0"/>
                <a:ea typeface="Calibri" pitchFamily="34" charset="0"/>
                <a:cs typeface="Times New Roman" pitchFamily="18" charset="0"/>
              </a:rPr>
              <a:t>.</a:t>
            </a:r>
            <a:endParaRPr lang="en-GB" sz="1200" dirty="0">
              <a:latin typeface="Times New Roman" pitchFamily="18" charset="0"/>
              <a:ea typeface="Calibri" pitchFamily="34" charset="0"/>
              <a:cs typeface="Times New Roman" pitchFamily="18" charset="0"/>
            </a:endParaRPr>
          </a:p>
        </p:txBody>
      </p:sp>
    </p:spTree>
    <p:extLst>
      <p:ext uri="{BB962C8B-B14F-4D97-AF65-F5344CB8AC3E}">
        <p14:creationId xmlns:p14="http://schemas.microsoft.com/office/powerpoint/2010/main" val="3523728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Analysis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Measurements averaged </a:t>
            </a:r>
            <a:r>
              <a:rPr lang="en-GB" dirty="0">
                <a:solidFill>
                  <a:schemeClr val="tx1"/>
                </a:solidFill>
              </a:rPr>
              <a:t>across </a:t>
            </a:r>
            <a:r>
              <a:rPr lang="en-GB" dirty="0" smtClean="0">
                <a:solidFill>
                  <a:schemeClr val="tx1"/>
                </a:solidFill>
              </a:rPr>
              <a:t>4 </a:t>
            </a:r>
            <a:r>
              <a:rPr lang="en-GB" dirty="0">
                <a:solidFill>
                  <a:schemeClr val="tx1"/>
                </a:solidFill>
              </a:rPr>
              <a:t>separate time periods: 0-30 </a:t>
            </a:r>
            <a:r>
              <a:rPr lang="en-GB" dirty="0" smtClean="0">
                <a:solidFill>
                  <a:schemeClr val="tx1"/>
                </a:solidFill>
              </a:rPr>
              <a:t>mins </a:t>
            </a:r>
            <a:r>
              <a:rPr lang="en-GB" dirty="0">
                <a:solidFill>
                  <a:schemeClr val="tx1"/>
                </a:solidFill>
              </a:rPr>
              <a:t>(prior to medication); 31-120  </a:t>
            </a:r>
            <a:r>
              <a:rPr lang="en-GB" dirty="0" smtClean="0">
                <a:solidFill>
                  <a:schemeClr val="tx1"/>
                </a:solidFill>
              </a:rPr>
              <a:t>mins</a:t>
            </a:r>
            <a:r>
              <a:rPr lang="en-GB" dirty="0">
                <a:solidFill>
                  <a:schemeClr val="tx1"/>
                </a:solidFill>
              </a:rPr>
              <a:t>; 121-240 </a:t>
            </a:r>
            <a:r>
              <a:rPr lang="en-GB" dirty="0" smtClean="0">
                <a:solidFill>
                  <a:schemeClr val="tx1"/>
                </a:solidFill>
              </a:rPr>
              <a:t>mins </a:t>
            </a:r>
            <a:r>
              <a:rPr lang="en-GB" dirty="0">
                <a:solidFill>
                  <a:schemeClr val="tx1"/>
                </a:solidFill>
              </a:rPr>
              <a:t>and 241-360 </a:t>
            </a:r>
            <a:r>
              <a:rPr lang="en-GB" dirty="0" smtClean="0">
                <a:solidFill>
                  <a:schemeClr val="tx1"/>
                </a:solidFill>
              </a:rPr>
              <a:t>mins</a:t>
            </a:r>
          </a:p>
          <a:p>
            <a:r>
              <a:rPr lang="en-GB" dirty="0" smtClean="0">
                <a:solidFill>
                  <a:schemeClr val="tx1"/>
                </a:solidFill>
              </a:rPr>
              <a:t>A multivariate analysis including </a:t>
            </a:r>
            <a:r>
              <a:rPr lang="en-GB" dirty="0">
                <a:solidFill>
                  <a:schemeClr val="tx1"/>
                </a:solidFill>
              </a:rPr>
              <a:t>the within-subject effects of time and journey and the between-subject effect of treatment and their </a:t>
            </a:r>
            <a:r>
              <a:rPr lang="en-GB" dirty="0" smtClean="0">
                <a:solidFill>
                  <a:schemeClr val="tx1"/>
                </a:solidFill>
              </a:rPr>
              <a:t>interactions</a:t>
            </a:r>
            <a:endParaRPr lang="en-GB" dirty="0">
              <a:solidFill>
                <a:schemeClr val="tx1"/>
              </a:solidFill>
            </a:endParaRPr>
          </a:p>
        </p:txBody>
      </p:sp>
    </p:spTree>
    <p:extLst>
      <p:ext uri="{BB962C8B-B14F-4D97-AF65-F5344CB8AC3E}">
        <p14:creationId xmlns:p14="http://schemas.microsoft.com/office/powerpoint/2010/main" val="3674615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Results: Effect of nicotine gum</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There </a:t>
            </a:r>
            <a:r>
              <a:rPr lang="en-GB" dirty="0">
                <a:solidFill>
                  <a:schemeClr val="tx1"/>
                </a:solidFill>
              </a:rPr>
              <a:t>was no </a:t>
            </a:r>
            <a:r>
              <a:rPr lang="en-GB" dirty="0" smtClean="0">
                <a:solidFill>
                  <a:schemeClr val="tx1"/>
                </a:solidFill>
              </a:rPr>
              <a:t>main </a:t>
            </a:r>
            <a:r>
              <a:rPr lang="en-GB" dirty="0">
                <a:solidFill>
                  <a:schemeClr val="tx1"/>
                </a:solidFill>
              </a:rPr>
              <a:t>effect of treatment (F(7,124)=0.45, </a:t>
            </a:r>
            <a:r>
              <a:rPr lang="en-GB" dirty="0" smtClean="0">
                <a:solidFill>
                  <a:schemeClr val="tx1"/>
                </a:solidFill>
              </a:rPr>
              <a:t>p=0.87), </a:t>
            </a:r>
            <a:r>
              <a:rPr lang="en-GB" dirty="0">
                <a:solidFill>
                  <a:schemeClr val="tx1"/>
                </a:solidFill>
              </a:rPr>
              <a:t>nor was there </a:t>
            </a:r>
            <a:r>
              <a:rPr lang="en-GB" dirty="0" smtClean="0">
                <a:solidFill>
                  <a:schemeClr val="tx1"/>
                </a:solidFill>
              </a:rPr>
              <a:t>an interaction </a:t>
            </a:r>
            <a:r>
              <a:rPr lang="en-GB" dirty="0">
                <a:solidFill>
                  <a:schemeClr val="tx1"/>
                </a:solidFill>
              </a:rPr>
              <a:t>between treatment and time (F(21,110)=1.28, p=0.20</a:t>
            </a:r>
            <a:r>
              <a:rPr lang="en-GB" dirty="0" smtClean="0">
                <a:solidFill>
                  <a:schemeClr val="tx1"/>
                </a:solidFill>
              </a:rPr>
              <a:t>)</a:t>
            </a:r>
          </a:p>
          <a:p>
            <a:r>
              <a:rPr lang="en-GB" dirty="0" smtClean="0">
                <a:solidFill>
                  <a:schemeClr val="tx1"/>
                </a:solidFill>
              </a:rPr>
              <a:t>Also </a:t>
            </a:r>
            <a:r>
              <a:rPr lang="en-GB" dirty="0">
                <a:solidFill>
                  <a:schemeClr val="tx1"/>
                </a:solidFill>
              </a:rPr>
              <a:t>no evidence that any treatment effect depended upon whether it was the outgoing or return journey (F(7,124)=0.53, </a:t>
            </a:r>
            <a:r>
              <a:rPr lang="en-GB" dirty="0" smtClean="0">
                <a:solidFill>
                  <a:schemeClr val="tx1"/>
                </a:solidFill>
              </a:rPr>
              <a:t>p=0.81) </a:t>
            </a:r>
            <a:r>
              <a:rPr lang="en-GB" dirty="0">
                <a:solidFill>
                  <a:schemeClr val="tx1"/>
                </a:solidFill>
              </a:rPr>
              <a:t>or that there was any three-way interaction (F(21,110)=1.28, </a:t>
            </a:r>
            <a:r>
              <a:rPr lang="en-GB" dirty="0" smtClean="0">
                <a:solidFill>
                  <a:schemeClr val="tx1"/>
                </a:solidFill>
              </a:rPr>
              <a:t>p=0.99)</a:t>
            </a:r>
          </a:p>
        </p:txBody>
      </p:sp>
    </p:spTree>
    <p:extLst>
      <p:ext uri="{BB962C8B-B14F-4D97-AF65-F5344CB8AC3E}">
        <p14:creationId xmlns:p14="http://schemas.microsoft.com/office/powerpoint/2010/main" val="2116539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Results: Effect of nicotine gum</a:t>
            </a:r>
          </a:p>
        </p:txBody>
      </p:sp>
      <p:graphicFrame>
        <p:nvGraphicFramePr>
          <p:cNvPr id="6" name="Chart 5"/>
          <p:cNvGraphicFramePr>
            <a:graphicFrameLocks/>
          </p:cNvGraphicFramePr>
          <p:nvPr>
            <p:extLst>
              <p:ext uri="{D42A27DB-BD31-4B8C-83A1-F6EECF244321}">
                <p14:modId xmlns:p14="http://schemas.microsoft.com/office/powerpoint/2010/main" val="2127845681"/>
              </p:ext>
            </p:extLst>
          </p:nvPr>
        </p:nvGraphicFramePr>
        <p:xfrm>
          <a:off x="0" y="1772816"/>
          <a:ext cx="2362200" cy="2257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669736750"/>
              </p:ext>
            </p:extLst>
          </p:nvPr>
        </p:nvGraphicFramePr>
        <p:xfrm>
          <a:off x="482222" y="4293096"/>
          <a:ext cx="2362200" cy="22574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2950550662"/>
              </p:ext>
            </p:extLst>
          </p:nvPr>
        </p:nvGraphicFramePr>
        <p:xfrm>
          <a:off x="2750167" y="4293096"/>
          <a:ext cx="2362200" cy="22574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ext uri="{D42A27DB-BD31-4B8C-83A1-F6EECF244321}">
                <p14:modId xmlns:p14="http://schemas.microsoft.com/office/powerpoint/2010/main" val="4147537745"/>
              </p:ext>
            </p:extLst>
          </p:nvPr>
        </p:nvGraphicFramePr>
        <p:xfrm>
          <a:off x="2267945" y="1772816"/>
          <a:ext cx="2362200" cy="22574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p:cNvGraphicFramePr>
            <a:graphicFrameLocks/>
          </p:cNvGraphicFramePr>
          <p:nvPr>
            <p:extLst>
              <p:ext uri="{D42A27DB-BD31-4B8C-83A1-F6EECF244321}">
                <p14:modId xmlns:p14="http://schemas.microsoft.com/office/powerpoint/2010/main" val="99912663"/>
              </p:ext>
            </p:extLst>
          </p:nvPr>
        </p:nvGraphicFramePr>
        <p:xfrm>
          <a:off x="4535890" y="1772816"/>
          <a:ext cx="2362200" cy="225742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 name="Chart 10"/>
          <p:cNvGraphicFramePr>
            <a:graphicFrameLocks/>
          </p:cNvGraphicFramePr>
          <p:nvPr>
            <p:extLst>
              <p:ext uri="{D42A27DB-BD31-4B8C-83A1-F6EECF244321}">
                <p14:modId xmlns:p14="http://schemas.microsoft.com/office/powerpoint/2010/main" val="3838584324"/>
              </p:ext>
            </p:extLst>
          </p:nvPr>
        </p:nvGraphicFramePr>
        <p:xfrm>
          <a:off x="5018112" y="4293096"/>
          <a:ext cx="2362200" cy="225742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2" name="Chart 11"/>
          <p:cNvGraphicFramePr>
            <a:graphicFrameLocks/>
          </p:cNvGraphicFramePr>
          <p:nvPr>
            <p:extLst>
              <p:ext uri="{D42A27DB-BD31-4B8C-83A1-F6EECF244321}">
                <p14:modId xmlns:p14="http://schemas.microsoft.com/office/powerpoint/2010/main" val="4277824766"/>
              </p:ext>
            </p:extLst>
          </p:nvPr>
        </p:nvGraphicFramePr>
        <p:xfrm>
          <a:off x="6803836" y="1772816"/>
          <a:ext cx="2362200" cy="2257425"/>
        </p:xfrm>
        <a:graphic>
          <a:graphicData uri="http://schemas.openxmlformats.org/drawingml/2006/chart">
            <c:chart xmlns:c="http://schemas.openxmlformats.org/drawingml/2006/chart" xmlns:r="http://schemas.openxmlformats.org/officeDocument/2006/relationships" r:id="rId9"/>
          </a:graphicData>
        </a:graphic>
      </p:graphicFrame>
      <p:cxnSp>
        <p:nvCxnSpPr>
          <p:cNvPr id="4" name="Straight Connector 3"/>
          <p:cNvCxnSpPr/>
          <p:nvPr/>
        </p:nvCxnSpPr>
        <p:spPr>
          <a:xfrm>
            <a:off x="7596336" y="5229200"/>
            <a:ext cx="360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604720" y="5453608"/>
            <a:ext cx="36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036728" y="5127575"/>
            <a:ext cx="1071776" cy="461665"/>
          </a:xfrm>
          <a:prstGeom prst="rect">
            <a:avLst/>
          </a:prstGeom>
          <a:noFill/>
        </p:spPr>
        <p:txBody>
          <a:bodyPr wrap="square" rtlCol="0">
            <a:spAutoFit/>
          </a:bodyPr>
          <a:lstStyle/>
          <a:p>
            <a:r>
              <a:rPr lang="en-GB" sz="800" dirty="0" smtClean="0"/>
              <a:t>Placebo gum</a:t>
            </a:r>
          </a:p>
          <a:p>
            <a:endParaRPr lang="en-GB" sz="800" dirty="0"/>
          </a:p>
          <a:p>
            <a:r>
              <a:rPr lang="en-GB" sz="800" dirty="0" smtClean="0"/>
              <a:t>Nicotine gum</a:t>
            </a:r>
            <a:endParaRPr lang="en-GB" sz="800" dirty="0"/>
          </a:p>
        </p:txBody>
      </p:sp>
    </p:spTree>
    <p:extLst>
      <p:ext uri="{BB962C8B-B14F-4D97-AF65-F5344CB8AC3E}">
        <p14:creationId xmlns:p14="http://schemas.microsoft.com/office/powerpoint/2010/main" val="3540662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Results: Emergence of withdrawal</a:t>
            </a:r>
          </a:p>
        </p:txBody>
      </p:sp>
      <p:sp>
        <p:nvSpPr>
          <p:cNvPr id="7171" name="Rectangle 3"/>
          <p:cNvSpPr>
            <a:spLocks noGrp="1" noChangeArrowheads="1"/>
          </p:cNvSpPr>
          <p:nvPr>
            <p:ph idx="1"/>
          </p:nvPr>
        </p:nvSpPr>
        <p:spPr>
          <a:xfrm>
            <a:off x="330200" y="1484312"/>
            <a:ext cx="8346256" cy="5113039"/>
          </a:xfrm>
        </p:spPr>
        <p:txBody>
          <a:bodyPr/>
          <a:lstStyle/>
          <a:p>
            <a:r>
              <a:rPr lang="en-GB" sz="2400" kern="1200" dirty="0" smtClean="0">
                <a:solidFill>
                  <a:schemeClr val="tx1"/>
                </a:solidFill>
                <a:latin typeface="Arial" charset="0"/>
              </a:rPr>
              <a:t>Multivariate effect </a:t>
            </a:r>
            <a:r>
              <a:rPr lang="en-GB" sz="2400" kern="1200" dirty="0">
                <a:solidFill>
                  <a:schemeClr val="tx1"/>
                </a:solidFill>
                <a:latin typeface="Arial" charset="0"/>
              </a:rPr>
              <a:t>of time </a:t>
            </a:r>
            <a:r>
              <a:rPr lang="en-GB" sz="2400" kern="1200" dirty="0" smtClean="0">
                <a:solidFill>
                  <a:schemeClr val="tx1"/>
                </a:solidFill>
                <a:latin typeface="Arial" charset="0"/>
              </a:rPr>
              <a:t>(F(21,110)=11.59, p&lt;0.001)</a:t>
            </a:r>
          </a:p>
          <a:p>
            <a:r>
              <a:rPr lang="en-GB" sz="2400" kern="1200" dirty="0" smtClean="0">
                <a:solidFill>
                  <a:schemeClr val="tx1"/>
                </a:solidFill>
                <a:latin typeface="Arial" charset="0"/>
              </a:rPr>
              <a:t>Linear </a:t>
            </a:r>
            <a:r>
              <a:rPr lang="en-GB" sz="2400" kern="1200" dirty="0">
                <a:solidFill>
                  <a:schemeClr val="tx1"/>
                </a:solidFill>
                <a:latin typeface="Arial" charset="0"/>
              </a:rPr>
              <a:t>increase </a:t>
            </a:r>
            <a:r>
              <a:rPr lang="en-GB" sz="2400" kern="1200" dirty="0" smtClean="0">
                <a:solidFill>
                  <a:schemeClr val="tx1"/>
                </a:solidFill>
                <a:latin typeface="Arial" charset="0"/>
              </a:rPr>
              <a:t>for all (p&lt;0.001) except hunger (p=0.07)</a:t>
            </a:r>
            <a:endParaRPr lang="en-GB" sz="2400" dirty="0" smtClean="0">
              <a:solidFill>
                <a:schemeClr val="tx1"/>
              </a:solidFill>
            </a:endParaRPr>
          </a:p>
        </p:txBody>
      </p:sp>
      <p:graphicFrame>
        <p:nvGraphicFramePr>
          <p:cNvPr id="4" name="Chart 3"/>
          <p:cNvGraphicFramePr>
            <a:graphicFrameLocks/>
          </p:cNvGraphicFramePr>
          <p:nvPr>
            <p:extLst>
              <p:ext uri="{D42A27DB-BD31-4B8C-83A1-F6EECF244321}">
                <p14:modId xmlns:p14="http://schemas.microsoft.com/office/powerpoint/2010/main" val="1507038479"/>
              </p:ext>
            </p:extLst>
          </p:nvPr>
        </p:nvGraphicFramePr>
        <p:xfrm>
          <a:off x="1" y="2492896"/>
          <a:ext cx="2271096" cy="21501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18414121"/>
              </p:ext>
            </p:extLst>
          </p:nvPr>
        </p:nvGraphicFramePr>
        <p:xfrm>
          <a:off x="2266577" y="2492896"/>
          <a:ext cx="2271096" cy="21501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2223444509"/>
              </p:ext>
            </p:extLst>
          </p:nvPr>
        </p:nvGraphicFramePr>
        <p:xfrm>
          <a:off x="4533153" y="2492896"/>
          <a:ext cx="2271096" cy="215015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a:graphicFrameLocks/>
          </p:cNvGraphicFramePr>
          <p:nvPr>
            <p:extLst>
              <p:ext uri="{D42A27DB-BD31-4B8C-83A1-F6EECF244321}">
                <p14:modId xmlns:p14="http://schemas.microsoft.com/office/powerpoint/2010/main" val="1115559979"/>
              </p:ext>
            </p:extLst>
          </p:nvPr>
        </p:nvGraphicFramePr>
        <p:xfrm>
          <a:off x="6799730" y="2492896"/>
          <a:ext cx="2271096" cy="215015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a:graphicFrameLocks/>
          </p:cNvGraphicFramePr>
          <p:nvPr>
            <p:extLst>
              <p:ext uri="{D42A27DB-BD31-4B8C-83A1-F6EECF244321}">
                <p14:modId xmlns:p14="http://schemas.microsoft.com/office/powerpoint/2010/main" val="2462056118"/>
              </p:ext>
            </p:extLst>
          </p:nvPr>
        </p:nvGraphicFramePr>
        <p:xfrm>
          <a:off x="1043608" y="4726101"/>
          <a:ext cx="2271096" cy="21501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p:cNvGraphicFramePr>
            <a:graphicFrameLocks/>
          </p:cNvGraphicFramePr>
          <p:nvPr>
            <p:extLst>
              <p:ext uri="{D42A27DB-BD31-4B8C-83A1-F6EECF244321}">
                <p14:modId xmlns:p14="http://schemas.microsoft.com/office/powerpoint/2010/main" val="3814770507"/>
              </p:ext>
            </p:extLst>
          </p:nvPr>
        </p:nvGraphicFramePr>
        <p:xfrm>
          <a:off x="3310184" y="4722529"/>
          <a:ext cx="2271096" cy="215015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Chart 10"/>
          <p:cNvGraphicFramePr>
            <a:graphicFrameLocks/>
          </p:cNvGraphicFramePr>
          <p:nvPr>
            <p:extLst>
              <p:ext uri="{D42A27DB-BD31-4B8C-83A1-F6EECF244321}">
                <p14:modId xmlns:p14="http://schemas.microsoft.com/office/powerpoint/2010/main" val="127991068"/>
              </p:ext>
            </p:extLst>
          </p:nvPr>
        </p:nvGraphicFramePr>
        <p:xfrm>
          <a:off x="5576760" y="4735229"/>
          <a:ext cx="2271096" cy="2150155"/>
        </p:xfrm>
        <a:graphic>
          <a:graphicData uri="http://schemas.openxmlformats.org/drawingml/2006/chart">
            <c:chart xmlns:c="http://schemas.openxmlformats.org/drawingml/2006/chart" xmlns:r="http://schemas.openxmlformats.org/officeDocument/2006/relationships" r:id="rId9"/>
          </a:graphicData>
        </a:graphic>
      </p:graphicFrame>
      <p:sp>
        <p:nvSpPr>
          <p:cNvPr id="2" name="Oval 1"/>
          <p:cNvSpPr/>
          <p:nvPr/>
        </p:nvSpPr>
        <p:spPr>
          <a:xfrm rot="19800000" flipV="1">
            <a:off x="298144" y="3094446"/>
            <a:ext cx="1813625" cy="533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rot="19800000" flipV="1">
            <a:off x="2639743" y="3414601"/>
            <a:ext cx="1813625" cy="533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p:cNvSpPr/>
          <p:nvPr/>
        </p:nvSpPr>
        <p:spPr>
          <a:xfrm rot="19800000" flipV="1">
            <a:off x="4906656" y="3270585"/>
            <a:ext cx="1813625" cy="533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p:nvSpPr>
        <p:spPr>
          <a:xfrm rot="20940000" flipV="1">
            <a:off x="7116597" y="3231658"/>
            <a:ext cx="1813625" cy="533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p:cNvSpPr/>
          <p:nvPr/>
        </p:nvSpPr>
        <p:spPr>
          <a:xfrm rot="20940000" flipV="1">
            <a:off x="1365906" y="6117405"/>
            <a:ext cx="1813625" cy="533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p:cNvSpPr/>
          <p:nvPr/>
        </p:nvSpPr>
        <p:spPr>
          <a:xfrm rot="20940000" flipV="1">
            <a:off x="3670161" y="5829373"/>
            <a:ext cx="1813625" cy="5337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7789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Importance of withdrawal symptoms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DSM </a:t>
            </a:r>
            <a:r>
              <a:rPr lang="en-GB" dirty="0">
                <a:solidFill>
                  <a:schemeClr val="tx1"/>
                </a:solidFill>
              </a:rPr>
              <a:t>and ICD diagnostic </a:t>
            </a:r>
            <a:r>
              <a:rPr lang="en-GB" dirty="0" smtClean="0">
                <a:solidFill>
                  <a:schemeClr val="tx1"/>
                </a:solidFill>
              </a:rPr>
              <a:t>criteria</a:t>
            </a:r>
          </a:p>
          <a:p>
            <a:pPr lvl="1"/>
            <a:r>
              <a:rPr lang="en-GB" dirty="0" smtClean="0">
                <a:solidFill>
                  <a:schemeClr val="tx1"/>
                </a:solidFill>
              </a:rPr>
              <a:t>APA, </a:t>
            </a:r>
            <a:r>
              <a:rPr lang="en-GB" dirty="0">
                <a:solidFill>
                  <a:schemeClr val="tx1"/>
                </a:solidFill>
              </a:rPr>
              <a:t>1994; </a:t>
            </a:r>
            <a:r>
              <a:rPr lang="en-GB" dirty="0" smtClean="0">
                <a:solidFill>
                  <a:schemeClr val="tx1"/>
                </a:solidFill>
              </a:rPr>
              <a:t>Baker et al. 2012</a:t>
            </a:r>
            <a:r>
              <a:rPr lang="en-GB" dirty="0">
                <a:solidFill>
                  <a:schemeClr val="tx1"/>
                </a:solidFill>
              </a:rPr>
              <a:t>; </a:t>
            </a:r>
            <a:r>
              <a:rPr lang="en-GB" dirty="0" smtClean="0">
                <a:solidFill>
                  <a:schemeClr val="tx1"/>
                </a:solidFill>
              </a:rPr>
              <a:t>WHO, 1992</a:t>
            </a:r>
          </a:p>
          <a:p>
            <a:r>
              <a:rPr lang="en-GB" dirty="0" smtClean="0">
                <a:solidFill>
                  <a:schemeClr val="tx1"/>
                </a:solidFill>
              </a:rPr>
              <a:t>Theoretical </a:t>
            </a:r>
            <a:r>
              <a:rPr lang="en-GB" dirty="0">
                <a:solidFill>
                  <a:schemeClr val="tx1"/>
                </a:solidFill>
              </a:rPr>
              <a:t>accounts of cigarette </a:t>
            </a:r>
            <a:r>
              <a:rPr lang="en-GB" dirty="0" smtClean="0">
                <a:solidFill>
                  <a:schemeClr val="tx1"/>
                </a:solidFill>
              </a:rPr>
              <a:t>addiction</a:t>
            </a:r>
          </a:p>
          <a:p>
            <a:pPr lvl="1"/>
            <a:r>
              <a:rPr lang="en-GB" dirty="0" smtClean="0">
                <a:solidFill>
                  <a:schemeClr val="tx1"/>
                </a:solidFill>
              </a:rPr>
              <a:t>Edwards et al. </a:t>
            </a:r>
            <a:r>
              <a:rPr lang="en-GB" dirty="0">
                <a:solidFill>
                  <a:schemeClr val="tx1"/>
                </a:solidFill>
              </a:rPr>
              <a:t>1976; Koob &amp; Le Moal, 2008; Skinner &amp; Aubin, 2010; Tiffany, 1990; West, </a:t>
            </a:r>
            <a:r>
              <a:rPr lang="en-GB" dirty="0" smtClean="0">
                <a:solidFill>
                  <a:schemeClr val="tx1"/>
                </a:solidFill>
              </a:rPr>
              <a:t>2006</a:t>
            </a:r>
          </a:p>
          <a:p>
            <a:r>
              <a:rPr lang="en-GB" dirty="0">
                <a:solidFill>
                  <a:schemeClr val="tx1"/>
                </a:solidFill>
              </a:rPr>
              <a:t>P</a:t>
            </a:r>
            <a:r>
              <a:rPr lang="en-GB" dirty="0" smtClean="0">
                <a:solidFill>
                  <a:schemeClr val="tx1"/>
                </a:solidFill>
              </a:rPr>
              <a:t>redictive </a:t>
            </a:r>
            <a:r>
              <a:rPr lang="en-GB" dirty="0">
                <a:solidFill>
                  <a:schemeClr val="tx1"/>
                </a:solidFill>
              </a:rPr>
              <a:t>relationship with relapse to </a:t>
            </a:r>
            <a:r>
              <a:rPr lang="en-GB" dirty="0" smtClean="0">
                <a:solidFill>
                  <a:schemeClr val="tx1"/>
                </a:solidFill>
              </a:rPr>
              <a:t>smoking</a:t>
            </a:r>
          </a:p>
          <a:p>
            <a:pPr lvl="1"/>
            <a:r>
              <a:rPr lang="en-GB" dirty="0" smtClean="0">
                <a:solidFill>
                  <a:schemeClr val="tx1"/>
                </a:solidFill>
              </a:rPr>
              <a:t>Baker et al., 2004</a:t>
            </a:r>
            <a:r>
              <a:rPr lang="en-GB" dirty="0">
                <a:solidFill>
                  <a:schemeClr val="tx1"/>
                </a:solidFill>
              </a:rPr>
              <a:t>; </a:t>
            </a:r>
            <a:r>
              <a:rPr lang="en-GB" dirty="0" smtClean="0">
                <a:solidFill>
                  <a:schemeClr val="tx1"/>
                </a:solidFill>
              </a:rPr>
              <a:t>Fidler et al., </a:t>
            </a:r>
            <a:r>
              <a:rPr lang="en-GB" dirty="0">
                <a:solidFill>
                  <a:schemeClr val="tx1"/>
                </a:solidFill>
              </a:rPr>
              <a:t>2010; Killen &amp; Fortmann, 1997; Piasecki et al., 2000; Shiffman, </a:t>
            </a:r>
            <a:r>
              <a:rPr lang="en-GB" dirty="0" smtClean="0">
                <a:solidFill>
                  <a:schemeClr val="tx1"/>
                </a:solidFill>
              </a:rPr>
              <a:t>et al., </a:t>
            </a:r>
            <a:r>
              <a:rPr lang="en-GB" dirty="0">
                <a:solidFill>
                  <a:schemeClr val="tx1"/>
                </a:solidFill>
              </a:rPr>
              <a:t>1996; </a:t>
            </a:r>
            <a:r>
              <a:rPr lang="en-GB" dirty="0" smtClean="0">
                <a:solidFill>
                  <a:schemeClr val="tx1"/>
                </a:solidFill>
              </a:rPr>
              <a:t>Swan, et al., 1996</a:t>
            </a:r>
            <a:endParaRPr lang="en-GB" dirty="0">
              <a:solidFill>
                <a:schemeClr val="tx1"/>
              </a:solidFill>
            </a:endParaRPr>
          </a:p>
        </p:txBody>
      </p:sp>
    </p:spTree>
    <p:extLst>
      <p:ext uri="{BB962C8B-B14F-4D97-AF65-F5344CB8AC3E}">
        <p14:creationId xmlns:p14="http://schemas.microsoft.com/office/powerpoint/2010/main" val="1497427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Results: Emergence of withdrawal</a:t>
            </a:r>
          </a:p>
        </p:txBody>
      </p:sp>
      <p:sp>
        <p:nvSpPr>
          <p:cNvPr id="7171" name="Rectangle 3"/>
          <p:cNvSpPr>
            <a:spLocks noGrp="1" noChangeArrowheads="1"/>
          </p:cNvSpPr>
          <p:nvPr>
            <p:ph idx="1"/>
          </p:nvPr>
        </p:nvSpPr>
        <p:spPr>
          <a:xfrm>
            <a:off x="330200" y="1484312"/>
            <a:ext cx="8489950" cy="5113039"/>
          </a:xfrm>
        </p:spPr>
        <p:txBody>
          <a:bodyPr/>
          <a:lstStyle/>
          <a:p>
            <a:r>
              <a:rPr lang="en-GB" sz="2400" dirty="0" smtClean="0">
                <a:solidFill>
                  <a:schemeClr val="tx1"/>
                </a:solidFill>
              </a:rPr>
              <a:t>Ratings higher </a:t>
            </a:r>
            <a:r>
              <a:rPr lang="en-GB" sz="2400" dirty="0">
                <a:solidFill>
                  <a:schemeClr val="tx1"/>
                </a:solidFill>
              </a:rPr>
              <a:t>by </a:t>
            </a:r>
            <a:r>
              <a:rPr lang="en-GB" sz="2400" dirty="0" smtClean="0">
                <a:solidFill>
                  <a:schemeClr val="tx1"/>
                </a:solidFill>
              </a:rPr>
              <a:t>180mins </a:t>
            </a:r>
            <a:r>
              <a:rPr lang="en-GB" sz="2400" dirty="0">
                <a:solidFill>
                  <a:schemeClr val="tx1"/>
                </a:solidFill>
              </a:rPr>
              <a:t>into the train journey </a:t>
            </a:r>
            <a:r>
              <a:rPr lang="en-GB" sz="2400" dirty="0" smtClean="0">
                <a:solidFill>
                  <a:schemeClr val="tx1"/>
                </a:solidFill>
              </a:rPr>
              <a:t>for urges, </a:t>
            </a:r>
            <a:r>
              <a:rPr lang="en-GB" sz="2400" dirty="0">
                <a:solidFill>
                  <a:schemeClr val="tx1"/>
                </a:solidFill>
              </a:rPr>
              <a:t>irritability, </a:t>
            </a:r>
            <a:r>
              <a:rPr lang="en-GB" sz="2400" dirty="0" smtClean="0">
                <a:solidFill>
                  <a:schemeClr val="tx1"/>
                </a:solidFill>
              </a:rPr>
              <a:t>restlessness, concentration &amp; anxiety (p&lt;0.01)</a:t>
            </a:r>
          </a:p>
        </p:txBody>
      </p:sp>
      <p:graphicFrame>
        <p:nvGraphicFramePr>
          <p:cNvPr id="4" name="Chart 3"/>
          <p:cNvGraphicFramePr>
            <a:graphicFrameLocks/>
          </p:cNvGraphicFramePr>
          <p:nvPr>
            <p:extLst>
              <p:ext uri="{D42A27DB-BD31-4B8C-83A1-F6EECF244321}">
                <p14:modId xmlns:p14="http://schemas.microsoft.com/office/powerpoint/2010/main" val="2757327809"/>
              </p:ext>
            </p:extLst>
          </p:nvPr>
        </p:nvGraphicFramePr>
        <p:xfrm>
          <a:off x="1" y="2492896"/>
          <a:ext cx="2271096" cy="21501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36216559"/>
              </p:ext>
            </p:extLst>
          </p:nvPr>
        </p:nvGraphicFramePr>
        <p:xfrm>
          <a:off x="2266577" y="2492896"/>
          <a:ext cx="2271096" cy="21501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2056111783"/>
              </p:ext>
            </p:extLst>
          </p:nvPr>
        </p:nvGraphicFramePr>
        <p:xfrm>
          <a:off x="4533153" y="2492896"/>
          <a:ext cx="2271096" cy="215015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p:cNvGraphicFramePr>
          <p:nvPr>
            <p:extLst>
              <p:ext uri="{D42A27DB-BD31-4B8C-83A1-F6EECF244321}">
                <p14:modId xmlns:p14="http://schemas.microsoft.com/office/powerpoint/2010/main" val="3753418129"/>
              </p:ext>
            </p:extLst>
          </p:nvPr>
        </p:nvGraphicFramePr>
        <p:xfrm>
          <a:off x="6799730" y="2492896"/>
          <a:ext cx="2271096" cy="215015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Chart 7"/>
          <p:cNvGraphicFramePr>
            <a:graphicFrameLocks/>
          </p:cNvGraphicFramePr>
          <p:nvPr>
            <p:extLst>
              <p:ext uri="{D42A27DB-BD31-4B8C-83A1-F6EECF244321}">
                <p14:modId xmlns:p14="http://schemas.microsoft.com/office/powerpoint/2010/main" val="1100024189"/>
              </p:ext>
            </p:extLst>
          </p:nvPr>
        </p:nvGraphicFramePr>
        <p:xfrm>
          <a:off x="1043608" y="4726101"/>
          <a:ext cx="2271096" cy="21501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Chart 8"/>
          <p:cNvGraphicFramePr>
            <a:graphicFrameLocks/>
          </p:cNvGraphicFramePr>
          <p:nvPr>
            <p:extLst>
              <p:ext uri="{D42A27DB-BD31-4B8C-83A1-F6EECF244321}">
                <p14:modId xmlns:p14="http://schemas.microsoft.com/office/powerpoint/2010/main" val="1950323530"/>
              </p:ext>
            </p:extLst>
          </p:nvPr>
        </p:nvGraphicFramePr>
        <p:xfrm>
          <a:off x="3310184" y="4722529"/>
          <a:ext cx="2271096" cy="215015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p:cNvGraphicFramePr>
          <p:nvPr>
            <p:extLst>
              <p:ext uri="{D42A27DB-BD31-4B8C-83A1-F6EECF244321}">
                <p14:modId xmlns:p14="http://schemas.microsoft.com/office/powerpoint/2010/main" val="210377719"/>
              </p:ext>
            </p:extLst>
          </p:nvPr>
        </p:nvGraphicFramePr>
        <p:xfrm>
          <a:off x="5576760" y="4735229"/>
          <a:ext cx="2271096" cy="2150155"/>
        </p:xfrm>
        <a:graphic>
          <a:graphicData uri="http://schemas.openxmlformats.org/drawingml/2006/chart">
            <c:chart xmlns:c="http://schemas.openxmlformats.org/drawingml/2006/chart" xmlns:r="http://schemas.openxmlformats.org/officeDocument/2006/relationships" r:id="rId9"/>
          </a:graphicData>
        </a:graphic>
      </p:graphicFrame>
      <p:grpSp>
        <p:nvGrpSpPr>
          <p:cNvPr id="18" name="Group 17"/>
          <p:cNvGrpSpPr/>
          <p:nvPr/>
        </p:nvGrpSpPr>
        <p:grpSpPr>
          <a:xfrm>
            <a:off x="610972" y="2924944"/>
            <a:ext cx="648660" cy="245889"/>
            <a:chOff x="610972" y="2924944"/>
            <a:chExt cx="648660" cy="245889"/>
          </a:xfrm>
        </p:grpSpPr>
        <p:sp>
          <p:nvSpPr>
            <p:cNvPr id="19" name="TextBox 5"/>
            <p:cNvSpPr txBox="1"/>
            <p:nvPr/>
          </p:nvSpPr>
          <p:spPr>
            <a:xfrm>
              <a:off x="793935" y="2924944"/>
              <a:ext cx="282735" cy="16506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GB" sz="800" dirty="0">
                  <a:solidFill>
                    <a:srgbClr val="FF0000"/>
                  </a:solidFill>
                  <a:latin typeface="Times New Roman" pitchFamily="18" charset="0"/>
                  <a:cs typeface="Times New Roman" pitchFamily="18" charset="0"/>
                </a:rPr>
                <a:t>*</a:t>
              </a:r>
            </a:p>
          </p:txBody>
        </p:sp>
        <p:sp>
          <p:nvSpPr>
            <p:cNvPr id="20" name="Right Bracket 19"/>
            <p:cNvSpPr/>
            <p:nvPr/>
          </p:nvSpPr>
          <p:spPr>
            <a:xfrm rot="16200000">
              <a:off x="917302" y="2828504"/>
              <a:ext cx="35999" cy="648660"/>
            </a:xfrm>
            <a:prstGeom prst="rightBracket">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GB" dirty="0"/>
            </a:p>
          </p:txBody>
        </p:sp>
      </p:grpSp>
      <p:grpSp>
        <p:nvGrpSpPr>
          <p:cNvPr id="21" name="Group 20"/>
          <p:cNvGrpSpPr/>
          <p:nvPr/>
        </p:nvGrpSpPr>
        <p:grpSpPr>
          <a:xfrm>
            <a:off x="2843808" y="3305234"/>
            <a:ext cx="648660" cy="245889"/>
            <a:chOff x="610972" y="2924944"/>
            <a:chExt cx="648660" cy="245889"/>
          </a:xfrm>
        </p:grpSpPr>
        <p:sp>
          <p:nvSpPr>
            <p:cNvPr id="22" name="TextBox 5"/>
            <p:cNvSpPr txBox="1"/>
            <p:nvPr/>
          </p:nvSpPr>
          <p:spPr>
            <a:xfrm>
              <a:off x="793935" y="2924944"/>
              <a:ext cx="282735" cy="16506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GB" sz="800" dirty="0">
                  <a:solidFill>
                    <a:srgbClr val="FF0000"/>
                  </a:solidFill>
                  <a:latin typeface="Times New Roman" pitchFamily="18" charset="0"/>
                  <a:cs typeface="Times New Roman" pitchFamily="18" charset="0"/>
                </a:rPr>
                <a:t>*</a:t>
              </a:r>
            </a:p>
          </p:txBody>
        </p:sp>
        <p:sp>
          <p:nvSpPr>
            <p:cNvPr id="23" name="Right Bracket 22"/>
            <p:cNvSpPr/>
            <p:nvPr/>
          </p:nvSpPr>
          <p:spPr>
            <a:xfrm rot="16200000">
              <a:off x="917302" y="2828504"/>
              <a:ext cx="35999" cy="648660"/>
            </a:xfrm>
            <a:prstGeom prst="rightBracket">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GB" dirty="0"/>
            </a:p>
          </p:txBody>
        </p:sp>
      </p:grpSp>
      <p:grpSp>
        <p:nvGrpSpPr>
          <p:cNvPr id="24" name="Group 23"/>
          <p:cNvGrpSpPr/>
          <p:nvPr/>
        </p:nvGrpSpPr>
        <p:grpSpPr>
          <a:xfrm>
            <a:off x="5148064" y="3182289"/>
            <a:ext cx="648660" cy="245889"/>
            <a:chOff x="610972" y="2924944"/>
            <a:chExt cx="648660" cy="245889"/>
          </a:xfrm>
        </p:grpSpPr>
        <p:sp>
          <p:nvSpPr>
            <p:cNvPr id="25" name="TextBox 5"/>
            <p:cNvSpPr txBox="1"/>
            <p:nvPr/>
          </p:nvSpPr>
          <p:spPr>
            <a:xfrm>
              <a:off x="793935" y="2924944"/>
              <a:ext cx="282735" cy="16506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GB" sz="800" dirty="0">
                  <a:solidFill>
                    <a:srgbClr val="FF0000"/>
                  </a:solidFill>
                  <a:latin typeface="Times New Roman" pitchFamily="18" charset="0"/>
                  <a:cs typeface="Times New Roman" pitchFamily="18" charset="0"/>
                </a:rPr>
                <a:t>*</a:t>
              </a:r>
            </a:p>
          </p:txBody>
        </p:sp>
        <p:sp>
          <p:nvSpPr>
            <p:cNvPr id="26" name="Right Bracket 25"/>
            <p:cNvSpPr/>
            <p:nvPr/>
          </p:nvSpPr>
          <p:spPr>
            <a:xfrm rot="16200000">
              <a:off x="917302" y="2828504"/>
              <a:ext cx="35999" cy="648660"/>
            </a:xfrm>
            <a:prstGeom prst="rightBracket">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GB" dirty="0"/>
            </a:p>
          </p:txBody>
        </p:sp>
      </p:grpSp>
      <p:grpSp>
        <p:nvGrpSpPr>
          <p:cNvPr id="33" name="Group 32"/>
          <p:cNvGrpSpPr/>
          <p:nvPr/>
        </p:nvGrpSpPr>
        <p:grpSpPr>
          <a:xfrm>
            <a:off x="7380312" y="3024806"/>
            <a:ext cx="648660" cy="245889"/>
            <a:chOff x="610972" y="2924944"/>
            <a:chExt cx="648660" cy="245889"/>
          </a:xfrm>
        </p:grpSpPr>
        <p:sp>
          <p:nvSpPr>
            <p:cNvPr id="34" name="TextBox 5"/>
            <p:cNvSpPr txBox="1"/>
            <p:nvPr/>
          </p:nvSpPr>
          <p:spPr>
            <a:xfrm>
              <a:off x="793935" y="2924944"/>
              <a:ext cx="282735" cy="16506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GB" sz="800" dirty="0">
                  <a:solidFill>
                    <a:srgbClr val="FF0000"/>
                  </a:solidFill>
                  <a:latin typeface="Times New Roman" pitchFamily="18" charset="0"/>
                  <a:cs typeface="Times New Roman" pitchFamily="18" charset="0"/>
                </a:rPr>
                <a:t>*</a:t>
              </a:r>
            </a:p>
          </p:txBody>
        </p:sp>
        <p:sp>
          <p:nvSpPr>
            <p:cNvPr id="35" name="Right Bracket 34"/>
            <p:cNvSpPr/>
            <p:nvPr/>
          </p:nvSpPr>
          <p:spPr>
            <a:xfrm rot="16200000">
              <a:off x="917302" y="2828504"/>
              <a:ext cx="35999" cy="648660"/>
            </a:xfrm>
            <a:prstGeom prst="rightBracket">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GB" dirty="0"/>
            </a:p>
          </p:txBody>
        </p:sp>
      </p:grpSp>
      <p:grpSp>
        <p:nvGrpSpPr>
          <p:cNvPr id="36" name="Group 35"/>
          <p:cNvGrpSpPr/>
          <p:nvPr/>
        </p:nvGrpSpPr>
        <p:grpSpPr>
          <a:xfrm>
            <a:off x="3923928" y="5661248"/>
            <a:ext cx="648660" cy="245889"/>
            <a:chOff x="610972" y="2924944"/>
            <a:chExt cx="648660" cy="245889"/>
          </a:xfrm>
        </p:grpSpPr>
        <p:sp>
          <p:nvSpPr>
            <p:cNvPr id="37" name="TextBox 5"/>
            <p:cNvSpPr txBox="1"/>
            <p:nvPr/>
          </p:nvSpPr>
          <p:spPr>
            <a:xfrm>
              <a:off x="793935" y="2924944"/>
              <a:ext cx="282735" cy="16506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GB" sz="800" dirty="0">
                  <a:solidFill>
                    <a:srgbClr val="FF0000"/>
                  </a:solidFill>
                  <a:latin typeface="Times New Roman" pitchFamily="18" charset="0"/>
                  <a:cs typeface="Times New Roman" pitchFamily="18" charset="0"/>
                </a:rPr>
                <a:t>*</a:t>
              </a:r>
            </a:p>
          </p:txBody>
        </p:sp>
        <p:sp>
          <p:nvSpPr>
            <p:cNvPr id="38" name="Right Bracket 37"/>
            <p:cNvSpPr/>
            <p:nvPr/>
          </p:nvSpPr>
          <p:spPr>
            <a:xfrm rot="16200000">
              <a:off x="917302" y="2828504"/>
              <a:ext cx="35999" cy="648660"/>
            </a:xfrm>
            <a:prstGeom prst="rightBracket">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GB" dirty="0"/>
            </a:p>
          </p:txBody>
        </p:sp>
      </p:grpSp>
    </p:spTree>
    <p:extLst>
      <p:ext uri="{BB962C8B-B14F-4D97-AF65-F5344CB8AC3E}">
        <p14:creationId xmlns:p14="http://schemas.microsoft.com/office/powerpoint/2010/main" val="350213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Summary of results</a:t>
            </a:r>
          </a:p>
        </p:txBody>
      </p:sp>
      <p:sp>
        <p:nvSpPr>
          <p:cNvPr id="7171" name="Rectangle 3"/>
          <p:cNvSpPr>
            <a:spLocks noGrp="1" noChangeArrowheads="1"/>
          </p:cNvSpPr>
          <p:nvPr>
            <p:ph idx="1"/>
          </p:nvPr>
        </p:nvSpPr>
        <p:spPr>
          <a:xfrm>
            <a:off x="330200" y="1484312"/>
            <a:ext cx="8489950" cy="5113039"/>
          </a:xfrm>
        </p:spPr>
        <p:txBody>
          <a:bodyPr/>
          <a:lstStyle/>
          <a:p>
            <a:r>
              <a:rPr lang="en-GB" dirty="0">
                <a:solidFill>
                  <a:schemeClr val="tx1"/>
                </a:solidFill>
              </a:rPr>
              <a:t>While temporarily abstaining in a naturalistic setting, smokers </a:t>
            </a:r>
            <a:r>
              <a:rPr lang="en-GB" dirty="0" smtClean="0">
                <a:solidFill>
                  <a:schemeClr val="tx1"/>
                </a:solidFill>
              </a:rPr>
              <a:t>reported </a:t>
            </a:r>
            <a:r>
              <a:rPr lang="en-GB" dirty="0">
                <a:solidFill>
                  <a:schemeClr val="tx1"/>
                </a:solidFill>
              </a:rPr>
              <a:t>a modest linear increase in the strength of their craving and withdrawal symptoms over a 6h period of </a:t>
            </a:r>
            <a:r>
              <a:rPr lang="en-GB" dirty="0" smtClean="0">
                <a:solidFill>
                  <a:schemeClr val="tx1"/>
                </a:solidFill>
              </a:rPr>
              <a:t>TA</a:t>
            </a:r>
          </a:p>
          <a:p>
            <a:r>
              <a:rPr lang="en-GB" dirty="0" smtClean="0">
                <a:solidFill>
                  <a:schemeClr val="tx1"/>
                </a:solidFill>
              </a:rPr>
              <a:t>Detectable </a:t>
            </a:r>
            <a:r>
              <a:rPr lang="en-GB" dirty="0">
                <a:solidFill>
                  <a:schemeClr val="tx1"/>
                </a:solidFill>
              </a:rPr>
              <a:t>change in urge to smoke, irritability, restlessness, and concentration within the first three </a:t>
            </a:r>
            <a:r>
              <a:rPr lang="en-GB" dirty="0" smtClean="0">
                <a:solidFill>
                  <a:schemeClr val="tx1"/>
                </a:solidFill>
              </a:rPr>
              <a:t>hours</a:t>
            </a:r>
          </a:p>
          <a:p>
            <a:r>
              <a:rPr lang="en-GB" dirty="0" smtClean="0">
                <a:solidFill>
                  <a:schemeClr val="tx1"/>
                </a:solidFill>
              </a:rPr>
              <a:t>No </a:t>
            </a:r>
            <a:r>
              <a:rPr lang="en-GB" dirty="0">
                <a:solidFill>
                  <a:schemeClr val="tx1"/>
                </a:solidFill>
              </a:rPr>
              <a:t>acute effect of nicotine gum </a:t>
            </a:r>
            <a:r>
              <a:rPr lang="en-GB" dirty="0" smtClean="0">
                <a:solidFill>
                  <a:schemeClr val="tx1"/>
                </a:solidFill>
              </a:rPr>
              <a:t>on </a:t>
            </a:r>
            <a:r>
              <a:rPr lang="en-GB" dirty="0">
                <a:solidFill>
                  <a:schemeClr val="tx1"/>
                </a:solidFill>
              </a:rPr>
              <a:t>development of these symptoms compared with </a:t>
            </a:r>
            <a:r>
              <a:rPr lang="en-GB" dirty="0" smtClean="0">
                <a:solidFill>
                  <a:schemeClr val="tx1"/>
                </a:solidFill>
              </a:rPr>
              <a:t>placebo</a:t>
            </a:r>
          </a:p>
        </p:txBody>
      </p:sp>
    </p:spTree>
    <p:extLst>
      <p:ext uri="{BB962C8B-B14F-4D97-AF65-F5344CB8AC3E}">
        <p14:creationId xmlns:p14="http://schemas.microsoft.com/office/powerpoint/2010/main" val="3368357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Discussion: Emergence of withdrawal</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Estimates obtained </a:t>
            </a:r>
            <a:r>
              <a:rPr lang="en-GB" dirty="0">
                <a:solidFill>
                  <a:schemeClr val="tx1"/>
                </a:solidFill>
              </a:rPr>
              <a:t>in naturalistic settings replicate those obtained by </a:t>
            </a:r>
            <a:r>
              <a:rPr lang="en-GB" dirty="0" smtClean="0">
                <a:solidFill>
                  <a:schemeClr val="tx1"/>
                </a:solidFill>
              </a:rPr>
              <a:t>similar studies </a:t>
            </a:r>
            <a:r>
              <a:rPr lang="en-GB" dirty="0">
                <a:solidFill>
                  <a:schemeClr val="tx1"/>
                </a:solidFill>
              </a:rPr>
              <a:t>conducted in a laboratory </a:t>
            </a:r>
            <a:r>
              <a:rPr lang="en-GB" dirty="0" smtClean="0">
                <a:solidFill>
                  <a:schemeClr val="tx1"/>
                </a:solidFill>
              </a:rPr>
              <a:t>setting</a:t>
            </a:r>
          </a:p>
          <a:p>
            <a:pPr lvl="1"/>
            <a:r>
              <a:rPr lang="en-GB" dirty="0" smtClean="0">
                <a:solidFill>
                  <a:schemeClr val="tx1"/>
                </a:solidFill>
              </a:rPr>
              <a:t>Hendricks</a:t>
            </a:r>
            <a:r>
              <a:rPr lang="en-GB" dirty="0">
                <a:solidFill>
                  <a:schemeClr val="tx1"/>
                </a:solidFill>
              </a:rPr>
              <a:t>, et al., </a:t>
            </a:r>
            <a:r>
              <a:rPr lang="en-GB" dirty="0" smtClean="0">
                <a:solidFill>
                  <a:schemeClr val="tx1"/>
                </a:solidFill>
              </a:rPr>
              <a:t>2006; Gross</a:t>
            </a:r>
            <a:r>
              <a:rPr lang="en-GB" dirty="0">
                <a:solidFill>
                  <a:schemeClr val="tx1"/>
                </a:solidFill>
              </a:rPr>
              <a:t>, et al., 1997; Schuh &amp; Stitzer, 1995; Tiffany &amp; Drobes, </a:t>
            </a:r>
            <a:r>
              <a:rPr lang="en-GB" dirty="0" smtClean="0">
                <a:solidFill>
                  <a:schemeClr val="tx1"/>
                </a:solidFill>
              </a:rPr>
              <a:t>1991</a:t>
            </a:r>
          </a:p>
          <a:p>
            <a:r>
              <a:rPr lang="en-GB" dirty="0" smtClean="0">
                <a:solidFill>
                  <a:schemeClr val="tx1"/>
                </a:solidFill>
              </a:rPr>
              <a:t>Strengthened </a:t>
            </a:r>
            <a:r>
              <a:rPr lang="en-GB" dirty="0">
                <a:solidFill>
                  <a:schemeClr val="tx1"/>
                </a:solidFill>
              </a:rPr>
              <a:t>by laboratory findings of similarly early differences in physiological and cognitive performance (Hendricks, et al., </a:t>
            </a:r>
            <a:r>
              <a:rPr lang="en-GB" dirty="0" smtClean="0">
                <a:solidFill>
                  <a:schemeClr val="tx1"/>
                </a:solidFill>
              </a:rPr>
              <a:t>2006)</a:t>
            </a:r>
          </a:p>
          <a:p>
            <a:pPr lvl="1"/>
            <a:r>
              <a:rPr lang="en-GB" dirty="0" smtClean="0">
                <a:solidFill>
                  <a:schemeClr val="tx1"/>
                </a:solidFill>
              </a:rPr>
              <a:t>difficult </a:t>
            </a:r>
            <a:r>
              <a:rPr lang="en-GB" dirty="0">
                <a:solidFill>
                  <a:schemeClr val="tx1"/>
                </a:solidFill>
              </a:rPr>
              <a:t>to examine within naturalistic </a:t>
            </a:r>
            <a:r>
              <a:rPr lang="en-GB" dirty="0" smtClean="0">
                <a:solidFill>
                  <a:schemeClr val="tx1"/>
                </a:solidFill>
              </a:rPr>
              <a:t>settings</a:t>
            </a:r>
          </a:p>
        </p:txBody>
      </p:sp>
    </p:spTree>
    <p:extLst>
      <p:ext uri="{BB962C8B-B14F-4D97-AF65-F5344CB8AC3E}">
        <p14:creationId xmlns:p14="http://schemas.microsoft.com/office/powerpoint/2010/main" val="3859828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Discussion: NRT for TA</a:t>
            </a:r>
          </a:p>
        </p:txBody>
      </p:sp>
      <p:sp>
        <p:nvSpPr>
          <p:cNvPr id="7171" name="Rectangle 3"/>
          <p:cNvSpPr>
            <a:spLocks noGrp="1" noChangeArrowheads="1"/>
          </p:cNvSpPr>
          <p:nvPr>
            <p:ph idx="1"/>
          </p:nvPr>
        </p:nvSpPr>
        <p:spPr>
          <a:xfrm>
            <a:off x="330200" y="1484312"/>
            <a:ext cx="8489950" cy="5113039"/>
          </a:xfrm>
        </p:spPr>
        <p:txBody>
          <a:bodyPr/>
          <a:lstStyle/>
          <a:p>
            <a:r>
              <a:rPr lang="en-GB" dirty="0">
                <a:solidFill>
                  <a:schemeClr val="tx1"/>
                </a:solidFill>
              </a:rPr>
              <a:t>N</a:t>
            </a:r>
            <a:r>
              <a:rPr lang="en-GB" dirty="0" smtClean="0">
                <a:solidFill>
                  <a:schemeClr val="tx1"/>
                </a:solidFill>
              </a:rPr>
              <a:t>o </a:t>
            </a:r>
            <a:r>
              <a:rPr lang="en-GB" dirty="0">
                <a:solidFill>
                  <a:schemeClr val="tx1"/>
                </a:solidFill>
              </a:rPr>
              <a:t>acute effect of nicotine gum on the development of these symptoms within naturalistic settings may </a:t>
            </a:r>
            <a:r>
              <a:rPr lang="en-GB" dirty="0" smtClean="0">
                <a:solidFill>
                  <a:schemeClr val="tx1"/>
                </a:solidFill>
              </a:rPr>
              <a:t>seem to </a:t>
            </a:r>
            <a:r>
              <a:rPr lang="en-GB" dirty="0">
                <a:solidFill>
                  <a:schemeClr val="tx1"/>
                </a:solidFill>
              </a:rPr>
              <a:t>somewhat undermine </a:t>
            </a:r>
            <a:r>
              <a:rPr lang="en-GB" dirty="0" smtClean="0">
                <a:solidFill>
                  <a:schemeClr val="tx1"/>
                </a:solidFill>
              </a:rPr>
              <a:t>the licensing position</a:t>
            </a:r>
          </a:p>
          <a:p>
            <a:r>
              <a:rPr lang="en-GB" dirty="0" smtClean="0">
                <a:solidFill>
                  <a:schemeClr val="tx1"/>
                </a:solidFill>
              </a:rPr>
              <a:t>However</a:t>
            </a:r>
          </a:p>
          <a:p>
            <a:pPr lvl="1"/>
            <a:r>
              <a:rPr lang="en-GB" dirty="0" smtClean="0">
                <a:solidFill>
                  <a:schemeClr val="tx1"/>
                </a:solidFill>
              </a:rPr>
              <a:t>predominantly </a:t>
            </a:r>
            <a:r>
              <a:rPr lang="en-GB" dirty="0">
                <a:solidFill>
                  <a:schemeClr val="tx1"/>
                </a:solidFill>
              </a:rPr>
              <a:t>heavy smokers </a:t>
            </a:r>
            <a:r>
              <a:rPr lang="en-GB" dirty="0" smtClean="0">
                <a:solidFill>
                  <a:schemeClr val="tx1"/>
                </a:solidFill>
              </a:rPr>
              <a:t>and</a:t>
            </a:r>
            <a:r>
              <a:rPr lang="en-GB" dirty="0">
                <a:solidFill>
                  <a:schemeClr val="tx1"/>
                </a:solidFill>
              </a:rPr>
              <a:t> </a:t>
            </a:r>
            <a:r>
              <a:rPr lang="en-GB" dirty="0" smtClean="0">
                <a:solidFill>
                  <a:schemeClr val="tx1"/>
                </a:solidFill>
              </a:rPr>
              <a:t>~60% received 2mg</a:t>
            </a:r>
          </a:p>
          <a:p>
            <a:pPr lvl="1"/>
            <a:r>
              <a:rPr lang="en-GB" dirty="0" smtClean="0">
                <a:solidFill>
                  <a:schemeClr val="tx1"/>
                </a:solidFill>
              </a:rPr>
              <a:t>gum </a:t>
            </a:r>
            <a:r>
              <a:rPr lang="en-GB" dirty="0">
                <a:solidFill>
                  <a:schemeClr val="tx1"/>
                </a:solidFill>
              </a:rPr>
              <a:t>does not replace </a:t>
            </a:r>
            <a:r>
              <a:rPr lang="en-GB" dirty="0" smtClean="0">
                <a:solidFill>
                  <a:schemeClr val="tx1"/>
                </a:solidFill>
              </a:rPr>
              <a:t>behavioural </a:t>
            </a:r>
            <a:r>
              <a:rPr lang="en-GB" dirty="0">
                <a:solidFill>
                  <a:schemeClr val="tx1"/>
                </a:solidFill>
              </a:rPr>
              <a:t>or sensory-motor aspects of smoking, </a:t>
            </a:r>
            <a:r>
              <a:rPr lang="en-GB" dirty="0" smtClean="0">
                <a:solidFill>
                  <a:schemeClr val="tx1"/>
                </a:solidFill>
              </a:rPr>
              <a:t>not particularly fast-acting, </a:t>
            </a:r>
            <a:r>
              <a:rPr lang="en-GB" dirty="0">
                <a:solidFill>
                  <a:schemeClr val="tx1"/>
                </a:solidFill>
              </a:rPr>
              <a:t>and has been rated </a:t>
            </a:r>
            <a:r>
              <a:rPr lang="en-GB" dirty="0" smtClean="0">
                <a:solidFill>
                  <a:schemeClr val="tx1"/>
                </a:solidFill>
              </a:rPr>
              <a:t>least </a:t>
            </a:r>
            <a:r>
              <a:rPr lang="en-GB" dirty="0">
                <a:solidFill>
                  <a:schemeClr val="tx1"/>
                </a:solidFill>
              </a:rPr>
              <a:t>helpful </a:t>
            </a:r>
            <a:r>
              <a:rPr lang="en-GB" dirty="0" smtClean="0">
                <a:solidFill>
                  <a:schemeClr val="tx1"/>
                </a:solidFill>
              </a:rPr>
              <a:t>for TA </a:t>
            </a:r>
            <a:r>
              <a:rPr lang="en-GB" dirty="0">
                <a:solidFill>
                  <a:schemeClr val="tx1"/>
                </a:solidFill>
              </a:rPr>
              <a:t>(Beard, et al., in </a:t>
            </a:r>
            <a:r>
              <a:rPr lang="en-GB" dirty="0" smtClean="0">
                <a:solidFill>
                  <a:schemeClr val="tx1"/>
                </a:solidFill>
              </a:rPr>
              <a:t>press)</a:t>
            </a:r>
          </a:p>
          <a:p>
            <a:pPr lvl="1"/>
            <a:r>
              <a:rPr lang="en-GB" dirty="0" smtClean="0">
                <a:solidFill>
                  <a:schemeClr val="tx1"/>
                </a:solidFill>
              </a:rPr>
              <a:t>sample </a:t>
            </a:r>
            <a:r>
              <a:rPr lang="en-GB" dirty="0">
                <a:solidFill>
                  <a:schemeClr val="tx1"/>
                </a:solidFill>
              </a:rPr>
              <a:t>were largely inexperienced with </a:t>
            </a:r>
            <a:r>
              <a:rPr lang="en-GB" dirty="0" smtClean="0">
                <a:solidFill>
                  <a:schemeClr val="tx1"/>
                </a:solidFill>
              </a:rPr>
              <a:t>NRT</a:t>
            </a:r>
          </a:p>
          <a:p>
            <a:pPr lvl="1"/>
            <a:r>
              <a:rPr lang="en-GB" dirty="0" smtClean="0">
                <a:solidFill>
                  <a:schemeClr val="tx1"/>
                </a:solidFill>
              </a:rPr>
              <a:t>TA </a:t>
            </a:r>
            <a:r>
              <a:rPr lang="en-GB" dirty="0">
                <a:solidFill>
                  <a:schemeClr val="tx1"/>
                </a:solidFill>
              </a:rPr>
              <a:t>occurs in </a:t>
            </a:r>
            <a:r>
              <a:rPr lang="en-GB" dirty="0" smtClean="0">
                <a:solidFill>
                  <a:schemeClr val="tx1"/>
                </a:solidFill>
              </a:rPr>
              <a:t>variety </a:t>
            </a:r>
            <a:r>
              <a:rPr lang="en-GB" dirty="0">
                <a:solidFill>
                  <a:schemeClr val="tx1"/>
                </a:solidFill>
              </a:rPr>
              <a:t>of settings and </a:t>
            </a:r>
            <a:r>
              <a:rPr lang="en-GB" dirty="0" smtClean="0">
                <a:solidFill>
                  <a:schemeClr val="tx1"/>
                </a:solidFill>
              </a:rPr>
              <a:t>NRT </a:t>
            </a:r>
            <a:r>
              <a:rPr lang="en-GB" dirty="0">
                <a:solidFill>
                  <a:schemeClr val="tx1"/>
                </a:solidFill>
              </a:rPr>
              <a:t>may not be required or effective in all </a:t>
            </a:r>
            <a:r>
              <a:rPr lang="en-GB" dirty="0" smtClean="0">
                <a:solidFill>
                  <a:schemeClr val="tx1"/>
                </a:solidFill>
              </a:rPr>
              <a:t>(</a:t>
            </a:r>
            <a:r>
              <a:rPr lang="en-GB" dirty="0">
                <a:solidFill>
                  <a:schemeClr val="tx1"/>
                </a:solidFill>
              </a:rPr>
              <a:t>Beard, et al., in press</a:t>
            </a:r>
            <a:r>
              <a:rPr lang="en-GB"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3804572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Discussion: NRT for TA</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By contrast</a:t>
            </a:r>
          </a:p>
          <a:p>
            <a:pPr lvl="1"/>
            <a:r>
              <a:rPr lang="en-GB" dirty="0" smtClean="0">
                <a:solidFill>
                  <a:schemeClr val="tx1"/>
                </a:solidFill>
              </a:rPr>
              <a:t>clinical </a:t>
            </a:r>
            <a:r>
              <a:rPr lang="en-GB" dirty="0">
                <a:solidFill>
                  <a:schemeClr val="tx1"/>
                </a:solidFill>
              </a:rPr>
              <a:t>and population-level data demonstrate that the use of NRT for harm reduction </a:t>
            </a:r>
            <a:r>
              <a:rPr lang="en-GB" dirty="0" smtClean="0">
                <a:solidFill>
                  <a:schemeClr val="tx1"/>
                </a:solidFill>
              </a:rPr>
              <a:t>can </a:t>
            </a:r>
            <a:r>
              <a:rPr lang="en-GB" dirty="0">
                <a:solidFill>
                  <a:schemeClr val="tx1"/>
                </a:solidFill>
              </a:rPr>
              <a:t>move smokers towards a successful quit attempt (Beard et al., 2012; Beard, et al., in press; Beard &amp; West, 2012; Moore et al., </a:t>
            </a:r>
            <a:r>
              <a:rPr lang="en-GB" dirty="0" smtClean="0">
                <a:solidFill>
                  <a:schemeClr val="tx1"/>
                </a:solidFill>
              </a:rPr>
              <a:t>2009)</a:t>
            </a:r>
          </a:p>
          <a:p>
            <a:pPr lvl="2"/>
            <a:r>
              <a:rPr lang="en-GB" dirty="0" smtClean="0"/>
              <a:t>NRT </a:t>
            </a:r>
            <a:r>
              <a:rPr lang="en-GB" dirty="0"/>
              <a:t>for TA </a:t>
            </a:r>
            <a:r>
              <a:rPr lang="en-GB" dirty="0" smtClean="0"/>
              <a:t>may lead to attempts </a:t>
            </a:r>
            <a:r>
              <a:rPr lang="en-GB" dirty="0"/>
              <a:t>by </a:t>
            </a:r>
            <a:r>
              <a:rPr lang="en-GB" dirty="0" smtClean="0"/>
              <a:t>mechanism </a:t>
            </a:r>
            <a:r>
              <a:rPr lang="en-GB" dirty="0"/>
              <a:t>other than experience of </a:t>
            </a:r>
            <a:r>
              <a:rPr lang="en-GB" dirty="0" smtClean="0"/>
              <a:t>relief </a:t>
            </a:r>
            <a:r>
              <a:rPr lang="en-GB" dirty="0"/>
              <a:t>for </a:t>
            </a:r>
            <a:r>
              <a:rPr lang="en-GB" i="1" u="sng" dirty="0" smtClean="0"/>
              <a:t>acute</a:t>
            </a:r>
            <a:r>
              <a:rPr lang="en-GB" dirty="0" smtClean="0"/>
              <a:t> withdrawal (</a:t>
            </a:r>
            <a:r>
              <a:rPr lang="en-GB" dirty="0"/>
              <a:t>Beard, et al., </a:t>
            </a:r>
            <a:r>
              <a:rPr lang="en-GB" dirty="0" smtClean="0"/>
              <a:t>2012)</a:t>
            </a:r>
          </a:p>
          <a:p>
            <a:pPr lvl="1"/>
            <a:r>
              <a:rPr lang="en-GB" dirty="0" smtClean="0">
                <a:solidFill>
                  <a:schemeClr val="tx1"/>
                </a:solidFill>
              </a:rPr>
              <a:t>substantial </a:t>
            </a:r>
            <a:r>
              <a:rPr lang="en-GB" dirty="0">
                <a:solidFill>
                  <a:schemeClr val="tx1"/>
                </a:solidFill>
              </a:rPr>
              <a:t>body of research demonstrating the effectiveness of NRT for permanent smoking cessation (e.g., Brose, et al., 2011</a:t>
            </a:r>
            <a:r>
              <a:rPr lang="en-GB" dirty="0" smtClean="0">
                <a:solidFill>
                  <a:schemeClr val="tx1"/>
                </a:solidFill>
              </a:rPr>
              <a:t>), </a:t>
            </a:r>
            <a:r>
              <a:rPr lang="en-GB" dirty="0">
                <a:solidFill>
                  <a:schemeClr val="tx1"/>
                </a:solidFill>
              </a:rPr>
              <a:t>which is assumed to be mediated by withdrawal </a:t>
            </a:r>
            <a:r>
              <a:rPr lang="en-GB" dirty="0" smtClean="0">
                <a:solidFill>
                  <a:schemeClr val="tx1"/>
                </a:solidFill>
              </a:rPr>
              <a:t>relief</a:t>
            </a:r>
            <a:endParaRPr lang="en-GB" dirty="0">
              <a:solidFill>
                <a:schemeClr val="tx1"/>
              </a:solidFill>
            </a:endParaRPr>
          </a:p>
        </p:txBody>
      </p:sp>
    </p:spTree>
    <p:extLst>
      <p:ext uri="{BB962C8B-B14F-4D97-AF65-F5344CB8AC3E}">
        <p14:creationId xmlns:p14="http://schemas.microsoft.com/office/powerpoint/2010/main" val="72523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Limitations</a:t>
            </a:r>
          </a:p>
        </p:txBody>
      </p:sp>
      <p:sp>
        <p:nvSpPr>
          <p:cNvPr id="7171" name="Rectangle 3"/>
          <p:cNvSpPr>
            <a:spLocks noGrp="1" noChangeArrowheads="1"/>
          </p:cNvSpPr>
          <p:nvPr>
            <p:ph idx="1"/>
          </p:nvPr>
        </p:nvSpPr>
        <p:spPr>
          <a:xfrm>
            <a:off x="330200" y="1484312"/>
            <a:ext cx="8489950" cy="5113039"/>
          </a:xfrm>
        </p:spPr>
        <p:txBody>
          <a:bodyPr/>
          <a:lstStyle/>
          <a:p>
            <a:pPr>
              <a:spcBef>
                <a:spcPts val="500"/>
              </a:spcBef>
            </a:pPr>
            <a:r>
              <a:rPr lang="en-GB" dirty="0" smtClean="0">
                <a:solidFill>
                  <a:schemeClr val="tx1"/>
                </a:solidFill>
              </a:rPr>
              <a:t>Practical </a:t>
            </a:r>
            <a:r>
              <a:rPr lang="en-GB" dirty="0">
                <a:solidFill>
                  <a:schemeClr val="tx1"/>
                </a:solidFill>
              </a:rPr>
              <a:t>need </a:t>
            </a:r>
            <a:r>
              <a:rPr lang="en-GB" dirty="0" smtClean="0">
                <a:solidFill>
                  <a:schemeClr val="tx1"/>
                </a:solidFill>
              </a:rPr>
              <a:t>to </a:t>
            </a:r>
            <a:r>
              <a:rPr lang="en-GB" dirty="0">
                <a:solidFill>
                  <a:schemeClr val="tx1"/>
                </a:solidFill>
              </a:rPr>
              <a:t>travel in relatively large groups and to travel exclusively for research </a:t>
            </a:r>
            <a:r>
              <a:rPr lang="en-GB" dirty="0" smtClean="0">
                <a:solidFill>
                  <a:schemeClr val="tx1"/>
                </a:solidFill>
              </a:rPr>
              <a:t>purposes</a:t>
            </a:r>
          </a:p>
          <a:p>
            <a:pPr lvl="1">
              <a:spcBef>
                <a:spcPts val="500"/>
              </a:spcBef>
            </a:pPr>
            <a:r>
              <a:rPr lang="en-GB" dirty="0" smtClean="0">
                <a:solidFill>
                  <a:schemeClr val="tx1"/>
                </a:solidFill>
              </a:rPr>
              <a:t>peer </a:t>
            </a:r>
            <a:r>
              <a:rPr lang="en-GB" dirty="0">
                <a:solidFill>
                  <a:schemeClr val="tx1"/>
                </a:solidFill>
              </a:rPr>
              <a:t>influence affects cigarette consumption (</a:t>
            </a:r>
            <a:r>
              <a:rPr lang="en-GB" dirty="0" smtClean="0">
                <a:solidFill>
                  <a:schemeClr val="tx1"/>
                </a:solidFill>
              </a:rPr>
              <a:t>Harakeh et al., 2007)</a:t>
            </a:r>
          </a:p>
          <a:p>
            <a:pPr>
              <a:spcBef>
                <a:spcPts val="500"/>
              </a:spcBef>
            </a:pPr>
            <a:r>
              <a:rPr lang="en-GB" dirty="0" smtClean="0">
                <a:solidFill>
                  <a:schemeClr val="tx1"/>
                </a:solidFill>
              </a:rPr>
              <a:t>At least some data imputed </a:t>
            </a:r>
            <a:r>
              <a:rPr lang="en-GB" dirty="0">
                <a:solidFill>
                  <a:schemeClr val="tx1"/>
                </a:solidFill>
              </a:rPr>
              <a:t>in </a:t>
            </a:r>
            <a:r>
              <a:rPr lang="en-GB" dirty="0" smtClean="0">
                <a:solidFill>
                  <a:schemeClr val="tx1"/>
                </a:solidFill>
              </a:rPr>
              <a:t>~40</a:t>
            </a:r>
            <a:r>
              <a:rPr lang="en-GB" dirty="0">
                <a:solidFill>
                  <a:schemeClr val="tx1"/>
                </a:solidFill>
              </a:rPr>
              <a:t>% </a:t>
            </a:r>
            <a:r>
              <a:rPr lang="en-GB" dirty="0" smtClean="0">
                <a:solidFill>
                  <a:schemeClr val="tx1"/>
                </a:solidFill>
              </a:rPr>
              <a:t>participants</a:t>
            </a:r>
          </a:p>
          <a:p>
            <a:pPr lvl="1">
              <a:spcBef>
                <a:spcPts val="500"/>
              </a:spcBef>
            </a:pPr>
            <a:r>
              <a:rPr lang="en-GB" dirty="0" smtClean="0">
                <a:solidFill>
                  <a:schemeClr val="tx1"/>
                </a:solidFill>
              </a:rPr>
              <a:t>however</a:t>
            </a:r>
            <a:r>
              <a:rPr lang="en-GB" dirty="0">
                <a:solidFill>
                  <a:schemeClr val="tx1"/>
                </a:solidFill>
              </a:rPr>
              <a:t>, </a:t>
            </a:r>
            <a:r>
              <a:rPr lang="en-GB" dirty="0" smtClean="0">
                <a:solidFill>
                  <a:schemeClr val="tx1"/>
                </a:solidFill>
              </a:rPr>
              <a:t>mean of 166/168 </a:t>
            </a:r>
            <a:r>
              <a:rPr lang="en-GB" dirty="0">
                <a:solidFill>
                  <a:schemeClr val="tx1"/>
                </a:solidFill>
              </a:rPr>
              <a:t>outcome </a:t>
            </a:r>
            <a:r>
              <a:rPr lang="en-GB" dirty="0" smtClean="0">
                <a:solidFill>
                  <a:schemeClr val="tx1"/>
                </a:solidFill>
              </a:rPr>
              <a:t>measurements</a:t>
            </a:r>
          </a:p>
          <a:p>
            <a:pPr>
              <a:spcBef>
                <a:spcPts val="500"/>
              </a:spcBef>
            </a:pPr>
            <a:r>
              <a:rPr lang="en-GB" dirty="0" smtClean="0">
                <a:solidFill>
                  <a:schemeClr val="tx1"/>
                </a:solidFill>
              </a:rPr>
              <a:t>No comparison </a:t>
            </a:r>
            <a:r>
              <a:rPr lang="en-GB" dirty="0">
                <a:solidFill>
                  <a:schemeClr val="tx1"/>
                </a:solidFill>
              </a:rPr>
              <a:t>with a control group who were not temporarily </a:t>
            </a:r>
            <a:r>
              <a:rPr lang="en-GB" dirty="0" smtClean="0">
                <a:solidFill>
                  <a:schemeClr val="tx1"/>
                </a:solidFill>
              </a:rPr>
              <a:t>abstaining</a:t>
            </a:r>
          </a:p>
          <a:p>
            <a:pPr lvl="1">
              <a:spcBef>
                <a:spcPts val="500"/>
              </a:spcBef>
            </a:pPr>
            <a:r>
              <a:rPr lang="en-GB" dirty="0" smtClean="0">
                <a:solidFill>
                  <a:schemeClr val="tx1"/>
                </a:solidFill>
              </a:rPr>
              <a:t>research suggest symptoms </a:t>
            </a:r>
            <a:r>
              <a:rPr lang="en-GB" dirty="0">
                <a:solidFill>
                  <a:schemeClr val="tx1"/>
                </a:solidFill>
              </a:rPr>
              <a:t>remain relatively </a:t>
            </a:r>
            <a:r>
              <a:rPr lang="en-GB" dirty="0" smtClean="0">
                <a:solidFill>
                  <a:schemeClr val="tx1"/>
                </a:solidFill>
              </a:rPr>
              <a:t>stable</a:t>
            </a:r>
          </a:p>
          <a:p>
            <a:pPr>
              <a:spcBef>
                <a:spcPts val="500"/>
              </a:spcBef>
            </a:pPr>
            <a:r>
              <a:rPr lang="en-GB" dirty="0" smtClean="0">
                <a:solidFill>
                  <a:schemeClr val="tx1"/>
                </a:solidFill>
              </a:rPr>
              <a:t>Placebo effect of gums may mean time </a:t>
            </a:r>
            <a:r>
              <a:rPr lang="en-GB" dirty="0">
                <a:solidFill>
                  <a:schemeClr val="tx1"/>
                </a:solidFill>
              </a:rPr>
              <a:t>course </a:t>
            </a:r>
            <a:r>
              <a:rPr lang="en-GB" dirty="0" smtClean="0">
                <a:solidFill>
                  <a:schemeClr val="tx1"/>
                </a:solidFill>
              </a:rPr>
              <a:t>estimates conservative</a:t>
            </a:r>
          </a:p>
          <a:p>
            <a:pPr lvl="1">
              <a:spcBef>
                <a:spcPts val="500"/>
              </a:spcBef>
            </a:pPr>
            <a:r>
              <a:rPr lang="en-GB" dirty="0" smtClean="0">
                <a:solidFill>
                  <a:schemeClr val="tx1"/>
                </a:solidFill>
              </a:rPr>
              <a:t>findings correspond </a:t>
            </a:r>
            <a:r>
              <a:rPr lang="en-GB" dirty="0">
                <a:solidFill>
                  <a:schemeClr val="tx1"/>
                </a:solidFill>
              </a:rPr>
              <a:t>with estimates from </a:t>
            </a:r>
            <a:r>
              <a:rPr lang="en-GB" dirty="0" smtClean="0">
                <a:solidFill>
                  <a:schemeClr val="tx1"/>
                </a:solidFill>
              </a:rPr>
              <a:t>laboratory</a:t>
            </a:r>
            <a:endParaRPr lang="en-GB" dirty="0">
              <a:solidFill>
                <a:schemeClr val="tx1"/>
              </a:solidFill>
            </a:endParaRPr>
          </a:p>
        </p:txBody>
      </p:sp>
    </p:spTree>
    <p:extLst>
      <p:ext uri="{BB962C8B-B14F-4D97-AF65-F5344CB8AC3E}">
        <p14:creationId xmlns:p14="http://schemas.microsoft.com/office/powerpoint/2010/main" val="3821853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Conclusion</a:t>
            </a:r>
          </a:p>
        </p:txBody>
      </p:sp>
      <p:sp>
        <p:nvSpPr>
          <p:cNvPr id="7171" name="Rectangle 3"/>
          <p:cNvSpPr>
            <a:spLocks noGrp="1" noChangeArrowheads="1"/>
          </p:cNvSpPr>
          <p:nvPr>
            <p:ph idx="1"/>
          </p:nvPr>
        </p:nvSpPr>
        <p:spPr>
          <a:xfrm>
            <a:off x="330200" y="1484312"/>
            <a:ext cx="8489950" cy="5113039"/>
          </a:xfrm>
        </p:spPr>
        <p:txBody>
          <a:bodyPr/>
          <a:lstStyle/>
          <a:p>
            <a:pPr>
              <a:spcBef>
                <a:spcPts val="500"/>
              </a:spcBef>
            </a:pPr>
            <a:r>
              <a:rPr lang="en-GB" dirty="0">
                <a:solidFill>
                  <a:schemeClr val="tx1"/>
                </a:solidFill>
              </a:rPr>
              <a:t>Smokers </a:t>
            </a:r>
            <a:r>
              <a:rPr lang="en-GB" dirty="0" smtClean="0">
                <a:solidFill>
                  <a:schemeClr val="tx1"/>
                </a:solidFill>
              </a:rPr>
              <a:t>temporarily </a:t>
            </a:r>
            <a:r>
              <a:rPr lang="en-GB" dirty="0">
                <a:solidFill>
                  <a:schemeClr val="tx1"/>
                </a:solidFill>
              </a:rPr>
              <a:t>abstaining in naturalistic settings </a:t>
            </a:r>
            <a:r>
              <a:rPr lang="en-GB" dirty="0" smtClean="0">
                <a:solidFill>
                  <a:schemeClr val="tx1"/>
                </a:solidFill>
              </a:rPr>
              <a:t>experience </a:t>
            </a:r>
            <a:r>
              <a:rPr lang="en-GB" dirty="0">
                <a:solidFill>
                  <a:schemeClr val="tx1"/>
                </a:solidFill>
              </a:rPr>
              <a:t>craving </a:t>
            </a:r>
            <a:r>
              <a:rPr lang="en-GB" dirty="0" smtClean="0">
                <a:solidFill>
                  <a:schemeClr val="tx1"/>
                </a:solidFill>
              </a:rPr>
              <a:t>&amp; withdrawal </a:t>
            </a:r>
            <a:r>
              <a:rPr lang="en-GB" dirty="0">
                <a:solidFill>
                  <a:schemeClr val="tx1"/>
                </a:solidFill>
              </a:rPr>
              <a:t>symptoms that emerge linearly over </a:t>
            </a:r>
            <a:r>
              <a:rPr lang="en-GB" dirty="0" smtClean="0">
                <a:solidFill>
                  <a:schemeClr val="tx1"/>
                </a:solidFill>
              </a:rPr>
              <a:t>first 6h</a:t>
            </a:r>
          </a:p>
          <a:p>
            <a:pPr>
              <a:spcBef>
                <a:spcPts val="500"/>
              </a:spcBef>
            </a:pPr>
            <a:r>
              <a:rPr lang="en-GB" dirty="0" smtClean="0">
                <a:solidFill>
                  <a:schemeClr val="tx1"/>
                </a:solidFill>
              </a:rPr>
              <a:t>Changes </a:t>
            </a:r>
            <a:r>
              <a:rPr lang="en-GB" dirty="0">
                <a:solidFill>
                  <a:schemeClr val="tx1"/>
                </a:solidFill>
              </a:rPr>
              <a:t>in </a:t>
            </a:r>
            <a:r>
              <a:rPr lang="en-GB" dirty="0" smtClean="0">
                <a:solidFill>
                  <a:schemeClr val="tx1"/>
                </a:solidFill>
              </a:rPr>
              <a:t>majority </a:t>
            </a:r>
            <a:r>
              <a:rPr lang="en-GB" dirty="0">
                <a:solidFill>
                  <a:schemeClr val="tx1"/>
                </a:solidFill>
              </a:rPr>
              <a:t>of symptoms, including </a:t>
            </a:r>
            <a:r>
              <a:rPr lang="en-GB" dirty="0" smtClean="0">
                <a:solidFill>
                  <a:schemeClr val="tx1"/>
                </a:solidFill>
              </a:rPr>
              <a:t>cravings, </a:t>
            </a:r>
            <a:r>
              <a:rPr lang="en-GB" dirty="0">
                <a:solidFill>
                  <a:schemeClr val="tx1"/>
                </a:solidFill>
              </a:rPr>
              <a:t>can be detected within </a:t>
            </a:r>
            <a:r>
              <a:rPr lang="en-GB" dirty="0" smtClean="0">
                <a:solidFill>
                  <a:schemeClr val="tx1"/>
                </a:solidFill>
              </a:rPr>
              <a:t>first 3h</a:t>
            </a:r>
          </a:p>
          <a:p>
            <a:pPr>
              <a:spcBef>
                <a:spcPts val="500"/>
              </a:spcBef>
            </a:pPr>
            <a:r>
              <a:rPr lang="en-GB" dirty="0" smtClean="0">
                <a:solidFill>
                  <a:schemeClr val="tx1"/>
                </a:solidFill>
              </a:rPr>
              <a:t>Nicotine </a:t>
            </a:r>
            <a:r>
              <a:rPr lang="en-GB" dirty="0">
                <a:solidFill>
                  <a:schemeClr val="tx1"/>
                </a:solidFill>
              </a:rPr>
              <a:t>gum may not have an acute effect on </a:t>
            </a:r>
            <a:r>
              <a:rPr lang="en-GB" dirty="0" smtClean="0">
                <a:solidFill>
                  <a:schemeClr val="tx1"/>
                </a:solidFill>
              </a:rPr>
              <a:t>development </a:t>
            </a:r>
            <a:r>
              <a:rPr lang="en-GB" dirty="0">
                <a:solidFill>
                  <a:schemeClr val="tx1"/>
                </a:solidFill>
              </a:rPr>
              <a:t>of these symptoms within a typical period of temporary </a:t>
            </a:r>
            <a:r>
              <a:rPr lang="en-GB" dirty="0" smtClean="0">
                <a:solidFill>
                  <a:schemeClr val="tx1"/>
                </a:solidFill>
              </a:rPr>
              <a:t>abstinence</a:t>
            </a:r>
          </a:p>
          <a:p>
            <a:pPr>
              <a:spcBef>
                <a:spcPts val="500"/>
              </a:spcBef>
            </a:pPr>
            <a:r>
              <a:rPr lang="en-GB" dirty="0" smtClean="0">
                <a:solidFill>
                  <a:schemeClr val="tx1"/>
                </a:solidFill>
              </a:rPr>
              <a:t>Further </a:t>
            </a:r>
            <a:r>
              <a:rPr lang="en-GB" dirty="0">
                <a:solidFill>
                  <a:schemeClr val="tx1"/>
                </a:solidFill>
              </a:rPr>
              <a:t>research </a:t>
            </a:r>
            <a:r>
              <a:rPr lang="en-GB" dirty="0" smtClean="0">
                <a:solidFill>
                  <a:schemeClr val="tx1"/>
                </a:solidFill>
              </a:rPr>
              <a:t>needed </a:t>
            </a:r>
            <a:r>
              <a:rPr lang="en-GB" dirty="0">
                <a:solidFill>
                  <a:schemeClr val="tx1"/>
                </a:solidFill>
              </a:rPr>
              <a:t>to examine whether </a:t>
            </a:r>
            <a:r>
              <a:rPr lang="en-GB" dirty="0" smtClean="0">
                <a:solidFill>
                  <a:schemeClr val="tx1"/>
                </a:solidFill>
              </a:rPr>
              <a:t>related </a:t>
            </a:r>
            <a:r>
              <a:rPr lang="en-GB" dirty="0">
                <a:solidFill>
                  <a:schemeClr val="tx1"/>
                </a:solidFill>
              </a:rPr>
              <a:t>to </a:t>
            </a:r>
            <a:r>
              <a:rPr lang="en-GB" dirty="0" smtClean="0">
                <a:solidFill>
                  <a:schemeClr val="tx1"/>
                </a:solidFill>
              </a:rPr>
              <a:t>strength </a:t>
            </a:r>
            <a:r>
              <a:rPr lang="en-GB" dirty="0">
                <a:solidFill>
                  <a:schemeClr val="tx1"/>
                </a:solidFill>
              </a:rPr>
              <a:t>of </a:t>
            </a:r>
            <a:r>
              <a:rPr lang="en-GB" dirty="0" smtClean="0">
                <a:solidFill>
                  <a:schemeClr val="tx1"/>
                </a:solidFill>
              </a:rPr>
              <a:t>gum</a:t>
            </a:r>
            <a:r>
              <a:rPr lang="en-GB" dirty="0">
                <a:solidFill>
                  <a:schemeClr val="tx1"/>
                </a:solidFill>
              </a:rPr>
              <a:t>, and whether acute effects would emerge with more experience or different types of </a:t>
            </a:r>
            <a:r>
              <a:rPr lang="en-GB" dirty="0" smtClean="0">
                <a:solidFill>
                  <a:schemeClr val="tx1"/>
                </a:solidFill>
              </a:rPr>
              <a:t>NRT</a:t>
            </a:r>
            <a:endParaRPr lang="en-GB" dirty="0">
              <a:solidFill>
                <a:schemeClr val="tx1"/>
              </a:solidFill>
            </a:endParaRPr>
          </a:p>
        </p:txBody>
      </p:sp>
    </p:spTree>
    <p:extLst>
      <p:ext uri="{BB962C8B-B14F-4D97-AF65-F5344CB8AC3E}">
        <p14:creationId xmlns:p14="http://schemas.microsoft.com/office/powerpoint/2010/main" val="40307276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Acknowledgments &amp; Conflicts of interest</a:t>
            </a:r>
          </a:p>
        </p:txBody>
      </p:sp>
      <p:sp>
        <p:nvSpPr>
          <p:cNvPr id="7171" name="Rectangle 3"/>
          <p:cNvSpPr>
            <a:spLocks noGrp="1" noChangeArrowheads="1"/>
          </p:cNvSpPr>
          <p:nvPr>
            <p:ph idx="1"/>
          </p:nvPr>
        </p:nvSpPr>
        <p:spPr>
          <a:xfrm>
            <a:off x="330200" y="1484312"/>
            <a:ext cx="8489950" cy="5113039"/>
          </a:xfrm>
        </p:spPr>
        <p:txBody>
          <a:bodyPr/>
          <a:lstStyle/>
          <a:p>
            <a:pPr marL="0" indent="0">
              <a:spcBef>
                <a:spcPts val="500"/>
              </a:spcBef>
              <a:buNone/>
            </a:pPr>
            <a:r>
              <a:rPr lang="en-GB" sz="2000" u="sng" dirty="0" smtClean="0">
                <a:solidFill>
                  <a:schemeClr val="tx1"/>
                </a:solidFill>
              </a:rPr>
              <a:t>Acknowledgments</a:t>
            </a:r>
          </a:p>
          <a:p>
            <a:pPr>
              <a:spcBef>
                <a:spcPts val="500"/>
              </a:spcBef>
            </a:pPr>
            <a:r>
              <a:rPr lang="en-GB" sz="2000" dirty="0" smtClean="0">
                <a:solidFill>
                  <a:schemeClr val="tx1"/>
                </a:solidFill>
              </a:rPr>
              <a:t>Co-authors who did all the work in designing study and collecting data</a:t>
            </a:r>
          </a:p>
          <a:p>
            <a:pPr>
              <a:spcBef>
                <a:spcPts val="500"/>
              </a:spcBef>
            </a:pPr>
            <a:r>
              <a:rPr lang="en-GB" sz="2000" dirty="0" smtClean="0">
                <a:solidFill>
                  <a:schemeClr val="tx1"/>
                </a:solidFill>
              </a:rPr>
              <a:t>Pharmacia </a:t>
            </a:r>
            <a:r>
              <a:rPr lang="en-GB" sz="2000" dirty="0">
                <a:solidFill>
                  <a:schemeClr val="tx1"/>
                </a:solidFill>
              </a:rPr>
              <a:t>for funding </a:t>
            </a:r>
            <a:r>
              <a:rPr lang="en-GB" sz="2000" dirty="0" smtClean="0">
                <a:solidFill>
                  <a:schemeClr val="tx1"/>
                </a:solidFill>
              </a:rPr>
              <a:t>study</a:t>
            </a:r>
          </a:p>
          <a:p>
            <a:pPr lvl="1">
              <a:spcBef>
                <a:spcPts val="500"/>
              </a:spcBef>
            </a:pPr>
            <a:r>
              <a:rPr lang="en-GB" sz="1800" dirty="0" smtClean="0">
                <a:solidFill>
                  <a:schemeClr val="tx1"/>
                </a:solidFill>
              </a:rPr>
              <a:t>Björn </a:t>
            </a:r>
            <a:r>
              <a:rPr lang="en-GB" sz="1800" dirty="0">
                <a:solidFill>
                  <a:schemeClr val="tx1"/>
                </a:solidFill>
              </a:rPr>
              <a:t>Landfeldt and his Pharmacia colleagues for </a:t>
            </a:r>
            <a:r>
              <a:rPr lang="en-GB" sz="1800" dirty="0" smtClean="0">
                <a:solidFill>
                  <a:schemeClr val="tx1"/>
                </a:solidFill>
              </a:rPr>
              <a:t>help designing study</a:t>
            </a:r>
          </a:p>
          <a:p>
            <a:pPr>
              <a:spcBef>
                <a:spcPts val="500"/>
              </a:spcBef>
            </a:pPr>
            <a:r>
              <a:rPr lang="en-GB" sz="2000" dirty="0" smtClean="0">
                <a:solidFill>
                  <a:schemeClr val="tx1"/>
                </a:solidFill>
              </a:rPr>
              <a:t>JB’s </a:t>
            </a:r>
            <a:r>
              <a:rPr lang="en-GB" sz="2000" dirty="0">
                <a:solidFill>
                  <a:schemeClr val="tx1"/>
                </a:solidFill>
              </a:rPr>
              <a:t>post is funded by the National Prevention Research </a:t>
            </a:r>
            <a:r>
              <a:rPr lang="en-GB" sz="2000" dirty="0" smtClean="0">
                <a:solidFill>
                  <a:schemeClr val="tx1"/>
                </a:solidFill>
              </a:rPr>
              <a:t>Initiative; research </a:t>
            </a:r>
            <a:r>
              <a:rPr lang="en-GB" sz="2000" dirty="0">
                <a:solidFill>
                  <a:schemeClr val="tx1"/>
                </a:solidFill>
              </a:rPr>
              <a:t>team is part of the UK Centre for Tobacco Control </a:t>
            </a:r>
            <a:r>
              <a:rPr lang="en-GB" sz="2000" dirty="0" smtClean="0">
                <a:solidFill>
                  <a:schemeClr val="tx1"/>
                </a:solidFill>
              </a:rPr>
              <a:t>Studies</a:t>
            </a:r>
          </a:p>
          <a:p>
            <a:pPr marL="0" indent="0">
              <a:spcBef>
                <a:spcPts val="500"/>
              </a:spcBef>
              <a:buNone/>
            </a:pPr>
            <a:r>
              <a:rPr lang="en-GB" sz="2000" u="sng" dirty="0" smtClean="0">
                <a:solidFill>
                  <a:schemeClr val="tx1"/>
                </a:solidFill>
              </a:rPr>
              <a:t>Conflicts of </a:t>
            </a:r>
            <a:r>
              <a:rPr lang="en-GB" sz="2000" u="sng" dirty="0">
                <a:solidFill>
                  <a:schemeClr val="tx1"/>
                </a:solidFill>
              </a:rPr>
              <a:t>i</a:t>
            </a:r>
            <a:r>
              <a:rPr lang="en-GB" sz="2000" u="sng" dirty="0" smtClean="0">
                <a:solidFill>
                  <a:schemeClr val="tx1"/>
                </a:solidFill>
              </a:rPr>
              <a:t>nterest</a:t>
            </a:r>
          </a:p>
          <a:p>
            <a:pPr>
              <a:spcBef>
                <a:spcPts val="500"/>
              </a:spcBef>
            </a:pPr>
            <a:r>
              <a:rPr lang="en-GB" sz="2000" dirty="0" smtClean="0">
                <a:solidFill>
                  <a:schemeClr val="tx1"/>
                </a:solidFill>
              </a:rPr>
              <a:t>Pharmacia (since merged with Pfizer) manufactured </a:t>
            </a:r>
            <a:r>
              <a:rPr lang="en-GB" sz="2000" dirty="0">
                <a:solidFill>
                  <a:schemeClr val="tx1"/>
                </a:solidFill>
              </a:rPr>
              <a:t>the </a:t>
            </a:r>
            <a:r>
              <a:rPr lang="en-GB" sz="2000" dirty="0" smtClean="0">
                <a:solidFill>
                  <a:schemeClr val="tx1"/>
                </a:solidFill>
              </a:rPr>
              <a:t>medication investigated</a:t>
            </a:r>
          </a:p>
          <a:p>
            <a:pPr lvl="1">
              <a:spcBef>
                <a:spcPts val="500"/>
              </a:spcBef>
            </a:pPr>
            <a:r>
              <a:rPr lang="en-GB" sz="1800" dirty="0" smtClean="0">
                <a:solidFill>
                  <a:schemeClr val="tx1"/>
                </a:solidFill>
              </a:rPr>
              <a:t>provided </a:t>
            </a:r>
            <a:r>
              <a:rPr lang="en-GB" sz="1800" dirty="0">
                <a:solidFill>
                  <a:schemeClr val="tx1"/>
                </a:solidFill>
              </a:rPr>
              <a:t>advice on </a:t>
            </a:r>
            <a:r>
              <a:rPr lang="en-GB" sz="1800" dirty="0" smtClean="0">
                <a:solidFill>
                  <a:schemeClr val="tx1"/>
                </a:solidFill>
              </a:rPr>
              <a:t>design </a:t>
            </a:r>
            <a:r>
              <a:rPr lang="en-GB" sz="1800" dirty="0">
                <a:solidFill>
                  <a:schemeClr val="tx1"/>
                </a:solidFill>
              </a:rPr>
              <a:t>and data collection; however final decisions </a:t>
            </a:r>
            <a:r>
              <a:rPr lang="en-GB" sz="1800" dirty="0" smtClean="0">
                <a:solidFill>
                  <a:schemeClr val="tx1"/>
                </a:solidFill>
              </a:rPr>
              <a:t>taken </a:t>
            </a:r>
            <a:r>
              <a:rPr lang="en-GB" sz="1800" dirty="0">
                <a:solidFill>
                  <a:schemeClr val="tx1"/>
                </a:solidFill>
              </a:rPr>
              <a:t>by </a:t>
            </a:r>
            <a:r>
              <a:rPr lang="en-GB" sz="1800" dirty="0" smtClean="0">
                <a:solidFill>
                  <a:schemeClr val="tx1"/>
                </a:solidFill>
              </a:rPr>
              <a:t>investigators </a:t>
            </a:r>
            <a:r>
              <a:rPr lang="en-GB" sz="1800" dirty="0">
                <a:solidFill>
                  <a:schemeClr val="tx1"/>
                </a:solidFill>
              </a:rPr>
              <a:t>and </a:t>
            </a:r>
            <a:r>
              <a:rPr lang="en-GB" sz="1800" dirty="0" smtClean="0">
                <a:solidFill>
                  <a:schemeClr val="tx1"/>
                </a:solidFill>
              </a:rPr>
              <a:t>unrestricted</a:t>
            </a:r>
          </a:p>
          <a:p>
            <a:pPr>
              <a:spcBef>
                <a:spcPts val="500"/>
              </a:spcBef>
            </a:pPr>
            <a:r>
              <a:rPr lang="en-GB" sz="2000" dirty="0" smtClean="0">
                <a:solidFill>
                  <a:schemeClr val="tx1"/>
                </a:solidFill>
              </a:rPr>
              <a:t>RW</a:t>
            </a:r>
            <a:r>
              <a:rPr lang="en-GB" sz="2000" dirty="0">
                <a:solidFill>
                  <a:schemeClr val="tx1"/>
                </a:solidFill>
              </a:rPr>
              <a:t>, AMcE, PH and HM have undertaken research and consultancy for companies that develop and manufacture smoking cessation </a:t>
            </a:r>
            <a:r>
              <a:rPr lang="en-GB" sz="2000" dirty="0" smtClean="0">
                <a:solidFill>
                  <a:schemeClr val="tx1"/>
                </a:solidFill>
              </a:rPr>
              <a:t>medications; RW </a:t>
            </a:r>
            <a:r>
              <a:rPr lang="en-GB" sz="2000" dirty="0">
                <a:solidFill>
                  <a:schemeClr val="tx1"/>
                </a:solidFill>
              </a:rPr>
              <a:t>and AMcE have a share of a patent for a novel nicotine delivery </a:t>
            </a:r>
            <a:r>
              <a:rPr lang="en-GB" sz="2000" dirty="0" smtClean="0">
                <a:solidFill>
                  <a:schemeClr val="tx1"/>
                </a:solidFill>
              </a:rPr>
              <a:t>device</a:t>
            </a:r>
            <a:endParaRPr lang="en-GB" sz="2000" dirty="0">
              <a:solidFill>
                <a:schemeClr val="tx1"/>
              </a:solidFill>
            </a:endParaRPr>
          </a:p>
        </p:txBody>
      </p:sp>
    </p:spTree>
    <p:extLst>
      <p:ext uri="{BB962C8B-B14F-4D97-AF65-F5344CB8AC3E}">
        <p14:creationId xmlns:p14="http://schemas.microsoft.com/office/powerpoint/2010/main" val="3974635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Participants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The </a:t>
            </a:r>
            <a:r>
              <a:rPr lang="en-GB" dirty="0">
                <a:solidFill>
                  <a:schemeClr val="tx1"/>
                </a:solidFill>
              </a:rPr>
              <a:t>target sample size was determined on the basis of detecting a difference in mean ratings of craving and withdrawal symptoms between treatment groups. Previous studies indicated that a standard deviation of about 1 in the computed score was likely and that a difference in group means is of 0.5 of clinical importance (West &amp; Hajek, 2004). Sixty-four participants in each of the two groups would have provided 80% power to detect such an effect with alpha set to 0.05. To allow for uncertainty in the assumptions, the target sample size was set to 150 participants.</a:t>
            </a:r>
          </a:p>
        </p:txBody>
      </p:sp>
    </p:spTree>
    <p:extLst>
      <p:ext uri="{BB962C8B-B14F-4D97-AF65-F5344CB8AC3E}">
        <p14:creationId xmlns:p14="http://schemas.microsoft.com/office/powerpoint/2010/main" val="2140676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Participants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154 adult </a:t>
            </a:r>
            <a:r>
              <a:rPr lang="en-GB" dirty="0">
                <a:solidFill>
                  <a:schemeClr val="tx1"/>
                </a:solidFill>
              </a:rPr>
              <a:t>smokers were </a:t>
            </a:r>
            <a:r>
              <a:rPr lang="en-GB" dirty="0" smtClean="0">
                <a:solidFill>
                  <a:schemeClr val="tx1"/>
                </a:solidFill>
              </a:rPr>
              <a:t>randomised </a:t>
            </a:r>
            <a:r>
              <a:rPr lang="en-GB" dirty="0">
                <a:solidFill>
                  <a:schemeClr val="tx1"/>
                </a:solidFill>
              </a:rPr>
              <a:t>to receive placebo or nicotine </a:t>
            </a:r>
            <a:r>
              <a:rPr lang="en-GB" dirty="0" smtClean="0">
                <a:solidFill>
                  <a:schemeClr val="tx1"/>
                </a:solidFill>
              </a:rPr>
              <a:t>gum</a:t>
            </a:r>
          </a:p>
          <a:p>
            <a:pPr lvl="1"/>
            <a:r>
              <a:rPr lang="en-GB" dirty="0" smtClean="0">
                <a:solidFill>
                  <a:schemeClr val="tx1"/>
                </a:solidFill>
              </a:rPr>
              <a:t>4 </a:t>
            </a:r>
            <a:r>
              <a:rPr lang="en-GB" dirty="0">
                <a:solidFill>
                  <a:schemeClr val="tx1"/>
                </a:solidFill>
              </a:rPr>
              <a:t>reported smoking during the course of the two </a:t>
            </a:r>
            <a:r>
              <a:rPr lang="en-GB" dirty="0" smtClean="0">
                <a:solidFill>
                  <a:schemeClr val="tx1"/>
                </a:solidFill>
              </a:rPr>
              <a:t>journeys (</a:t>
            </a:r>
            <a:r>
              <a:rPr lang="en-GB" dirty="0">
                <a:solidFill>
                  <a:schemeClr val="tx1"/>
                </a:solidFill>
              </a:rPr>
              <a:t>nicotine </a:t>
            </a:r>
            <a:r>
              <a:rPr lang="en-GB" dirty="0" smtClean="0">
                <a:solidFill>
                  <a:schemeClr val="tx1"/>
                </a:solidFill>
              </a:rPr>
              <a:t>n=2 </a:t>
            </a:r>
            <a:r>
              <a:rPr lang="en-GB" dirty="0">
                <a:solidFill>
                  <a:schemeClr val="tx1"/>
                </a:solidFill>
              </a:rPr>
              <a:t>placebo </a:t>
            </a:r>
            <a:r>
              <a:rPr lang="en-GB" dirty="0" smtClean="0">
                <a:solidFill>
                  <a:schemeClr val="tx1"/>
                </a:solidFill>
              </a:rPr>
              <a:t>n=2); 15 </a:t>
            </a:r>
            <a:r>
              <a:rPr lang="en-GB" dirty="0">
                <a:solidFill>
                  <a:schemeClr val="tx1"/>
                </a:solidFill>
              </a:rPr>
              <a:t>failed to provide a rating prior to treatment on one of the two journeys </a:t>
            </a:r>
            <a:r>
              <a:rPr lang="en-GB" dirty="0" smtClean="0">
                <a:solidFill>
                  <a:schemeClr val="tx1"/>
                </a:solidFill>
              </a:rPr>
              <a:t>(</a:t>
            </a:r>
            <a:r>
              <a:rPr lang="en-GB" dirty="0">
                <a:solidFill>
                  <a:schemeClr val="tx1"/>
                </a:solidFill>
              </a:rPr>
              <a:t>nicotine </a:t>
            </a:r>
            <a:r>
              <a:rPr lang="en-GB" dirty="0" smtClean="0">
                <a:solidFill>
                  <a:schemeClr val="tx1"/>
                </a:solidFill>
              </a:rPr>
              <a:t>n=8 placebo n=7) and 7 </a:t>
            </a:r>
            <a:r>
              <a:rPr lang="en-GB" dirty="0">
                <a:solidFill>
                  <a:schemeClr val="tx1"/>
                </a:solidFill>
              </a:rPr>
              <a:t>missed more than 5% of </a:t>
            </a:r>
            <a:r>
              <a:rPr lang="en-GB" dirty="0" smtClean="0">
                <a:solidFill>
                  <a:schemeClr val="tx1"/>
                </a:solidFill>
              </a:rPr>
              <a:t>outcomes (nicotine n=3 </a:t>
            </a:r>
            <a:r>
              <a:rPr lang="en-GB" dirty="0">
                <a:solidFill>
                  <a:schemeClr val="tx1"/>
                </a:solidFill>
              </a:rPr>
              <a:t>placebo </a:t>
            </a:r>
            <a:r>
              <a:rPr lang="en-GB" dirty="0" smtClean="0">
                <a:solidFill>
                  <a:schemeClr val="tx1"/>
                </a:solidFill>
              </a:rPr>
              <a:t>n=4)</a:t>
            </a:r>
          </a:p>
          <a:p>
            <a:r>
              <a:rPr lang="en-GB" dirty="0" smtClean="0">
                <a:solidFill>
                  <a:schemeClr val="tx1"/>
                </a:solidFill>
              </a:rPr>
              <a:t>132 participants </a:t>
            </a:r>
            <a:r>
              <a:rPr lang="en-GB" dirty="0">
                <a:solidFill>
                  <a:schemeClr val="tx1"/>
                </a:solidFill>
              </a:rPr>
              <a:t>who both successfully abstained and provided sufficient </a:t>
            </a:r>
            <a:r>
              <a:rPr lang="en-GB" dirty="0" smtClean="0">
                <a:solidFill>
                  <a:schemeClr val="tx1"/>
                </a:solidFill>
              </a:rPr>
              <a:t>outcomes </a:t>
            </a:r>
            <a:r>
              <a:rPr lang="en-GB" dirty="0">
                <a:solidFill>
                  <a:schemeClr val="tx1"/>
                </a:solidFill>
              </a:rPr>
              <a:t>were </a:t>
            </a:r>
            <a:r>
              <a:rPr lang="en-GB" dirty="0" smtClean="0">
                <a:solidFill>
                  <a:schemeClr val="tx1"/>
                </a:solidFill>
              </a:rPr>
              <a:t>included</a:t>
            </a:r>
            <a:endParaRPr lang="en-GB" dirty="0">
              <a:solidFill>
                <a:schemeClr val="tx1"/>
              </a:solidFill>
            </a:endParaRPr>
          </a:p>
        </p:txBody>
      </p:sp>
    </p:spTree>
    <p:extLst>
      <p:ext uri="{BB962C8B-B14F-4D97-AF65-F5344CB8AC3E}">
        <p14:creationId xmlns:p14="http://schemas.microsoft.com/office/powerpoint/2010/main" val="971855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Withdrawal symptoms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Temporary </a:t>
            </a:r>
            <a:r>
              <a:rPr lang="en-GB" dirty="0">
                <a:solidFill>
                  <a:schemeClr val="tx1"/>
                </a:solidFill>
              </a:rPr>
              <a:t>physical </a:t>
            </a:r>
            <a:r>
              <a:rPr lang="en-GB" dirty="0" smtClean="0">
                <a:solidFill>
                  <a:schemeClr val="tx1"/>
                </a:solidFill>
              </a:rPr>
              <a:t>&amp; psychological </a:t>
            </a:r>
            <a:r>
              <a:rPr lang="en-GB" dirty="0">
                <a:solidFill>
                  <a:schemeClr val="tx1"/>
                </a:solidFill>
              </a:rPr>
              <a:t>changes </a:t>
            </a:r>
            <a:r>
              <a:rPr lang="en-GB" dirty="0" smtClean="0">
                <a:solidFill>
                  <a:schemeClr val="tx1"/>
                </a:solidFill>
              </a:rPr>
              <a:t>as </a:t>
            </a:r>
            <a:r>
              <a:rPr lang="en-GB" dirty="0">
                <a:solidFill>
                  <a:schemeClr val="tx1"/>
                </a:solidFill>
              </a:rPr>
              <a:t>a result of abstinence from </a:t>
            </a:r>
            <a:r>
              <a:rPr lang="en-GB" dirty="0" smtClean="0">
                <a:solidFill>
                  <a:schemeClr val="tx1"/>
                </a:solidFill>
              </a:rPr>
              <a:t> </a:t>
            </a:r>
            <a:r>
              <a:rPr lang="en-GB" dirty="0">
                <a:solidFill>
                  <a:schemeClr val="tx1"/>
                </a:solidFill>
              </a:rPr>
              <a:t>substance or activity to which adaptation has </a:t>
            </a:r>
            <a:r>
              <a:rPr lang="en-GB" dirty="0" smtClean="0">
                <a:solidFill>
                  <a:schemeClr val="tx1"/>
                </a:solidFill>
              </a:rPr>
              <a:t>occurred</a:t>
            </a:r>
          </a:p>
          <a:p>
            <a:r>
              <a:rPr lang="en-GB" dirty="0" smtClean="0">
                <a:solidFill>
                  <a:schemeClr val="tx1"/>
                </a:solidFill>
              </a:rPr>
              <a:t>Debate </a:t>
            </a:r>
            <a:r>
              <a:rPr lang="en-GB" dirty="0">
                <a:solidFill>
                  <a:schemeClr val="tx1"/>
                </a:solidFill>
              </a:rPr>
              <a:t>as to which symptoms constitute the withdrawal </a:t>
            </a:r>
            <a:r>
              <a:rPr lang="en-GB" dirty="0" smtClean="0">
                <a:solidFill>
                  <a:schemeClr val="tx1"/>
                </a:solidFill>
              </a:rPr>
              <a:t>syndrome in cigarette dependence</a:t>
            </a:r>
          </a:p>
          <a:p>
            <a:pPr lvl="1"/>
            <a:r>
              <a:rPr lang="en-GB" dirty="0" smtClean="0">
                <a:solidFill>
                  <a:schemeClr val="tx1"/>
                </a:solidFill>
              </a:rPr>
              <a:t>commonly </a:t>
            </a:r>
            <a:r>
              <a:rPr lang="en-GB" dirty="0">
                <a:solidFill>
                  <a:schemeClr val="tx1"/>
                </a:solidFill>
              </a:rPr>
              <a:t>assessed features include irritability, poor concentration, restlessness, depressed mood, anxiety, increased appetite and </a:t>
            </a:r>
            <a:r>
              <a:rPr lang="en-GB" dirty="0" smtClean="0">
                <a:solidFill>
                  <a:schemeClr val="tx1"/>
                </a:solidFill>
              </a:rPr>
              <a:t>craving</a:t>
            </a:r>
          </a:p>
          <a:p>
            <a:pPr lvl="1"/>
            <a:r>
              <a:rPr lang="en-GB" dirty="0" smtClean="0">
                <a:solidFill>
                  <a:schemeClr val="tx1"/>
                </a:solidFill>
              </a:rPr>
              <a:t>Hughes et al., </a:t>
            </a:r>
            <a:r>
              <a:rPr lang="en-GB" dirty="0">
                <a:solidFill>
                  <a:schemeClr val="tx1"/>
                </a:solidFill>
              </a:rPr>
              <a:t>1991; </a:t>
            </a:r>
            <a:r>
              <a:rPr lang="en-GB" dirty="0" smtClean="0">
                <a:solidFill>
                  <a:schemeClr val="tx1"/>
                </a:solidFill>
              </a:rPr>
              <a:t>Hughes et al., 1990</a:t>
            </a:r>
            <a:r>
              <a:rPr lang="en-GB" dirty="0">
                <a:solidFill>
                  <a:schemeClr val="tx1"/>
                </a:solidFill>
              </a:rPr>
              <a:t>; West &amp; Hajek, </a:t>
            </a:r>
            <a:r>
              <a:rPr lang="en-GB" dirty="0" smtClean="0">
                <a:solidFill>
                  <a:schemeClr val="tx1"/>
                </a:solidFill>
              </a:rPr>
              <a:t>2004</a:t>
            </a:r>
            <a:endParaRPr lang="en-GB" dirty="0">
              <a:solidFill>
                <a:schemeClr val="tx1"/>
              </a:solidFill>
            </a:endParaRPr>
          </a:p>
          <a:p>
            <a:pPr lvl="1"/>
            <a:endParaRPr lang="en-GB" dirty="0" smtClean="0">
              <a:solidFill>
                <a:schemeClr val="tx1"/>
              </a:solidFill>
            </a:endParaRPr>
          </a:p>
        </p:txBody>
      </p:sp>
    </p:spTree>
    <p:extLst>
      <p:ext uri="{BB962C8B-B14F-4D97-AF65-F5344CB8AC3E}">
        <p14:creationId xmlns:p14="http://schemas.microsoft.com/office/powerpoint/2010/main" val="2804985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Participants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154 adult </a:t>
            </a:r>
            <a:r>
              <a:rPr lang="en-GB" dirty="0">
                <a:solidFill>
                  <a:schemeClr val="tx1"/>
                </a:solidFill>
              </a:rPr>
              <a:t>smokers were </a:t>
            </a:r>
            <a:r>
              <a:rPr lang="en-GB" dirty="0" smtClean="0">
                <a:solidFill>
                  <a:schemeClr val="tx1"/>
                </a:solidFill>
              </a:rPr>
              <a:t>randomised </a:t>
            </a:r>
            <a:r>
              <a:rPr lang="en-GB" dirty="0">
                <a:solidFill>
                  <a:schemeClr val="tx1"/>
                </a:solidFill>
              </a:rPr>
              <a:t>to receive placebo or nicotine </a:t>
            </a:r>
            <a:r>
              <a:rPr lang="en-GB" dirty="0" smtClean="0">
                <a:solidFill>
                  <a:schemeClr val="tx1"/>
                </a:solidFill>
              </a:rPr>
              <a:t>gum</a:t>
            </a:r>
          </a:p>
          <a:p>
            <a:pPr lvl="1"/>
            <a:r>
              <a:rPr lang="en-GB" dirty="0" smtClean="0">
                <a:solidFill>
                  <a:schemeClr val="tx1"/>
                </a:solidFill>
              </a:rPr>
              <a:t>4 </a:t>
            </a:r>
            <a:r>
              <a:rPr lang="en-GB" dirty="0">
                <a:solidFill>
                  <a:schemeClr val="tx1"/>
                </a:solidFill>
              </a:rPr>
              <a:t>reported smoking during the course of the two </a:t>
            </a:r>
            <a:r>
              <a:rPr lang="en-GB" dirty="0" smtClean="0">
                <a:solidFill>
                  <a:schemeClr val="tx1"/>
                </a:solidFill>
              </a:rPr>
              <a:t>journeys (</a:t>
            </a:r>
            <a:r>
              <a:rPr lang="en-GB" u="sng" dirty="0">
                <a:solidFill>
                  <a:schemeClr val="tx1"/>
                </a:solidFill>
              </a:rPr>
              <a:t>nicotine </a:t>
            </a:r>
            <a:r>
              <a:rPr lang="en-GB" u="sng" dirty="0" smtClean="0">
                <a:solidFill>
                  <a:schemeClr val="tx1"/>
                </a:solidFill>
              </a:rPr>
              <a:t>n=2 </a:t>
            </a:r>
            <a:r>
              <a:rPr lang="en-GB" u="sng" dirty="0">
                <a:solidFill>
                  <a:schemeClr val="tx1"/>
                </a:solidFill>
              </a:rPr>
              <a:t>placebo </a:t>
            </a:r>
            <a:r>
              <a:rPr lang="en-GB" u="sng" dirty="0" smtClean="0">
                <a:solidFill>
                  <a:schemeClr val="tx1"/>
                </a:solidFill>
              </a:rPr>
              <a:t>n=2</a:t>
            </a:r>
            <a:r>
              <a:rPr lang="en-GB" dirty="0" smtClean="0">
                <a:solidFill>
                  <a:schemeClr val="tx1"/>
                </a:solidFill>
              </a:rPr>
              <a:t>); 15 </a:t>
            </a:r>
            <a:r>
              <a:rPr lang="en-GB" dirty="0">
                <a:solidFill>
                  <a:schemeClr val="tx1"/>
                </a:solidFill>
              </a:rPr>
              <a:t>failed to provide a rating prior to treatment on one of the two journeys </a:t>
            </a:r>
            <a:r>
              <a:rPr lang="en-GB" dirty="0" smtClean="0">
                <a:solidFill>
                  <a:schemeClr val="tx1"/>
                </a:solidFill>
              </a:rPr>
              <a:t>(</a:t>
            </a:r>
            <a:r>
              <a:rPr lang="en-GB" u="sng" dirty="0">
                <a:solidFill>
                  <a:schemeClr val="tx1"/>
                </a:solidFill>
              </a:rPr>
              <a:t>nicotine </a:t>
            </a:r>
            <a:r>
              <a:rPr lang="en-GB" u="sng" dirty="0" smtClean="0">
                <a:solidFill>
                  <a:schemeClr val="tx1"/>
                </a:solidFill>
              </a:rPr>
              <a:t>n=8 placebo n=7</a:t>
            </a:r>
            <a:r>
              <a:rPr lang="en-GB" dirty="0" smtClean="0">
                <a:solidFill>
                  <a:schemeClr val="tx1"/>
                </a:solidFill>
              </a:rPr>
              <a:t>) and 7 </a:t>
            </a:r>
            <a:r>
              <a:rPr lang="en-GB" dirty="0">
                <a:solidFill>
                  <a:schemeClr val="tx1"/>
                </a:solidFill>
              </a:rPr>
              <a:t>missed more than 5% of </a:t>
            </a:r>
            <a:r>
              <a:rPr lang="en-GB" dirty="0" smtClean="0">
                <a:solidFill>
                  <a:schemeClr val="tx1"/>
                </a:solidFill>
              </a:rPr>
              <a:t>outcomes (</a:t>
            </a:r>
            <a:r>
              <a:rPr lang="en-GB" u="sng" dirty="0" smtClean="0">
                <a:solidFill>
                  <a:schemeClr val="tx1"/>
                </a:solidFill>
              </a:rPr>
              <a:t>nicotine n=3 </a:t>
            </a:r>
            <a:r>
              <a:rPr lang="en-GB" u="sng" dirty="0">
                <a:solidFill>
                  <a:schemeClr val="tx1"/>
                </a:solidFill>
              </a:rPr>
              <a:t>placebo </a:t>
            </a:r>
            <a:r>
              <a:rPr lang="en-GB" u="sng" dirty="0" smtClean="0">
                <a:solidFill>
                  <a:schemeClr val="tx1"/>
                </a:solidFill>
              </a:rPr>
              <a:t>n=4</a:t>
            </a:r>
            <a:r>
              <a:rPr lang="en-GB" dirty="0" smtClean="0">
                <a:solidFill>
                  <a:schemeClr val="tx1"/>
                </a:solidFill>
              </a:rPr>
              <a:t>)</a:t>
            </a:r>
          </a:p>
          <a:p>
            <a:r>
              <a:rPr lang="en-GB" dirty="0" smtClean="0">
                <a:solidFill>
                  <a:schemeClr val="tx1"/>
                </a:solidFill>
              </a:rPr>
              <a:t>132 participants </a:t>
            </a:r>
            <a:r>
              <a:rPr lang="en-GB" dirty="0">
                <a:solidFill>
                  <a:schemeClr val="tx1"/>
                </a:solidFill>
              </a:rPr>
              <a:t>who both successfully abstained and provided sufficient </a:t>
            </a:r>
            <a:r>
              <a:rPr lang="en-GB" dirty="0" smtClean="0">
                <a:solidFill>
                  <a:schemeClr val="tx1"/>
                </a:solidFill>
              </a:rPr>
              <a:t>outcomes </a:t>
            </a:r>
            <a:r>
              <a:rPr lang="en-GB" dirty="0">
                <a:solidFill>
                  <a:schemeClr val="tx1"/>
                </a:solidFill>
              </a:rPr>
              <a:t>were </a:t>
            </a:r>
            <a:r>
              <a:rPr lang="en-GB" dirty="0" smtClean="0">
                <a:solidFill>
                  <a:schemeClr val="tx1"/>
                </a:solidFill>
              </a:rPr>
              <a:t>included</a:t>
            </a:r>
            <a:endParaRPr lang="en-GB" dirty="0">
              <a:solidFill>
                <a:schemeClr val="tx1"/>
              </a:solidFill>
            </a:endParaRPr>
          </a:p>
        </p:txBody>
      </p:sp>
    </p:spTree>
    <p:extLst>
      <p:ext uri="{BB962C8B-B14F-4D97-AF65-F5344CB8AC3E}">
        <p14:creationId xmlns:p14="http://schemas.microsoft.com/office/powerpoint/2010/main" val="894514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Withdrawal and craving</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Cigarette craving is commonly defined as the subjective experience of a strong motivation to smoke (West, 2006)</a:t>
            </a:r>
          </a:p>
          <a:p>
            <a:r>
              <a:rPr lang="en-GB" dirty="0" smtClean="0">
                <a:solidFill>
                  <a:schemeClr val="tx1"/>
                </a:solidFill>
              </a:rPr>
              <a:t>Labelling craving as part of withdrawal is somewhat contentious</a:t>
            </a:r>
          </a:p>
          <a:p>
            <a:pPr lvl="1"/>
            <a:r>
              <a:rPr lang="en-GB" dirty="0" smtClean="0">
                <a:solidFill>
                  <a:schemeClr val="tx1"/>
                </a:solidFill>
              </a:rPr>
              <a:t>typically less related to other symptoms than they are to each other (Hughes, 2007a, 2007b)</a:t>
            </a:r>
          </a:p>
          <a:p>
            <a:pPr lvl="1"/>
            <a:r>
              <a:rPr lang="en-GB" dirty="0" smtClean="0">
                <a:solidFill>
                  <a:schemeClr val="tx1"/>
                </a:solidFill>
              </a:rPr>
              <a:t>persists for a longer period of time (Ussher et al., 2012)</a:t>
            </a:r>
          </a:p>
          <a:p>
            <a:pPr lvl="1"/>
            <a:r>
              <a:rPr lang="en-GB" dirty="0" smtClean="0">
                <a:solidFill>
                  <a:schemeClr val="tx1"/>
                </a:solidFill>
              </a:rPr>
              <a:t>DSM-IV did not list craving as symptom of withdrawal – only dependence</a:t>
            </a:r>
          </a:p>
        </p:txBody>
      </p:sp>
    </p:spTree>
    <p:extLst>
      <p:ext uri="{BB962C8B-B14F-4D97-AF65-F5344CB8AC3E}">
        <p14:creationId xmlns:p14="http://schemas.microsoft.com/office/powerpoint/2010/main" val="2190608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Withdrawal and craving</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Craving </a:t>
            </a:r>
            <a:r>
              <a:rPr lang="en-GB" dirty="0">
                <a:solidFill>
                  <a:schemeClr val="tx1"/>
                </a:solidFill>
              </a:rPr>
              <a:t>undoubtedly increases following abstinence and is a critical feature of cigarette </a:t>
            </a:r>
            <a:r>
              <a:rPr lang="en-GB" dirty="0" smtClean="0">
                <a:solidFill>
                  <a:schemeClr val="tx1"/>
                </a:solidFill>
              </a:rPr>
              <a:t>addiction</a:t>
            </a:r>
          </a:p>
          <a:p>
            <a:pPr lvl="1"/>
            <a:r>
              <a:rPr lang="en-GB" dirty="0" smtClean="0">
                <a:solidFill>
                  <a:schemeClr val="tx1"/>
                </a:solidFill>
              </a:rPr>
              <a:t>West </a:t>
            </a:r>
            <a:r>
              <a:rPr lang="en-GB" dirty="0">
                <a:solidFill>
                  <a:schemeClr val="tx1"/>
                </a:solidFill>
              </a:rPr>
              <a:t>&amp; Schneider, </a:t>
            </a:r>
            <a:r>
              <a:rPr lang="en-GB" dirty="0" smtClean="0">
                <a:solidFill>
                  <a:schemeClr val="tx1"/>
                </a:solidFill>
              </a:rPr>
              <a:t>1987</a:t>
            </a:r>
          </a:p>
          <a:p>
            <a:r>
              <a:rPr lang="en-GB" dirty="0" smtClean="0">
                <a:solidFill>
                  <a:schemeClr val="tx1"/>
                </a:solidFill>
              </a:rPr>
              <a:t>Craving appears most </a:t>
            </a:r>
            <a:r>
              <a:rPr lang="en-GB" dirty="0">
                <a:solidFill>
                  <a:schemeClr val="tx1"/>
                </a:solidFill>
              </a:rPr>
              <a:t>reliable predictor of relapse </a:t>
            </a:r>
            <a:endParaRPr lang="en-GB" dirty="0" smtClean="0">
              <a:solidFill>
                <a:schemeClr val="tx1"/>
              </a:solidFill>
            </a:endParaRPr>
          </a:p>
          <a:p>
            <a:pPr lvl="1"/>
            <a:r>
              <a:rPr lang="en-GB" dirty="0" smtClean="0">
                <a:solidFill>
                  <a:schemeClr val="tx1"/>
                </a:solidFill>
              </a:rPr>
              <a:t>Fidler</a:t>
            </a:r>
            <a:r>
              <a:rPr lang="en-GB" dirty="0">
                <a:solidFill>
                  <a:schemeClr val="tx1"/>
                </a:solidFill>
              </a:rPr>
              <a:t>, et al., 2010; Killen &amp; Fortmann, 1997; Swan, et al., 1996; West &amp; Ussher, </a:t>
            </a:r>
            <a:r>
              <a:rPr lang="en-GB" dirty="0" smtClean="0">
                <a:solidFill>
                  <a:schemeClr val="tx1"/>
                </a:solidFill>
              </a:rPr>
              <a:t>2010</a:t>
            </a:r>
          </a:p>
        </p:txBody>
      </p:sp>
    </p:spTree>
    <p:extLst>
      <p:ext uri="{BB962C8B-B14F-4D97-AF65-F5344CB8AC3E}">
        <p14:creationId xmlns:p14="http://schemas.microsoft.com/office/powerpoint/2010/main" val="1501744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Emergence of withdrawal symptoms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Widely </a:t>
            </a:r>
            <a:r>
              <a:rPr lang="en-GB" dirty="0">
                <a:solidFill>
                  <a:schemeClr val="tx1"/>
                </a:solidFill>
              </a:rPr>
              <a:t>believed </a:t>
            </a:r>
            <a:r>
              <a:rPr lang="en-GB" dirty="0" smtClean="0">
                <a:solidFill>
                  <a:schemeClr val="tx1"/>
                </a:solidFill>
              </a:rPr>
              <a:t>symptoms </a:t>
            </a:r>
            <a:r>
              <a:rPr lang="en-GB" dirty="0">
                <a:solidFill>
                  <a:schemeClr val="tx1"/>
                </a:solidFill>
              </a:rPr>
              <a:t>emerge within a few hours of stopping </a:t>
            </a:r>
            <a:r>
              <a:rPr lang="en-GB" dirty="0" smtClean="0">
                <a:solidFill>
                  <a:schemeClr val="tx1"/>
                </a:solidFill>
              </a:rPr>
              <a:t>smoking</a:t>
            </a:r>
          </a:p>
          <a:p>
            <a:r>
              <a:rPr lang="en-GB" dirty="0" smtClean="0">
                <a:solidFill>
                  <a:schemeClr val="tx1"/>
                </a:solidFill>
              </a:rPr>
              <a:t>But inconsistency </a:t>
            </a:r>
            <a:r>
              <a:rPr lang="en-GB" dirty="0">
                <a:solidFill>
                  <a:schemeClr val="tx1"/>
                </a:solidFill>
              </a:rPr>
              <a:t>between different researchers who specify timeframes varying between 2h (Shiffman et al., 2002) and 6-12h (</a:t>
            </a:r>
            <a:r>
              <a:rPr lang="en-GB" dirty="0" smtClean="0">
                <a:solidFill>
                  <a:schemeClr val="tx1"/>
                </a:solidFill>
              </a:rPr>
              <a:t>Hughes, et al.,1994)</a:t>
            </a:r>
          </a:p>
          <a:p>
            <a:r>
              <a:rPr lang="en-GB" dirty="0" smtClean="0">
                <a:solidFill>
                  <a:schemeClr val="tx1"/>
                </a:solidFill>
              </a:rPr>
              <a:t>The </a:t>
            </a:r>
            <a:r>
              <a:rPr lang="en-GB" dirty="0">
                <a:solidFill>
                  <a:schemeClr val="tx1"/>
                </a:solidFill>
              </a:rPr>
              <a:t>reason </a:t>
            </a:r>
            <a:r>
              <a:rPr lang="en-GB" dirty="0" smtClean="0">
                <a:solidFill>
                  <a:schemeClr val="tx1"/>
                </a:solidFill>
              </a:rPr>
              <a:t>is relatively </a:t>
            </a:r>
            <a:r>
              <a:rPr lang="en-GB" dirty="0">
                <a:solidFill>
                  <a:schemeClr val="tx1"/>
                </a:solidFill>
              </a:rPr>
              <a:t>little evidence concerning the acute development of symptoms (Hughes, </a:t>
            </a:r>
            <a:r>
              <a:rPr lang="en-GB" dirty="0" smtClean="0">
                <a:solidFill>
                  <a:schemeClr val="tx1"/>
                </a:solidFill>
              </a:rPr>
              <a:t>2007)</a:t>
            </a:r>
          </a:p>
        </p:txBody>
      </p:sp>
    </p:spTree>
    <p:extLst>
      <p:ext uri="{BB962C8B-B14F-4D97-AF65-F5344CB8AC3E}">
        <p14:creationId xmlns:p14="http://schemas.microsoft.com/office/powerpoint/2010/main" val="3621805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Emergence of withdrawal symptoms</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In </a:t>
            </a:r>
            <a:r>
              <a:rPr lang="en-GB" dirty="0">
                <a:solidFill>
                  <a:schemeClr val="tx1"/>
                </a:solidFill>
              </a:rPr>
              <a:t>the few </a:t>
            </a:r>
            <a:r>
              <a:rPr lang="en-GB" dirty="0" smtClean="0">
                <a:solidFill>
                  <a:schemeClr val="tx1"/>
                </a:solidFill>
              </a:rPr>
              <a:t>relevant studies, </a:t>
            </a:r>
            <a:r>
              <a:rPr lang="en-GB" dirty="0">
                <a:solidFill>
                  <a:schemeClr val="tx1"/>
                </a:solidFill>
              </a:rPr>
              <a:t>different withdrawal symptoms appear to emerge variously between 1h to 6h after the onset of </a:t>
            </a:r>
            <a:r>
              <a:rPr lang="en-GB" dirty="0" smtClean="0">
                <a:solidFill>
                  <a:schemeClr val="tx1"/>
                </a:solidFill>
              </a:rPr>
              <a:t>abstinence</a:t>
            </a:r>
          </a:p>
          <a:p>
            <a:pPr lvl="1"/>
            <a:r>
              <a:rPr lang="en-GB" dirty="0" smtClean="0">
                <a:solidFill>
                  <a:schemeClr val="tx1"/>
                </a:solidFill>
              </a:rPr>
              <a:t>Gross et al., </a:t>
            </a:r>
            <a:r>
              <a:rPr lang="en-GB" dirty="0">
                <a:solidFill>
                  <a:schemeClr val="tx1"/>
                </a:solidFill>
              </a:rPr>
              <a:t>1997; </a:t>
            </a:r>
            <a:r>
              <a:rPr lang="en-GB" dirty="0" smtClean="0">
                <a:solidFill>
                  <a:schemeClr val="tx1"/>
                </a:solidFill>
              </a:rPr>
              <a:t>Hendricks et al., </a:t>
            </a:r>
            <a:r>
              <a:rPr lang="en-GB" dirty="0">
                <a:solidFill>
                  <a:schemeClr val="tx1"/>
                </a:solidFill>
              </a:rPr>
              <a:t>2006; </a:t>
            </a:r>
            <a:r>
              <a:rPr lang="en-GB" dirty="0" smtClean="0">
                <a:solidFill>
                  <a:schemeClr val="tx1"/>
                </a:solidFill>
              </a:rPr>
              <a:t>Parrott et al., </a:t>
            </a:r>
            <a:r>
              <a:rPr lang="en-GB" dirty="0">
                <a:solidFill>
                  <a:schemeClr val="tx1"/>
                </a:solidFill>
              </a:rPr>
              <a:t>1996; Schuh &amp; Stitzer, 1995; Tiffany &amp; Drobes, </a:t>
            </a:r>
            <a:r>
              <a:rPr lang="en-GB" dirty="0" smtClean="0">
                <a:solidFill>
                  <a:schemeClr val="tx1"/>
                </a:solidFill>
              </a:rPr>
              <a:t>1991</a:t>
            </a:r>
          </a:p>
          <a:p>
            <a:r>
              <a:rPr lang="en-GB" dirty="0" smtClean="0">
                <a:solidFill>
                  <a:schemeClr val="tx1"/>
                </a:solidFill>
              </a:rPr>
              <a:t>However, conducted in </a:t>
            </a:r>
            <a:r>
              <a:rPr lang="en-GB" dirty="0">
                <a:solidFill>
                  <a:schemeClr val="tx1"/>
                </a:solidFill>
              </a:rPr>
              <a:t>laboratory </a:t>
            </a:r>
            <a:r>
              <a:rPr lang="en-GB" dirty="0" smtClean="0">
                <a:solidFill>
                  <a:schemeClr val="tx1"/>
                </a:solidFill>
              </a:rPr>
              <a:t>settings</a:t>
            </a:r>
          </a:p>
          <a:p>
            <a:pPr lvl="1"/>
            <a:r>
              <a:rPr lang="en-GB" dirty="0" smtClean="0">
                <a:solidFill>
                  <a:schemeClr val="tx1"/>
                </a:solidFill>
              </a:rPr>
              <a:t>importance </a:t>
            </a:r>
            <a:r>
              <a:rPr lang="en-GB" dirty="0">
                <a:solidFill>
                  <a:schemeClr val="tx1"/>
                </a:solidFill>
              </a:rPr>
              <a:t>of cues to the onset of withdrawal symptoms, particularly cravings </a:t>
            </a:r>
            <a:r>
              <a:rPr lang="en-GB" dirty="0" smtClean="0">
                <a:solidFill>
                  <a:schemeClr val="tx1"/>
                </a:solidFill>
              </a:rPr>
              <a:t>(e.g., Bedi </a:t>
            </a:r>
            <a:r>
              <a:rPr lang="en-GB" dirty="0">
                <a:solidFill>
                  <a:schemeClr val="tx1"/>
                </a:solidFill>
              </a:rPr>
              <a:t>et al., </a:t>
            </a:r>
            <a:r>
              <a:rPr lang="en-GB" dirty="0" smtClean="0">
                <a:solidFill>
                  <a:schemeClr val="tx1"/>
                </a:solidFill>
              </a:rPr>
              <a:t>2011)</a:t>
            </a:r>
          </a:p>
          <a:p>
            <a:r>
              <a:rPr lang="en-GB" dirty="0" smtClean="0">
                <a:solidFill>
                  <a:schemeClr val="tx1"/>
                </a:solidFill>
              </a:rPr>
              <a:t>There </a:t>
            </a:r>
            <a:r>
              <a:rPr lang="en-GB" dirty="0">
                <a:solidFill>
                  <a:schemeClr val="tx1"/>
                </a:solidFill>
              </a:rPr>
              <a:t>is a need to document the </a:t>
            </a:r>
            <a:r>
              <a:rPr lang="en-GB" u="sng" dirty="0">
                <a:solidFill>
                  <a:schemeClr val="tx1"/>
                </a:solidFill>
              </a:rPr>
              <a:t>emergence of symptoms in naturalistic </a:t>
            </a:r>
            <a:r>
              <a:rPr lang="en-GB" u="sng" dirty="0" smtClean="0">
                <a:solidFill>
                  <a:schemeClr val="tx1"/>
                </a:solidFill>
              </a:rPr>
              <a:t>settings</a:t>
            </a:r>
          </a:p>
        </p:txBody>
      </p:sp>
    </p:spTree>
    <p:extLst>
      <p:ext uri="{BB962C8B-B14F-4D97-AF65-F5344CB8AC3E}">
        <p14:creationId xmlns:p14="http://schemas.microsoft.com/office/powerpoint/2010/main" val="2756927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NRT for Temporary Abstinence</a:t>
            </a:r>
          </a:p>
        </p:txBody>
      </p:sp>
      <p:sp>
        <p:nvSpPr>
          <p:cNvPr id="7171" name="Rectangle 3"/>
          <p:cNvSpPr>
            <a:spLocks noGrp="1" noChangeArrowheads="1"/>
          </p:cNvSpPr>
          <p:nvPr>
            <p:ph idx="1"/>
          </p:nvPr>
        </p:nvSpPr>
        <p:spPr>
          <a:xfrm>
            <a:off x="330200" y="1484312"/>
            <a:ext cx="8489950" cy="5113039"/>
          </a:xfrm>
        </p:spPr>
        <p:txBody>
          <a:bodyPr/>
          <a:lstStyle/>
          <a:p>
            <a:r>
              <a:rPr lang="en-GB" dirty="0">
                <a:solidFill>
                  <a:schemeClr val="tx1"/>
                </a:solidFill>
              </a:rPr>
              <a:t>TA can occur when smoking is not </a:t>
            </a:r>
            <a:r>
              <a:rPr lang="en-GB" dirty="0" smtClean="0">
                <a:solidFill>
                  <a:schemeClr val="tx1"/>
                </a:solidFill>
              </a:rPr>
              <a:t>permitted (e.g., while </a:t>
            </a:r>
            <a:r>
              <a:rPr lang="en-GB" dirty="0">
                <a:solidFill>
                  <a:schemeClr val="tx1"/>
                </a:solidFill>
              </a:rPr>
              <a:t>visiting a hospital or travelling on a </a:t>
            </a:r>
            <a:r>
              <a:rPr lang="en-GB" dirty="0" smtClean="0">
                <a:solidFill>
                  <a:schemeClr val="tx1"/>
                </a:solidFill>
              </a:rPr>
              <a:t>train), or be self-imposed (e.g., indoors </a:t>
            </a:r>
            <a:r>
              <a:rPr lang="en-GB" dirty="0">
                <a:solidFill>
                  <a:schemeClr val="tx1"/>
                </a:solidFill>
              </a:rPr>
              <a:t>at </a:t>
            </a:r>
            <a:r>
              <a:rPr lang="en-GB" dirty="0" smtClean="0">
                <a:solidFill>
                  <a:schemeClr val="tx1"/>
                </a:solidFill>
              </a:rPr>
              <a:t>home)</a:t>
            </a:r>
          </a:p>
          <a:p>
            <a:r>
              <a:rPr lang="en-GB" dirty="0" smtClean="0">
                <a:solidFill>
                  <a:schemeClr val="tx1"/>
                </a:solidFill>
              </a:rPr>
              <a:t>NRT is licensed </a:t>
            </a:r>
            <a:r>
              <a:rPr lang="en-GB" dirty="0">
                <a:solidFill>
                  <a:schemeClr val="tx1"/>
                </a:solidFill>
              </a:rPr>
              <a:t>for relief of withdrawal symptoms during periods of </a:t>
            </a:r>
            <a:r>
              <a:rPr lang="en-GB" dirty="0" smtClean="0">
                <a:solidFill>
                  <a:schemeClr val="tx1"/>
                </a:solidFill>
              </a:rPr>
              <a:t>TA (MHRA, 2010)</a:t>
            </a:r>
          </a:p>
          <a:p>
            <a:pPr lvl="1"/>
            <a:r>
              <a:rPr lang="en-GB" dirty="0" smtClean="0">
                <a:solidFill>
                  <a:schemeClr val="tx1"/>
                </a:solidFill>
              </a:rPr>
              <a:t>one </a:t>
            </a:r>
            <a:r>
              <a:rPr lang="en-GB" dirty="0">
                <a:solidFill>
                  <a:schemeClr val="tx1"/>
                </a:solidFill>
              </a:rPr>
              <a:t>in eight smokers using it for this purpose </a:t>
            </a:r>
            <a:r>
              <a:rPr lang="en-GB" dirty="0" smtClean="0">
                <a:solidFill>
                  <a:schemeClr val="tx1"/>
                </a:solidFill>
              </a:rPr>
              <a:t>(Beard et al. </a:t>
            </a:r>
            <a:r>
              <a:rPr lang="en-GB" dirty="0">
                <a:solidFill>
                  <a:schemeClr val="tx1"/>
                </a:solidFill>
              </a:rPr>
              <a:t>in </a:t>
            </a:r>
            <a:r>
              <a:rPr lang="en-GB" dirty="0" smtClean="0">
                <a:solidFill>
                  <a:schemeClr val="tx1"/>
                </a:solidFill>
              </a:rPr>
              <a:t>press)</a:t>
            </a:r>
          </a:p>
          <a:p>
            <a:r>
              <a:rPr lang="en-GB" dirty="0">
                <a:solidFill>
                  <a:schemeClr val="tx1"/>
                </a:solidFill>
              </a:rPr>
              <a:t>Licensing is harm reduction strategy</a:t>
            </a:r>
          </a:p>
          <a:p>
            <a:pPr lvl="1"/>
            <a:r>
              <a:rPr lang="en-GB" dirty="0">
                <a:solidFill>
                  <a:schemeClr val="tx1"/>
                </a:solidFill>
              </a:rPr>
              <a:t>any attempt to reduce the psychological or physical harm from tobacco use without complete cessation</a:t>
            </a:r>
          </a:p>
          <a:p>
            <a:pPr lvl="1"/>
            <a:endParaRPr lang="en-GB" dirty="0" smtClean="0">
              <a:solidFill>
                <a:schemeClr val="tx1"/>
              </a:solidFill>
            </a:endParaRPr>
          </a:p>
        </p:txBody>
      </p:sp>
    </p:spTree>
    <p:extLst>
      <p:ext uri="{BB962C8B-B14F-4D97-AF65-F5344CB8AC3E}">
        <p14:creationId xmlns:p14="http://schemas.microsoft.com/office/powerpoint/2010/main" val="3241407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NRT for Temporary Abstinence</a:t>
            </a:r>
          </a:p>
        </p:txBody>
      </p:sp>
      <p:sp>
        <p:nvSpPr>
          <p:cNvPr id="7171" name="Rectangle 3"/>
          <p:cNvSpPr>
            <a:spLocks noGrp="1" noChangeArrowheads="1"/>
          </p:cNvSpPr>
          <p:nvPr>
            <p:ph idx="1"/>
          </p:nvPr>
        </p:nvSpPr>
        <p:spPr>
          <a:xfrm>
            <a:off x="330200" y="1484312"/>
            <a:ext cx="8489950" cy="5113039"/>
          </a:xfrm>
        </p:spPr>
        <p:txBody>
          <a:bodyPr/>
          <a:lstStyle/>
          <a:p>
            <a:r>
              <a:rPr lang="en-GB" dirty="0" smtClean="0">
                <a:solidFill>
                  <a:schemeClr val="tx1"/>
                </a:solidFill>
              </a:rPr>
              <a:t>The licensing strategy supported by</a:t>
            </a:r>
          </a:p>
          <a:p>
            <a:pPr lvl="1"/>
            <a:r>
              <a:rPr lang="en-GB" dirty="0" smtClean="0">
                <a:solidFill>
                  <a:schemeClr val="tx1"/>
                </a:solidFill>
              </a:rPr>
              <a:t>laboratory </a:t>
            </a:r>
            <a:r>
              <a:rPr lang="en-GB" dirty="0">
                <a:solidFill>
                  <a:schemeClr val="tx1"/>
                </a:solidFill>
              </a:rPr>
              <a:t>findings on the early onset of withdrawal symptoms and the short half-life of </a:t>
            </a:r>
            <a:r>
              <a:rPr lang="en-GB" dirty="0" smtClean="0">
                <a:solidFill>
                  <a:schemeClr val="tx1"/>
                </a:solidFill>
              </a:rPr>
              <a:t>nicotine</a:t>
            </a:r>
          </a:p>
          <a:p>
            <a:pPr lvl="1"/>
            <a:r>
              <a:rPr lang="en-GB" dirty="0" smtClean="0">
                <a:solidFill>
                  <a:schemeClr val="tx1"/>
                </a:solidFill>
              </a:rPr>
              <a:t>NRT </a:t>
            </a:r>
            <a:r>
              <a:rPr lang="en-GB" dirty="0">
                <a:solidFill>
                  <a:schemeClr val="tx1"/>
                </a:solidFill>
              </a:rPr>
              <a:t>relieves withdrawal symptoms that result from longer periods of abstinence (e.g</a:t>
            </a:r>
            <a:r>
              <a:rPr lang="en-GB" dirty="0" smtClean="0">
                <a:solidFill>
                  <a:schemeClr val="tx1"/>
                </a:solidFill>
              </a:rPr>
              <a:t>., West</a:t>
            </a:r>
            <a:r>
              <a:rPr lang="en-GB" dirty="0">
                <a:solidFill>
                  <a:schemeClr val="tx1"/>
                </a:solidFill>
              </a:rPr>
              <a:t>, </a:t>
            </a:r>
            <a:r>
              <a:rPr lang="en-GB" dirty="0" smtClean="0">
                <a:solidFill>
                  <a:schemeClr val="tx1"/>
                </a:solidFill>
              </a:rPr>
              <a:t>et al., 1984)</a:t>
            </a:r>
          </a:p>
          <a:p>
            <a:pPr lvl="1"/>
            <a:r>
              <a:rPr lang="en-GB" dirty="0" smtClean="0">
                <a:solidFill>
                  <a:schemeClr val="tx1"/>
                </a:solidFill>
              </a:rPr>
              <a:t>use associated </a:t>
            </a:r>
            <a:r>
              <a:rPr lang="en-GB" dirty="0">
                <a:solidFill>
                  <a:schemeClr val="tx1"/>
                </a:solidFill>
              </a:rPr>
              <a:t>with cessation </a:t>
            </a:r>
            <a:r>
              <a:rPr lang="en-GB" dirty="0" smtClean="0">
                <a:solidFill>
                  <a:schemeClr val="tx1"/>
                </a:solidFill>
              </a:rPr>
              <a:t>(</a:t>
            </a:r>
            <a:r>
              <a:rPr lang="en-GB" dirty="0">
                <a:solidFill>
                  <a:schemeClr val="tx1"/>
                </a:solidFill>
              </a:rPr>
              <a:t>Brose et al., 2011; </a:t>
            </a:r>
            <a:r>
              <a:rPr lang="en-GB" dirty="0" smtClean="0">
                <a:solidFill>
                  <a:schemeClr val="tx1"/>
                </a:solidFill>
              </a:rPr>
              <a:t>Stead et al., 2008)</a:t>
            </a:r>
          </a:p>
          <a:p>
            <a:r>
              <a:rPr lang="en-GB" dirty="0" smtClean="0">
                <a:solidFill>
                  <a:schemeClr val="tx1"/>
                </a:solidFill>
              </a:rPr>
              <a:t>However</a:t>
            </a:r>
            <a:r>
              <a:rPr lang="en-GB" dirty="0">
                <a:solidFill>
                  <a:schemeClr val="tx1"/>
                </a:solidFill>
              </a:rPr>
              <a:t>, current licensing </a:t>
            </a:r>
            <a:r>
              <a:rPr lang="en-GB" u="sng" dirty="0" smtClean="0">
                <a:solidFill>
                  <a:schemeClr val="tx1"/>
                </a:solidFill>
              </a:rPr>
              <a:t>unsupported </a:t>
            </a:r>
            <a:r>
              <a:rPr lang="en-GB" u="sng" dirty="0">
                <a:solidFill>
                  <a:schemeClr val="tx1"/>
                </a:solidFill>
              </a:rPr>
              <a:t>by </a:t>
            </a:r>
            <a:r>
              <a:rPr lang="en-GB" u="sng" dirty="0" smtClean="0">
                <a:solidFill>
                  <a:schemeClr val="tx1"/>
                </a:solidFill>
              </a:rPr>
              <a:t>lack </a:t>
            </a:r>
            <a:r>
              <a:rPr lang="en-GB" u="sng" dirty="0">
                <a:solidFill>
                  <a:schemeClr val="tx1"/>
                </a:solidFill>
              </a:rPr>
              <a:t>of direct data</a:t>
            </a:r>
            <a:r>
              <a:rPr lang="en-GB" dirty="0">
                <a:solidFill>
                  <a:schemeClr val="tx1"/>
                </a:solidFill>
              </a:rPr>
              <a:t> to demonstrate an effect of NRT on craving and withdrawal symptoms during TA in naturalistic </a:t>
            </a:r>
            <a:r>
              <a:rPr lang="en-GB" dirty="0" smtClean="0">
                <a:solidFill>
                  <a:schemeClr val="tx1"/>
                </a:solidFill>
              </a:rPr>
              <a:t>settings</a:t>
            </a:r>
            <a:endParaRPr lang="en-US" dirty="0" smtClean="0">
              <a:solidFill>
                <a:schemeClr val="tx1"/>
              </a:solidFill>
            </a:endParaRPr>
          </a:p>
        </p:txBody>
      </p:sp>
    </p:spTree>
    <p:extLst>
      <p:ext uri="{BB962C8B-B14F-4D97-AF65-F5344CB8AC3E}">
        <p14:creationId xmlns:p14="http://schemas.microsoft.com/office/powerpoint/2010/main" val="899702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5">
      <a:dk1>
        <a:srgbClr val="000000"/>
      </a:dk1>
      <a:lt1>
        <a:srgbClr val="FFFFFF"/>
      </a:lt1>
      <a:dk2>
        <a:srgbClr val="52425B"/>
      </a:dk2>
      <a:lt2>
        <a:srgbClr val="808080"/>
      </a:lt2>
      <a:accent1>
        <a:srgbClr val="7FA1AC"/>
      </a:accent1>
      <a:accent2>
        <a:srgbClr val="911853"/>
      </a:accent2>
      <a:accent3>
        <a:srgbClr val="FFFFFF"/>
      </a:accent3>
      <a:accent4>
        <a:srgbClr val="000000"/>
      </a:accent4>
      <a:accent5>
        <a:srgbClr val="C0CDD2"/>
      </a:accent5>
      <a:accent6>
        <a:srgbClr val="83154A"/>
      </a:accent6>
      <a:hlink>
        <a:srgbClr val="4B4620"/>
      </a:hlink>
      <a:folHlink>
        <a:srgbClr val="B25D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52425B"/>
        </a:dk2>
        <a:lt2>
          <a:srgbClr val="808080"/>
        </a:lt2>
        <a:accent1>
          <a:srgbClr val="7FA1AC"/>
        </a:accent1>
        <a:accent2>
          <a:srgbClr val="911853"/>
        </a:accent2>
        <a:accent3>
          <a:srgbClr val="FFFFFF"/>
        </a:accent3>
        <a:accent4>
          <a:srgbClr val="000000"/>
        </a:accent4>
        <a:accent5>
          <a:srgbClr val="C0CDD2"/>
        </a:accent5>
        <a:accent6>
          <a:srgbClr val="83154A"/>
        </a:accent6>
        <a:hlink>
          <a:srgbClr val="4B4620"/>
        </a:hlink>
        <a:folHlink>
          <a:srgbClr val="B25D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S plain style 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21771</TotalTime>
  <Words>5186</Words>
  <Application>Microsoft Office PowerPoint</Application>
  <PresentationFormat>On-screen Show (4:3)</PresentationFormat>
  <Paragraphs>414</Paragraphs>
  <Slides>30</Slides>
  <Notes>30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Custom Design</vt:lpstr>
      <vt:lpstr>STS plain style v3</vt:lpstr>
      <vt:lpstr>PowerPoint Presentation</vt:lpstr>
      <vt:lpstr>Importance of withdrawal symptoms</vt:lpstr>
      <vt:lpstr>Withdrawal symptoms</vt:lpstr>
      <vt:lpstr>Withdrawal and craving</vt:lpstr>
      <vt:lpstr>Withdrawal and craving</vt:lpstr>
      <vt:lpstr>Emergence of withdrawal symptoms</vt:lpstr>
      <vt:lpstr>Emergence of withdrawal symptoms</vt:lpstr>
      <vt:lpstr>NRT for Temporary Abstinence</vt:lpstr>
      <vt:lpstr>NRT for Temporary Abstinence</vt:lpstr>
      <vt:lpstr>Summary of research questions</vt:lpstr>
      <vt:lpstr>Design</vt:lpstr>
      <vt:lpstr>Outcome measures</vt:lpstr>
      <vt:lpstr>Procedure</vt:lpstr>
      <vt:lpstr>Participants</vt:lpstr>
      <vt:lpstr>Participants</vt:lpstr>
      <vt:lpstr>Analysis</vt:lpstr>
      <vt:lpstr>Results: Effect of nicotine gum</vt:lpstr>
      <vt:lpstr>Results: Effect of nicotine gum</vt:lpstr>
      <vt:lpstr>Results: Emergence of withdrawal</vt:lpstr>
      <vt:lpstr>Results: Emergence of withdrawal</vt:lpstr>
      <vt:lpstr>Summary of results</vt:lpstr>
      <vt:lpstr>Discussion: Emergence of withdrawal</vt:lpstr>
      <vt:lpstr>Discussion: NRT for TA</vt:lpstr>
      <vt:lpstr>Discussion: NRT for TA</vt:lpstr>
      <vt:lpstr>Limitations</vt:lpstr>
      <vt:lpstr>Conclusion</vt:lpstr>
      <vt:lpstr>Acknowledgments &amp; Conflicts of interest</vt:lpstr>
      <vt:lpstr>Participants</vt:lpstr>
      <vt:lpstr>Participants</vt:lpstr>
      <vt:lpstr>Participants</vt:lpstr>
    </vt:vector>
  </TitlesOfParts>
  <Company>UCL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Brown</dc:creator>
  <cp:lastModifiedBy>Elaine and Jamie</cp:lastModifiedBy>
  <cp:revision>491</cp:revision>
  <cp:lastPrinted>2013-05-21T17:47:21Z</cp:lastPrinted>
  <dcterms:created xsi:type="dcterms:W3CDTF">2005-07-13T12:26:50Z</dcterms:created>
  <dcterms:modified xsi:type="dcterms:W3CDTF">2013-06-27T07:40:38Z</dcterms:modified>
</cp:coreProperties>
</file>