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6" r:id="rId3"/>
  </p:sldMasterIdLst>
  <p:notesMasterIdLst>
    <p:notesMasterId r:id="rId40"/>
  </p:notesMasterIdLst>
  <p:sldIdLst>
    <p:sldId id="321" r:id="rId4"/>
    <p:sldId id="322" r:id="rId5"/>
    <p:sldId id="323" r:id="rId6"/>
    <p:sldId id="326" r:id="rId7"/>
    <p:sldId id="327" r:id="rId8"/>
    <p:sldId id="329" r:id="rId9"/>
    <p:sldId id="331" r:id="rId10"/>
    <p:sldId id="343" r:id="rId11"/>
    <p:sldId id="332" r:id="rId12"/>
    <p:sldId id="349" r:id="rId13"/>
    <p:sldId id="359" r:id="rId14"/>
    <p:sldId id="357" r:id="rId15"/>
    <p:sldId id="350" r:id="rId16"/>
    <p:sldId id="356" r:id="rId17"/>
    <p:sldId id="352" r:id="rId18"/>
    <p:sldId id="355" r:id="rId19"/>
    <p:sldId id="360" r:id="rId20"/>
    <p:sldId id="334" r:id="rId21"/>
    <p:sldId id="336" r:id="rId22"/>
    <p:sldId id="335" r:id="rId23"/>
    <p:sldId id="292" r:id="rId24"/>
    <p:sldId id="299" r:id="rId25"/>
    <p:sldId id="316" r:id="rId26"/>
    <p:sldId id="300" r:id="rId27"/>
    <p:sldId id="313" r:id="rId28"/>
    <p:sldId id="314" r:id="rId29"/>
    <p:sldId id="315" r:id="rId30"/>
    <p:sldId id="354" r:id="rId31"/>
    <p:sldId id="317" r:id="rId32"/>
    <p:sldId id="318" r:id="rId33"/>
    <p:sldId id="319" r:id="rId34"/>
    <p:sldId id="298" r:id="rId35"/>
    <p:sldId id="303" r:id="rId36"/>
    <p:sldId id="304" r:id="rId37"/>
    <p:sldId id="297" r:id="rId38"/>
    <p:sldId id="353" r:id="rId39"/>
  </p:sldIdLst>
  <p:sldSz cx="9144000" cy="6858000" type="screen4x3"/>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ehb" initials="j"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A7D9FF"/>
    <a:srgbClr val="0091C9"/>
    <a:srgbClr val="000000"/>
    <a:srgbClr val="005A7E"/>
    <a:srgbClr val="00B050"/>
    <a:srgbClr val="7030A0"/>
    <a:srgbClr val="00AA9E"/>
    <a:srgbClr val="0D8155"/>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50646" autoAdjust="0"/>
  </p:normalViewPr>
  <p:slideViewPr>
    <p:cSldViewPr>
      <p:cViewPr>
        <p:scale>
          <a:sx n="60" d="100"/>
          <a:sy n="60" d="100"/>
        </p:scale>
        <p:origin x="-1416" y="-7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0B6F3-D448-462A-9760-7713194B2F0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44D73EF1-F2EF-4AA4-A0F3-51682D68B6BD}">
      <dgm:prSet custT="1"/>
      <dgm:spPr/>
      <dgm:t>
        <a:bodyPr/>
        <a:lstStyle/>
        <a:p>
          <a:pPr rtl="0"/>
          <a:r>
            <a:rPr lang="en-GB" sz="2500" baseline="0" dirty="0" smtClean="0"/>
            <a:t>PROTOCOL</a:t>
          </a:r>
          <a:endParaRPr lang="en-GB" sz="2500" baseline="0" dirty="0"/>
        </a:p>
      </dgm:t>
    </dgm:pt>
    <dgm:pt modelId="{A00B92F8-DB84-4620-B3DC-14035AD4FDA9}" type="parTrans" cxnId="{CE2A9042-F10F-4930-90AF-EEC94CC5D38E}">
      <dgm:prSet/>
      <dgm:spPr/>
      <dgm:t>
        <a:bodyPr/>
        <a:lstStyle/>
        <a:p>
          <a:endParaRPr lang="en-GB"/>
        </a:p>
      </dgm:t>
    </dgm:pt>
    <dgm:pt modelId="{5893E611-A047-4E4A-A465-89DB1C03FCBF}" type="sibTrans" cxnId="{CE2A9042-F10F-4930-90AF-EEC94CC5D38E}">
      <dgm:prSet/>
      <dgm:spPr/>
      <dgm:t>
        <a:bodyPr/>
        <a:lstStyle/>
        <a:p>
          <a:endParaRPr lang="en-GB"/>
        </a:p>
      </dgm:t>
    </dgm:pt>
    <dgm:pt modelId="{60B28634-49D6-4E55-943F-8528497B69A3}">
      <dgm:prSet/>
      <dgm:spPr/>
      <dgm:t>
        <a:bodyPr/>
        <a:lstStyle/>
        <a:p>
          <a:pPr rtl="0"/>
          <a:r>
            <a:rPr lang="en-GB" smtClean="0"/>
            <a:t>clearly stated objectives</a:t>
          </a:r>
          <a:endParaRPr lang="en-GB"/>
        </a:p>
      </dgm:t>
    </dgm:pt>
    <dgm:pt modelId="{426C36E9-1C97-42F2-A132-9280C712013E}" type="parTrans" cxnId="{8B4F5606-CC1F-462B-894D-230BC9D30281}">
      <dgm:prSet/>
      <dgm:spPr/>
      <dgm:t>
        <a:bodyPr/>
        <a:lstStyle/>
        <a:p>
          <a:endParaRPr lang="en-GB"/>
        </a:p>
      </dgm:t>
    </dgm:pt>
    <dgm:pt modelId="{8F1D1D24-1D21-4B4E-8106-EAB642C0615B}" type="sibTrans" cxnId="{8B4F5606-CC1F-462B-894D-230BC9D30281}">
      <dgm:prSet/>
      <dgm:spPr/>
      <dgm:t>
        <a:bodyPr/>
        <a:lstStyle/>
        <a:p>
          <a:endParaRPr lang="en-GB"/>
        </a:p>
      </dgm:t>
    </dgm:pt>
    <dgm:pt modelId="{57E83D13-8C73-46B5-BC7A-64FF51F6B4E4}">
      <dgm:prSet/>
      <dgm:spPr/>
      <dgm:t>
        <a:bodyPr/>
        <a:lstStyle/>
        <a:p>
          <a:pPr rtl="0"/>
          <a:r>
            <a:rPr lang="en-GB" smtClean="0"/>
            <a:t>pre-defined eligibility criteria</a:t>
          </a:r>
          <a:endParaRPr lang="en-GB"/>
        </a:p>
      </dgm:t>
    </dgm:pt>
    <dgm:pt modelId="{9DD43B5B-6F68-4A51-8EF4-A7299AC3E745}" type="parTrans" cxnId="{4073AB8A-AFB3-4F93-ACEB-7CB73D48A651}">
      <dgm:prSet/>
      <dgm:spPr/>
      <dgm:t>
        <a:bodyPr/>
        <a:lstStyle/>
        <a:p>
          <a:endParaRPr lang="en-GB"/>
        </a:p>
      </dgm:t>
    </dgm:pt>
    <dgm:pt modelId="{5CDBDB13-8157-45A0-88E8-D2F34591DF7E}" type="sibTrans" cxnId="{4073AB8A-AFB3-4F93-ACEB-7CB73D48A651}">
      <dgm:prSet/>
      <dgm:spPr/>
      <dgm:t>
        <a:bodyPr/>
        <a:lstStyle/>
        <a:p>
          <a:endParaRPr lang="en-GB"/>
        </a:p>
      </dgm:t>
    </dgm:pt>
    <dgm:pt modelId="{27AAB5B2-C600-4E09-BD91-AD471E9D20A6}">
      <dgm:prSet/>
      <dgm:spPr/>
      <dgm:t>
        <a:bodyPr/>
        <a:lstStyle/>
        <a:p>
          <a:pPr rtl="0"/>
          <a:r>
            <a:rPr lang="en-GB" smtClean="0"/>
            <a:t>explicit, reproducible methodology</a:t>
          </a:r>
          <a:endParaRPr lang="en-GB"/>
        </a:p>
      </dgm:t>
    </dgm:pt>
    <dgm:pt modelId="{262DCE12-55B1-47EA-A6F5-DE2277419BD9}" type="parTrans" cxnId="{D08324A9-12AB-446C-879F-17A04D8AA880}">
      <dgm:prSet/>
      <dgm:spPr/>
      <dgm:t>
        <a:bodyPr/>
        <a:lstStyle/>
        <a:p>
          <a:endParaRPr lang="en-GB"/>
        </a:p>
      </dgm:t>
    </dgm:pt>
    <dgm:pt modelId="{E0B9BC8D-F0D3-486C-A73D-70AE075059E1}" type="sibTrans" cxnId="{D08324A9-12AB-446C-879F-17A04D8AA880}">
      <dgm:prSet/>
      <dgm:spPr/>
      <dgm:t>
        <a:bodyPr/>
        <a:lstStyle/>
        <a:p>
          <a:endParaRPr lang="en-GB"/>
        </a:p>
      </dgm:t>
    </dgm:pt>
    <dgm:pt modelId="{6D7B102F-8C5F-4DE9-AB6C-FDAC033E4898}">
      <dgm:prSet/>
      <dgm:spPr/>
      <dgm:t>
        <a:bodyPr/>
        <a:lstStyle/>
        <a:p>
          <a:pPr rtl="0"/>
          <a:r>
            <a:rPr lang="en-GB" smtClean="0"/>
            <a:t>Search strategy</a:t>
          </a:r>
          <a:endParaRPr lang="en-GB"/>
        </a:p>
      </dgm:t>
    </dgm:pt>
    <dgm:pt modelId="{4D0DEE26-3434-496E-B663-A2EFCCD97E58}" type="parTrans" cxnId="{98B3C015-05C9-4B93-B869-80C1723692A9}">
      <dgm:prSet/>
      <dgm:spPr/>
      <dgm:t>
        <a:bodyPr/>
        <a:lstStyle/>
        <a:p>
          <a:endParaRPr lang="en-GB"/>
        </a:p>
      </dgm:t>
    </dgm:pt>
    <dgm:pt modelId="{C9A4E6D7-6AEE-403A-AF6C-F2E2C85C15D8}" type="sibTrans" cxnId="{98B3C015-05C9-4B93-B869-80C1723692A9}">
      <dgm:prSet/>
      <dgm:spPr/>
      <dgm:t>
        <a:bodyPr/>
        <a:lstStyle/>
        <a:p>
          <a:endParaRPr lang="en-GB"/>
        </a:p>
      </dgm:t>
    </dgm:pt>
    <dgm:pt modelId="{40D98C39-B28F-4618-8634-6CD57D182E44}">
      <dgm:prSet custT="1"/>
      <dgm:spPr/>
      <dgm:t>
        <a:bodyPr/>
        <a:lstStyle/>
        <a:p>
          <a:pPr rtl="0"/>
          <a:r>
            <a:rPr lang="en-GB" sz="2500" baseline="0" dirty="0" smtClean="0"/>
            <a:t>FULL REVIEW</a:t>
          </a:r>
          <a:endParaRPr lang="en-GB" sz="2500" baseline="0" dirty="0"/>
        </a:p>
      </dgm:t>
    </dgm:pt>
    <dgm:pt modelId="{2EC8B5BB-EABD-41AC-9E7F-F24E26E9CE7A}" type="parTrans" cxnId="{2DAA13AF-31CC-428E-A2AC-6A3C5B46778D}">
      <dgm:prSet/>
      <dgm:spPr/>
      <dgm:t>
        <a:bodyPr/>
        <a:lstStyle/>
        <a:p>
          <a:endParaRPr lang="en-GB"/>
        </a:p>
      </dgm:t>
    </dgm:pt>
    <dgm:pt modelId="{78F43DAC-8D92-441D-A748-F5B8A8DD6D1F}" type="sibTrans" cxnId="{2DAA13AF-31CC-428E-A2AC-6A3C5B46778D}">
      <dgm:prSet/>
      <dgm:spPr/>
      <dgm:t>
        <a:bodyPr/>
        <a:lstStyle/>
        <a:p>
          <a:endParaRPr lang="en-GB"/>
        </a:p>
      </dgm:t>
    </dgm:pt>
    <dgm:pt modelId="{638C62C3-C4CF-4076-B309-A784A74019BB}">
      <dgm:prSet/>
      <dgm:spPr/>
      <dgm:t>
        <a:bodyPr/>
        <a:lstStyle/>
        <a:p>
          <a:pPr rtl="0"/>
          <a:r>
            <a:rPr lang="en-GB" dirty="0" smtClean="0"/>
            <a:t>systematic search</a:t>
          </a:r>
          <a:endParaRPr lang="en-GB" dirty="0"/>
        </a:p>
      </dgm:t>
    </dgm:pt>
    <dgm:pt modelId="{941B9AB5-0E82-423F-98B5-0037AD45A788}" type="parTrans" cxnId="{7D3A30E4-0D71-473B-B0E8-399B4060AEA2}">
      <dgm:prSet/>
      <dgm:spPr/>
      <dgm:t>
        <a:bodyPr/>
        <a:lstStyle/>
        <a:p>
          <a:endParaRPr lang="en-GB"/>
        </a:p>
      </dgm:t>
    </dgm:pt>
    <dgm:pt modelId="{3BA613B5-D56F-4720-887F-B0E000CCE342}" type="sibTrans" cxnId="{7D3A30E4-0D71-473B-B0E8-399B4060AEA2}">
      <dgm:prSet/>
      <dgm:spPr/>
      <dgm:t>
        <a:bodyPr/>
        <a:lstStyle/>
        <a:p>
          <a:endParaRPr lang="en-GB"/>
        </a:p>
      </dgm:t>
    </dgm:pt>
    <dgm:pt modelId="{6AF83CF6-1FCD-4522-A50E-1530D7D30275}">
      <dgm:prSet/>
      <dgm:spPr/>
      <dgm:t>
        <a:bodyPr/>
        <a:lstStyle/>
        <a:p>
          <a:pPr rtl="0"/>
          <a:r>
            <a:rPr lang="en-GB" dirty="0" smtClean="0"/>
            <a:t>assessment of validity of included studies</a:t>
          </a:r>
          <a:endParaRPr lang="en-GB" dirty="0"/>
        </a:p>
      </dgm:t>
    </dgm:pt>
    <dgm:pt modelId="{E605047C-2425-4851-BCB6-EF1452B57A9F}" type="parTrans" cxnId="{11AD4576-13CF-4079-BBAF-014F7919FD76}">
      <dgm:prSet/>
      <dgm:spPr/>
      <dgm:t>
        <a:bodyPr/>
        <a:lstStyle/>
        <a:p>
          <a:endParaRPr lang="en-GB"/>
        </a:p>
      </dgm:t>
    </dgm:pt>
    <dgm:pt modelId="{1A4C6541-A0EA-41E3-B41F-2D15EE64FD23}" type="sibTrans" cxnId="{11AD4576-13CF-4079-BBAF-014F7919FD76}">
      <dgm:prSet/>
      <dgm:spPr/>
      <dgm:t>
        <a:bodyPr/>
        <a:lstStyle/>
        <a:p>
          <a:endParaRPr lang="en-GB"/>
        </a:p>
      </dgm:t>
    </dgm:pt>
    <dgm:pt modelId="{F2378D66-DF0C-4BAB-8368-DE8F02C6F32F}">
      <dgm:prSet/>
      <dgm:spPr/>
      <dgm:t>
        <a:bodyPr/>
        <a:lstStyle/>
        <a:p>
          <a:pPr rtl="0"/>
          <a:r>
            <a:rPr lang="en-GB" smtClean="0"/>
            <a:t>systematic synthesis and presentation of findings</a:t>
          </a:r>
          <a:endParaRPr lang="en-GB"/>
        </a:p>
      </dgm:t>
    </dgm:pt>
    <dgm:pt modelId="{27CB8225-815E-42CB-942E-0948ED77A733}" type="parTrans" cxnId="{311703CE-5516-444C-B19D-7C3E09325B2E}">
      <dgm:prSet/>
      <dgm:spPr/>
      <dgm:t>
        <a:bodyPr/>
        <a:lstStyle/>
        <a:p>
          <a:endParaRPr lang="en-GB"/>
        </a:p>
      </dgm:t>
    </dgm:pt>
    <dgm:pt modelId="{0A46D2BF-8C81-4D06-B9F2-029996F0DEA6}" type="sibTrans" cxnId="{311703CE-5516-444C-B19D-7C3E09325B2E}">
      <dgm:prSet/>
      <dgm:spPr/>
      <dgm:t>
        <a:bodyPr/>
        <a:lstStyle/>
        <a:p>
          <a:endParaRPr lang="en-GB"/>
        </a:p>
      </dgm:t>
    </dgm:pt>
    <dgm:pt modelId="{12EAC057-D60E-4651-8A1C-80AED36C4F2C}" type="pres">
      <dgm:prSet presAssocID="{0550B6F3-D448-462A-9760-7713194B2F09}" presName="linear" presStyleCnt="0">
        <dgm:presLayoutVars>
          <dgm:animLvl val="lvl"/>
          <dgm:resizeHandles val="exact"/>
        </dgm:presLayoutVars>
      </dgm:prSet>
      <dgm:spPr/>
      <dgm:t>
        <a:bodyPr/>
        <a:lstStyle/>
        <a:p>
          <a:endParaRPr lang="en-GB"/>
        </a:p>
      </dgm:t>
    </dgm:pt>
    <dgm:pt modelId="{1BCB37DC-6E9D-4169-9CC2-B30026C57F9A}" type="pres">
      <dgm:prSet presAssocID="{44D73EF1-F2EF-4AA4-A0F3-51682D68B6BD}" presName="parentText" presStyleLbl="node1" presStyleIdx="0" presStyleCnt="2" custLinFactNeighborX="-26999" custLinFactNeighborY="-604">
        <dgm:presLayoutVars>
          <dgm:chMax val="0"/>
          <dgm:bulletEnabled val="1"/>
        </dgm:presLayoutVars>
      </dgm:prSet>
      <dgm:spPr/>
      <dgm:t>
        <a:bodyPr/>
        <a:lstStyle/>
        <a:p>
          <a:endParaRPr lang="en-GB"/>
        </a:p>
      </dgm:t>
    </dgm:pt>
    <dgm:pt modelId="{9273CDA8-CDA7-454B-94A3-48A4066269E2}" type="pres">
      <dgm:prSet presAssocID="{44D73EF1-F2EF-4AA4-A0F3-51682D68B6BD}" presName="childText" presStyleLbl="revTx" presStyleIdx="0" presStyleCnt="2">
        <dgm:presLayoutVars>
          <dgm:bulletEnabled val="1"/>
        </dgm:presLayoutVars>
      </dgm:prSet>
      <dgm:spPr/>
      <dgm:t>
        <a:bodyPr/>
        <a:lstStyle/>
        <a:p>
          <a:endParaRPr lang="en-GB"/>
        </a:p>
      </dgm:t>
    </dgm:pt>
    <dgm:pt modelId="{62B623BE-CE53-4162-BB05-507256C50557}" type="pres">
      <dgm:prSet presAssocID="{40D98C39-B28F-4618-8634-6CD57D182E44}" presName="parentText" presStyleLbl="node1" presStyleIdx="1" presStyleCnt="2">
        <dgm:presLayoutVars>
          <dgm:chMax val="0"/>
          <dgm:bulletEnabled val="1"/>
        </dgm:presLayoutVars>
      </dgm:prSet>
      <dgm:spPr/>
      <dgm:t>
        <a:bodyPr/>
        <a:lstStyle/>
        <a:p>
          <a:endParaRPr lang="en-GB"/>
        </a:p>
      </dgm:t>
    </dgm:pt>
    <dgm:pt modelId="{0C7E243C-4C38-49CD-97E0-FB1279390A56}" type="pres">
      <dgm:prSet presAssocID="{40D98C39-B28F-4618-8634-6CD57D182E44}" presName="childText" presStyleLbl="revTx" presStyleIdx="1" presStyleCnt="2">
        <dgm:presLayoutVars>
          <dgm:bulletEnabled val="1"/>
        </dgm:presLayoutVars>
      </dgm:prSet>
      <dgm:spPr/>
      <dgm:t>
        <a:bodyPr/>
        <a:lstStyle/>
        <a:p>
          <a:endParaRPr lang="en-GB"/>
        </a:p>
      </dgm:t>
    </dgm:pt>
  </dgm:ptLst>
  <dgm:cxnLst>
    <dgm:cxn modelId="{4073AB8A-AFB3-4F93-ACEB-7CB73D48A651}" srcId="{44D73EF1-F2EF-4AA4-A0F3-51682D68B6BD}" destId="{57E83D13-8C73-46B5-BC7A-64FF51F6B4E4}" srcOrd="1" destOrd="0" parTransId="{9DD43B5B-6F68-4A51-8EF4-A7299AC3E745}" sibTransId="{5CDBDB13-8157-45A0-88E8-D2F34591DF7E}"/>
    <dgm:cxn modelId="{90B63EA7-46C1-4D52-8F4B-7A6CA4A43515}" type="presOf" srcId="{44D73EF1-F2EF-4AA4-A0F3-51682D68B6BD}" destId="{1BCB37DC-6E9D-4169-9CC2-B30026C57F9A}" srcOrd="0" destOrd="0" presId="urn:microsoft.com/office/officeart/2005/8/layout/vList2"/>
    <dgm:cxn modelId="{62C84907-6154-486A-A1A5-9BC6BFB2A89D}" type="presOf" srcId="{6AF83CF6-1FCD-4522-A50E-1530D7D30275}" destId="{0C7E243C-4C38-49CD-97E0-FB1279390A56}" srcOrd="0" destOrd="1" presId="urn:microsoft.com/office/officeart/2005/8/layout/vList2"/>
    <dgm:cxn modelId="{74009B56-289F-4131-B7F5-3E5A62F839D8}" type="presOf" srcId="{0550B6F3-D448-462A-9760-7713194B2F09}" destId="{12EAC057-D60E-4651-8A1C-80AED36C4F2C}" srcOrd="0" destOrd="0" presId="urn:microsoft.com/office/officeart/2005/8/layout/vList2"/>
    <dgm:cxn modelId="{7D3A30E4-0D71-473B-B0E8-399B4060AEA2}" srcId="{40D98C39-B28F-4618-8634-6CD57D182E44}" destId="{638C62C3-C4CF-4076-B309-A784A74019BB}" srcOrd="0" destOrd="0" parTransId="{941B9AB5-0E82-423F-98B5-0037AD45A788}" sibTransId="{3BA613B5-D56F-4720-887F-B0E000CCE342}"/>
    <dgm:cxn modelId="{E7E7DE2E-3766-4020-BAE7-ACD6D9A86BCB}" type="presOf" srcId="{60B28634-49D6-4E55-943F-8528497B69A3}" destId="{9273CDA8-CDA7-454B-94A3-48A4066269E2}" srcOrd="0" destOrd="0" presId="urn:microsoft.com/office/officeart/2005/8/layout/vList2"/>
    <dgm:cxn modelId="{530442EF-6A84-4896-9D60-0DB0EFF6FA4A}" type="presOf" srcId="{40D98C39-B28F-4618-8634-6CD57D182E44}" destId="{62B623BE-CE53-4162-BB05-507256C50557}" srcOrd="0" destOrd="0" presId="urn:microsoft.com/office/officeart/2005/8/layout/vList2"/>
    <dgm:cxn modelId="{CE2A9042-F10F-4930-90AF-EEC94CC5D38E}" srcId="{0550B6F3-D448-462A-9760-7713194B2F09}" destId="{44D73EF1-F2EF-4AA4-A0F3-51682D68B6BD}" srcOrd="0" destOrd="0" parTransId="{A00B92F8-DB84-4620-B3DC-14035AD4FDA9}" sibTransId="{5893E611-A047-4E4A-A465-89DB1C03FCBF}"/>
    <dgm:cxn modelId="{11AD4576-13CF-4079-BBAF-014F7919FD76}" srcId="{40D98C39-B28F-4618-8634-6CD57D182E44}" destId="{6AF83CF6-1FCD-4522-A50E-1530D7D30275}" srcOrd="1" destOrd="0" parTransId="{E605047C-2425-4851-BCB6-EF1452B57A9F}" sibTransId="{1A4C6541-A0EA-41E3-B41F-2D15EE64FD23}"/>
    <dgm:cxn modelId="{FAA89C45-6E15-4D8D-A44C-DDBF3137427C}" type="presOf" srcId="{F2378D66-DF0C-4BAB-8368-DE8F02C6F32F}" destId="{0C7E243C-4C38-49CD-97E0-FB1279390A56}" srcOrd="0" destOrd="2" presId="urn:microsoft.com/office/officeart/2005/8/layout/vList2"/>
    <dgm:cxn modelId="{8B4F5606-CC1F-462B-894D-230BC9D30281}" srcId="{44D73EF1-F2EF-4AA4-A0F3-51682D68B6BD}" destId="{60B28634-49D6-4E55-943F-8528497B69A3}" srcOrd="0" destOrd="0" parTransId="{426C36E9-1C97-42F2-A132-9280C712013E}" sibTransId="{8F1D1D24-1D21-4B4E-8106-EAB642C0615B}"/>
    <dgm:cxn modelId="{2DAA13AF-31CC-428E-A2AC-6A3C5B46778D}" srcId="{0550B6F3-D448-462A-9760-7713194B2F09}" destId="{40D98C39-B28F-4618-8634-6CD57D182E44}" srcOrd="1" destOrd="0" parTransId="{2EC8B5BB-EABD-41AC-9E7F-F24E26E9CE7A}" sibTransId="{78F43DAC-8D92-441D-A748-F5B8A8DD6D1F}"/>
    <dgm:cxn modelId="{311703CE-5516-444C-B19D-7C3E09325B2E}" srcId="{40D98C39-B28F-4618-8634-6CD57D182E44}" destId="{F2378D66-DF0C-4BAB-8368-DE8F02C6F32F}" srcOrd="2" destOrd="0" parTransId="{27CB8225-815E-42CB-942E-0948ED77A733}" sibTransId="{0A46D2BF-8C81-4D06-B9F2-029996F0DEA6}"/>
    <dgm:cxn modelId="{772F176C-B1FE-4CD0-BA13-1A59113AD6EC}" type="presOf" srcId="{638C62C3-C4CF-4076-B309-A784A74019BB}" destId="{0C7E243C-4C38-49CD-97E0-FB1279390A56}" srcOrd="0" destOrd="0" presId="urn:microsoft.com/office/officeart/2005/8/layout/vList2"/>
    <dgm:cxn modelId="{D08324A9-12AB-446C-879F-17A04D8AA880}" srcId="{44D73EF1-F2EF-4AA4-A0F3-51682D68B6BD}" destId="{27AAB5B2-C600-4E09-BD91-AD471E9D20A6}" srcOrd="2" destOrd="0" parTransId="{262DCE12-55B1-47EA-A6F5-DE2277419BD9}" sibTransId="{E0B9BC8D-F0D3-486C-A73D-70AE075059E1}"/>
    <dgm:cxn modelId="{AE43C583-DED7-4143-BA5C-860F664498A9}" type="presOf" srcId="{6D7B102F-8C5F-4DE9-AB6C-FDAC033E4898}" destId="{9273CDA8-CDA7-454B-94A3-48A4066269E2}" srcOrd="0" destOrd="3" presId="urn:microsoft.com/office/officeart/2005/8/layout/vList2"/>
    <dgm:cxn modelId="{96753084-52AA-40A4-9A9F-5B403EEBC52F}" type="presOf" srcId="{57E83D13-8C73-46B5-BC7A-64FF51F6B4E4}" destId="{9273CDA8-CDA7-454B-94A3-48A4066269E2}" srcOrd="0" destOrd="1" presId="urn:microsoft.com/office/officeart/2005/8/layout/vList2"/>
    <dgm:cxn modelId="{98B3C015-05C9-4B93-B869-80C1723692A9}" srcId="{44D73EF1-F2EF-4AA4-A0F3-51682D68B6BD}" destId="{6D7B102F-8C5F-4DE9-AB6C-FDAC033E4898}" srcOrd="3" destOrd="0" parTransId="{4D0DEE26-3434-496E-B663-A2EFCCD97E58}" sibTransId="{C9A4E6D7-6AEE-403A-AF6C-F2E2C85C15D8}"/>
    <dgm:cxn modelId="{B39D4B31-965E-4AED-8E82-50227833670C}" type="presOf" srcId="{27AAB5B2-C600-4E09-BD91-AD471E9D20A6}" destId="{9273CDA8-CDA7-454B-94A3-48A4066269E2}" srcOrd="0" destOrd="2" presId="urn:microsoft.com/office/officeart/2005/8/layout/vList2"/>
    <dgm:cxn modelId="{42894611-7A60-4F31-9D24-0DCB134AC18E}" type="presParOf" srcId="{12EAC057-D60E-4651-8A1C-80AED36C4F2C}" destId="{1BCB37DC-6E9D-4169-9CC2-B30026C57F9A}" srcOrd="0" destOrd="0" presId="urn:microsoft.com/office/officeart/2005/8/layout/vList2"/>
    <dgm:cxn modelId="{83D168C8-28A5-470E-AF49-7646283C365C}" type="presParOf" srcId="{12EAC057-D60E-4651-8A1C-80AED36C4F2C}" destId="{9273CDA8-CDA7-454B-94A3-48A4066269E2}" srcOrd="1" destOrd="0" presId="urn:microsoft.com/office/officeart/2005/8/layout/vList2"/>
    <dgm:cxn modelId="{E848956C-80DA-49D1-A079-7A154F28E2E8}" type="presParOf" srcId="{12EAC057-D60E-4651-8A1C-80AED36C4F2C}" destId="{62B623BE-CE53-4162-BB05-507256C50557}" srcOrd="2" destOrd="0" presId="urn:microsoft.com/office/officeart/2005/8/layout/vList2"/>
    <dgm:cxn modelId="{47183A06-DD56-4DE0-BE60-68A28EB86566}" type="presParOf" srcId="{12EAC057-D60E-4651-8A1C-80AED36C4F2C}" destId="{0C7E243C-4C38-49CD-97E0-FB1279390A5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30DDC2-FA18-4FD9-8C53-EF18D37B02B8}" type="doc">
      <dgm:prSet loTypeId="urn:microsoft.com/office/officeart/2005/8/layout/process2" loCatId="process" qsTypeId="urn:microsoft.com/office/officeart/2005/8/quickstyle/simple1" qsCatId="simple" csTypeId="urn:microsoft.com/office/officeart/2005/8/colors/colorful2" csCatId="colorful" phldr="1"/>
      <dgm:spPr/>
    </dgm:pt>
    <dgm:pt modelId="{1924AB43-65E4-4D42-82C6-52984E448CFC}">
      <dgm:prSet phldrT="[Text]" custT="1"/>
      <dgm:spPr>
        <a:solidFill>
          <a:srgbClr val="0070C0"/>
        </a:solidFill>
      </dgm:spPr>
      <dgm:t>
        <a:bodyPr/>
        <a:lstStyle/>
        <a:p>
          <a:r>
            <a:rPr lang="en-GB" sz="1400" dirty="0" smtClean="0"/>
            <a:t>Trial registries systematically searched</a:t>
          </a:r>
          <a:endParaRPr lang="en-GB" sz="1400" dirty="0"/>
        </a:p>
      </dgm:t>
    </dgm:pt>
    <dgm:pt modelId="{9240F35F-76F2-45D0-B9F3-B56FBE7D1802}" type="parTrans" cxnId="{0E3CBF5C-9140-4DFB-84D1-160347455FEF}">
      <dgm:prSet/>
      <dgm:spPr/>
      <dgm:t>
        <a:bodyPr/>
        <a:lstStyle/>
        <a:p>
          <a:endParaRPr lang="en-GB"/>
        </a:p>
      </dgm:t>
    </dgm:pt>
    <dgm:pt modelId="{93D0EBEB-EF47-4623-A1DF-F0C094750F3C}" type="sibTrans" cxnId="{0E3CBF5C-9140-4DFB-84D1-160347455FEF}">
      <dgm:prSet/>
      <dgm:spPr>
        <a:solidFill>
          <a:srgbClr val="0070C0"/>
        </a:solidFill>
      </dgm:spPr>
      <dgm:t>
        <a:bodyPr/>
        <a:lstStyle/>
        <a:p>
          <a:endParaRPr lang="en-GB" dirty="0"/>
        </a:p>
      </dgm:t>
    </dgm:pt>
    <dgm:pt modelId="{6CEF3B72-B316-4CEF-A913-31A5745AF181}">
      <dgm:prSet phldrT="[Text]" custT="1"/>
      <dgm:spPr>
        <a:solidFill>
          <a:srgbClr val="00AA9E"/>
        </a:solidFill>
      </dgm:spPr>
      <dgm:t>
        <a:bodyPr/>
        <a:lstStyle/>
        <a:p>
          <a:r>
            <a:rPr lang="en-GB" sz="1400" dirty="0" smtClean="0"/>
            <a:t>Relevant studies imported into CRS</a:t>
          </a:r>
          <a:endParaRPr lang="en-GB" sz="1400" dirty="0"/>
        </a:p>
      </dgm:t>
    </dgm:pt>
    <dgm:pt modelId="{2441DAC0-4F86-406A-BDFE-086C1E0749E0}" type="parTrans" cxnId="{F23501DA-AC93-41DE-904C-EEAEE7FAACC9}">
      <dgm:prSet/>
      <dgm:spPr/>
      <dgm:t>
        <a:bodyPr/>
        <a:lstStyle/>
        <a:p>
          <a:endParaRPr lang="en-GB"/>
        </a:p>
      </dgm:t>
    </dgm:pt>
    <dgm:pt modelId="{A02EA1ED-F8A2-44C2-8D80-BC971FF7E852}" type="sibTrans" cxnId="{F23501DA-AC93-41DE-904C-EEAEE7FAACC9}">
      <dgm:prSet/>
      <dgm:spPr>
        <a:solidFill>
          <a:srgbClr val="00AA9E"/>
        </a:solidFill>
      </dgm:spPr>
      <dgm:t>
        <a:bodyPr/>
        <a:lstStyle/>
        <a:p>
          <a:endParaRPr lang="en-GB" dirty="0"/>
        </a:p>
      </dgm:t>
    </dgm:pt>
    <dgm:pt modelId="{C3D352B0-5E12-4689-8AFD-2E01EFCB78F0}">
      <dgm:prSet phldrT="[Text]" custT="1"/>
      <dgm:spPr>
        <a:solidFill>
          <a:schemeClr val="bg2">
            <a:lumMod val="75000"/>
          </a:schemeClr>
        </a:solidFill>
      </dgm:spPr>
      <dgm:t>
        <a:bodyPr/>
        <a:lstStyle/>
        <a:p>
          <a:r>
            <a:rPr lang="en-GB" sz="1400" dirty="0" smtClean="0"/>
            <a:t>Trial registration numbers included in Cochrane Reviews, ongoing trials added to ‘Ongoing studies’ list</a:t>
          </a:r>
          <a:endParaRPr lang="en-GB" sz="1400" dirty="0"/>
        </a:p>
      </dgm:t>
    </dgm:pt>
    <dgm:pt modelId="{7B0FAEE9-CA9A-4051-85DE-68DA137ED291}" type="parTrans" cxnId="{FBB5E95D-B558-402F-BC76-B71BC8D5F919}">
      <dgm:prSet/>
      <dgm:spPr/>
      <dgm:t>
        <a:bodyPr/>
        <a:lstStyle/>
        <a:p>
          <a:endParaRPr lang="en-GB"/>
        </a:p>
      </dgm:t>
    </dgm:pt>
    <dgm:pt modelId="{778087C5-4167-4FF3-A78A-9F7FEC034A10}" type="sibTrans" cxnId="{FBB5E95D-B558-402F-BC76-B71BC8D5F919}">
      <dgm:prSet/>
      <dgm:spPr/>
      <dgm:t>
        <a:bodyPr/>
        <a:lstStyle/>
        <a:p>
          <a:endParaRPr lang="en-GB"/>
        </a:p>
      </dgm:t>
    </dgm:pt>
    <dgm:pt modelId="{45170141-ECDA-4873-A2AC-96DE9698F175}">
      <dgm:prSet custT="1"/>
      <dgm:spPr/>
      <dgm:t>
        <a:bodyPr/>
        <a:lstStyle/>
        <a:p>
          <a:r>
            <a:rPr lang="en-GB" sz="1400" dirty="0" smtClean="0"/>
            <a:t>Studies tagged with details of relevant reviews and linked to existing publications</a:t>
          </a:r>
          <a:endParaRPr lang="en-GB" sz="1400" dirty="0"/>
        </a:p>
      </dgm:t>
    </dgm:pt>
    <dgm:pt modelId="{46EA49EC-3212-40E1-8910-3A52085C6B9A}" type="parTrans" cxnId="{BD6F990B-48E4-4058-A559-D5DBC8E0D556}">
      <dgm:prSet/>
      <dgm:spPr/>
      <dgm:t>
        <a:bodyPr/>
        <a:lstStyle/>
        <a:p>
          <a:endParaRPr lang="en-GB"/>
        </a:p>
      </dgm:t>
    </dgm:pt>
    <dgm:pt modelId="{DE24A8F4-A7A9-46AF-B553-636C77F6BB2B}" type="sibTrans" cxnId="{BD6F990B-48E4-4058-A559-D5DBC8E0D556}">
      <dgm:prSet/>
      <dgm:spPr/>
      <dgm:t>
        <a:bodyPr/>
        <a:lstStyle/>
        <a:p>
          <a:endParaRPr lang="en-GB" dirty="0"/>
        </a:p>
      </dgm:t>
    </dgm:pt>
    <dgm:pt modelId="{1E893AE4-F55B-40CC-80AD-136FADBE1568}" type="pres">
      <dgm:prSet presAssocID="{C430DDC2-FA18-4FD9-8C53-EF18D37B02B8}" presName="linearFlow" presStyleCnt="0">
        <dgm:presLayoutVars>
          <dgm:resizeHandles val="exact"/>
        </dgm:presLayoutVars>
      </dgm:prSet>
      <dgm:spPr/>
    </dgm:pt>
    <dgm:pt modelId="{4342E7A6-47F0-48D1-A3E8-FE0992FF88EF}" type="pres">
      <dgm:prSet presAssocID="{1924AB43-65E4-4D42-82C6-52984E448CFC}" presName="node" presStyleLbl="node1" presStyleIdx="0" presStyleCnt="4">
        <dgm:presLayoutVars>
          <dgm:bulletEnabled val="1"/>
        </dgm:presLayoutVars>
      </dgm:prSet>
      <dgm:spPr/>
      <dgm:t>
        <a:bodyPr/>
        <a:lstStyle/>
        <a:p>
          <a:endParaRPr lang="en-GB"/>
        </a:p>
      </dgm:t>
    </dgm:pt>
    <dgm:pt modelId="{43AABCFA-9BA3-40C5-B063-BF96A7BB3FA3}" type="pres">
      <dgm:prSet presAssocID="{93D0EBEB-EF47-4623-A1DF-F0C094750F3C}" presName="sibTrans" presStyleLbl="sibTrans2D1" presStyleIdx="0" presStyleCnt="3"/>
      <dgm:spPr/>
      <dgm:t>
        <a:bodyPr/>
        <a:lstStyle/>
        <a:p>
          <a:endParaRPr lang="en-GB"/>
        </a:p>
      </dgm:t>
    </dgm:pt>
    <dgm:pt modelId="{4B4AD0F4-90B2-465E-947F-646C9AC33AB1}" type="pres">
      <dgm:prSet presAssocID="{93D0EBEB-EF47-4623-A1DF-F0C094750F3C}" presName="connectorText" presStyleLbl="sibTrans2D1" presStyleIdx="0" presStyleCnt="3"/>
      <dgm:spPr/>
      <dgm:t>
        <a:bodyPr/>
        <a:lstStyle/>
        <a:p>
          <a:endParaRPr lang="en-GB"/>
        </a:p>
      </dgm:t>
    </dgm:pt>
    <dgm:pt modelId="{E6C4B92F-8395-4792-A7F1-2EB86D92C6DB}" type="pres">
      <dgm:prSet presAssocID="{6CEF3B72-B316-4CEF-A913-31A5745AF181}" presName="node" presStyleLbl="node1" presStyleIdx="1" presStyleCnt="4">
        <dgm:presLayoutVars>
          <dgm:bulletEnabled val="1"/>
        </dgm:presLayoutVars>
      </dgm:prSet>
      <dgm:spPr/>
      <dgm:t>
        <a:bodyPr/>
        <a:lstStyle/>
        <a:p>
          <a:endParaRPr lang="en-GB"/>
        </a:p>
      </dgm:t>
    </dgm:pt>
    <dgm:pt modelId="{5FBAACCB-2330-4F9C-A346-0373E21A52B1}" type="pres">
      <dgm:prSet presAssocID="{A02EA1ED-F8A2-44C2-8D80-BC971FF7E852}" presName="sibTrans" presStyleLbl="sibTrans2D1" presStyleIdx="1" presStyleCnt="3"/>
      <dgm:spPr/>
      <dgm:t>
        <a:bodyPr/>
        <a:lstStyle/>
        <a:p>
          <a:endParaRPr lang="en-GB"/>
        </a:p>
      </dgm:t>
    </dgm:pt>
    <dgm:pt modelId="{B245E222-D534-4945-A6A8-C06749F4A214}" type="pres">
      <dgm:prSet presAssocID="{A02EA1ED-F8A2-44C2-8D80-BC971FF7E852}" presName="connectorText" presStyleLbl="sibTrans2D1" presStyleIdx="1" presStyleCnt="3"/>
      <dgm:spPr/>
      <dgm:t>
        <a:bodyPr/>
        <a:lstStyle/>
        <a:p>
          <a:endParaRPr lang="en-GB"/>
        </a:p>
      </dgm:t>
    </dgm:pt>
    <dgm:pt modelId="{3368800E-1EE2-4C83-88A9-549F66844516}" type="pres">
      <dgm:prSet presAssocID="{45170141-ECDA-4873-A2AC-96DE9698F175}" presName="node" presStyleLbl="node1" presStyleIdx="2" presStyleCnt="4">
        <dgm:presLayoutVars>
          <dgm:bulletEnabled val="1"/>
        </dgm:presLayoutVars>
      </dgm:prSet>
      <dgm:spPr/>
      <dgm:t>
        <a:bodyPr/>
        <a:lstStyle/>
        <a:p>
          <a:endParaRPr lang="en-GB"/>
        </a:p>
      </dgm:t>
    </dgm:pt>
    <dgm:pt modelId="{4E675FFB-BEF5-4FEE-AFDF-E01FB897CD3D}" type="pres">
      <dgm:prSet presAssocID="{DE24A8F4-A7A9-46AF-B553-636C77F6BB2B}" presName="sibTrans" presStyleLbl="sibTrans2D1" presStyleIdx="2" presStyleCnt="3"/>
      <dgm:spPr/>
      <dgm:t>
        <a:bodyPr/>
        <a:lstStyle/>
        <a:p>
          <a:endParaRPr lang="en-GB"/>
        </a:p>
      </dgm:t>
    </dgm:pt>
    <dgm:pt modelId="{EDD42DC8-C55A-4CB8-9F05-BBD58DC4C43B}" type="pres">
      <dgm:prSet presAssocID="{DE24A8F4-A7A9-46AF-B553-636C77F6BB2B}" presName="connectorText" presStyleLbl="sibTrans2D1" presStyleIdx="2" presStyleCnt="3"/>
      <dgm:spPr/>
      <dgm:t>
        <a:bodyPr/>
        <a:lstStyle/>
        <a:p>
          <a:endParaRPr lang="en-GB"/>
        </a:p>
      </dgm:t>
    </dgm:pt>
    <dgm:pt modelId="{6C70685F-8217-4FA1-819A-15D467D99A0F}" type="pres">
      <dgm:prSet presAssocID="{C3D352B0-5E12-4689-8AFD-2E01EFCB78F0}" presName="node" presStyleLbl="node1" presStyleIdx="3" presStyleCnt="4">
        <dgm:presLayoutVars>
          <dgm:bulletEnabled val="1"/>
        </dgm:presLayoutVars>
      </dgm:prSet>
      <dgm:spPr/>
      <dgm:t>
        <a:bodyPr/>
        <a:lstStyle/>
        <a:p>
          <a:endParaRPr lang="en-GB"/>
        </a:p>
      </dgm:t>
    </dgm:pt>
  </dgm:ptLst>
  <dgm:cxnLst>
    <dgm:cxn modelId="{5E95847A-993F-4598-BD31-6B0D1850300D}" type="presOf" srcId="{A02EA1ED-F8A2-44C2-8D80-BC971FF7E852}" destId="{5FBAACCB-2330-4F9C-A346-0373E21A52B1}" srcOrd="0" destOrd="0" presId="urn:microsoft.com/office/officeart/2005/8/layout/process2"/>
    <dgm:cxn modelId="{BE218F06-9F4C-48C0-9E7C-08E261CF6229}" type="presOf" srcId="{C3D352B0-5E12-4689-8AFD-2E01EFCB78F0}" destId="{6C70685F-8217-4FA1-819A-15D467D99A0F}" srcOrd="0" destOrd="0" presId="urn:microsoft.com/office/officeart/2005/8/layout/process2"/>
    <dgm:cxn modelId="{0E3CBF5C-9140-4DFB-84D1-160347455FEF}" srcId="{C430DDC2-FA18-4FD9-8C53-EF18D37B02B8}" destId="{1924AB43-65E4-4D42-82C6-52984E448CFC}" srcOrd="0" destOrd="0" parTransId="{9240F35F-76F2-45D0-B9F3-B56FBE7D1802}" sibTransId="{93D0EBEB-EF47-4623-A1DF-F0C094750F3C}"/>
    <dgm:cxn modelId="{4479AA42-E964-4652-B6DE-48125577B48F}" type="presOf" srcId="{A02EA1ED-F8A2-44C2-8D80-BC971FF7E852}" destId="{B245E222-D534-4945-A6A8-C06749F4A214}" srcOrd="1" destOrd="0" presId="urn:microsoft.com/office/officeart/2005/8/layout/process2"/>
    <dgm:cxn modelId="{BD6F990B-48E4-4058-A559-D5DBC8E0D556}" srcId="{C430DDC2-FA18-4FD9-8C53-EF18D37B02B8}" destId="{45170141-ECDA-4873-A2AC-96DE9698F175}" srcOrd="2" destOrd="0" parTransId="{46EA49EC-3212-40E1-8910-3A52085C6B9A}" sibTransId="{DE24A8F4-A7A9-46AF-B553-636C77F6BB2B}"/>
    <dgm:cxn modelId="{711557C2-95C0-4FA0-B104-450861107374}" type="presOf" srcId="{C430DDC2-FA18-4FD9-8C53-EF18D37B02B8}" destId="{1E893AE4-F55B-40CC-80AD-136FADBE1568}" srcOrd="0" destOrd="0" presId="urn:microsoft.com/office/officeart/2005/8/layout/process2"/>
    <dgm:cxn modelId="{AFB3196C-8D59-4F25-9E41-8D6680E9488B}" type="presOf" srcId="{DE24A8F4-A7A9-46AF-B553-636C77F6BB2B}" destId="{EDD42DC8-C55A-4CB8-9F05-BBD58DC4C43B}" srcOrd="1" destOrd="0" presId="urn:microsoft.com/office/officeart/2005/8/layout/process2"/>
    <dgm:cxn modelId="{FBB5E95D-B558-402F-BC76-B71BC8D5F919}" srcId="{C430DDC2-FA18-4FD9-8C53-EF18D37B02B8}" destId="{C3D352B0-5E12-4689-8AFD-2E01EFCB78F0}" srcOrd="3" destOrd="0" parTransId="{7B0FAEE9-CA9A-4051-85DE-68DA137ED291}" sibTransId="{778087C5-4167-4FF3-A78A-9F7FEC034A10}"/>
    <dgm:cxn modelId="{FE3D835C-DB07-4A05-BF4D-22341EED941A}" type="presOf" srcId="{DE24A8F4-A7A9-46AF-B553-636C77F6BB2B}" destId="{4E675FFB-BEF5-4FEE-AFDF-E01FB897CD3D}" srcOrd="0" destOrd="0" presId="urn:microsoft.com/office/officeart/2005/8/layout/process2"/>
    <dgm:cxn modelId="{14A2F1BD-E6BF-4A13-83A7-9892C6C046D7}" type="presOf" srcId="{6CEF3B72-B316-4CEF-A913-31A5745AF181}" destId="{E6C4B92F-8395-4792-A7F1-2EB86D92C6DB}" srcOrd="0" destOrd="0" presId="urn:microsoft.com/office/officeart/2005/8/layout/process2"/>
    <dgm:cxn modelId="{CF45401E-90F2-4721-9987-646101D19301}" type="presOf" srcId="{1924AB43-65E4-4D42-82C6-52984E448CFC}" destId="{4342E7A6-47F0-48D1-A3E8-FE0992FF88EF}" srcOrd="0" destOrd="0" presId="urn:microsoft.com/office/officeart/2005/8/layout/process2"/>
    <dgm:cxn modelId="{C024BA1E-D603-4EB3-8337-557E90E1750A}" type="presOf" srcId="{93D0EBEB-EF47-4623-A1DF-F0C094750F3C}" destId="{43AABCFA-9BA3-40C5-B063-BF96A7BB3FA3}" srcOrd="0" destOrd="0" presId="urn:microsoft.com/office/officeart/2005/8/layout/process2"/>
    <dgm:cxn modelId="{020F2442-FA9C-4DBB-BEBF-266AAE6ACD80}" type="presOf" srcId="{93D0EBEB-EF47-4623-A1DF-F0C094750F3C}" destId="{4B4AD0F4-90B2-465E-947F-646C9AC33AB1}" srcOrd="1" destOrd="0" presId="urn:microsoft.com/office/officeart/2005/8/layout/process2"/>
    <dgm:cxn modelId="{F23501DA-AC93-41DE-904C-EEAEE7FAACC9}" srcId="{C430DDC2-FA18-4FD9-8C53-EF18D37B02B8}" destId="{6CEF3B72-B316-4CEF-A913-31A5745AF181}" srcOrd="1" destOrd="0" parTransId="{2441DAC0-4F86-406A-BDFE-086C1E0749E0}" sibTransId="{A02EA1ED-F8A2-44C2-8D80-BC971FF7E852}"/>
    <dgm:cxn modelId="{6C68FF0B-6E3F-46AE-B6EE-3C64152FD9C9}" type="presOf" srcId="{45170141-ECDA-4873-A2AC-96DE9698F175}" destId="{3368800E-1EE2-4C83-88A9-549F66844516}" srcOrd="0" destOrd="0" presId="urn:microsoft.com/office/officeart/2005/8/layout/process2"/>
    <dgm:cxn modelId="{89F3C69D-2BEB-4075-8CC9-5037B5D99E83}" type="presParOf" srcId="{1E893AE4-F55B-40CC-80AD-136FADBE1568}" destId="{4342E7A6-47F0-48D1-A3E8-FE0992FF88EF}" srcOrd="0" destOrd="0" presId="urn:microsoft.com/office/officeart/2005/8/layout/process2"/>
    <dgm:cxn modelId="{6522F47B-E508-43AB-9132-C744B7D89111}" type="presParOf" srcId="{1E893AE4-F55B-40CC-80AD-136FADBE1568}" destId="{43AABCFA-9BA3-40C5-B063-BF96A7BB3FA3}" srcOrd="1" destOrd="0" presId="urn:microsoft.com/office/officeart/2005/8/layout/process2"/>
    <dgm:cxn modelId="{E7D87A38-1D91-447B-89F3-6310523474C9}" type="presParOf" srcId="{43AABCFA-9BA3-40C5-B063-BF96A7BB3FA3}" destId="{4B4AD0F4-90B2-465E-947F-646C9AC33AB1}" srcOrd="0" destOrd="0" presId="urn:microsoft.com/office/officeart/2005/8/layout/process2"/>
    <dgm:cxn modelId="{54196DBE-3DC4-4410-8F06-D8D47303783B}" type="presParOf" srcId="{1E893AE4-F55B-40CC-80AD-136FADBE1568}" destId="{E6C4B92F-8395-4792-A7F1-2EB86D92C6DB}" srcOrd="2" destOrd="0" presId="urn:microsoft.com/office/officeart/2005/8/layout/process2"/>
    <dgm:cxn modelId="{43748A38-7409-489F-8568-7B469F6E7F6B}" type="presParOf" srcId="{1E893AE4-F55B-40CC-80AD-136FADBE1568}" destId="{5FBAACCB-2330-4F9C-A346-0373E21A52B1}" srcOrd="3" destOrd="0" presId="urn:microsoft.com/office/officeart/2005/8/layout/process2"/>
    <dgm:cxn modelId="{72FD139D-B40E-4E0D-B756-30E8256921EB}" type="presParOf" srcId="{5FBAACCB-2330-4F9C-A346-0373E21A52B1}" destId="{B245E222-D534-4945-A6A8-C06749F4A214}" srcOrd="0" destOrd="0" presId="urn:microsoft.com/office/officeart/2005/8/layout/process2"/>
    <dgm:cxn modelId="{9295E479-AF55-4C17-8A82-FD0EF79A5054}" type="presParOf" srcId="{1E893AE4-F55B-40CC-80AD-136FADBE1568}" destId="{3368800E-1EE2-4C83-88A9-549F66844516}" srcOrd="4" destOrd="0" presId="urn:microsoft.com/office/officeart/2005/8/layout/process2"/>
    <dgm:cxn modelId="{B7E1A111-22F6-41A8-8981-CEC2F2887871}" type="presParOf" srcId="{1E893AE4-F55B-40CC-80AD-136FADBE1568}" destId="{4E675FFB-BEF5-4FEE-AFDF-E01FB897CD3D}" srcOrd="5" destOrd="0" presId="urn:microsoft.com/office/officeart/2005/8/layout/process2"/>
    <dgm:cxn modelId="{852EBBD5-1629-4FE4-8EBF-8BAA15292980}" type="presParOf" srcId="{4E675FFB-BEF5-4FEE-AFDF-E01FB897CD3D}" destId="{EDD42DC8-C55A-4CB8-9F05-BBD58DC4C43B}" srcOrd="0" destOrd="0" presId="urn:microsoft.com/office/officeart/2005/8/layout/process2"/>
    <dgm:cxn modelId="{D343EABB-FF94-4821-B79C-84122BEEF927}" type="presParOf" srcId="{1E893AE4-F55B-40CC-80AD-136FADBE1568}" destId="{6C70685F-8217-4FA1-819A-15D467D99A0F}"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B37DC-6E9D-4169-9CC2-B30026C57F9A}">
      <dsp:nvSpPr>
        <dsp:cNvPr id="0" name=""/>
        <dsp:cNvSpPr/>
      </dsp:nvSpPr>
      <dsp:spPr>
        <a:xfrm>
          <a:off x="0" y="61888"/>
          <a:ext cx="8229600" cy="65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baseline="0" dirty="0" smtClean="0"/>
            <a:t>PROTOCOL</a:t>
          </a:r>
          <a:endParaRPr lang="en-GB" sz="2500" kern="1200" baseline="0" dirty="0"/>
        </a:p>
      </dsp:txBody>
      <dsp:txXfrm>
        <a:off x="31984" y="93872"/>
        <a:ext cx="8165632" cy="591232"/>
      </dsp:txXfrm>
    </dsp:sp>
    <dsp:sp modelId="{9273CDA8-CDA7-454B-94A3-48A4066269E2}">
      <dsp:nvSpPr>
        <dsp:cNvPr id="0" name=""/>
        <dsp:cNvSpPr/>
      </dsp:nvSpPr>
      <dsp:spPr>
        <a:xfrm>
          <a:off x="0" y="728247"/>
          <a:ext cx="8229600" cy="184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n-GB" sz="2700" kern="1200" smtClean="0"/>
            <a:t>clearly stated objectives</a:t>
          </a:r>
          <a:endParaRPr lang="en-GB" sz="2700" kern="1200"/>
        </a:p>
        <a:p>
          <a:pPr marL="228600" lvl="1" indent="-228600" algn="l" defTabSz="1200150" rtl="0">
            <a:lnSpc>
              <a:spcPct val="90000"/>
            </a:lnSpc>
            <a:spcBef>
              <a:spcPct val="0"/>
            </a:spcBef>
            <a:spcAft>
              <a:spcPct val="20000"/>
            </a:spcAft>
            <a:buChar char="••"/>
          </a:pPr>
          <a:r>
            <a:rPr lang="en-GB" sz="2700" kern="1200" smtClean="0"/>
            <a:t>pre-defined eligibility criteria</a:t>
          </a:r>
          <a:endParaRPr lang="en-GB" sz="2700" kern="1200"/>
        </a:p>
        <a:p>
          <a:pPr marL="228600" lvl="1" indent="-228600" algn="l" defTabSz="1200150" rtl="0">
            <a:lnSpc>
              <a:spcPct val="90000"/>
            </a:lnSpc>
            <a:spcBef>
              <a:spcPct val="0"/>
            </a:spcBef>
            <a:spcAft>
              <a:spcPct val="20000"/>
            </a:spcAft>
            <a:buChar char="••"/>
          </a:pPr>
          <a:r>
            <a:rPr lang="en-GB" sz="2700" kern="1200" smtClean="0"/>
            <a:t>explicit, reproducible methodology</a:t>
          </a:r>
          <a:endParaRPr lang="en-GB" sz="2700" kern="1200"/>
        </a:p>
        <a:p>
          <a:pPr marL="228600" lvl="1" indent="-228600" algn="l" defTabSz="1200150" rtl="0">
            <a:lnSpc>
              <a:spcPct val="90000"/>
            </a:lnSpc>
            <a:spcBef>
              <a:spcPct val="0"/>
            </a:spcBef>
            <a:spcAft>
              <a:spcPct val="20000"/>
            </a:spcAft>
            <a:buChar char="••"/>
          </a:pPr>
          <a:r>
            <a:rPr lang="en-GB" sz="2700" kern="1200" smtClean="0"/>
            <a:t>Search strategy</a:t>
          </a:r>
          <a:endParaRPr lang="en-GB" sz="2700" kern="1200"/>
        </a:p>
      </dsp:txBody>
      <dsp:txXfrm>
        <a:off x="0" y="728247"/>
        <a:ext cx="8229600" cy="1847475"/>
      </dsp:txXfrm>
    </dsp:sp>
    <dsp:sp modelId="{62B623BE-CE53-4162-BB05-507256C50557}">
      <dsp:nvSpPr>
        <dsp:cNvPr id="0" name=""/>
        <dsp:cNvSpPr/>
      </dsp:nvSpPr>
      <dsp:spPr>
        <a:xfrm>
          <a:off x="0" y="2575722"/>
          <a:ext cx="8229600" cy="65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baseline="0" dirty="0" smtClean="0"/>
            <a:t>FULL REVIEW</a:t>
          </a:r>
          <a:endParaRPr lang="en-GB" sz="2500" kern="1200" baseline="0" dirty="0"/>
        </a:p>
      </dsp:txBody>
      <dsp:txXfrm>
        <a:off x="31984" y="2607706"/>
        <a:ext cx="8165632" cy="591232"/>
      </dsp:txXfrm>
    </dsp:sp>
    <dsp:sp modelId="{0C7E243C-4C38-49CD-97E0-FB1279390A56}">
      <dsp:nvSpPr>
        <dsp:cNvPr id="0" name=""/>
        <dsp:cNvSpPr/>
      </dsp:nvSpPr>
      <dsp:spPr>
        <a:xfrm>
          <a:off x="0" y="3230922"/>
          <a:ext cx="8229600" cy="137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n-GB" sz="2700" kern="1200" dirty="0" smtClean="0"/>
            <a:t>systematic search</a:t>
          </a:r>
          <a:endParaRPr lang="en-GB" sz="2700" kern="1200" dirty="0"/>
        </a:p>
        <a:p>
          <a:pPr marL="228600" lvl="1" indent="-228600" algn="l" defTabSz="1200150" rtl="0">
            <a:lnSpc>
              <a:spcPct val="90000"/>
            </a:lnSpc>
            <a:spcBef>
              <a:spcPct val="0"/>
            </a:spcBef>
            <a:spcAft>
              <a:spcPct val="20000"/>
            </a:spcAft>
            <a:buChar char="••"/>
          </a:pPr>
          <a:r>
            <a:rPr lang="en-GB" sz="2700" kern="1200" dirty="0" smtClean="0"/>
            <a:t>assessment of validity of included studies</a:t>
          </a:r>
          <a:endParaRPr lang="en-GB" sz="2700" kern="1200" dirty="0"/>
        </a:p>
        <a:p>
          <a:pPr marL="228600" lvl="1" indent="-228600" algn="l" defTabSz="1200150" rtl="0">
            <a:lnSpc>
              <a:spcPct val="90000"/>
            </a:lnSpc>
            <a:spcBef>
              <a:spcPct val="0"/>
            </a:spcBef>
            <a:spcAft>
              <a:spcPct val="20000"/>
            </a:spcAft>
            <a:buChar char="••"/>
          </a:pPr>
          <a:r>
            <a:rPr lang="en-GB" sz="2700" kern="1200" smtClean="0"/>
            <a:t>systematic synthesis and presentation of findings</a:t>
          </a:r>
          <a:endParaRPr lang="en-GB" sz="2700" kern="1200"/>
        </a:p>
      </dsp:txBody>
      <dsp:txXfrm>
        <a:off x="0" y="3230922"/>
        <a:ext cx="8229600" cy="1376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2E7A6-47F0-48D1-A3E8-FE0992FF88EF}">
      <dsp:nvSpPr>
        <dsp:cNvPr id="0" name=""/>
        <dsp:cNvSpPr/>
      </dsp:nvSpPr>
      <dsp:spPr>
        <a:xfrm>
          <a:off x="1563939" y="2335"/>
          <a:ext cx="2968121" cy="868983"/>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Trial registries systematically searched</a:t>
          </a:r>
          <a:endParaRPr lang="en-GB" sz="1400" kern="1200" dirty="0"/>
        </a:p>
      </dsp:txBody>
      <dsp:txXfrm>
        <a:off x="1589391" y="27787"/>
        <a:ext cx="2917217" cy="818079"/>
      </dsp:txXfrm>
    </dsp:sp>
    <dsp:sp modelId="{43AABCFA-9BA3-40C5-B063-BF96A7BB3FA3}">
      <dsp:nvSpPr>
        <dsp:cNvPr id="0" name=""/>
        <dsp:cNvSpPr/>
      </dsp:nvSpPr>
      <dsp:spPr>
        <a:xfrm rot="5400000">
          <a:off x="2885065" y="893043"/>
          <a:ext cx="325868" cy="39104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dirty="0"/>
        </a:p>
      </dsp:txBody>
      <dsp:txXfrm rot="-5400000">
        <a:off x="2930686" y="925630"/>
        <a:ext cx="234626" cy="228108"/>
      </dsp:txXfrm>
    </dsp:sp>
    <dsp:sp modelId="{E6C4B92F-8395-4792-A7F1-2EB86D92C6DB}">
      <dsp:nvSpPr>
        <dsp:cNvPr id="0" name=""/>
        <dsp:cNvSpPr/>
      </dsp:nvSpPr>
      <dsp:spPr>
        <a:xfrm>
          <a:off x="1563939" y="1305810"/>
          <a:ext cx="2968121" cy="868983"/>
        </a:xfrm>
        <a:prstGeom prst="roundRect">
          <a:avLst>
            <a:gd name="adj" fmla="val 10000"/>
          </a:avLst>
        </a:prstGeom>
        <a:solidFill>
          <a:srgbClr val="00AA9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Relevant studies imported into CRS</a:t>
          </a:r>
          <a:endParaRPr lang="en-GB" sz="1400" kern="1200" dirty="0"/>
        </a:p>
      </dsp:txBody>
      <dsp:txXfrm>
        <a:off x="1589391" y="1331262"/>
        <a:ext cx="2917217" cy="818079"/>
      </dsp:txXfrm>
    </dsp:sp>
    <dsp:sp modelId="{5FBAACCB-2330-4F9C-A346-0373E21A52B1}">
      <dsp:nvSpPr>
        <dsp:cNvPr id="0" name=""/>
        <dsp:cNvSpPr/>
      </dsp:nvSpPr>
      <dsp:spPr>
        <a:xfrm rot="5400000">
          <a:off x="2885065" y="2196518"/>
          <a:ext cx="325868" cy="391042"/>
        </a:xfrm>
        <a:prstGeom prst="rightArrow">
          <a:avLst>
            <a:gd name="adj1" fmla="val 60000"/>
            <a:gd name="adj2" fmla="val 50000"/>
          </a:avLst>
        </a:prstGeom>
        <a:solidFill>
          <a:srgbClr val="00AA9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dirty="0"/>
        </a:p>
      </dsp:txBody>
      <dsp:txXfrm rot="-5400000">
        <a:off x="2930686" y="2229105"/>
        <a:ext cx="234626" cy="228108"/>
      </dsp:txXfrm>
    </dsp:sp>
    <dsp:sp modelId="{3368800E-1EE2-4C83-88A9-549F66844516}">
      <dsp:nvSpPr>
        <dsp:cNvPr id="0" name=""/>
        <dsp:cNvSpPr/>
      </dsp:nvSpPr>
      <dsp:spPr>
        <a:xfrm>
          <a:off x="1563939" y="2609285"/>
          <a:ext cx="2968121" cy="868983"/>
        </a:xfrm>
        <a:prstGeom prst="roundRect">
          <a:avLst>
            <a:gd name="adj" fmla="val 10000"/>
          </a:avLst>
        </a:prstGeom>
        <a:solidFill>
          <a:schemeClr val="accent2">
            <a:hueOff val="-3949668"/>
            <a:satOff val="-19644"/>
            <a:lumOff val="30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Studies tagged with details of relevant reviews and linked to existing publications</a:t>
          </a:r>
          <a:endParaRPr lang="en-GB" sz="1400" kern="1200" dirty="0"/>
        </a:p>
      </dsp:txBody>
      <dsp:txXfrm>
        <a:off x="1589391" y="2634737"/>
        <a:ext cx="2917217" cy="818079"/>
      </dsp:txXfrm>
    </dsp:sp>
    <dsp:sp modelId="{4E675FFB-BEF5-4FEE-AFDF-E01FB897CD3D}">
      <dsp:nvSpPr>
        <dsp:cNvPr id="0" name=""/>
        <dsp:cNvSpPr/>
      </dsp:nvSpPr>
      <dsp:spPr>
        <a:xfrm rot="5400000">
          <a:off x="2885065" y="3499993"/>
          <a:ext cx="325868" cy="391042"/>
        </a:xfrm>
        <a:prstGeom prst="rightArrow">
          <a:avLst>
            <a:gd name="adj1" fmla="val 60000"/>
            <a:gd name="adj2" fmla="val 50000"/>
          </a:avLst>
        </a:prstGeom>
        <a:solidFill>
          <a:schemeClr val="accent2">
            <a:hueOff val="-5924502"/>
            <a:satOff val="-29466"/>
            <a:lumOff val="45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GB" sz="1600" kern="1200" dirty="0"/>
        </a:p>
      </dsp:txBody>
      <dsp:txXfrm rot="-5400000">
        <a:off x="2930686" y="3532580"/>
        <a:ext cx="234626" cy="228108"/>
      </dsp:txXfrm>
    </dsp:sp>
    <dsp:sp modelId="{6C70685F-8217-4FA1-819A-15D467D99A0F}">
      <dsp:nvSpPr>
        <dsp:cNvPr id="0" name=""/>
        <dsp:cNvSpPr/>
      </dsp:nvSpPr>
      <dsp:spPr>
        <a:xfrm>
          <a:off x="1563939" y="3912760"/>
          <a:ext cx="2968121" cy="868983"/>
        </a:xfrm>
        <a:prstGeom prst="roundRect">
          <a:avLst>
            <a:gd name="adj" fmla="val 10000"/>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Trial registration numbers included in Cochrane Reviews, ongoing trials added to ‘Ongoing studies’ list</a:t>
          </a:r>
          <a:endParaRPr lang="en-GB" sz="1400" kern="1200" dirty="0"/>
        </a:p>
      </dsp:txBody>
      <dsp:txXfrm>
        <a:off x="1589391" y="3938212"/>
        <a:ext cx="2917217" cy="8180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9314A424-CABB-4BC0-A83E-C97ABE7DD51F}" type="datetimeFigureOut">
              <a:rPr lang="en-GB" smtClean="0"/>
              <a:pPr/>
              <a:t>13/06/2013</a:t>
            </a:fld>
            <a:endParaRPr lang="en-GB"/>
          </a:p>
        </p:txBody>
      </p:sp>
      <p:sp>
        <p:nvSpPr>
          <p:cNvPr id="4" name="Slide Image Placeholder 3"/>
          <p:cNvSpPr>
            <a:spLocks noGrp="1" noRot="1" noChangeAspect="1"/>
          </p:cNvSpPr>
          <p:nvPr>
            <p:ph type="sldImg" idx="2"/>
          </p:nvPr>
        </p:nvSpPr>
        <p:spPr>
          <a:xfrm>
            <a:off x="935038" y="739775"/>
            <a:ext cx="4929187"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3F5E4EB5-A973-4F3F-A1E6-68ACF1F5F368}" type="slidenum">
              <a:rPr lang="en-GB" smtClean="0"/>
              <a:pPr/>
              <a:t>‹#›</a:t>
            </a:fld>
            <a:endParaRPr lang="en-GB"/>
          </a:p>
        </p:txBody>
      </p:sp>
    </p:spTree>
    <p:extLst>
      <p:ext uri="{BB962C8B-B14F-4D97-AF65-F5344CB8AC3E}">
        <p14:creationId xmlns:p14="http://schemas.microsoft.com/office/powerpoint/2010/main" val="340640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1</a:t>
            </a:fld>
            <a:endParaRPr lang="en-GB"/>
          </a:p>
        </p:txBody>
      </p:sp>
    </p:spTree>
    <p:extLst>
      <p:ext uri="{BB962C8B-B14F-4D97-AF65-F5344CB8AC3E}">
        <p14:creationId xmlns:p14="http://schemas.microsoft.com/office/powerpoint/2010/main" val="2139796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10</a:t>
            </a:fld>
            <a:endParaRPr lang="en-GB"/>
          </a:p>
        </p:txBody>
      </p:sp>
    </p:spTree>
    <p:extLst>
      <p:ext uri="{BB962C8B-B14F-4D97-AF65-F5344CB8AC3E}">
        <p14:creationId xmlns:p14="http://schemas.microsoft.com/office/powerpoint/2010/main" val="3058755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pitchFamily="34" charset="-128"/>
              </a:defRPr>
            </a:lvl1pPr>
            <a:lvl2pPr marL="742950" indent="-285750" eaLnBrk="0" hangingPunct="0">
              <a:defRPr kumimoji="1" sz="2400">
                <a:solidFill>
                  <a:schemeClr val="tx1"/>
                </a:solidFill>
                <a:latin typeface="Times New Roman" pitchFamily="18" charset="0"/>
                <a:ea typeface="ＭＳ Ｐゴシック" pitchFamily="34" charset="-128"/>
              </a:defRPr>
            </a:lvl2pPr>
            <a:lvl3pPr marL="1143000" indent="-228600" eaLnBrk="0" hangingPunct="0">
              <a:defRPr kumimoji="1" sz="2400">
                <a:solidFill>
                  <a:schemeClr val="tx1"/>
                </a:solidFill>
                <a:latin typeface="Times New Roman" pitchFamily="18" charset="0"/>
                <a:ea typeface="ＭＳ Ｐゴシック" pitchFamily="34" charset="-128"/>
              </a:defRPr>
            </a:lvl3pPr>
            <a:lvl4pPr marL="1600200" indent="-228600" eaLnBrk="0" hangingPunct="0">
              <a:defRPr kumimoji="1" sz="2400">
                <a:solidFill>
                  <a:schemeClr val="tx1"/>
                </a:solidFill>
                <a:latin typeface="Times New Roman" pitchFamily="18" charset="0"/>
                <a:ea typeface="ＭＳ Ｐゴシック" pitchFamily="34" charset="-128"/>
              </a:defRPr>
            </a:lvl4pPr>
            <a:lvl5pPr marL="2057400" indent="-228600" eaLnBrk="0" hangingPunct="0">
              <a:defRPr kumimoji="1"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9pPr>
          </a:lstStyle>
          <a:p>
            <a:pPr eaLnBrk="1" hangingPunct="1"/>
            <a:fld id="{945951D0-58EF-4BAE-B3B0-65AB3ECC7C4D}" type="slidenum">
              <a:rPr kumimoji="0" lang="en-US" sz="1200"/>
              <a:pPr eaLnBrk="1" hangingPunct="1"/>
              <a:t>11</a:t>
            </a:fld>
            <a:endParaRPr kumimoji="0" lang="en-US" sz="1200"/>
          </a:p>
        </p:txBody>
      </p:sp>
      <p:sp>
        <p:nvSpPr>
          <p:cNvPr id="41987" name="Rectangle 2"/>
          <p:cNvSpPr>
            <a:spLocks noGrp="1" noRot="1" noChangeAspect="1" noChangeArrowheads="1" noTextEdit="1"/>
          </p:cNvSpPr>
          <p:nvPr>
            <p:ph type="sldImg"/>
          </p:nvPr>
        </p:nvSpPr>
        <p:spPr>
          <a:xfrm>
            <a:off x="936625" y="739775"/>
            <a:ext cx="4926013" cy="3694113"/>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12</a:t>
            </a:fld>
            <a:endParaRPr lang="en-GB"/>
          </a:p>
        </p:txBody>
      </p:sp>
    </p:spTree>
    <p:extLst>
      <p:ext uri="{BB962C8B-B14F-4D97-AF65-F5344CB8AC3E}">
        <p14:creationId xmlns:p14="http://schemas.microsoft.com/office/powerpoint/2010/main" val="376340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latin typeface="Arial"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fld id="{B7426D1D-520A-4431-873C-DC306AC5E3AC}" type="slidenum">
              <a:rPr lang="en-US" sz="1200" smtClean="0"/>
              <a:pPr/>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5E4EB5-A973-4F3F-A1E6-68ACF1F5F368}" type="slidenum">
              <a:rPr lang="en-GB" smtClean="0"/>
              <a:pPr/>
              <a:t>14</a:t>
            </a:fld>
            <a:endParaRPr lang="en-GB"/>
          </a:p>
        </p:txBody>
      </p:sp>
    </p:spTree>
    <p:extLst>
      <p:ext uri="{BB962C8B-B14F-4D97-AF65-F5344CB8AC3E}">
        <p14:creationId xmlns:p14="http://schemas.microsoft.com/office/powerpoint/2010/main" val="139977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15</a:t>
            </a:fld>
            <a:endParaRPr lang="en-GB"/>
          </a:p>
        </p:txBody>
      </p:sp>
    </p:spTree>
    <p:extLst>
      <p:ext uri="{BB962C8B-B14F-4D97-AF65-F5344CB8AC3E}">
        <p14:creationId xmlns:p14="http://schemas.microsoft.com/office/powerpoint/2010/main" val="322443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16</a:t>
            </a:fld>
            <a:endParaRPr lang="en-GB"/>
          </a:p>
        </p:txBody>
      </p:sp>
    </p:spTree>
    <p:extLst>
      <p:ext uri="{BB962C8B-B14F-4D97-AF65-F5344CB8AC3E}">
        <p14:creationId xmlns:p14="http://schemas.microsoft.com/office/powerpoint/2010/main" val="2557899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17</a:t>
            </a:fld>
            <a:endParaRPr lang="en-GB"/>
          </a:p>
        </p:txBody>
      </p:sp>
    </p:spTree>
    <p:extLst>
      <p:ext uri="{BB962C8B-B14F-4D97-AF65-F5344CB8AC3E}">
        <p14:creationId xmlns:p14="http://schemas.microsoft.com/office/powerpoint/2010/main" val="894109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A5B9BFE-340B-4682-AE13-2716E060C02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050" dirty="0" smtClean="0"/>
          </a:p>
        </p:txBody>
      </p:sp>
      <p:sp>
        <p:nvSpPr>
          <p:cNvPr id="4" name="Slide Number Placeholder 3"/>
          <p:cNvSpPr>
            <a:spLocks noGrp="1"/>
          </p:cNvSpPr>
          <p:nvPr>
            <p:ph type="sldNum" sz="quarter" idx="10"/>
          </p:nvPr>
        </p:nvSpPr>
        <p:spPr/>
        <p:txBody>
          <a:bodyPr/>
          <a:lstStyle/>
          <a:p>
            <a:fld id="{3A5B9BFE-340B-4682-AE13-2716E060C02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2</a:t>
            </a:fld>
            <a:endParaRPr lang="en-GB"/>
          </a:p>
        </p:txBody>
      </p:sp>
    </p:spTree>
    <p:extLst>
      <p:ext uri="{BB962C8B-B14F-4D97-AF65-F5344CB8AC3E}">
        <p14:creationId xmlns:p14="http://schemas.microsoft.com/office/powerpoint/2010/main" val="3058755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A5B9BFE-340B-4682-AE13-2716E060C02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5E4EB5-A973-4F3F-A1E6-68ACF1F5F368}" type="slidenum">
              <a:rPr lang="en-GB" smtClean="0"/>
              <a:pPr/>
              <a:t>21</a:t>
            </a:fld>
            <a:endParaRPr lang="en-GB"/>
          </a:p>
        </p:txBody>
      </p:sp>
    </p:spTree>
    <p:extLst>
      <p:ext uri="{BB962C8B-B14F-4D97-AF65-F5344CB8AC3E}">
        <p14:creationId xmlns:p14="http://schemas.microsoft.com/office/powerpoint/2010/main" val="3058755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22</a:t>
            </a:fld>
            <a:endParaRPr lang="en-GB"/>
          </a:p>
        </p:txBody>
      </p:sp>
    </p:spTree>
    <p:extLst>
      <p:ext uri="{BB962C8B-B14F-4D97-AF65-F5344CB8AC3E}">
        <p14:creationId xmlns:p14="http://schemas.microsoft.com/office/powerpoint/2010/main" val="478500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23</a:t>
            </a:fld>
            <a:endParaRPr lang="en-GB"/>
          </a:p>
        </p:txBody>
      </p:sp>
    </p:spTree>
    <p:extLst>
      <p:ext uri="{BB962C8B-B14F-4D97-AF65-F5344CB8AC3E}">
        <p14:creationId xmlns:p14="http://schemas.microsoft.com/office/powerpoint/2010/main" val="1846353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24</a:t>
            </a:fld>
            <a:endParaRPr lang="en-GB"/>
          </a:p>
        </p:txBody>
      </p:sp>
    </p:spTree>
    <p:extLst>
      <p:ext uri="{BB962C8B-B14F-4D97-AF65-F5344CB8AC3E}">
        <p14:creationId xmlns:p14="http://schemas.microsoft.com/office/powerpoint/2010/main" val="2970486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25</a:t>
            </a:fld>
            <a:endParaRPr lang="en-GB"/>
          </a:p>
        </p:txBody>
      </p:sp>
    </p:spTree>
    <p:extLst>
      <p:ext uri="{BB962C8B-B14F-4D97-AF65-F5344CB8AC3E}">
        <p14:creationId xmlns:p14="http://schemas.microsoft.com/office/powerpoint/2010/main" val="1276992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26</a:t>
            </a:fld>
            <a:endParaRPr lang="en-GB"/>
          </a:p>
        </p:txBody>
      </p:sp>
    </p:spTree>
    <p:extLst>
      <p:ext uri="{BB962C8B-B14F-4D97-AF65-F5344CB8AC3E}">
        <p14:creationId xmlns:p14="http://schemas.microsoft.com/office/powerpoint/2010/main" val="961600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27</a:t>
            </a:fld>
            <a:endParaRPr lang="en-GB"/>
          </a:p>
        </p:txBody>
      </p:sp>
    </p:spTree>
    <p:extLst>
      <p:ext uri="{BB962C8B-B14F-4D97-AF65-F5344CB8AC3E}">
        <p14:creationId xmlns:p14="http://schemas.microsoft.com/office/powerpoint/2010/main" val="961600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28</a:t>
            </a:fld>
            <a:endParaRPr lang="en-GB"/>
          </a:p>
        </p:txBody>
      </p:sp>
    </p:spTree>
    <p:extLst>
      <p:ext uri="{BB962C8B-B14F-4D97-AF65-F5344CB8AC3E}">
        <p14:creationId xmlns:p14="http://schemas.microsoft.com/office/powerpoint/2010/main" val="1324964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29</a:t>
            </a:fld>
            <a:endParaRPr lang="en-GB"/>
          </a:p>
        </p:txBody>
      </p:sp>
    </p:spTree>
    <p:extLst>
      <p:ext uri="{BB962C8B-B14F-4D97-AF65-F5344CB8AC3E}">
        <p14:creationId xmlns:p14="http://schemas.microsoft.com/office/powerpoint/2010/main" val="210769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3</a:t>
            </a:fld>
            <a:endParaRPr lang="en-GB"/>
          </a:p>
        </p:txBody>
      </p:sp>
    </p:spTree>
    <p:extLst>
      <p:ext uri="{BB962C8B-B14F-4D97-AF65-F5344CB8AC3E}">
        <p14:creationId xmlns:p14="http://schemas.microsoft.com/office/powerpoint/2010/main" val="3058755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30</a:t>
            </a:fld>
            <a:endParaRPr lang="en-GB"/>
          </a:p>
        </p:txBody>
      </p:sp>
    </p:spTree>
    <p:extLst>
      <p:ext uri="{BB962C8B-B14F-4D97-AF65-F5344CB8AC3E}">
        <p14:creationId xmlns:p14="http://schemas.microsoft.com/office/powerpoint/2010/main" val="925482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31</a:t>
            </a:fld>
            <a:endParaRPr lang="en-GB"/>
          </a:p>
        </p:txBody>
      </p:sp>
    </p:spTree>
    <p:extLst>
      <p:ext uri="{BB962C8B-B14F-4D97-AF65-F5344CB8AC3E}">
        <p14:creationId xmlns:p14="http://schemas.microsoft.com/office/powerpoint/2010/main" val="1693563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32</a:t>
            </a:fld>
            <a:endParaRPr lang="en-GB"/>
          </a:p>
        </p:txBody>
      </p:sp>
    </p:spTree>
    <p:extLst>
      <p:ext uri="{BB962C8B-B14F-4D97-AF65-F5344CB8AC3E}">
        <p14:creationId xmlns:p14="http://schemas.microsoft.com/office/powerpoint/2010/main" val="3058755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fld id="{7CDEF2F8-0915-4D36-8AAA-EB874AB4B23E}" type="slidenum">
              <a:rPr lang="en-US" sz="1200" smtClean="0"/>
              <a:pPr/>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34</a:t>
            </a:fld>
            <a:endParaRPr lang="en-GB"/>
          </a:p>
        </p:txBody>
      </p:sp>
    </p:spTree>
    <p:extLst>
      <p:ext uri="{BB962C8B-B14F-4D97-AF65-F5344CB8AC3E}">
        <p14:creationId xmlns:p14="http://schemas.microsoft.com/office/powerpoint/2010/main" val="2861228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35</a:t>
            </a:fld>
            <a:endParaRPr lang="en-GB"/>
          </a:p>
        </p:txBody>
      </p:sp>
    </p:spTree>
    <p:extLst>
      <p:ext uri="{BB962C8B-B14F-4D97-AF65-F5344CB8AC3E}">
        <p14:creationId xmlns:p14="http://schemas.microsoft.com/office/powerpoint/2010/main" val="579135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pitchFamily="34" charset="-128"/>
              </a:defRPr>
            </a:lvl1pPr>
            <a:lvl2pPr marL="742950" indent="-285750" eaLnBrk="0" hangingPunct="0">
              <a:defRPr kumimoji="1" sz="2400">
                <a:solidFill>
                  <a:schemeClr val="tx1"/>
                </a:solidFill>
                <a:latin typeface="Times New Roman" pitchFamily="18" charset="0"/>
                <a:ea typeface="ＭＳ Ｐゴシック" pitchFamily="34" charset="-128"/>
              </a:defRPr>
            </a:lvl2pPr>
            <a:lvl3pPr marL="1143000" indent="-228600" eaLnBrk="0" hangingPunct="0">
              <a:defRPr kumimoji="1" sz="2400">
                <a:solidFill>
                  <a:schemeClr val="tx1"/>
                </a:solidFill>
                <a:latin typeface="Times New Roman" pitchFamily="18" charset="0"/>
                <a:ea typeface="ＭＳ Ｐゴシック" pitchFamily="34" charset="-128"/>
              </a:defRPr>
            </a:lvl3pPr>
            <a:lvl4pPr marL="1600200" indent="-228600" eaLnBrk="0" hangingPunct="0">
              <a:defRPr kumimoji="1" sz="2400">
                <a:solidFill>
                  <a:schemeClr val="tx1"/>
                </a:solidFill>
                <a:latin typeface="Times New Roman" pitchFamily="18" charset="0"/>
                <a:ea typeface="ＭＳ Ｐゴシック" pitchFamily="34" charset="-128"/>
              </a:defRPr>
            </a:lvl4pPr>
            <a:lvl5pPr marL="2057400" indent="-228600" eaLnBrk="0" hangingPunct="0">
              <a:defRPr kumimoji="1"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9pPr>
          </a:lstStyle>
          <a:p>
            <a:pPr eaLnBrk="1" hangingPunct="1"/>
            <a:fld id="{4A1FF934-BDF0-42E8-BDAD-171140CD6366}" type="slidenum">
              <a:rPr kumimoji="0" lang="en-US" sz="1200"/>
              <a:pPr eaLnBrk="1" hangingPunct="1"/>
              <a:t>36</a:t>
            </a:fld>
            <a:endParaRPr kumimoji="0" lang="en-US" sz="1200"/>
          </a:p>
        </p:txBody>
      </p:sp>
      <p:sp>
        <p:nvSpPr>
          <p:cNvPr id="56323" name="Rectangle 2"/>
          <p:cNvSpPr>
            <a:spLocks noGrp="1" noRot="1" noChangeAspect="1" noChangeArrowheads="1" noTextEdit="1"/>
          </p:cNvSpPr>
          <p:nvPr>
            <p:ph type="sldImg"/>
          </p:nvPr>
        </p:nvSpPr>
        <p:spPr>
          <a:xfrm>
            <a:off x="936625" y="739775"/>
            <a:ext cx="4926013" cy="3694113"/>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5E4EB5-A973-4F3F-A1E6-68ACF1F5F368}" type="slidenum">
              <a:rPr lang="en-GB" smtClean="0"/>
              <a:pPr/>
              <a:t>4</a:t>
            </a:fld>
            <a:endParaRPr lang="en-GB"/>
          </a:p>
        </p:txBody>
      </p:sp>
    </p:spTree>
    <p:extLst>
      <p:ext uri="{BB962C8B-B14F-4D97-AF65-F5344CB8AC3E}">
        <p14:creationId xmlns:p14="http://schemas.microsoft.com/office/powerpoint/2010/main" val="1713475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5E4EB5-A973-4F3F-A1E6-68ACF1F5F368}" type="slidenum">
              <a:rPr lang="en-GB" smtClean="0"/>
              <a:pPr/>
              <a:t>5</a:t>
            </a:fld>
            <a:endParaRPr lang="en-GB"/>
          </a:p>
        </p:txBody>
      </p:sp>
    </p:spTree>
    <p:extLst>
      <p:ext uri="{BB962C8B-B14F-4D97-AF65-F5344CB8AC3E}">
        <p14:creationId xmlns:p14="http://schemas.microsoft.com/office/powerpoint/2010/main" val="1196607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pitchFamily="34" charset="-128"/>
              </a:defRPr>
            </a:lvl1pPr>
            <a:lvl2pPr marL="742950" indent="-285750" eaLnBrk="0" hangingPunct="0">
              <a:defRPr kumimoji="1" sz="2400">
                <a:solidFill>
                  <a:schemeClr val="tx1"/>
                </a:solidFill>
                <a:latin typeface="Times New Roman" pitchFamily="18" charset="0"/>
                <a:ea typeface="ＭＳ Ｐゴシック" pitchFamily="34" charset="-128"/>
              </a:defRPr>
            </a:lvl2pPr>
            <a:lvl3pPr marL="1143000" indent="-228600" eaLnBrk="0" hangingPunct="0">
              <a:defRPr kumimoji="1" sz="2400">
                <a:solidFill>
                  <a:schemeClr val="tx1"/>
                </a:solidFill>
                <a:latin typeface="Times New Roman" pitchFamily="18" charset="0"/>
                <a:ea typeface="ＭＳ Ｐゴシック" pitchFamily="34" charset="-128"/>
              </a:defRPr>
            </a:lvl3pPr>
            <a:lvl4pPr marL="1600200" indent="-228600" eaLnBrk="0" hangingPunct="0">
              <a:defRPr kumimoji="1" sz="2400">
                <a:solidFill>
                  <a:schemeClr val="tx1"/>
                </a:solidFill>
                <a:latin typeface="Times New Roman" pitchFamily="18" charset="0"/>
                <a:ea typeface="ＭＳ Ｐゴシック" pitchFamily="34" charset="-128"/>
              </a:defRPr>
            </a:lvl4pPr>
            <a:lvl5pPr marL="2057400" indent="-228600" eaLnBrk="0" hangingPunct="0">
              <a:defRPr kumimoji="1"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9pPr>
          </a:lstStyle>
          <a:p>
            <a:pPr eaLnBrk="1" hangingPunct="1"/>
            <a:fld id="{945951D0-58EF-4BAE-B3B0-65AB3ECC7C4D}" type="slidenum">
              <a:rPr kumimoji="0" lang="en-US" sz="1200"/>
              <a:pPr eaLnBrk="1" hangingPunct="1"/>
              <a:t>6</a:t>
            </a:fld>
            <a:endParaRPr kumimoji="0" lang="en-US" sz="1200"/>
          </a:p>
        </p:txBody>
      </p:sp>
      <p:sp>
        <p:nvSpPr>
          <p:cNvPr id="41987" name="Rectangle 2"/>
          <p:cNvSpPr>
            <a:spLocks noGrp="1" noRot="1" noChangeAspect="1" noChangeArrowheads="1" noTextEdit="1"/>
          </p:cNvSpPr>
          <p:nvPr>
            <p:ph type="sldImg"/>
          </p:nvPr>
        </p:nvSpPr>
        <p:spPr>
          <a:xfrm>
            <a:off x="936625" y="739775"/>
            <a:ext cx="4926013" cy="3694113"/>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pitchFamily="34" charset="-128"/>
              </a:defRPr>
            </a:lvl1pPr>
            <a:lvl2pPr marL="742950" indent="-285750" eaLnBrk="0" hangingPunct="0">
              <a:defRPr kumimoji="1" sz="2400">
                <a:solidFill>
                  <a:schemeClr val="tx1"/>
                </a:solidFill>
                <a:latin typeface="Times New Roman" pitchFamily="18" charset="0"/>
                <a:ea typeface="ＭＳ Ｐゴシック" pitchFamily="34" charset="-128"/>
              </a:defRPr>
            </a:lvl2pPr>
            <a:lvl3pPr marL="1143000" indent="-228600" eaLnBrk="0" hangingPunct="0">
              <a:defRPr kumimoji="1" sz="2400">
                <a:solidFill>
                  <a:schemeClr val="tx1"/>
                </a:solidFill>
                <a:latin typeface="Times New Roman" pitchFamily="18" charset="0"/>
                <a:ea typeface="ＭＳ Ｐゴシック" pitchFamily="34" charset="-128"/>
              </a:defRPr>
            </a:lvl3pPr>
            <a:lvl4pPr marL="1600200" indent="-228600" eaLnBrk="0" hangingPunct="0">
              <a:defRPr kumimoji="1" sz="2400">
                <a:solidFill>
                  <a:schemeClr val="tx1"/>
                </a:solidFill>
                <a:latin typeface="Times New Roman" pitchFamily="18" charset="0"/>
                <a:ea typeface="ＭＳ Ｐゴシック" pitchFamily="34" charset="-128"/>
              </a:defRPr>
            </a:lvl4pPr>
            <a:lvl5pPr marL="2057400" indent="-228600" eaLnBrk="0" hangingPunct="0">
              <a:defRPr kumimoji="1"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9pPr>
          </a:lstStyle>
          <a:p>
            <a:pPr eaLnBrk="1" hangingPunct="1"/>
            <a:fld id="{549A85F7-6644-42DA-B695-DD71A484F58C}" type="slidenum">
              <a:rPr kumimoji="0" lang="en-US" sz="1200"/>
              <a:pPr eaLnBrk="1" hangingPunct="1"/>
              <a:t>7</a:t>
            </a:fld>
            <a:endParaRPr kumimoji="0" lang="en-US" sz="1200"/>
          </a:p>
        </p:txBody>
      </p:sp>
      <p:sp>
        <p:nvSpPr>
          <p:cNvPr id="45059" name="Rectangle 2"/>
          <p:cNvSpPr>
            <a:spLocks noGrp="1" noRot="1" noChangeAspect="1" noChangeArrowheads="1" noTextEdit="1"/>
          </p:cNvSpPr>
          <p:nvPr>
            <p:ph type="sldImg"/>
          </p:nvPr>
        </p:nvSpPr>
        <p:spPr>
          <a:xfrm>
            <a:off x="936625" y="739775"/>
            <a:ext cx="4926013" cy="3694113"/>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F5E4EB5-A973-4F3F-A1E6-68ACF1F5F368}" type="slidenum">
              <a:rPr lang="en-GB" smtClean="0"/>
              <a:pPr/>
              <a:t>8</a:t>
            </a:fld>
            <a:endParaRPr lang="en-GB"/>
          </a:p>
        </p:txBody>
      </p:sp>
    </p:spTree>
    <p:extLst>
      <p:ext uri="{BB962C8B-B14F-4D97-AF65-F5344CB8AC3E}">
        <p14:creationId xmlns:p14="http://schemas.microsoft.com/office/powerpoint/2010/main" val="3058755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936625" y="739775"/>
            <a:ext cx="4926013" cy="3694113"/>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ea typeface="ＭＳ Ｐゴシック" pitchFamily="3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pitchFamily="34" charset="-128"/>
              </a:defRPr>
            </a:lvl1pPr>
            <a:lvl2pPr marL="742950" indent="-285750" eaLnBrk="0" hangingPunct="0">
              <a:defRPr kumimoji="1" sz="2400">
                <a:solidFill>
                  <a:schemeClr val="tx1"/>
                </a:solidFill>
                <a:latin typeface="Times New Roman" pitchFamily="18" charset="0"/>
                <a:ea typeface="ＭＳ Ｐゴシック" pitchFamily="34" charset="-128"/>
              </a:defRPr>
            </a:lvl2pPr>
            <a:lvl3pPr marL="1143000" indent="-228600" eaLnBrk="0" hangingPunct="0">
              <a:defRPr kumimoji="1" sz="2400">
                <a:solidFill>
                  <a:schemeClr val="tx1"/>
                </a:solidFill>
                <a:latin typeface="Times New Roman" pitchFamily="18" charset="0"/>
                <a:ea typeface="ＭＳ Ｐゴシック" pitchFamily="34" charset="-128"/>
              </a:defRPr>
            </a:lvl3pPr>
            <a:lvl4pPr marL="1600200" indent="-228600" eaLnBrk="0" hangingPunct="0">
              <a:defRPr kumimoji="1" sz="2400">
                <a:solidFill>
                  <a:schemeClr val="tx1"/>
                </a:solidFill>
                <a:latin typeface="Times New Roman" pitchFamily="18" charset="0"/>
                <a:ea typeface="ＭＳ Ｐゴシック" pitchFamily="34" charset="-128"/>
              </a:defRPr>
            </a:lvl4pPr>
            <a:lvl5pPr marL="2057400" indent="-228600" eaLnBrk="0" hangingPunct="0">
              <a:defRPr kumimoji="1"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34" charset="-128"/>
              </a:defRPr>
            </a:lvl9pPr>
          </a:lstStyle>
          <a:p>
            <a:pPr eaLnBrk="1" hangingPunct="1"/>
            <a:fld id="{C0E96CCC-B7F3-45FF-BAB3-2E513DEF163E}" type="slidenum">
              <a:rPr kumimoji="0" lang="en-US" sz="1200"/>
              <a:pPr eaLnBrk="1" hangingPunct="1"/>
              <a:t>9</a:t>
            </a:fld>
            <a:endParaRPr kumimoji="0"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3404592"/>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Title Placeholder 12"/>
          <p:cNvSpPr>
            <a:spLocks noGrp="1"/>
          </p:cNvSpPr>
          <p:nvPr>
            <p:ph type="title" hasCustomPrompt="1"/>
          </p:nvPr>
        </p:nvSpPr>
        <p:spPr>
          <a:xfrm>
            <a:off x="539552" y="2252464"/>
            <a:ext cx="8229600" cy="1143000"/>
          </a:xfrm>
          <a:prstGeom prst="rect">
            <a:avLst/>
          </a:prstGeom>
        </p:spPr>
        <p:txBody>
          <a:bodyPr vert="horz" lIns="91440" tIns="45720" rIns="91440" bIns="45720" rtlCol="0" anchor="b">
            <a:noAutofit/>
          </a:bodyPr>
          <a:lstStyle>
            <a:lvl1pPr>
              <a:defRPr sz="4400" b="1"/>
            </a:lvl1pPr>
          </a:lstStyle>
          <a:p>
            <a:r>
              <a:rPr lang="en-US" dirty="0" smtClean="0"/>
              <a:t>CLICK TO EDIT MASTER TITLE STYLE</a:t>
            </a:r>
            <a:endParaRPr lang="en-GB"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980727"/>
            <a:ext cx="5486400" cy="374684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11"/>
          </p:nvPr>
        </p:nvSpPr>
        <p:spPr>
          <a:xfrm>
            <a:off x="92224" y="6356350"/>
            <a:ext cx="2895600" cy="365125"/>
          </a:xfrm>
          <a:prstGeom prst="rect">
            <a:avLst/>
          </a:prstGeom>
        </p:spPr>
        <p:txBody>
          <a:bodyPr/>
          <a:lstStyle>
            <a:lvl1pPr>
              <a:defRPr>
                <a:solidFill>
                  <a:srgbClr val="000066"/>
                </a:solidFill>
              </a:defRPr>
            </a:lvl1pPr>
          </a:lstStyle>
          <a:p>
            <a:r>
              <a:rPr lang="en-GB" dirty="0" smtClean="0"/>
              <a:t>UK Cochrane Centre</a:t>
            </a:r>
            <a:endParaRPr lang="en-GB"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2"/>
          <p:cNvSpPr>
            <a:spLocks noGrp="1"/>
          </p:cNvSpPr>
          <p:nvPr>
            <p:ph type="title" hasCustomPrompt="1"/>
          </p:nvPr>
        </p:nvSpPr>
        <p:spPr>
          <a:xfrm>
            <a:off x="35496" y="-27384"/>
            <a:ext cx="8229600" cy="1143000"/>
          </a:xfrm>
          <a:prstGeom prst="rect">
            <a:avLst/>
          </a:prstGeom>
        </p:spPr>
        <p:txBody>
          <a:bodyPr vert="horz" lIns="91440" tIns="45720" rIns="91440" bIns="45720" rtlCol="0" anchor="ctr">
            <a:normAutofit/>
          </a:bodyPr>
          <a:lstStyle>
            <a:lvl1pPr>
              <a:defRPr sz="3200" b="1"/>
            </a:lvl1pPr>
          </a:lstStyle>
          <a:p>
            <a:r>
              <a:rPr lang="en-US" dirty="0" smtClean="0"/>
              <a:t>CLICK TO EDIT MASTER TITLE STYLE</a:t>
            </a:r>
            <a:endParaRPr lang="en-GB" dirty="0"/>
          </a:p>
        </p:txBody>
      </p:sp>
      <p:sp>
        <p:nvSpPr>
          <p:cNvPr id="9" name="Rectangle 8"/>
          <p:cNvSpPr/>
          <p:nvPr userDrawn="1"/>
        </p:nvSpPr>
        <p:spPr>
          <a:xfrm>
            <a:off x="0" y="1052736"/>
            <a:ext cx="9144000" cy="45719"/>
          </a:xfrm>
          <a:prstGeom prst="rect">
            <a:avLst/>
          </a:prstGeom>
          <a:gradFill flip="none" rotWithShape="1">
            <a:gsLst>
              <a:gs pos="0">
                <a:schemeClr val="bg1"/>
              </a:gs>
              <a:gs pos="100000">
                <a:srgbClr val="0000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ubtitle 2"/>
          <p:cNvSpPr txBox="1">
            <a:spLocks/>
          </p:cNvSpPr>
          <p:nvPr userDrawn="1"/>
        </p:nvSpPr>
        <p:spPr>
          <a:xfrm>
            <a:off x="1371600" y="3356992"/>
            <a:ext cx="6400800" cy="1752600"/>
          </a:xfrm>
          <a:prstGeom prst="rect">
            <a:avLst/>
          </a:prstGeom>
        </p:spPr>
        <p:txBody>
          <a:bodyPr vert="horz" lIns="91440" tIns="45720" rIns="91440" bIns="45720" rtlCol="0">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tint val="75000"/>
                  </a:schemeClr>
                </a:solidFill>
                <a:effectLst/>
                <a:uLnTx/>
                <a:uFillTx/>
                <a:latin typeface="+mn-lt"/>
                <a:ea typeface="+mn-ea"/>
                <a:cs typeface="+mn-cs"/>
              </a:rPr>
              <a:t>Click to edit Master subtitle style</a:t>
            </a:r>
            <a:endParaRPr kumimoji="0" lang="en-GB" sz="2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92224" y="6356350"/>
            <a:ext cx="2895600" cy="365125"/>
          </a:xfrm>
          <a:prstGeom prst="rect">
            <a:avLst/>
          </a:prstGeom>
        </p:spPr>
        <p:txBody>
          <a:bodyPr/>
          <a:lstStyle>
            <a:lvl1pPr>
              <a:defRPr>
                <a:solidFill>
                  <a:srgbClr val="000066"/>
                </a:solidFill>
              </a:defRPr>
            </a:lvl1pPr>
          </a:lstStyle>
          <a:p>
            <a:r>
              <a:rPr lang="en-GB" dirty="0" smtClean="0"/>
              <a:t>UK Cochrane Centre</a:t>
            </a:r>
            <a:endParaRPr lang="en-GB" dirty="0"/>
          </a:p>
        </p:txBody>
      </p:sp>
      <p:sp>
        <p:nvSpPr>
          <p:cNvPr id="6" name="Slide Number Placeholder 5"/>
          <p:cNvSpPr>
            <a:spLocks noGrp="1"/>
          </p:cNvSpPr>
          <p:nvPr>
            <p:ph type="sldNum" sz="quarter" idx="12"/>
          </p:nvPr>
        </p:nvSpPr>
        <p:spPr>
          <a:xfrm>
            <a:off x="3505200" y="6356350"/>
            <a:ext cx="2133600" cy="365125"/>
          </a:xfrm>
          <a:prstGeom prst="rect">
            <a:avLst/>
          </a:prstGeom>
        </p:spPr>
        <p:txBody>
          <a:bodyPr/>
          <a:lstStyle/>
          <a:p>
            <a:fld id="{C2960E62-85D7-41F4-A822-4FBD52B05AFF}" type="slidenum">
              <a:rPr lang="en-GB" smtClean="0"/>
              <a:pPr/>
              <a:t>‹#›</a:t>
            </a:fld>
            <a:endParaRPr lang="en-GB"/>
          </a:p>
        </p:txBody>
      </p:sp>
      <p:sp>
        <p:nvSpPr>
          <p:cNvPr id="7" name="Title Placeholder 12"/>
          <p:cNvSpPr>
            <a:spLocks noGrp="1"/>
          </p:cNvSpPr>
          <p:nvPr>
            <p:ph type="title"/>
          </p:nvPr>
        </p:nvSpPr>
        <p:spPr>
          <a:xfrm>
            <a:off x="35496" y="-273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8" name="Rectangle 7"/>
          <p:cNvSpPr/>
          <p:nvPr userDrawn="1"/>
        </p:nvSpPr>
        <p:spPr>
          <a:xfrm>
            <a:off x="0" y="1052736"/>
            <a:ext cx="9144000" cy="45719"/>
          </a:xfrm>
          <a:prstGeom prst="rect">
            <a:avLst/>
          </a:prstGeom>
          <a:gradFill flip="none" rotWithShape="1">
            <a:gsLst>
              <a:gs pos="0">
                <a:schemeClr val="bg1"/>
              </a:gs>
              <a:gs pos="100000">
                <a:srgbClr val="0000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05200" y="6356350"/>
            <a:ext cx="2133600" cy="365125"/>
          </a:xfrm>
          <a:prstGeom prst="rect">
            <a:avLst/>
          </a:prstGeom>
        </p:spPr>
        <p:txBody>
          <a:bodyPr/>
          <a:lstStyle/>
          <a:p>
            <a:fld id="{C2960E62-85D7-41F4-A822-4FBD52B05AFF}" type="slidenum">
              <a:rPr lang="en-GB" smtClean="0"/>
              <a:pPr/>
              <a:t>‹#›</a:t>
            </a:fld>
            <a:endParaRPr lang="en-GB"/>
          </a:p>
        </p:txBody>
      </p:sp>
      <p:sp>
        <p:nvSpPr>
          <p:cNvPr id="7" name="Footer Placeholder 4"/>
          <p:cNvSpPr>
            <a:spLocks noGrp="1"/>
          </p:cNvSpPr>
          <p:nvPr>
            <p:ph type="ftr" sz="quarter" idx="11"/>
          </p:nvPr>
        </p:nvSpPr>
        <p:spPr>
          <a:xfrm>
            <a:off x="92224" y="6356350"/>
            <a:ext cx="2895600" cy="365125"/>
          </a:xfrm>
          <a:prstGeom prst="rect">
            <a:avLst/>
          </a:prstGeom>
        </p:spPr>
        <p:txBody>
          <a:bodyPr/>
          <a:lstStyle>
            <a:lvl1pPr>
              <a:defRPr>
                <a:solidFill>
                  <a:srgbClr val="000066"/>
                </a:solidFill>
              </a:defRPr>
            </a:lvl1pPr>
          </a:lstStyle>
          <a:p>
            <a:r>
              <a:rPr lang="en-GB" dirty="0" smtClean="0"/>
              <a:t>UK Cochrane Centre</a:t>
            </a:r>
            <a:endParaRPr lang="en-GB"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p>
            <a:fld id="{C2960E62-85D7-41F4-A822-4FBD52B05AFF}" type="slidenum">
              <a:rPr lang="en-GB" smtClean="0"/>
              <a:pPr/>
              <a:t>‹#›</a:t>
            </a:fld>
            <a:endParaRPr lang="en-GB"/>
          </a:p>
        </p:txBody>
      </p:sp>
      <p:sp>
        <p:nvSpPr>
          <p:cNvPr id="8" name="Footer Placeholder 4"/>
          <p:cNvSpPr>
            <a:spLocks noGrp="1"/>
          </p:cNvSpPr>
          <p:nvPr>
            <p:ph type="ftr" sz="quarter" idx="11"/>
          </p:nvPr>
        </p:nvSpPr>
        <p:spPr>
          <a:xfrm>
            <a:off x="92224" y="6356350"/>
            <a:ext cx="2895600" cy="365125"/>
          </a:xfrm>
          <a:prstGeom prst="rect">
            <a:avLst/>
          </a:prstGeom>
        </p:spPr>
        <p:txBody>
          <a:bodyPr/>
          <a:lstStyle>
            <a:lvl1pPr>
              <a:defRPr>
                <a:solidFill>
                  <a:srgbClr val="000066"/>
                </a:solidFill>
              </a:defRPr>
            </a:lvl1pPr>
          </a:lstStyle>
          <a:p>
            <a:r>
              <a:rPr lang="en-GB" dirty="0" smtClean="0"/>
              <a:t>UK Cochrane Centre</a:t>
            </a:r>
            <a:endParaRPr lang="en-GB" dirty="0"/>
          </a:p>
        </p:txBody>
      </p:sp>
      <p:sp>
        <p:nvSpPr>
          <p:cNvPr id="9" name="Title Placeholder 12"/>
          <p:cNvSpPr>
            <a:spLocks noGrp="1"/>
          </p:cNvSpPr>
          <p:nvPr>
            <p:ph type="title"/>
          </p:nvPr>
        </p:nvSpPr>
        <p:spPr>
          <a:xfrm>
            <a:off x="35496" y="-273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a:xfrm>
            <a:off x="3505200" y="6356350"/>
            <a:ext cx="2133600" cy="365125"/>
          </a:xfrm>
          <a:prstGeom prst="rect">
            <a:avLst/>
          </a:prstGeom>
        </p:spPr>
        <p:txBody>
          <a:bodyPr/>
          <a:lstStyle/>
          <a:p>
            <a:fld id="{C2960E62-85D7-41F4-A822-4FBD52B05AFF}" type="slidenum">
              <a:rPr lang="en-GB" smtClean="0"/>
              <a:pPr/>
              <a:t>‹#›</a:t>
            </a:fld>
            <a:endParaRPr lang="en-GB"/>
          </a:p>
        </p:txBody>
      </p:sp>
      <p:sp>
        <p:nvSpPr>
          <p:cNvPr id="10" name="Footer Placeholder 4"/>
          <p:cNvSpPr>
            <a:spLocks noGrp="1"/>
          </p:cNvSpPr>
          <p:nvPr>
            <p:ph type="ftr" sz="quarter" idx="11"/>
          </p:nvPr>
        </p:nvSpPr>
        <p:spPr>
          <a:xfrm>
            <a:off x="92224" y="6356350"/>
            <a:ext cx="2895600" cy="365125"/>
          </a:xfrm>
          <a:prstGeom prst="rect">
            <a:avLst/>
          </a:prstGeom>
        </p:spPr>
        <p:txBody>
          <a:bodyPr/>
          <a:lstStyle>
            <a:lvl1pPr>
              <a:defRPr>
                <a:solidFill>
                  <a:srgbClr val="000066"/>
                </a:solidFill>
              </a:defRPr>
            </a:lvl1pPr>
          </a:lstStyle>
          <a:p>
            <a:r>
              <a:rPr lang="en-GB" dirty="0" smtClean="0"/>
              <a:t>UK Cochrane Centre</a:t>
            </a:r>
            <a:endParaRPr lang="en-GB" dirty="0"/>
          </a:p>
        </p:txBody>
      </p:sp>
      <p:sp>
        <p:nvSpPr>
          <p:cNvPr id="11" name="Title Placeholder 12"/>
          <p:cNvSpPr>
            <a:spLocks noGrp="1"/>
          </p:cNvSpPr>
          <p:nvPr>
            <p:ph type="title"/>
          </p:nvPr>
        </p:nvSpPr>
        <p:spPr>
          <a:xfrm>
            <a:off x="35496" y="-273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3505200" y="6356350"/>
            <a:ext cx="2133600" cy="365125"/>
          </a:xfrm>
          <a:prstGeom prst="rect">
            <a:avLst/>
          </a:prstGeom>
        </p:spPr>
        <p:txBody>
          <a:bodyPr/>
          <a:lstStyle/>
          <a:p>
            <a:fld id="{C2960E62-85D7-41F4-A822-4FBD52B05AFF}" type="slidenum">
              <a:rPr lang="en-GB" smtClean="0"/>
              <a:pPr/>
              <a:t>‹#›</a:t>
            </a:fld>
            <a:endParaRPr lang="en-GB"/>
          </a:p>
        </p:txBody>
      </p:sp>
      <p:sp>
        <p:nvSpPr>
          <p:cNvPr id="6" name="Footer Placeholder 4"/>
          <p:cNvSpPr>
            <a:spLocks noGrp="1"/>
          </p:cNvSpPr>
          <p:nvPr>
            <p:ph type="ftr" sz="quarter" idx="11"/>
          </p:nvPr>
        </p:nvSpPr>
        <p:spPr>
          <a:xfrm>
            <a:off x="92224" y="6356350"/>
            <a:ext cx="2895600" cy="365125"/>
          </a:xfrm>
          <a:prstGeom prst="rect">
            <a:avLst/>
          </a:prstGeom>
        </p:spPr>
        <p:txBody>
          <a:bodyPr/>
          <a:lstStyle>
            <a:lvl1pPr>
              <a:defRPr>
                <a:solidFill>
                  <a:srgbClr val="000066"/>
                </a:solidFill>
              </a:defRPr>
            </a:lvl1pPr>
          </a:lstStyle>
          <a:p>
            <a:r>
              <a:rPr lang="en-GB" dirty="0" smtClean="0"/>
              <a:t>UK Cochrane Centre</a:t>
            </a:r>
            <a:endParaRPr lang="en-GB" dirty="0"/>
          </a:p>
        </p:txBody>
      </p:sp>
      <p:sp>
        <p:nvSpPr>
          <p:cNvPr id="7" name="Title Placeholder 12"/>
          <p:cNvSpPr>
            <a:spLocks noGrp="1"/>
          </p:cNvSpPr>
          <p:nvPr>
            <p:ph type="title"/>
          </p:nvPr>
        </p:nvSpPr>
        <p:spPr>
          <a:xfrm>
            <a:off x="35496" y="-273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05200" y="6356350"/>
            <a:ext cx="2133600" cy="365125"/>
          </a:xfrm>
          <a:prstGeom prst="rect">
            <a:avLst/>
          </a:prstGeom>
        </p:spPr>
        <p:txBody>
          <a:bodyPr/>
          <a:lstStyle/>
          <a:p>
            <a:fld id="{C2960E62-85D7-41F4-A822-4FBD52B05AFF}" type="slidenum">
              <a:rPr lang="en-GB" smtClean="0"/>
              <a:pPr/>
              <a:t>‹#›</a:t>
            </a:fld>
            <a:endParaRPr lang="en-GB"/>
          </a:p>
        </p:txBody>
      </p:sp>
      <p:sp>
        <p:nvSpPr>
          <p:cNvPr id="5" name="Footer Placeholder 4"/>
          <p:cNvSpPr>
            <a:spLocks noGrp="1"/>
          </p:cNvSpPr>
          <p:nvPr>
            <p:ph type="ftr" sz="quarter" idx="11"/>
          </p:nvPr>
        </p:nvSpPr>
        <p:spPr>
          <a:xfrm>
            <a:off x="92224" y="6356350"/>
            <a:ext cx="2895600" cy="365125"/>
          </a:xfrm>
          <a:prstGeom prst="rect">
            <a:avLst/>
          </a:prstGeom>
        </p:spPr>
        <p:txBody>
          <a:bodyPr/>
          <a:lstStyle>
            <a:lvl1pPr>
              <a:defRPr>
                <a:solidFill>
                  <a:srgbClr val="000066"/>
                </a:solidFill>
              </a:defRPr>
            </a:lvl1pPr>
          </a:lstStyle>
          <a:p>
            <a:r>
              <a:rPr lang="en-GB" dirty="0" smtClean="0"/>
              <a:t>UK Cochrane Centre</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batim">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05200" y="6356350"/>
            <a:ext cx="2133600" cy="365125"/>
          </a:xfrm>
          <a:prstGeom prst="rect">
            <a:avLst/>
          </a:prstGeom>
        </p:spPr>
        <p:txBody>
          <a:bodyPr/>
          <a:lstStyle/>
          <a:p>
            <a:fld id="{C2960E62-85D7-41F4-A822-4FBD52B05AFF}" type="slidenum">
              <a:rPr lang="en-GB" smtClean="0"/>
              <a:pPr/>
              <a:t>‹#›</a:t>
            </a:fld>
            <a:endParaRPr lang="en-GB"/>
          </a:p>
        </p:txBody>
      </p:sp>
      <p:sp>
        <p:nvSpPr>
          <p:cNvPr id="5" name="Footer Placeholder 4"/>
          <p:cNvSpPr>
            <a:spLocks noGrp="1"/>
          </p:cNvSpPr>
          <p:nvPr>
            <p:ph type="ftr" sz="quarter" idx="11"/>
          </p:nvPr>
        </p:nvSpPr>
        <p:spPr>
          <a:xfrm>
            <a:off x="92224" y="6356350"/>
            <a:ext cx="2895600" cy="365125"/>
          </a:xfrm>
          <a:prstGeom prst="rect">
            <a:avLst/>
          </a:prstGeom>
        </p:spPr>
        <p:txBody>
          <a:bodyPr/>
          <a:lstStyle>
            <a:lvl1pPr>
              <a:defRPr>
                <a:solidFill>
                  <a:srgbClr val="000066"/>
                </a:solidFill>
              </a:defRPr>
            </a:lvl1pPr>
          </a:lstStyle>
          <a:p>
            <a:r>
              <a:rPr lang="en-GB" dirty="0" smtClean="0"/>
              <a:t>UK Cochrane Centre</a:t>
            </a:r>
            <a:endParaRPr lang="en-GB" dirty="0"/>
          </a:p>
        </p:txBody>
      </p:sp>
      <p:sp>
        <p:nvSpPr>
          <p:cNvPr id="6" name="Rectangle 5"/>
          <p:cNvSpPr/>
          <p:nvPr userDrawn="1"/>
        </p:nvSpPr>
        <p:spPr>
          <a:xfrm>
            <a:off x="0" y="1079025"/>
            <a:ext cx="9144000" cy="4870255"/>
          </a:xfrm>
          <a:prstGeom prst="rect">
            <a:avLst/>
          </a:prstGeom>
          <a:gradFill flip="none" rotWithShape="1">
            <a:gsLst>
              <a:gs pos="0">
                <a:schemeClr val="bg1"/>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p:cNvSpPr>
            <a:spLocks noGrp="1"/>
          </p:cNvSpPr>
          <p:nvPr>
            <p:ph type="body" sz="quarter" idx="13"/>
          </p:nvPr>
        </p:nvSpPr>
        <p:spPr>
          <a:xfrm>
            <a:off x="1259632" y="1655089"/>
            <a:ext cx="5616624" cy="31683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15"/>
          <p:cNvSpPr>
            <a:spLocks noGrp="1"/>
          </p:cNvSpPr>
          <p:nvPr>
            <p:ph type="body" sz="quarter" idx="14" hasCustomPrompt="1"/>
          </p:nvPr>
        </p:nvSpPr>
        <p:spPr>
          <a:xfrm>
            <a:off x="395536" y="1655089"/>
            <a:ext cx="863600" cy="936625"/>
          </a:xfrm>
        </p:spPr>
        <p:txBody>
          <a:bodyPr>
            <a:noAutofit/>
          </a:bodyPr>
          <a:lstStyle>
            <a:lvl1pPr>
              <a:buNone/>
              <a:defRPr sz="9600">
                <a:solidFill>
                  <a:srgbClr val="000066"/>
                </a:solidFill>
                <a:latin typeface="+mj-lt"/>
              </a:defRPr>
            </a:lvl1pPr>
          </a:lstStyle>
          <a:p>
            <a:pPr lvl="0"/>
            <a:r>
              <a:rPr lang="en-GB" dirty="0" smtClean="0"/>
              <a:t>“</a:t>
            </a:r>
            <a:endParaRPr lang="en-GB" dirty="0"/>
          </a:p>
        </p:txBody>
      </p:sp>
      <p:sp>
        <p:nvSpPr>
          <p:cNvPr id="18" name="Text Placeholder 17"/>
          <p:cNvSpPr>
            <a:spLocks noGrp="1"/>
          </p:cNvSpPr>
          <p:nvPr>
            <p:ph type="body" sz="quarter" idx="15" hasCustomPrompt="1"/>
          </p:nvPr>
        </p:nvSpPr>
        <p:spPr>
          <a:xfrm>
            <a:off x="6876256" y="3743321"/>
            <a:ext cx="1008063" cy="1079500"/>
          </a:xfrm>
        </p:spPr>
        <p:txBody>
          <a:bodyPr>
            <a:noAutofit/>
          </a:bodyPr>
          <a:lstStyle>
            <a:lvl1pPr>
              <a:buNone/>
              <a:defRPr sz="9600">
                <a:solidFill>
                  <a:srgbClr val="000066"/>
                </a:solidFill>
                <a:latin typeface="+mj-lt"/>
              </a:defRPr>
            </a:lvl1pPr>
          </a:lstStyle>
          <a:p>
            <a:pPr lvl="0"/>
            <a:r>
              <a:rPr lang="en-GB" dirty="0" smtClean="0"/>
              <a:t>”</a:t>
            </a:r>
            <a:endParaRPr lang="en-GB" dirty="0"/>
          </a:p>
        </p:txBody>
      </p:sp>
      <p:sp>
        <p:nvSpPr>
          <p:cNvPr id="20" name="Text Placeholder 19"/>
          <p:cNvSpPr>
            <a:spLocks noGrp="1"/>
          </p:cNvSpPr>
          <p:nvPr>
            <p:ph type="body" sz="quarter" idx="16" hasCustomPrompt="1"/>
          </p:nvPr>
        </p:nvSpPr>
        <p:spPr>
          <a:xfrm>
            <a:off x="1258888" y="4823020"/>
            <a:ext cx="5616575" cy="647700"/>
          </a:xfrm>
        </p:spPr>
        <p:txBody>
          <a:bodyPr>
            <a:normAutofit/>
          </a:bodyPr>
          <a:lstStyle>
            <a:lvl1pPr>
              <a:buNone/>
              <a:defRPr sz="2000" baseline="0">
                <a:solidFill>
                  <a:srgbClr val="000066"/>
                </a:solidFill>
                <a:latin typeface="+mj-lt"/>
              </a:defRPr>
            </a:lvl1pPr>
          </a:lstStyle>
          <a:p>
            <a:pPr lvl="0"/>
            <a:r>
              <a:rPr lang="en-GB" sz="2000" dirty="0" smtClean="0">
                <a:latin typeface="+mj-lt"/>
              </a:rPr>
              <a:t>Who said...</a:t>
            </a:r>
            <a:endParaRPr lang="en-GB" dirty="0"/>
          </a:p>
        </p:txBody>
      </p:sp>
      <p:sp>
        <p:nvSpPr>
          <p:cNvPr id="21" name="Title Placeholder 12"/>
          <p:cNvSpPr>
            <a:spLocks noGrp="1"/>
          </p:cNvSpPr>
          <p:nvPr>
            <p:ph type="title" hasCustomPrompt="1"/>
          </p:nvPr>
        </p:nvSpPr>
        <p:spPr>
          <a:xfrm>
            <a:off x="35496" y="-27384"/>
            <a:ext cx="8229600" cy="1143000"/>
          </a:xfrm>
          <a:prstGeom prst="rect">
            <a:avLst/>
          </a:prstGeom>
        </p:spPr>
        <p:txBody>
          <a:bodyPr vert="horz" lIns="91440" tIns="45720" rIns="91440" bIns="45720" rtlCol="0" anchor="ctr">
            <a:normAutofit/>
          </a:bodyPr>
          <a:lstStyle>
            <a:lvl1pPr>
              <a:defRPr/>
            </a:lvl1pPr>
          </a:lstStyle>
          <a:p>
            <a:r>
              <a:rPr lang="en-US" dirty="0" smtClean="0"/>
              <a:t>Verbatim slide</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3008313" cy="964366"/>
          </a:xfrm>
          <a:prstGeom prst="rect">
            <a:avLst/>
          </a:prstGeom>
        </p:spPr>
        <p:txBody>
          <a:bodyPr anchor="b">
            <a:normAutofit/>
          </a:bodyPr>
          <a:lstStyle>
            <a:lvl1pPr algn="l">
              <a:defRPr sz="24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268760"/>
            <a:ext cx="5111750" cy="485740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233125"/>
            <a:ext cx="3008313" cy="38930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p>
            <a:fld id="{C2960E62-85D7-41F4-A822-4FBD52B05AFF}" type="slidenum">
              <a:rPr lang="en-GB" smtClean="0"/>
              <a:pPr/>
              <a:t>‹#›</a:t>
            </a:fld>
            <a:endParaRPr lang="en-GB"/>
          </a:p>
        </p:txBody>
      </p:sp>
      <p:sp>
        <p:nvSpPr>
          <p:cNvPr id="8" name="Footer Placeholder 4"/>
          <p:cNvSpPr>
            <a:spLocks noGrp="1"/>
          </p:cNvSpPr>
          <p:nvPr>
            <p:ph type="ftr" sz="quarter" idx="11"/>
          </p:nvPr>
        </p:nvSpPr>
        <p:spPr>
          <a:xfrm>
            <a:off x="92224" y="6356350"/>
            <a:ext cx="2895600" cy="365125"/>
          </a:xfrm>
          <a:prstGeom prst="rect">
            <a:avLst/>
          </a:prstGeom>
        </p:spPr>
        <p:txBody>
          <a:bodyPr/>
          <a:lstStyle>
            <a:lvl1pPr>
              <a:defRPr>
                <a:solidFill>
                  <a:srgbClr val="000066"/>
                </a:solidFill>
              </a:defRPr>
            </a:lvl1pPr>
          </a:lstStyle>
          <a:p>
            <a:r>
              <a:rPr lang="en-GB" dirty="0" smtClean="0"/>
              <a:t>UK Cochrane Centre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Placeholder 12"/>
          <p:cNvSpPr>
            <a:spLocks noGrp="1"/>
          </p:cNvSpPr>
          <p:nvPr>
            <p:ph type="title"/>
          </p:nvPr>
        </p:nvSpPr>
        <p:spPr>
          <a:xfrm>
            <a:off x="35496" y="-273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268760"/>
            <a:ext cx="5486400" cy="34588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p>
            <a:fld id="{C2960E62-85D7-41F4-A822-4FBD52B05AFF}" type="slidenum">
              <a:rPr lang="en-GB" smtClean="0"/>
              <a:pPr/>
              <a:t>‹#›</a:t>
            </a:fld>
            <a:endParaRPr lang="en-GB"/>
          </a:p>
        </p:txBody>
      </p:sp>
      <p:sp>
        <p:nvSpPr>
          <p:cNvPr id="8" name="Footer Placeholder 4"/>
          <p:cNvSpPr>
            <a:spLocks noGrp="1"/>
          </p:cNvSpPr>
          <p:nvPr>
            <p:ph type="ftr" sz="quarter" idx="11"/>
          </p:nvPr>
        </p:nvSpPr>
        <p:spPr>
          <a:xfrm>
            <a:off x="92224" y="6376243"/>
            <a:ext cx="2895600" cy="365125"/>
          </a:xfrm>
          <a:prstGeom prst="rect">
            <a:avLst/>
          </a:prstGeom>
        </p:spPr>
        <p:txBody>
          <a:bodyPr/>
          <a:lstStyle>
            <a:lvl1pPr>
              <a:defRPr>
                <a:solidFill>
                  <a:srgbClr val="000066"/>
                </a:solidFill>
              </a:defRPr>
            </a:lvl1pPr>
          </a:lstStyle>
          <a:p>
            <a:r>
              <a:rPr lang="en-GB" dirty="0" smtClean="0"/>
              <a:t>UK Cochrane Centre</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Footer Placeholder 4"/>
          <p:cNvSpPr>
            <a:spLocks noGrp="1"/>
          </p:cNvSpPr>
          <p:nvPr>
            <p:ph type="ftr" sz="quarter" idx="11"/>
          </p:nvPr>
        </p:nvSpPr>
        <p:spPr>
          <a:xfrm>
            <a:off x="107504" y="6356350"/>
            <a:ext cx="2895600" cy="365125"/>
          </a:xfrm>
        </p:spPr>
        <p:txBody>
          <a:bodyPr/>
          <a:lstStyle/>
          <a:p>
            <a:r>
              <a:rPr lang="en-GB" dirty="0" smtClean="0"/>
              <a:t>UK Cochrane Centre</a:t>
            </a:r>
            <a:endParaRPr lang="en-GB" dirty="0"/>
          </a:p>
        </p:txBody>
      </p:sp>
      <p:sp>
        <p:nvSpPr>
          <p:cNvPr id="6" name="Slide Number Placeholder 5"/>
          <p:cNvSpPr>
            <a:spLocks noGrp="1"/>
          </p:cNvSpPr>
          <p:nvPr>
            <p:ph type="sldNum" sz="quarter" idx="12"/>
          </p:nvPr>
        </p:nvSpPr>
        <p:spPr/>
        <p:txBody>
          <a:bodyPr/>
          <a:lstStyle/>
          <a:p>
            <a:fld id="{C552FFC1-3989-4194-BF76-1CEB36D2D866}"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107504" y="6356350"/>
            <a:ext cx="2895600" cy="365125"/>
          </a:xfrm>
        </p:spPr>
        <p:txBody>
          <a:bodyPr/>
          <a:lstStyle/>
          <a:p>
            <a:r>
              <a:rPr lang="en-GB" dirty="0" smtClean="0"/>
              <a:t>UK Cochrane Centre</a:t>
            </a:r>
            <a:endParaRPr lang="en-GB" dirty="0"/>
          </a:p>
        </p:txBody>
      </p:sp>
      <p:sp>
        <p:nvSpPr>
          <p:cNvPr id="6" name="Slide Number Placeholder 5"/>
          <p:cNvSpPr>
            <a:spLocks noGrp="1"/>
          </p:cNvSpPr>
          <p:nvPr>
            <p:ph type="sldNum" sz="quarter" idx="12"/>
          </p:nvPr>
        </p:nvSpPr>
        <p:spPr/>
        <p:txBody>
          <a:bodyPr/>
          <a:lstStyle/>
          <a:p>
            <a:fld id="{C552FFC1-3989-4194-BF76-1CEB36D2D866}" type="slidenum">
              <a:rPr lang="en-GB" smtClean="0"/>
              <a:pPr/>
              <a:t>‹#›</a:t>
            </a:fld>
            <a:endParaRPr lang="en-GB"/>
          </a:p>
        </p:txBody>
      </p:sp>
      <p:sp>
        <p:nvSpPr>
          <p:cNvPr id="7" name="Title Placeholder 12"/>
          <p:cNvSpPr>
            <a:spLocks noGrp="1"/>
          </p:cNvSpPr>
          <p:nvPr>
            <p:ph type="title" hasCustomPrompt="1"/>
          </p:nvPr>
        </p:nvSpPr>
        <p:spPr>
          <a:xfrm>
            <a:off x="35496" y="-27384"/>
            <a:ext cx="8229600" cy="1143000"/>
          </a:xfrm>
          <a:prstGeom prst="rect">
            <a:avLst/>
          </a:prstGeom>
        </p:spPr>
        <p:txBody>
          <a:bodyPr vert="horz" lIns="91440" tIns="45720" rIns="91440" bIns="45720" rtlCol="0" anchor="ctr">
            <a:normAutofit/>
          </a:bodyPr>
          <a:lstStyle>
            <a:lvl1pPr>
              <a:defRPr/>
            </a:lvl1pPr>
          </a:lstStyle>
          <a:p>
            <a:r>
              <a:rPr lang="en-US" dirty="0" smtClean="0"/>
              <a:t>slide</a:t>
            </a:r>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107504" y="6356350"/>
            <a:ext cx="2895600" cy="365125"/>
          </a:xfrm>
        </p:spPr>
        <p:txBody>
          <a:bodyPr/>
          <a:lstStyle/>
          <a:p>
            <a:r>
              <a:rPr lang="en-GB" dirty="0" smtClean="0"/>
              <a:t>UK Cochrane Centre</a:t>
            </a:r>
            <a:endParaRPr lang="en-GB" dirty="0"/>
          </a:p>
        </p:txBody>
      </p:sp>
      <p:sp>
        <p:nvSpPr>
          <p:cNvPr id="6" name="Slide Number Placeholder 5"/>
          <p:cNvSpPr>
            <a:spLocks noGrp="1"/>
          </p:cNvSpPr>
          <p:nvPr>
            <p:ph type="sldNum" sz="quarter" idx="12"/>
          </p:nvPr>
        </p:nvSpPr>
        <p:spPr/>
        <p:txBody>
          <a:bodyPr/>
          <a:lstStyle/>
          <a:p>
            <a:fld id="{C552FFC1-3989-4194-BF76-1CEB36D2D866}"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a:xfrm>
            <a:off x="107504" y="6356350"/>
            <a:ext cx="2895600" cy="365125"/>
          </a:xfrm>
        </p:spPr>
        <p:txBody>
          <a:bodyPr/>
          <a:lstStyle/>
          <a:p>
            <a:r>
              <a:rPr lang="en-GB" dirty="0" smtClean="0"/>
              <a:t>UK Cochrane Centre</a:t>
            </a:r>
            <a:endParaRPr lang="en-GB" dirty="0"/>
          </a:p>
        </p:txBody>
      </p:sp>
      <p:sp>
        <p:nvSpPr>
          <p:cNvPr id="7" name="Slide Number Placeholder 6"/>
          <p:cNvSpPr>
            <a:spLocks noGrp="1"/>
          </p:cNvSpPr>
          <p:nvPr>
            <p:ph type="sldNum" sz="quarter" idx="12"/>
          </p:nvPr>
        </p:nvSpPr>
        <p:spPr/>
        <p:txBody>
          <a:bodyPr/>
          <a:lstStyle/>
          <a:p>
            <a:fld id="{C552FFC1-3989-4194-BF76-1CEB36D2D866}" type="slidenum">
              <a:rPr lang="en-GB" smtClean="0"/>
              <a:pPr/>
              <a:t>‹#›</a:t>
            </a:fld>
            <a:endParaRPr lang="en-GB"/>
          </a:p>
        </p:txBody>
      </p:sp>
      <p:sp>
        <p:nvSpPr>
          <p:cNvPr id="8" name="Title Placeholder 12"/>
          <p:cNvSpPr>
            <a:spLocks noGrp="1"/>
          </p:cNvSpPr>
          <p:nvPr>
            <p:ph type="title" hasCustomPrompt="1"/>
          </p:nvPr>
        </p:nvSpPr>
        <p:spPr>
          <a:xfrm>
            <a:off x="35496" y="-27384"/>
            <a:ext cx="8229600" cy="1143000"/>
          </a:xfrm>
          <a:prstGeom prst="rect">
            <a:avLst/>
          </a:prstGeom>
        </p:spPr>
        <p:txBody>
          <a:bodyPr vert="horz" lIns="91440" tIns="45720" rIns="91440" bIns="45720" rtlCol="0" anchor="ctr">
            <a:normAutofit/>
          </a:bodyPr>
          <a:lstStyle>
            <a:lvl1pPr>
              <a:defRPr/>
            </a:lvl1pPr>
          </a:lstStyle>
          <a:p>
            <a:r>
              <a:rPr lang="en-US" dirty="0" smtClean="0"/>
              <a:t>slide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sz="quarter" idx="11"/>
          </p:nvPr>
        </p:nvSpPr>
        <p:spPr>
          <a:xfrm>
            <a:off x="107504" y="6356350"/>
            <a:ext cx="2895600" cy="365125"/>
          </a:xfrm>
        </p:spPr>
        <p:txBody>
          <a:bodyPr/>
          <a:lstStyle/>
          <a:p>
            <a:r>
              <a:rPr lang="en-GB" dirty="0" smtClean="0"/>
              <a:t>UK Cochrane Centre</a:t>
            </a:r>
            <a:endParaRPr lang="en-GB" dirty="0"/>
          </a:p>
        </p:txBody>
      </p:sp>
      <p:sp>
        <p:nvSpPr>
          <p:cNvPr id="9" name="Slide Number Placeholder 8"/>
          <p:cNvSpPr>
            <a:spLocks noGrp="1"/>
          </p:cNvSpPr>
          <p:nvPr>
            <p:ph type="sldNum" sz="quarter" idx="12"/>
          </p:nvPr>
        </p:nvSpPr>
        <p:spPr/>
        <p:txBody>
          <a:bodyPr/>
          <a:lstStyle/>
          <a:p>
            <a:fld id="{C552FFC1-3989-4194-BF76-1CEB36D2D866}" type="slidenum">
              <a:rPr lang="en-GB" smtClean="0"/>
              <a:pPr/>
              <a:t>‹#›</a:t>
            </a:fld>
            <a:endParaRPr lang="en-GB"/>
          </a:p>
        </p:txBody>
      </p:sp>
      <p:sp>
        <p:nvSpPr>
          <p:cNvPr id="10" name="Title Placeholder 12"/>
          <p:cNvSpPr>
            <a:spLocks noGrp="1"/>
          </p:cNvSpPr>
          <p:nvPr>
            <p:ph type="title" hasCustomPrompt="1"/>
          </p:nvPr>
        </p:nvSpPr>
        <p:spPr>
          <a:xfrm>
            <a:off x="35496" y="-27384"/>
            <a:ext cx="8229600" cy="1143000"/>
          </a:xfrm>
          <a:prstGeom prst="rect">
            <a:avLst/>
          </a:prstGeom>
        </p:spPr>
        <p:txBody>
          <a:bodyPr vert="horz" lIns="91440" tIns="45720" rIns="91440" bIns="45720" rtlCol="0" anchor="ctr">
            <a:normAutofit/>
          </a:bodyPr>
          <a:lstStyle>
            <a:lvl1pPr>
              <a:defRPr/>
            </a:lvl1pPr>
          </a:lstStyle>
          <a:p>
            <a:r>
              <a:rPr lang="en-US" dirty="0" smtClean="0"/>
              <a:t>slide</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7504" y="6356350"/>
            <a:ext cx="2895600" cy="365125"/>
          </a:xfrm>
        </p:spPr>
        <p:txBody>
          <a:bodyPr/>
          <a:lstStyle/>
          <a:p>
            <a:r>
              <a:rPr lang="en-GB" dirty="0" smtClean="0"/>
              <a:t>UK Cochrane Centre</a:t>
            </a:r>
            <a:endParaRPr lang="en-GB" dirty="0"/>
          </a:p>
        </p:txBody>
      </p:sp>
      <p:sp>
        <p:nvSpPr>
          <p:cNvPr id="5" name="Slide Number Placeholder 4"/>
          <p:cNvSpPr>
            <a:spLocks noGrp="1"/>
          </p:cNvSpPr>
          <p:nvPr>
            <p:ph type="sldNum" sz="quarter" idx="12"/>
          </p:nvPr>
        </p:nvSpPr>
        <p:spPr/>
        <p:txBody>
          <a:bodyPr/>
          <a:lstStyle/>
          <a:p>
            <a:fld id="{C552FFC1-3989-4194-BF76-1CEB36D2D866}" type="slidenum">
              <a:rPr lang="en-GB" smtClean="0"/>
              <a:pPr/>
              <a:t>‹#›</a:t>
            </a:fld>
            <a:endParaRPr lang="en-GB"/>
          </a:p>
        </p:txBody>
      </p:sp>
      <p:sp>
        <p:nvSpPr>
          <p:cNvPr id="6" name="Title Placeholder 12"/>
          <p:cNvSpPr>
            <a:spLocks noGrp="1"/>
          </p:cNvSpPr>
          <p:nvPr>
            <p:ph type="title" hasCustomPrompt="1"/>
          </p:nvPr>
        </p:nvSpPr>
        <p:spPr>
          <a:xfrm>
            <a:off x="35496" y="-27384"/>
            <a:ext cx="8229600" cy="1143000"/>
          </a:xfrm>
          <a:prstGeom prst="rect">
            <a:avLst/>
          </a:prstGeom>
        </p:spPr>
        <p:txBody>
          <a:bodyPr vert="horz" lIns="91440" tIns="45720" rIns="91440" bIns="45720" rtlCol="0" anchor="ctr">
            <a:normAutofit/>
          </a:bodyPr>
          <a:lstStyle>
            <a:lvl1pPr>
              <a:defRPr/>
            </a:lvl1pPr>
          </a:lstStyle>
          <a:p>
            <a:r>
              <a:rPr lang="en-US" dirty="0" smtClean="0"/>
              <a:t>slide</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07504" y="6356350"/>
            <a:ext cx="2895600" cy="365125"/>
          </a:xfrm>
        </p:spPr>
        <p:txBody>
          <a:bodyPr/>
          <a:lstStyle/>
          <a:p>
            <a:r>
              <a:rPr lang="en-GB" dirty="0" smtClean="0"/>
              <a:t>UK Cochrane Centre</a:t>
            </a:r>
            <a:endParaRPr lang="en-GB" dirty="0"/>
          </a:p>
        </p:txBody>
      </p:sp>
      <p:sp>
        <p:nvSpPr>
          <p:cNvPr id="4" name="Slide Number Placeholder 3"/>
          <p:cNvSpPr>
            <a:spLocks noGrp="1"/>
          </p:cNvSpPr>
          <p:nvPr>
            <p:ph type="sldNum" sz="quarter" idx="12"/>
          </p:nvPr>
        </p:nvSpPr>
        <p:spPr/>
        <p:txBody>
          <a:bodyPr/>
          <a:lstStyle/>
          <a:p>
            <a:fld id="{C552FFC1-3989-4194-BF76-1CEB36D2D866}"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3008313" cy="964367"/>
          </a:xfrm>
          <a:prstGeom prst="rect">
            <a:avLst/>
          </a:prstGeom>
        </p:spPr>
        <p:txBody>
          <a:bodyPr anchor="b">
            <a:normAutofit/>
          </a:bodyPr>
          <a:lstStyle>
            <a:lvl1pPr algn="l">
              <a:defRPr sz="24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268760"/>
            <a:ext cx="5111750" cy="48574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233126"/>
            <a:ext cx="3008313" cy="38930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a:xfrm>
            <a:off x="107504" y="6356350"/>
            <a:ext cx="2895600" cy="365125"/>
          </a:xfrm>
        </p:spPr>
        <p:txBody>
          <a:bodyPr/>
          <a:lstStyle/>
          <a:p>
            <a:r>
              <a:rPr lang="en-GB" dirty="0" smtClean="0"/>
              <a:t>UK Cochrane Centre</a:t>
            </a:r>
            <a:endParaRPr lang="en-GB" dirty="0"/>
          </a:p>
        </p:txBody>
      </p:sp>
      <p:sp>
        <p:nvSpPr>
          <p:cNvPr id="7" name="Slide Number Placeholder 6"/>
          <p:cNvSpPr>
            <a:spLocks noGrp="1"/>
          </p:cNvSpPr>
          <p:nvPr>
            <p:ph type="sldNum" sz="quarter" idx="12"/>
          </p:nvPr>
        </p:nvSpPr>
        <p:spPr/>
        <p:txBody>
          <a:bodyPr/>
          <a:lstStyle/>
          <a:p>
            <a:fld id="{C552FFC1-3989-4194-BF76-1CEB36D2D866}"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268759"/>
            <a:ext cx="5486400" cy="345881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107504" y="6356350"/>
            <a:ext cx="2895600" cy="365125"/>
          </a:xfrm>
        </p:spPr>
        <p:txBody>
          <a:bodyPr/>
          <a:lstStyle/>
          <a:p>
            <a:r>
              <a:rPr lang="en-GB" dirty="0" smtClean="0"/>
              <a:t>UK Cochrane Centre</a:t>
            </a:r>
            <a:endParaRPr lang="en-GB" dirty="0"/>
          </a:p>
        </p:txBody>
      </p:sp>
      <p:sp>
        <p:nvSpPr>
          <p:cNvPr id="7" name="Slide Number Placeholder 6"/>
          <p:cNvSpPr>
            <a:spLocks noGrp="1"/>
          </p:cNvSpPr>
          <p:nvPr>
            <p:ph type="sldNum" sz="quarter" idx="12"/>
          </p:nvPr>
        </p:nvSpPr>
        <p:spPr/>
        <p:txBody>
          <a:bodyPr/>
          <a:lstStyle/>
          <a:p>
            <a:fld id="{C552FFC1-3989-4194-BF76-1CEB36D2D86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smtClean="0"/>
              <a:t>UK Cochrane Centre</a:t>
            </a:r>
            <a:endParaRPr lang="en-GB" dirty="0"/>
          </a:p>
        </p:txBody>
      </p:sp>
      <p:sp>
        <p:nvSpPr>
          <p:cNvPr id="4" name="Slide Number Placeholder 3"/>
          <p:cNvSpPr>
            <a:spLocks noGrp="1"/>
          </p:cNvSpPr>
          <p:nvPr>
            <p:ph type="sldNum" sz="quarter" idx="11"/>
          </p:nvPr>
        </p:nvSpPr>
        <p:spPr/>
        <p:txBody>
          <a:bodyPr/>
          <a:lstStyle/>
          <a:p>
            <a:fld id="{C552FFC1-3989-4194-BF76-1CEB36D2D866}" type="slidenum">
              <a:rPr lang="en-GB" smtClean="0"/>
              <a:pPr/>
              <a:t>‹#›</a:t>
            </a:fld>
            <a:endParaRPr lang="en-GB"/>
          </a:p>
        </p:txBody>
      </p:sp>
      <p:sp>
        <p:nvSpPr>
          <p:cNvPr id="5" name="Rectangle 4"/>
          <p:cNvSpPr/>
          <p:nvPr userDrawn="1"/>
        </p:nvSpPr>
        <p:spPr>
          <a:xfrm>
            <a:off x="0" y="1079025"/>
            <a:ext cx="9144000" cy="4870255"/>
          </a:xfrm>
          <a:prstGeom prst="rect">
            <a:avLst/>
          </a:prstGeom>
          <a:gradFill flip="none" rotWithShape="1">
            <a:gsLst>
              <a:gs pos="0">
                <a:schemeClr val="bg1"/>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11"/>
          <p:cNvSpPr>
            <a:spLocks noGrp="1"/>
          </p:cNvSpPr>
          <p:nvPr>
            <p:ph type="body" sz="quarter" idx="13"/>
          </p:nvPr>
        </p:nvSpPr>
        <p:spPr>
          <a:xfrm>
            <a:off x="1259632" y="1655089"/>
            <a:ext cx="5616624" cy="316835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15"/>
          <p:cNvSpPr>
            <a:spLocks noGrp="1"/>
          </p:cNvSpPr>
          <p:nvPr>
            <p:ph type="body" sz="quarter" idx="14" hasCustomPrompt="1"/>
          </p:nvPr>
        </p:nvSpPr>
        <p:spPr>
          <a:xfrm>
            <a:off x="395536" y="1655089"/>
            <a:ext cx="863600" cy="936625"/>
          </a:xfrm>
        </p:spPr>
        <p:txBody>
          <a:bodyPr>
            <a:noAutofit/>
          </a:bodyPr>
          <a:lstStyle>
            <a:lvl1pPr>
              <a:buNone/>
              <a:defRPr sz="9600">
                <a:solidFill>
                  <a:srgbClr val="000066"/>
                </a:solidFill>
                <a:latin typeface="Garamond" pitchFamily="18" charset="0"/>
              </a:defRPr>
            </a:lvl1pPr>
          </a:lstStyle>
          <a:p>
            <a:pPr lvl="0"/>
            <a:r>
              <a:rPr lang="en-GB" dirty="0" smtClean="0"/>
              <a:t>“</a:t>
            </a:r>
            <a:endParaRPr lang="en-GB" dirty="0"/>
          </a:p>
        </p:txBody>
      </p:sp>
      <p:sp>
        <p:nvSpPr>
          <p:cNvPr id="8" name="Text Placeholder 17"/>
          <p:cNvSpPr>
            <a:spLocks noGrp="1"/>
          </p:cNvSpPr>
          <p:nvPr>
            <p:ph type="body" sz="quarter" idx="15" hasCustomPrompt="1"/>
          </p:nvPr>
        </p:nvSpPr>
        <p:spPr>
          <a:xfrm>
            <a:off x="6876256" y="3743321"/>
            <a:ext cx="1008063" cy="1079500"/>
          </a:xfrm>
        </p:spPr>
        <p:txBody>
          <a:bodyPr>
            <a:noAutofit/>
          </a:bodyPr>
          <a:lstStyle>
            <a:lvl1pPr>
              <a:buNone/>
              <a:defRPr sz="9600">
                <a:solidFill>
                  <a:srgbClr val="000066"/>
                </a:solidFill>
                <a:latin typeface="Garamond" pitchFamily="18" charset="0"/>
              </a:defRPr>
            </a:lvl1pPr>
          </a:lstStyle>
          <a:p>
            <a:pPr lvl="0"/>
            <a:r>
              <a:rPr lang="en-GB" dirty="0" smtClean="0"/>
              <a:t>”</a:t>
            </a:r>
            <a:endParaRPr lang="en-GB" dirty="0"/>
          </a:p>
        </p:txBody>
      </p:sp>
      <p:sp>
        <p:nvSpPr>
          <p:cNvPr id="11" name="Text Placeholder 10"/>
          <p:cNvSpPr>
            <a:spLocks noGrp="1"/>
          </p:cNvSpPr>
          <p:nvPr>
            <p:ph type="body" sz="quarter" idx="16" hasCustomPrompt="1"/>
          </p:nvPr>
        </p:nvSpPr>
        <p:spPr>
          <a:xfrm>
            <a:off x="1258888" y="4868863"/>
            <a:ext cx="5616575" cy="504825"/>
          </a:xfrm>
        </p:spPr>
        <p:txBody>
          <a:bodyPr>
            <a:normAutofit/>
          </a:bodyPr>
          <a:lstStyle>
            <a:lvl1pPr>
              <a:buNone/>
              <a:defRPr sz="2000">
                <a:solidFill>
                  <a:srgbClr val="000066"/>
                </a:solidFill>
                <a:latin typeface="Garamond" pitchFamily="18" charset="0"/>
              </a:defRPr>
            </a:lvl1pPr>
          </a:lstStyle>
          <a:p>
            <a:pPr lvl="0"/>
            <a:r>
              <a:rPr lang="en-GB" sz="2000" dirty="0" smtClean="0">
                <a:latin typeface="Garamond" pitchFamily="18" charset="0"/>
              </a:rPr>
              <a:t>Who said...</a:t>
            </a:r>
            <a:endParaRPr lang="en-GB" dirty="0"/>
          </a:p>
        </p:txBody>
      </p:sp>
      <p:sp>
        <p:nvSpPr>
          <p:cNvPr id="10" name="Title Placeholder 12"/>
          <p:cNvSpPr>
            <a:spLocks noGrp="1"/>
          </p:cNvSpPr>
          <p:nvPr>
            <p:ph type="title" hasCustomPrompt="1"/>
          </p:nvPr>
        </p:nvSpPr>
        <p:spPr>
          <a:xfrm>
            <a:off x="35496" y="-27384"/>
            <a:ext cx="8229600" cy="1143000"/>
          </a:xfrm>
          <a:prstGeom prst="rect">
            <a:avLst/>
          </a:prstGeom>
        </p:spPr>
        <p:txBody>
          <a:bodyPr vert="horz" lIns="91440" tIns="45720" rIns="91440" bIns="45720" rtlCol="0" anchor="ctr">
            <a:normAutofit/>
          </a:bodyPr>
          <a:lstStyle>
            <a:lvl1pPr>
              <a:defRPr/>
            </a:lvl1pPr>
          </a:lstStyle>
          <a:p>
            <a:r>
              <a:rPr lang="en-US" dirty="0" smtClean="0"/>
              <a:t>slide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itle Placeholder 12"/>
          <p:cNvSpPr>
            <a:spLocks noGrp="1"/>
          </p:cNvSpPr>
          <p:nvPr>
            <p:ph type="title"/>
          </p:nvPr>
        </p:nvSpPr>
        <p:spPr>
          <a:xfrm>
            <a:off x="35496" y="-273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itle Placeholder 12"/>
          <p:cNvSpPr>
            <a:spLocks noGrp="1"/>
          </p:cNvSpPr>
          <p:nvPr>
            <p:ph type="title"/>
          </p:nvPr>
        </p:nvSpPr>
        <p:spPr>
          <a:xfrm>
            <a:off x="35496" y="-273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2"/>
          <p:cNvSpPr>
            <a:spLocks noGrp="1"/>
          </p:cNvSpPr>
          <p:nvPr>
            <p:ph type="title"/>
          </p:nvPr>
        </p:nvSpPr>
        <p:spPr>
          <a:xfrm>
            <a:off x="35496" y="-273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batim">
    <p:spTree>
      <p:nvGrpSpPr>
        <p:cNvPr id="1" name=""/>
        <p:cNvGrpSpPr/>
        <p:nvPr/>
      </p:nvGrpSpPr>
      <p:grpSpPr>
        <a:xfrm>
          <a:off x="0" y="0"/>
          <a:ext cx="0" cy="0"/>
          <a:chOff x="0" y="0"/>
          <a:chExt cx="0" cy="0"/>
        </a:xfrm>
      </p:grpSpPr>
      <p:sp>
        <p:nvSpPr>
          <p:cNvPr id="6" name="Rectangle 5"/>
          <p:cNvSpPr/>
          <p:nvPr userDrawn="1"/>
        </p:nvSpPr>
        <p:spPr>
          <a:xfrm>
            <a:off x="0" y="993873"/>
            <a:ext cx="9144000" cy="4870255"/>
          </a:xfrm>
          <a:prstGeom prst="rect">
            <a:avLst/>
          </a:prstGeom>
          <a:gradFill flip="none" rotWithShape="1">
            <a:gsLst>
              <a:gs pos="0">
                <a:schemeClr val="bg1"/>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1"/>
          <p:cNvSpPr>
            <a:spLocks noGrp="1"/>
          </p:cNvSpPr>
          <p:nvPr>
            <p:ph type="body" sz="quarter" idx="13"/>
          </p:nvPr>
        </p:nvSpPr>
        <p:spPr>
          <a:xfrm>
            <a:off x="1259632" y="1655089"/>
            <a:ext cx="5616624" cy="316835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15"/>
          <p:cNvSpPr>
            <a:spLocks noGrp="1"/>
          </p:cNvSpPr>
          <p:nvPr>
            <p:ph type="body" sz="quarter" idx="14" hasCustomPrompt="1"/>
          </p:nvPr>
        </p:nvSpPr>
        <p:spPr>
          <a:xfrm>
            <a:off x="395536" y="1655089"/>
            <a:ext cx="863600" cy="936625"/>
          </a:xfrm>
        </p:spPr>
        <p:txBody>
          <a:bodyPr>
            <a:noAutofit/>
          </a:bodyPr>
          <a:lstStyle>
            <a:lvl1pPr>
              <a:buNone/>
              <a:defRPr sz="9600">
                <a:solidFill>
                  <a:srgbClr val="000066"/>
                </a:solidFill>
                <a:latin typeface="+mj-lt"/>
              </a:defRPr>
            </a:lvl1pPr>
          </a:lstStyle>
          <a:p>
            <a:pPr lvl="0"/>
            <a:r>
              <a:rPr lang="en-GB" dirty="0" smtClean="0"/>
              <a:t>“</a:t>
            </a:r>
            <a:endParaRPr lang="en-GB" dirty="0"/>
          </a:p>
        </p:txBody>
      </p:sp>
      <p:sp>
        <p:nvSpPr>
          <p:cNvPr id="13" name="Text Placeholder 17"/>
          <p:cNvSpPr>
            <a:spLocks noGrp="1"/>
          </p:cNvSpPr>
          <p:nvPr>
            <p:ph type="body" sz="quarter" idx="15" hasCustomPrompt="1"/>
          </p:nvPr>
        </p:nvSpPr>
        <p:spPr>
          <a:xfrm>
            <a:off x="6876256" y="3743321"/>
            <a:ext cx="1008063" cy="1079500"/>
          </a:xfrm>
        </p:spPr>
        <p:txBody>
          <a:bodyPr>
            <a:noAutofit/>
          </a:bodyPr>
          <a:lstStyle>
            <a:lvl1pPr>
              <a:buNone/>
              <a:defRPr sz="9600">
                <a:solidFill>
                  <a:srgbClr val="000066"/>
                </a:solidFill>
                <a:latin typeface="+mj-lt"/>
              </a:defRPr>
            </a:lvl1pPr>
          </a:lstStyle>
          <a:p>
            <a:pPr lvl="0"/>
            <a:r>
              <a:rPr lang="en-GB" dirty="0" smtClean="0"/>
              <a:t>”</a:t>
            </a:r>
            <a:endParaRPr lang="en-GB" dirty="0"/>
          </a:p>
        </p:txBody>
      </p:sp>
      <p:sp>
        <p:nvSpPr>
          <p:cNvPr id="14" name="Text Placeholder 19"/>
          <p:cNvSpPr>
            <a:spLocks noGrp="1"/>
          </p:cNvSpPr>
          <p:nvPr>
            <p:ph type="body" sz="quarter" idx="16" hasCustomPrompt="1"/>
          </p:nvPr>
        </p:nvSpPr>
        <p:spPr>
          <a:xfrm>
            <a:off x="1258888" y="4823020"/>
            <a:ext cx="5616575" cy="647700"/>
          </a:xfrm>
        </p:spPr>
        <p:txBody>
          <a:bodyPr>
            <a:normAutofit/>
          </a:bodyPr>
          <a:lstStyle>
            <a:lvl1pPr>
              <a:buNone/>
              <a:defRPr sz="2000" baseline="0">
                <a:solidFill>
                  <a:srgbClr val="000066"/>
                </a:solidFill>
                <a:latin typeface="+mj-lt"/>
              </a:defRPr>
            </a:lvl1pPr>
          </a:lstStyle>
          <a:p>
            <a:pPr lvl="0"/>
            <a:r>
              <a:rPr lang="en-GB" sz="2000" dirty="0" smtClean="0">
                <a:latin typeface="+mj-lt"/>
              </a:rPr>
              <a:t>Who said...</a:t>
            </a:r>
            <a:endParaRPr lang="en-GB" dirty="0"/>
          </a:p>
        </p:txBody>
      </p:sp>
      <p:sp>
        <p:nvSpPr>
          <p:cNvPr id="10" name="Title Placeholder 12"/>
          <p:cNvSpPr>
            <a:spLocks noGrp="1"/>
          </p:cNvSpPr>
          <p:nvPr>
            <p:ph type="title"/>
          </p:nvPr>
        </p:nvSpPr>
        <p:spPr>
          <a:xfrm>
            <a:off x="35496" y="-273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3008313" cy="1035847"/>
          </a:xfrm>
          <a:prstGeom prst="rect">
            <a:avLst/>
          </a:prstGeom>
        </p:spPr>
        <p:txBody>
          <a:bodyPr anchor="b">
            <a:normAutofit/>
          </a:bodyPr>
          <a:lstStyle>
            <a:lvl1pPr algn="l">
              <a:defRPr sz="24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908720"/>
            <a:ext cx="5111750" cy="521744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944567"/>
            <a:ext cx="3008313" cy="418159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gif"/><Relationship Id="rId13" Type="http://schemas.openxmlformats.org/officeDocument/2006/relationships/image" Target="../media/image2.gif"/><Relationship Id="rId14" Type="http://schemas.openxmlformats.org/officeDocument/2006/relationships/image" Target="../media/image3.jpeg"/><Relationship Id="rId15"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1.gif"/><Relationship Id="rId13" Type="http://schemas.openxmlformats.org/officeDocument/2006/relationships/image" Target="../media/image2.gif"/><Relationship Id="rId14" Type="http://schemas.openxmlformats.org/officeDocument/2006/relationships/image" Target="../media/image3.jpe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2.gif"/><Relationship Id="rId13" Type="http://schemas.openxmlformats.org/officeDocument/2006/relationships/image" Target="../media/image3.jpeg"/><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filled.gif"/>
          <p:cNvPicPr>
            <a:picLocks noChangeAspect="1"/>
          </p:cNvPicPr>
          <p:nvPr/>
        </p:nvPicPr>
        <p:blipFill>
          <a:blip r:embed="rId12" cstate="print">
            <a:lum bright="13000" contrast="-8000"/>
          </a:blip>
          <a:stretch>
            <a:fillRect/>
          </a:stretch>
        </p:blipFill>
        <p:spPr>
          <a:xfrm>
            <a:off x="-1" y="0"/>
            <a:ext cx="6031265" cy="5085184"/>
          </a:xfrm>
          <a:prstGeom prst="rect">
            <a:avLst/>
          </a:prstGeom>
        </p:spPr>
      </p:pic>
      <p:sp>
        <p:nvSpPr>
          <p:cNvPr id="13" name="Title Placeholder 12"/>
          <p:cNvSpPr>
            <a:spLocks noGrp="1"/>
          </p:cNvSpPr>
          <p:nvPr>
            <p:ph type="title"/>
          </p:nvPr>
        </p:nvSpPr>
        <p:spPr>
          <a:xfrm>
            <a:off x="35496" y="-273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14" name="Text Placeholder 13"/>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Footer Placeholder 14"/>
          <p:cNvSpPr txBox="1">
            <a:spLocks/>
          </p:cNvSpPr>
          <p:nvPr/>
        </p:nvSpPr>
        <p:spPr>
          <a:xfrm>
            <a:off x="6084168" y="6356350"/>
            <a:ext cx="2895600" cy="365125"/>
          </a:xfrm>
          <a:prstGeom prst="rect">
            <a:avLst/>
          </a:prstGeom>
        </p:spPr>
        <p:txBody>
          <a:bodyPr vert="horz" lIns="91440" tIns="45720" rIns="91440" bIns="45720" rtlCol="0" anchor="ctr"/>
          <a:lstStyle>
            <a:lvl1pPr algn="l">
              <a:defRPr sz="1200">
                <a:solidFill>
                  <a:srgbClr val="000066"/>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66"/>
              </a:solidFill>
              <a:effectLst/>
              <a:uLnTx/>
              <a:uFillTx/>
              <a:latin typeface="+mn-lt"/>
              <a:ea typeface="+mn-ea"/>
              <a:cs typeface="+mn-cs"/>
            </a:endParaRPr>
          </a:p>
        </p:txBody>
      </p:sp>
      <p:pic>
        <p:nvPicPr>
          <p:cNvPr id="20" name="Picture 19" descr="cclogo150x175.gif"/>
          <p:cNvPicPr>
            <a:picLocks noChangeAspect="1"/>
          </p:cNvPicPr>
          <p:nvPr/>
        </p:nvPicPr>
        <p:blipFill>
          <a:blip r:embed="rId13" cstate="print"/>
          <a:stretch>
            <a:fillRect/>
          </a:stretch>
        </p:blipFill>
        <p:spPr>
          <a:xfrm>
            <a:off x="8604448" y="6261316"/>
            <a:ext cx="420637" cy="490744"/>
          </a:xfrm>
          <a:prstGeom prst="rect">
            <a:avLst/>
          </a:prstGeom>
        </p:spPr>
      </p:pic>
      <p:pic>
        <p:nvPicPr>
          <p:cNvPr id="10" name="Picture 9" descr="NIHR logo no background.jpg"/>
          <p:cNvPicPr>
            <a:picLocks noChangeAspect="1"/>
          </p:cNvPicPr>
          <p:nvPr/>
        </p:nvPicPr>
        <p:blipFill>
          <a:blip r:embed="rId14" cstate="print"/>
          <a:stretch>
            <a:fillRect/>
          </a:stretch>
        </p:blipFill>
        <p:spPr>
          <a:xfrm>
            <a:off x="7164288" y="6289848"/>
            <a:ext cx="1296144" cy="451519"/>
          </a:xfrm>
          <a:prstGeom prst="rect">
            <a:avLst/>
          </a:prstGeom>
        </p:spPr>
      </p:pic>
      <p:pic>
        <p:nvPicPr>
          <p:cNvPr id="11" name="Picture 14" descr="ox_rec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52120" y="6337079"/>
            <a:ext cx="13668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6"/>
          <p:cNvGrpSpPr>
            <a:grpSpLocks noChangeAspect="1"/>
          </p:cNvGrpSpPr>
          <p:nvPr/>
        </p:nvGrpSpPr>
        <p:grpSpPr bwMode="auto">
          <a:xfrm>
            <a:off x="2025102" y="6275716"/>
            <a:ext cx="3378200" cy="523875"/>
            <a:chOff x="4343400" y="6105896"/>
            <a:chExt cx="4672013" cy="725116"/>
          </a:xfrm>
        </p:grpSpPr>
        <p:sp>
          <p:nvSpPr>
            <p:cNvPr id="17" name="Title 1"/>
            <p:cNvSpPr txBox="1">
              <a:spLocks/>
            </p:cNvSpPr>
            <p:nvPr/>
          </p:nvSpPr>
          <p:spPr bwMode="auto">
            <a:xfrm>
              <a:off x="4343400" y="6279484"/>
              <a:ext cx="3951891" cy="551528"/>
            </a:xfrm>
            <a:prstGeom prst="rect">
              <a:avLst/>
            </a:prstGeom>
          </p:spPr>
          <p:txBody>
            <a:bodyPr bIns="46800" anchor="b">
              <a:normAutofit fontScale="55000" lnSpcReduction="20000"/>
            </a:bodyPr>
            <a:lstStyle/>
            <a:p>
              <a:pPr algn="r" fontAlgn="auto">
                <a:spcAft>
                  <a:spcPts val="0"/>
                </a:spcAft>
                <a:defRPr/>
              </a:pPr>
              <a:r>
                <a:rPr lang="en-AU" sz="4400" dirty="0">
                  <a:solidFill>
                    <a:srgbClr val="E6E6E6"/>
                  </a:solidFill>
                  <a:latin typeface="+mj-lt"/>
                  <a:ea typeface="+mj-ea"/>
                  <a:cs typeface="+mj-cs"/>
                </a:rPr>
                <a:t>cochrane training</a:t>
              </a:r>
            </a:p>
          </p:txBody>
        </p:sp>
        <p:pic>
          <p:nvPicPr>
            <p:cNvPr id="18" name="Picture 16" descr="FINAL.bmp"/>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14122" y="6105896"/>
              <a:ext cx="701291" cy="69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Footer Placeholder 4"/>
          <p:cNvSpPr>
            <a:spLocks noGrp="1"/>
          </p:cNvSpPr>
          <p:nvPr>
            <p:ph type="ftr" sz="quarter" idx="3"/>
          </p:nvPr>
        </p:nvSpPr>
        <p:spPr>
          <a:xfrm>
            <a:off x="146937" y="6391054"/>
            <a:ext cx="2895600" cy="365125"/>
          </a:xfrm>
          <a:prstGeom prst="rect">
            <a:avLst/>
          </a:prstGeom>
        </p:spPr>
        <p:txBody>
          <a:bodyPr/>
          <a:lstStyle>
            <a:lvl1pPr>
              <a:defRPr>
                <a:solidFill>
                  <a:srgbClr val="000066"/>
                </a:solidFill>
              </a:defRPr>
            </a:lvl1pPr>
          </a:lstStyle>
          <a:p>
            <a:r>
              <a:rPr lang="en-GB" dirty="0" smtClean="0"/>
              <a:t>UK Cochrane Centre</a:t>
            </a:r>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4" r:id="rId8"/>
    <p:sldLayoutId id="2147483668" r:id="rId9"/>
    <p:sldLayoutId id="2147483669" r:id="rId10"/>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4000" kern="1200">
          <a:solidFill>
            <a:srgbClr val="0000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filled.gif"/>
          <p:cNvPicPr>
            <a:picLocks noChangeAspect="1"/>
          </p:cNvPicPr>
          <p:nvPr/>
        </p:nvPicPr>
        <p:blipFill>
          <a:blip r:embed="rId12" cstate="print">
            <a:lum bright="13000" contrast="-8000"/>
          </a:blip>
          <a:stretch>
            <a:fillRect/>
          </a:stretch>
        </p:blipFill>
        <p:spPr>
          <a:xfrm>
            <a:off x="-1" y="0"/>
            <a:ext cx="6031265" cy="5085184"/>
          </a:xfrm>
          <a:prstGeom prst="rect">
            <a:avLst/>
          </a:prstGeom>
        </p:spPr>
      </p:pic>
      <p:sp>
        <p:nvSpPr>
          <p:cNvPr id="14" name="Text Placeholder 13"/>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Footer Placeholder 14"/>
          <p:cNvSpPr>
            <a:spLocks noGrp="1"/>
          </p:cNvSpPr>
          <p:nvPr>
            <p:ph type="ftr" sz="quarter" idx="3"/>
          </p:nvPr>
        </p:nvSpPr>
        <p:spPr>
          <a:xfrm>
            <a:off x="107504" y="6324126"/>
            <a:ext cx="2895600" cy="365125"/>
          </a:xfrm>
          <a:prstGeom prst="rect">
            <a:avLst/>
          </a:prstGeom>
        </p:spPr>
        <p:txBody>
          <a:bodyPr vert="horz" lIns="91440" tIns="45720" rIns="91440" bIns="45720" rtlCol="0" anchor="ctr"/>
          <a:lstStyle>
            <a:lvl1pPr algn="l">
              <a:defRPr sz="1200" b="1">
                <a:solidFill>
                  <a:srgbClr val="000066"/>
                </a:solidFill>
              </a:defRPr>
            </a:lvl1pPr>
          </a:lstStyle>
          <a:p>
            <a:r>
              <a:rPr lang="en-GB" smtClean="0"/>
              <a:t>UK Cochrane Centre</a:t>
            </a:r>
            <a:endParaRPr lang="en-GB" dirty="0"/>
          </a:p>
        </p:txBody>
      </p:sp>
      <p:sp>
        <p:nvSpPr>
          <p:cNvPr id="16" name="Slide Number Placeholder 15"/>
          <p:cNvSpPr>
            <a:spLocks noGrp="1"/>
          </p:cNvSpPr>
          <p:nvPr>
            <p:ph type="sldNum" sz="quarter" idx="4"/>
          </p:nvPr>
        </p:nvSpPr>
        <p:spPr>
          <a:xfrm>
            <a:off x="3505200" y="6324126"/>
            <a:ext cx="2133600" cy="365125"/>
          </a:xfrm>
          <a:prstGeom prst="rect">
            <a:avLst/>
          </a:prstGeom>
        </p:spPr>
        <p:txBody>
          <a:bodyPr vert="horz" lIns="91440" tIns="45720" rIns="91440" bIns="45720" rtlCol="0" anchor="ctr"/>
          <a:lstStyle>
            <a:lvl1pPr algn="ctr">
              <a:defRPr sz="1200">
                <a:solidFill>
                  <a:srgbClr val="000066"/>
                </a:solidFill>
              </a:defRPr>
            </a:lvl1pPr>
          </a:lstStyle>
          <a:p>
            <a:fld id="{E624492D-5341-4B48-A756-D1DE39287439}" type="slidenum">
              <a:rPr lang="en-GB" smtClean="0"/>
              <a:pPr/>
              <a:t>‹#›</a:t>
            </a:fld>
            <a:endParaRPr lang="en-GB"/>
          </a:p>
        </p:txBody>
      </p:sp>
      <p:sp>
        <p:nvSpPr>
          <p:cNvPr id="8" name="Rectangle 7"/>
          <p:cNvSpPr/>
          <p:nvPr/>
        </p:nvSpPr>
        <p:spPr>
          <a:xfrm>
            <a:off x="0" y="1052736"/>
            <a:ext cx="9144000" cy="45719"/>
          </a:xfrm>
          <a:prstGeom prst="rect">
            <a:avLst/>
          </a:prstGeom>
          <a:gradFill flip="none" rotWithShape="1">
            <a:gsLst>
              <a:gs pos="0">
                <a:schemeClr val="bg1"/>
              </a:gs>
              <a:gs pos="100000">
                <a:srgbClr val="0000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clogo150x175.gif"/>
          <p:cNvPicPr>
            <a:picLocks noChangeAspect="1"/>
          </p:cNvPicPr>
          <p:nvPr/>
        </p:nvPicPr>
        <p:blipFill>
          <a:blip r:embed="rId13" cstate="print"/>
          <a:stretch>
            <a:fillRect/>
          </a:stretch>
        </p:blipFill>
        <p:spPr>
          <a:xfrm>
            <a:off x="8604448" y="6261316"/>
            <a:ext cx="420637" cy="490744"/>
          </a:xfrm>
          <a:prstGeom prst="rect">
            <a:avLst/>
          </a:prstGeom>
        </p:spPr>
      </p:pic>
      <p:pic>
        <p:nvPicPr>
          <p:cNvPr id="12" name="Picture 11" descr="NIHR logo no background.jpg"/>
          <p:cNvPicPr>
            <a:picLocks noChangeAspect="1"/>
          </p:cNvPicPr>
          <p:nvPr/>
        </p:nvPicPr>
        <p:blipFill>
          <a:blip r:embed="rId14" cstate="print"/>
          <a:stretch>
            <a:fillRect/>
          </a:stretch>
        </p:blipFill>
        <p:spPr>
          <a:xfrm>
            <a:off x="7164288" y="6289848"/>
            <a:ext cx="1296144" cy="451519"/>
          </a:xfrm>
          <a:prstGeom prst="rect">
            <a:avLst/>
          </a:prstGeom>
        </p:spPr>
      </p:pic>
      <p:sp>
        <p:nvSpPr>
          <p:cNvPr id="17" name="Title Placeholder 12"/>
          <p:cNvSpPr>
            <a:spLocks noGrp="1"/>
          </p:cNvSpPr>
          <p:nvPr>
            <p:ph type="title"/>
          </p:nvPr>
        </p:nvSpPr>
        <p:spPr>
          <a:xfrm>
            <a:off x="35496" y="-273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75" r:id="rId2"/>
    <p:sldLayoutId id="2147483677" r:id="rId3"/>
    <p:sldLayoutId id="2147483678" r:id="rId4"/>
    <p:sldLayoutId id="2147483679" r:id="rId5"/>
    <p:sldLayoutId id="2147483680" r:id="rId6"/>
    <p:sldLayoutId id="2147483681" r:id="rId7"/>
    <p:sldLayoutId id="2147483685" r:id="rId8"/>
    <p:sldLayoutId id="2147483682" r:id="rId9"/>
    <p:sldLayoutId id="2147483683" r:id="rId10"/>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4000" kern="1200">
          <a:solidFill>
            <a:srgbClr val="0000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3"/>
          </p:nvPr>
        </p:nvSpPr>
        <p:spPr>
          <a:xfrm>
            <a:off x="107504" y="6356350"/>
            <a:ext cx="2895600" cy="365125"/>
          </a:xfrm>
          <a:prstGeom prst="rect">
            <a:avLst/>
          </a:prstGeom>
        </p:spPr>
        <p:txBody>
          <a:bodyPr vert="horz" lIns="91440" tIns="45720" rIns="91440" bIns="45720" rtlCol="0" anchor="ctr"/>
          <a:lstStyle>
            <a:lvl1pPr algn="l">
              <a:defRPr sz="1200" b="1">
                <a:solidFill>
                  <a:srgbClr val="000066"/>
                </a:solidFill>
              </a:defRPr>
            </a:lvl1pPr>
          </a:lstStyle>
          <a:p>
            <a:r>
              <a:rPr lang="en-GB" smtClean="0"/>
              <a:t>UK Cochrane Centre</a:t>
            </a:r>
            <a:endParaRPr lang="en-GB"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rgbClr val="000066"/>
                </a:solidFill>
              </a:defRPr>
            </a:lvl1pPr>
          </a:lstStyle>
          <a:p>
            <a:fld id="{C552FFC1-3989-4194-BF76-1CEB36D2D866}" type="slidenum">
              <a:rPr lang="en-GB" smtClean="0"/>
              <a:pPr/>
              <a:t>‹#›</a:t>
            </a:fld>
            <a:endParaRPr lang="en-GB"/>
          </a:p>
        </p:txBody>
      </p:sp>
      <p:pic>
        <p:nvPicPr>
          <p:cNvPr id="9" name="Picture 8" descr="cclogo150x175.gif"/>
          <p:cNvPicPr>
            <a:picLocks noChangeAspect="1"/>
          </p:cNvPicPr>
          <p:nvPr/>
        </p:nvPicPr>
        <p:blipFill>
          <a:blip r:embed="rId12" cstate="print"/>
          <a:stretch>
            <a:fillRect/>
          </a:stretch>
        </p:blipFill>
        <p:spPr>
          <a:xfrm>
            <a:off x="8604448" y="6261316"/>
            <a:ext cx="420637" cy="490744"/>
          </a:xfrm>
          <a:prstGeom prst="rect">
            <a:avLst/>
          </a:prstGeom>
        </p:spPr>
      </p:pic>
      <p:pic>
        <p:nvPicPr>
          <p:cNvPr id="8" name="Picture 7" descr="NIHR logo no background.jpg"/>
          <p:cNvPicPr>
            <a:picLocks noChangeAspect="1"/>
          </p:cNvPicPr>
          <p:nvPr/>
        </p:nvPicPr>
        <p:blipFill>
          <a:blip r:embed="rId13" cstate="print"/>
          <a:stretch>
            <a:fillRect/>
          </a:stretch>
        </p:blipFill>
        <p:spPr>
          <a:xfrm>
            <a:off x="7164288" y="6289848"/>
            <a:ext cx="1296144" cy="451519"/>
          </a:xfrm>
          <a:prstGeom prst="rect">
            <a:avLst/>
          </a:prstGeom>
        </p:spPr>
      </p:pic>
      <p:sp>
        <p:nvSpPr>
          <p:cNvPr id="10" name="Title Placeholder 12"/>
          <p:cNvSpPr>
            <a:spLocks noGrp="1"/>
          </p:cNvSpPr>
          <p:nvPr>
            <p:ph type="title"/>
          </p:nvPr>
        </p:nvSpPr>
        <p:spPr>
          <a:xfrm>
            <a:off x="35496" y="-273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hdr="0" dt="0"/>
  <p:txStyles>
    <p:titleStyle>
      <a:lvl1pPr algn="l" defTabSz="914400" rtl="0" eaLnBrk="1" latinLnBrk="0" hangingPunct="1">
        <a:spcBef>
          <a:spcPct val="0"/>
        </a:spcBef>
        <a:buNone/>
        <a:defRPr sz="4000" kern="1200">
          <a:solidFill>
            <a:srgbClr val="000066"/>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cochrane.org/podcast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3.wdp"/><Relationship Id="rId5" Type="http://schemas.openxmlformats.org/officeDocument/2006/relationships/image" Target="../media/image24.gi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http://www.thecochranelibrary.com/" TargetMode="External"/><Relationship Id="rId4" Type="http://schemas.openxmlformats.org/officeDocument/2006/relationships/hyperlink" Target="http://www.cochrane.org/" TargetMode="External"/><Relationship Id="rId5" Type="http://schemas.openxmlformats.org/officeDocument/2006/relationships/hyperlink" Target="http://www.cochrane.org/contact/review-groups" TargetMode="External"/><Relationship Id="rId6" Type="http://schemas.openxmlformats.org/officeDocument/2006/relationships/hyperlink" Target="http://www.cochrane.org/contact/centres" TargetMode="External"/><Relationship Id="rId7" Type="http://schemas.openxmlformats.org/officeDocument/2006/relationships/image" Target="../media/image28.w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7464" y="3861048"/>
            <a:ext cx="6400800" cy="1752600"/>
          </a:xfrm>
        </p:spPr>
        <p:txBody>
          <a:bodyPr/>
          <a:lstStyle/>
          <a:p>
            <a:r>
              <a:rPr lang="en-GB" dirty="0" smtClean="0"/>
              <a:t>Jamie Hartmann-Boyce and Monaz Mehta</a:t>
            </a:r>
          </a:p>
          <a:p>
            <a:r>
              <a:rPr lang="en-GB" dirty="0" smtClean="0"/>
              <a:t>Cochrane Tobacco Addiction Review Group</a:t>
            </a:r>
          </a:p>
          <a:p>
            <a:r>
              <a:rPr lang="en-GB" dirty="0" smtClean="0"/>
              <a:t>June 2013</a:t>
            </a:r>
            <a:endParaRPr lang="en-GB" dirty="0"/>
          </a:p>
        </p:txBody>
      </p:sp>
      <p:sp>
        <p:nvSpPr>
          <p:cNvPr id="3" name="Title 2"/>
          <p:cNvSpPr>
            <a:spLocks noGrp="1"/>
          </p:cNvSpPr>
          <p:nvPr>
            <p:ph type="title"/>
          </p:nvPr>
        </p:nvSpPr>
        <p:spPr/>
        <p:txBody>
          <a:bodyPr/>
          <a:lstStyle/>
          <a:p>
            <a:r>
              <a:rPr lang="en-GB" dirty="0"/>
              <a:t>Using and interpreting findings from Cochrane reviews of interventions to combat tobacco addiction</a:t>
            </a:r>
          </a:p>
        </p:txBody>
      </p:sp>
    </p:spTree>
    <p:extLst>
      <p:ext uri="{BB962C8B-B14F-4D97-AF65-F5344CB8AC3E}">
        <p14:creationId xmlns:p14="http://schemas.microsoft.com/office/powerpoint/2010/main" val="25603152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stack.imgur.com/bYvO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024" b="89896" l="8000" r="96000">
                        <a14:foregroundMark x1="81500" y1="10550" x2="87000" y2="9361"/>
                        <a14:foregroundMark x1="90900" y1="57652" x2="90900" y2="57652"/>
                        <a14:foregroundMark x1="92400" y1="57355" x2="92400" y2="57355"/>
                        <a14:foregroundMark x1="91100" y1="73700" x2="91100" y2="73700"/>
                        <a14:foregroundMark x1="89300" y1="77415" x2="89300" y2="77415"/>
                        <a14:foregroundMark x1="15800" y1="84250" x2="15800" y2="84250"/>
                        <a14:foregroundMark x1="13200" y1="81872" x2="13200" y2="81872"/>
                        <a14:foregroundMark x1="11600" y1="80832" x2="11600" y2="80832"/>
                        <a14:foregroundMark x1="8000" y1="85438" x2="8000" y2="85438"/>
                        <a14:backgroundMark x1="27600" y1="94205" x2="27600" y2="94205"/>
                        <a14:backgroundMark x1="20800" y1="94205" x2="20800" y2="94205"/>
                        <a14:backgroundMark x1="33100" y1="94205" x2="33100" y2="94205"/>
                      </a14:backgroundRemoval>
                    </a14:imgEffect>
                  </a14:imgLayer>
                </a14:imgProps>
              </a:ext>
              <a:ext uri="{28A0092B-C50C-407E-A947-70E740481C1C}">
                <a14:useLocalDpi xmlns:a14="http://schemas.microsoft.com/office/drawing/2010/main" val="0"/>
              </a:ext>
            </a:extLst>
          </a:blip>
          <a:srcRect/>
          <a:stretch>
            <a:fillRect/>
          </a:stretch>
        </p:blipFill>
        <p:spPr bwMode="auto">
          <a:xfrm>
            <a:off x="463954" y="2420888"/>
            <a:ext cx="5961937" cy="4012384"/>
          </a:xfrm>
          <a:prstGeom prst="rect">
            <a:avLst/>
          </a:prstGeom>
          <a:noFill/>
        </p:spPr>
      </p:pic>
      <p:sp>
        <p:nvSpPr>
          <p:cNvPr id="5" name="Title 4"/>
          <p:cNvSpPr>
            <a:spLocks noGrp="1"/>
          </p:cNvSpPr>
          <p:nvPr>
            <p:ph type="title"/>
          </p:nvPr>
        </p:nvSpPr>
        <p:spPr>
          <a:xfrm>
            <a:off x="649535" y="1196752"/>
            <a:ext cx="8229600" cy="1143000"/>
          </a:xfrm>
        </p:spPr>
        <p:txBody>
          <a:bodyPr>
            <a:normAutofit fontScale="90000"/>
          </a:bodyPr>
          <a:lstStyle/>
          <a:p>
            <a:r>
              <a:rPr lang="en-GB" sz="6600" dirty="0" smtClean="0"/>
              <a:t>Finding and accessing Cochrane reviews</a:t>
            </a:r>
            <a:endParaRPr lang="en-GB" sz="6600" dirty="0"/>
          </a:p>
        </p:txBody>
      </p:sp>
    </p:spTree>
    <p:extLst>
      <p:ext uri="{BB962C8B-B14F-4D97-AF65-F5344CB8AC3E}">
        <p14:creationId xmlns:p14="http://schemas.microsoft.com/office/powerpoint/2010/main" val="14540398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08" y="93640"/>
            <a:ext cx="8964488" cy="60486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a:off x="467544" y="1795418"/>
            <a:ext cx="1538258" cy="4814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3" name="TextBox 2"/>
          <p:cNvSpPr txBox="1">
            <a:spLocks noChangeArrowheads="1"/>
          </p:cNvSpPr>
          <p:nvPr/>
        </p:nvSpPr>
        <p:spPr bwMode="auto">
          <a:xfrm>
            <a:off x="0" y="6550025"/>
            <a:ext cx="2459038" cy="307975"/>
          </a:xfrm>
          <a:prstGeom prst="rect">
            <a:avLst/>
          </a:prstGeom>
          <a:noFill/>
          <a:ln w="9525">
            <a:noFill/>
            <a:miter lim="800000"/>
            <a:headEnd/>
            <a:tailEnd/>
          </a:ln>
        </p:spPr>
        <p:txBody>
          <a:bodyPr>
            <a:spAutoFit/>
          </a:bodyPr>
          <a:lstStyle/>
          <a:p>
            <a:pPr>
              <a:defRPr/>
            </a:pPr>
            <a:r>
              <a:rPr lang="en-AU" sz="1400" dirty="0">
                <a:solidFill>
                  <a:schemeClr val="accent2">
                    <a:lumMod val="75000"/>
                  </a:schemeClr>
                </a:solidFill>
                <a:latin typeface="+mn-lt"/>
                <a:ea typeface="+mn-ea"/>
                <a:cs typeface="Arial" charset="0"/>
              </a:rPr>
              <a:t>www.thecochranelibrary.com</a:t>
            </a:r>
          </a:p>
        </p:txBody>
      </p:sp>
    </p:spTree>
    <p:extLst>
      <p:ext uri="{BB962C8B-B14F-4D97-AF65-F5344CB8AC3E}">
        <p14:creationId xmlns:p14="http://schemas.microsoft.com/office/powerpoint/2010/main" val="9580841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7504" y="251409"/>
            <a:ext cx="8836294" cy="5985903"/>
            <a:chOff x="107504" y="251409"/>
            <a:chExt cx="8836294" cy="5985903"/>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068960"/>
              <a:ext cx="8764286" cy="3168352"/>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7504" y="251409"/>
              <a:ext cx="8796908" cy="2676525"/>
              <a:chOff x="107504" y="251409"/>
              <a:chExt cx="8796908" cy="2676525"/>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51409"/>
                <a:ext cx="8724900" cy="2676525"/>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07504" y="764704"/>
                <a:ext cx="2880320" cy="108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grpSp>
    </p:spTree>
    <p:extLst>
      <p:ext uri="{BB962C8B-B14F-4D97-AF65-F5344CB8AC3E}">
        <p14:creationId xmlns:p14="http://schemas.microsoft.com/office/powerpoint/2010/main" val="25398368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00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46" name="Title 1"/>
          <p:cNvSpPr>
            <a:spLocks noGrp="1"/>
          </p:cNvSpPr>
          <p:nvPr>
            <p:ph type="title"/>
          </p:nvPr>
        </p:nvSpPr>
        <p:spPr/>
        <p:txBody>
          <a:bodyPr/>
          <a:lstStyle/>
          <a:p>
            <a:pPr eaLnBrk="1" hangingPunct="1"/>
            <a:r>
              <a:rPr lang="en-GB" dirty="0" smtClean="0"/>
              <a:t>www.thecochranelibrary.com</a:t>
            </a:r>
          </a:p>
        </p:txBody>
      </p:sp>
      <p:sp>
        <p:nvSpPr>
          <p:cNvPr id="6147" name="Content Placeholder 2"/>
          <p:cNvSpPr>
            <a:spLocks noGrp="1"/>
          </p:cNvSpPr>
          <p:nvPr>
            <p:ph idx="1"/>
          </p:nvPr>
        </p:nvSpPr>
        <p:spPr>
          <a:xfrm>
            <a:off x="2195513" y="1412875"/>
            <a:ext cx="1870075" cy="333375"/>
          </a:xfrm>
        </p:spPr>
        <p:txBody>
          <a:bodyPr>
            <a:normAutofit lnSpcReduction="10000"/>
          </a:bodyPr>
          <a:lstStyle/>
          <a:p>
            <a:pPr eaLnBrk="1" hangingPunct="1">
              <a:buFont typeface="Wingdings" pitchFamily="2" charset="2"/>
              <a:buNone/>
            </a:pPr>
            <a:r>
              <a:rPr lang="en-GB" sz="1600" smtClean="0"/>
              <a:t>Simple search</a:t>
            </a:r>
          </a:p>
        </p:txBody>
      </p:sp>
      <p:sp>
        <p:nvSpPr>
          <p:cNvPr id="6148" name="Date Placeholder 3"/>
          <p:cNvSpPr>
            <a:spLocks noGrp="1"/>
          </p:cNvSpPr>
          <p:nvPr>
            <p:ph type="dt" sz="quarter" idx="4294967295"/>
          </p:nvPr>
        </p:nvSpPr>
        <p:spPr>
          <a:xfrm>
            <a:off x="7556500" y="6102350"/>
            <a:ext cx="1366838"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fld id="{52DC4C6F-5F55-4A84-ADC7-0B43333E3BB9}" type="datetime4">
              <a:rPr lang="en-US" sz="900" smtClean="0">
                <a:solidFill>
                  <a:srgbClr val="002147"/>
                </a:solidFill>
              </a:rPr>
              <a:pPr/>
              <a:t>June 13, 2013</a:t>
            </a:fld>
            <a:endParaRPr lang="en-US" sz="900" smtClean="0">
              <a:solidFill>
                <a:srgbClr val="002147"/>
              </a:solidFill>
            </a:endParaRPr>
          </a:p>
        </p:txBody>
      </p:sp>
      <p:sp>
        <p:nvSpPr>
          <p:cNvPr id="6149" name="Footer Placeholder 4"/>
          <p:cNvSpPr>
            <a:spLocks noGrp="1"/>
          </p:cNvSpPr>
          <p:nvPr>
            <p:ph type="ftr" sz="quarter" idx="4294967295"/>
          </p:nvPr>
        </p:nvSpPr>
        <p:spPr>
          <a:xfrm>
            <a:off x="6096000" y="6096000"/>
            <a:ext cx="1295400" cy="5397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r>
              <a:rPr lang="en-US" sz="900" smtClean="0">
                <a:solidFill>
                  <a:srgbClr val="002147"/>
                </a:solidFill>
              </a:rPr>
              <a:t>Presentation title, edit in header and footer           (view menu)</a:t>
            </a:r>
          </a:p>
        </p:txBody>
      </p:sp>
      <p:sp>
        <p:nvSpPr>
          <p:cNvPr id="6150" name="Slide Number Placeholder 5"/>
          <p:cNvSpPr>
            <a:spLocks noGrp="1"/>
          </p:cNvSpPr>
          <p:nvPr>
            <p:ph type="sldNum" sz="quarter" idx="4294967295"/>
          </p:nvPr>
        </p:nvSpPr>
        <p:spPr>
          <a:xfrm>
            <a:off x="7556500" y="6261100"/>
            <a:ext cx="1366838" cy="2524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r>
              <a:rPr lang="en-US" sz="900" smtClean="0">
                <a:solidFill>
                  <a:srgbClr val="002147"/>
                </a:solidFill>
              </a:rPr>
              <a:t>Page </a:t>
            </a:r>
            <a:fld id="{888EF80B-1919-42EE-B31C-DE8CC1E9C074}" type="slidenum">
              <a:rPr lang="en-US" sz="900" smtClean="0">
                <a:solidFill>
                  <a:srgbClr val="002147"/>
                </a:solidFill>
              </a:rPr>
              <a:pPr/>
              <a:t>13</a:t>
            </a:fld>
            <a:endParaRPr lang="en-US" sz="900" smtClean="0">
              <a:solidFill>
                <a:srgbClr val="002147"/>
              </a:solidFill>
            </a:endParaRPr>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l="4726" t="10921" r="8223" b="15161"/>
          <a:stretch>
            <a:fillRect/>
          </a:stretch>
        </p:blipFill>
        <p:spPr bwMode="auto">
          <a:xfrm>
            <a:off x="0" y="2005013"/>
            <a:ext cx="91440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7524750" y="981075"/>
            <a:ext cx="1870075" cy="333375"/>
          </a:xfrm>
          <a:prstGeom prst="rect">
            <a:avLst/>
          </a:prstGeom>
          <a:noFill/>
          <a:ln w="9525">
            <a:noFill/>
            <a:miter lim="800000"/>
            <a:headEnd/>
            <a:tailEnd/>
          </a:ln>
        </p:spPr>
        <p:txBody>
          <a:bodyPr lIns="0" tIns="0" rIns="0" bIns="0"/>
          <a:lstStyle/>
          <a:p>
            <a:pPr marL="282575" indent="-282575" eaLnBrk="1" hangingPunct="1">
              <a:lnSpc>
                <a:spcPts val="2400"/>
              </a:lnSpc>
              <a:buClr>
                <a:srgbClr val="002147"/>
              </a:buClr>
              <a:buSzPct val="80000"/>
              <a:buFont typeface="Wingdings" pitchFamily="1" charset="2"/>
              <a:buNone/>
              <a:defRPr/>
            </a:pPr>
            <a:r>
              <a:rPr lang="en-GB" sz="1600" kern="0" dirty="0">
                <a:latin typeface="+mn-lt"/>
                <a:ea typeface="+mn-ea"/>
              </a:rPr>
              <a:t>Browse by topic, group, etc.</a:t>
            </a:r>
          </a:p>
        </p:txBody>
      </p:sp>
      <p:sp>
        <p:nvSpPr>
          <p:cNvPr id="9" name="Content Placeholder 2"/>
          <p:cNvSpPr txBox="1">
            <a:spLocks/>
          </p:cNvSpPr>
          <p:nvPr/>
        </p:nvSpPr>
        <p:spPr bwMode="auto">
          <a:xfrm>
            <a:off x="5292725" y="1268413"/>
            <a:ext cx="1870075" cy="333375"/>
          </a:xfrm>
          <a:prstGeom prst="rect">
            <a:avLst/>
          </a:prstGeom>
          <a:noFill/>
          <a:ln w="9525">
            <a:noFill/>
            <a:miter lim="800000"/>
            <a:headEnd/>
            <a:tailEnd/>
          </a:ln>
        </p:spPr>
        <p:txBody>
          <a:bodyPr lIns="0" tIns="0" rIns="0" bIns="0"/>
          <a:lstStyle/>
          <a:p>
            <a:pPr eaLnBrk="1" hangingPunct="1">
              <a:lnSpc>
                <a:spcPts val="2400"/>
              </a:lnSpc>
              <a:buClr>
                <a:srgbClr val="002147"/>
              </a:buClr>
              <a:buSzPct val="80000"/>
              <a:buFont typeface="Wingdings" pitchFamily="1" charset="2"/>
              <a:buNone/>
              <a:defRPr/>
            </a:pPr>
            <a:r>
              <a:rPr lang="en-GB" sz="1600" kern="0" dirty="0">
                <a:latin typeface="+mn-lt"/>
                <a:ea typeface="+mn-ea"/>
              </a:rPr>
              <a:t>Search and browse using MeSH terms</a:t>
            </a:r>
          </a:p>
        </p:txBody>
      </p:sp>
      <p:sp>
        <p:nvSpPr>
          <p:cNvPr id="10" name="Content Placeholder 2"/>
          <p:cNvSpPr txBox="1">
            <a:spLocks/>
          </p:cNvSpPr>
          <p:nvPr/>
        </p:nvSpPr>
        <p:spPr bwMode="auto">
          <a:xfrm>
            <a:off x="3563938" y="1052513"/>
            <a:ext cx="1870075" cy="333375"/>
          </a:xfrm>
          <a:prstGeom prst="rect">
            <a:avLst/>
          </a:prstGeom>
          <a:noFill/>
          <a:ln w="9525">
            <a:noFill/>
            <a:miter lim="800000"/>
            <a:headEnd/>
            <a:tailEnd/>
          </a:ln>
        </p:spPr>
        <p:txBody>
          <a:bodyPr lIns="0" tIns="0" rIns="0" bIns="0"/>
          <a:lstStyle/>
          <a:p>
            <a:pPr marL="282575" indent="-282575" eaLnBrk="1" hangingPunct="1">
              <a:lnSpc>
                <a:spcPts val="2400"/>
              </a:lnSpc>
              <a:buClr>
                <a:srgbClr val="002147"/>
              </a:buClr>
              <a:buSzPct val="80000"/>
              <a:buFont typeface="Wingdings" pitchFamily="1" charset="2"/>
              <a:buNone/>
              <a:defRPr/>
            </a:pPr>
            <a:r>
              <a:rPr lang="en-GB" sz="1600" kern="0" dirty="0">
                <a:latin typeface="+mn-lt"/>
                <a:ea typeface="+mn-ea"/>
              </a:rPr>
              <a:t>Advanced search</a:t>
            </a:r>
          </a:p>
        </p:txBody>
      </p:sp>
      <p:sp>
        <p:nvSpPr>
          <p:cNvPr id="11" name="Content Placeholder 2"/>
          <p:cNvSpPr txBox="1">
            <a:spLocks/>
          </p:cNvSpPr>
          <p:nvPr/>
        </p:nvSpPr>
        <p:spPr bwMode="auto">
          <a:xfrm>
            <a:off x="0" y="1125538"/>
            <a:ext cx="2160588" cy="333375"/>
          </a:xfrm>
          <a:prstGeom prst="rect">
            <a:avLst/>
          </a:prstGeom>
          <a:noFill/>
          <a:ln w="9525">
            <a:noFill/>
            <a:miter lim="800000"/>
            <a:headEnd/>
            <a:tailEnd/>
          </a:ln>
        </p:spPr>
        <p:txBody>
          <a:bodyPr lIns="0" tIns="0" rIns="0" bIns="0"/>
          <a:lstStyle/>
          <a:p>
            <a:pPr algn="ctr" eaLnBrk="1" hangingPunct="1">
              <a:lnSpc>
                <a:spcPts val="2400"/>
              </a:lnSpc>
              <a:buClr>
                <a:srgbClr val="002147"/>
              </a:buClr>
              <a:buSzPct val="80000"/>
              <a:buFont typeface="Wingdings" pitchFamily="1" charset="2"/>
              <a:buNone/>
              <a:defRPr/>
            </a:pPr>
            <a:r>
              <a:rPr lang="en-GB" sz="1600" kern="0" dirty="0">
                <a:latin typeface="+mn-lt"/>
                <a:ea typeface="+mn-ea"/>
              </a:rPr>
              <a:t>Filter results by database/article type</a:t>
            </a:r>
          </a:p>
        </p:txBody>
      </p:sp>
      <p:cxnSp>
        <p:nvCxnSpPr>
          <p:cNvPr id="13" name="Straight Arrow Connector 12"/>
          <p:cNvCxnSpPr/>
          <p:nvPr/>
        </p:nvCxnSpPr>
        <p:spPr bwMode="auto">
          <a:xfrm rot="5400000">
            <a:off x="-540543" y="3069431"/>
            <a:ext cx="2736850" cy="287337"/>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bwMode="auto">
          <a:xfrm rot="5400000">
            <a:off x="1043782" y="1988344"/>
            <a:ext cx="1728787" cy="1152525"/>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bwMode="auto">
          <a:xfrm rot="5400000">
            <a:off x="2699544" y="2061369"/>
            <a:ext cx="2016125" cy="576263"/>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bwMode="auto">
          <a:xfrm rot="5400000">
            <a:off x="5075238" y="2420937"/>
            <a:ext cx="1512888" cy="360363"/>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bwMode="auto">
          <a:xfrm rot="5400000">
            <a:off x="7127875" y="2312988"/>
            <a:ext cx="1728788" cy="360362"/>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3" name="Rectangle 2"/>
          <p:cNvSpPr/>
          <p:nvPr/>
        </p:nvSpPr>
        <p:spPr>
          <a:xfrm>
            <a:off x="0" y="981075"/>
            <a:ext cx="9144000" cy="1023938"/>
          </a:xfrm>
          <a:prstGeom prst="rect">
            <a:avLst/>
          </a:prstGeom>
          <a:solidFill>
            <a:srgbClr val="0070C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03450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How to identify new and upcoming reviews</a:t>
            </a:r>
          </a:p>
        </p:txBody>
      </p:sp>
      <p:grpSp>
        <p:nvGrpSpPr>
          <p:cNvPr id="4" name="Group 3"/>
          <p:cNvGrpSpPr/>
          <p:nvPr/>
        </p:nvGrpSpPr>
        <p:grpSpPr>
          <a:xfrm>
            <a:off x="1476400" y="836712"/>
            <a:ext cx="5903912" cy="792162"/>
            <a:chOff x="3132138" y="1341438"/>
            <a:chExt cx="5903912" cy="792162"/>
          </a:xfrm>
          <a:solidFill>
            <a:schemeClr val="bg1">
              <a:lumMod val="95000"/>
            </a:schemeClr>
          </a:solidFill>
        </p:grpSpPr>
        <p:sp>
          <p:nvSpPr>
            <p:cNvPr id="5" name="Rectangle 19"/>
            <p:cNvSpPr>
              <a:spLocks noChangeArrowheads="1"/>
            </p:cNvSpPr>
            <p:nvPr/>
          </p:nvSpPr>
          <p:spPr bwMode="auto">
            <a:xfrm>
              <a:off x="3132138" y="1341438"/>
              <a:ext cx="5903912" cy="792162"/>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GB"/>
            </a:p>
          </p:txBody>
        </p:sp>
        <p:pic>
          <p:nvPicPr>
            <p:cNvPr id="6" name="Picture 20"/>
            <p:cNvPicPr>
              <a:picLocks noChangeAspect="1" noChangeArrowheads="1"/>
            </p:cNvPicPr>
            <p:nvPr/>
          </p:nvPicPr>
          <p:blipFill>
            <a:blip r:embed="rId3">
              <a:extLst>
                <a:ext uri="{28A0092B-C50C-407E-A947-70E740481C1C}">
                  <a14:useLocalDpi xmlns:a14="http://schemas.microsoft.com/office/drawing/2010/main" val="0"/>
                </a:ext>
              </a:extLst>
            </a:blip>
            <a:srcRect l="33273" t="66086" r="53925" b="25092"/>
            <a:stretch>
              <a:fillRect/>
            </a:stretch>
          </p:blipFill>
          <p:spPr bwMode="auto">
            <a:xfrm>
              <a:off x="3276600" y="1484313"/>
              <a:ext cx="1223963" cy="504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extBox 21"/>
            <p:cNvSpPr txBox="1">
              <a:spLocks noChangeArrowheads="1"/>
            </p:cNvSpPr>
            <p:nvPr/>
          </p:nvSpPr>
          <p:spPr bwMode="auto">
            <a:xfrm>
              <a:off x="4572000" y="1412875"/>
              <a:ext cx="4392613" cy="646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r>
                <a:rPr lang="en-GB" sz="1800" dirty="0"/>
                <a:t>Identifies a review version or protocol first published this month</a:t>
              </a:r>
            </a:p>
          </p:txBody>
        </p:sp>
      </p:grpSp>
      <p:grpSp>
        <p:nvGrpSpPr>
          <p:cNvPr id="8" name="Group 7"/>
          <p:cNvGrpSpPr/>
          <p:nvPr/>
        </p:nvGrpSpPr>
        <p:grpSpPr>
          <a:xfrm>
            <a:off x="1476028" y="1700808"/>
            <a:ext cx="5903912" cy="792162"/>
            <a:chOff x="3132138" y="2255838"/>
            <a:chExt cx="5903912" cy="792162"/>
          </a:xfrm>
          <a:solidFill>
            <a:schemeClr val="bg1">
              <a:lumMod val="95000"/>
            </a:schemeClr>
          </a:solidFill>
        </p:grpSpPr>
        <p:sp>
          <p:nvSpPr>
            <p:cNvPr id="9" name="Rectangle 28"/>
            <p:cNvSpPr>
              <a:spLocks noChangeArrowheads="1"/>
            </p:cNvSpPr>
            <p:nvPr/>
          </p:nvSpPr>
          <p:spPr bwMode="auto">
            <a:xfrm>
              <a:off x="3132138" y="2255838"/>
              <a:ext cx="5903912" cy="792162"/>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GB"/>
            </a:p>
          </p:txBody>
        </p:sp>
        <p:pic>
          <p:nvPicPr>
            <p:cNvPr id="10" name="Picture 36"/>
            <p:cNvPicPr>
              <a:picLocks noChangeAspect="1" noChangeArrowheads="1"/>
            </p:cNvPicPr>
            <p:nvPr/>
          </p:nvPicPr>
          <p:blipFill>
            <a:blip r:embed="rId4">
              <a:extLst>
                <a:ext uri="{28A0092B-C50C-407E-A947-70E740481C1C}">
                  <a14:useLocalDpi xmlns:a14="http://schemas.microsoft.com/office/drawing/2010/main" val="0"/>
                </a:ext>
              </a:extLst>
            </a:blip>
            <a:srcRect l="47781" t="64249" r="31969" b="26961"/>
            <a:stretch>
              <a:fillRect/>
            </a:stretch>
          </p:blipFill>
          <p:spPr bwMode="auto">
            <a:xfrm>
              <a:off x="3276600" y="2349500"/>
              <a:ext cx="1943100" cy="574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TextBox 37"/>
            <p:cNvSpPr txBox="1">
              <a:spLocks noChangeArrowheads="1"/>
            </p:cNvSpPr>
            <p:nvPr/>
          </p:nvSpPr>
          <p:spPr bwMode="auto">
            <a:xfrm>
              <a:off x="5364163" y="2276475"/>
              <a:ext cx="3529012" cy="646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r>
                <a:rPr lang="en-GB" sz="1800" dirty="0"/>
                <a:t>Identifies a published protocol; full review to come</a:t>
              </a:r>
            </a:p>
          </p:txBody>
        </p:sp>
      </p:grpSp>
      <p:grpSp>
        <p:nvGrpSpPr>
          <p:cNvPr id="12" name="Group 11"/>
          <p:cNvGrpSpPr/>
          <p:nvPr/>
        </p:nvGrpSpPr>
        <p:grpSpPr>
          <a:xfrm>
            <a:off x="1456450" y="2564830"/>
            <a:ext cx="5905500" cy="792162"/>
            <a:chOff x="3146425" y="3205163"/>
            <a:chExt cx="5905500" cy="792162"/>
          </a:xfrm>
          <a:solidFill>
            <a:schemeClr val="bg1">
              <a:lumMod val="95000"/>
            </a:schemeClr>
          </a:solidFill>
        </p:grpSpPr>
        <p:sp>
          <p:nvSpPr>
            <p:cNvPr id="13" name="Rectangle 29"/>
            <p:cNvSpPr>
              <a:spLocks noChangeArrowheads="1"/>
            </p:cNvSpPr>
            <p:nvPr/>
          </p:nvSpPr>
          <p:spPr bwMode="auto">
            <a:xfrm>
              <a:off x="3146425" y="3205163"/>
              <a:ext cx="5905500" cy="792162"/>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GB"/>
            </a:p>
          </p:txBody>
        </p:sp>
        <p:pic>
          <p:nvPicPr>
            <p:cNvPr id="14" name="Picture 34"/>
            <p:cNvPicPr>
              <a:picLocks noChangeAspect="1" noChangeArrowheads="1"/>
            </p:cNvPicPr>
            <p:nvPr/>
          </p:nvPicPr>
          <p:blipFill>
            <a:blip r:embed="rId3">
              <a:extLst>
                <a:ext uri="{28A0092B-C50C-407E-A947-70E740481C1C}">
                  <a14:useLocalDpi xmlns:a14="http://schemas.microsoft.com/office/drawing/2010/main" val="0"/>
                </a:ext>
              </a:extLst>
            </a:blip>
            <a:srcRect l="50043" t="66190" r="31924" b="25137"/>
            <a:stretch>
              <a:fillRect/>
            </a:stretch>
          </p:blipFill>
          <p:spPr bwMode="auto">
            <a:xfrm>
              <a:off x="3276600" y="3284538"/>
              <a:ext cx="1871663" cy="5762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TextBox 35"/>
            <p:cNvSpPr txBox="1">
              <a:spLocks noChangeArrowheads="1"/>
            </p:cNvSpPr>
            <p:nvPr/>
          </p:nvSpPr>
          <p:spPr bwMode="auto">
            <a:xfrm>
              <a:off x="5292726" y="3357563"/>
              <a:ext cx="3597852" cy="368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r>
                <a:rPr lang="en-GB" sz="1800"/>
                <a:t>Identifies a full review</a:t>
              </a:r>
            </a:p>
          </p:txBody>
        </p:sp>
      </p:grpSp>
      <p:grpSp>
        <p:nvGrpSpPr>
          <p:cNvPr id="16" name="Group 15"/>
          <p:cNvGrpSpPr/>
          <p:nvPr/>
        </p:nvGrpSpPr>
        <p:grpSpPr>
          <a:xfrm>
            <a:off x="1474440" y="4293096"/>
            <a:ext cx="5905500" cy="792163"/>
            <a:chOff x="3148013" y="4117975"/>
            <a:chExt cx="5905500" cy="792163"/>
          </a:xfrm>
          <a:solidFill>
            <a:schemeClr val="bg1">
              <a:lumMod val="95000"/>
            </a:schemeClr>
          </a:solidFill>
        </p:grpSpPr>
        <p:sp>
          <p:nvSpPr>
            <p:cNvPr id="17" name="Rectangle 30"/>
            <p:cNvSpPr>
              <a:spLocks noChangeArrowheads="1"/>
            </p:cNvSpPr>
            <p:nvPr/>
          </p:nvSpPr>
          <p:spPr bwMode="auto">
            <a:xfrm>
              <a:off x="3148013" y="4117975"/>
              <a:ext cx="5905500" cy="792163"/>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GB"/>
            </a:p>
          </p:txBody>
        </p:sp>
        <p:pic>
          <p:nvPicPr>
            <p:cNvPr id="18" name="Picture 31"/>
            <p:cNvPicPr>
              <a:picLocks noChangeAspect="1" noChangeArrowheads="1"/>
            </p:cNvPicPr>
            <p:nvPr/>
          </p:nvPicPr>
          <p:blipFill>
            <a:blip r:embed="rId5">
              <a:extLst>
                <a:ext uri="{28A0092B-C50C-407E-A947-70E740481C1C}">
                  <a14:useLocalDpi xmlns:a14="http://schemas.microsoft.com/office/drawing/2010/main" val="0"/>
                </a:ext>
              </a:extLst>
            </a:blip>
            <a:srcRect l="40620" t="39542" r="48514" b="51656"/>
            <a:stretch>
              <a:fillRect/>
            </a:stretch>
          </p:blipFill>
          <p:spPr bwMode="auto">
            <a:xfrm>
              <a:off x="3276600" y="4221163"/>
              <a:ext cx="1150938" cy="5762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 name="TextBox 33"/>
            <p:cNvSpPr txBox="1">
              <a:spLocks noChangeArrowheads="1"/>
            </p:cNvSpPr>
            <p:nvPr/>
          </p:nvSpPr>
          <p:spPr bwMode="auto">
            <a:xfrm>
              <a:off x="4500563" y="4170363"/>
              <a:ext cx="4535487" cy="646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r>
                <a:rPr lang="en-GB" sz="1800" dirty="0"/>
                <a:t>Identifies a previously published review or protocol which has since been withdrawn</a:t>
              </a:r>
            </a:p>
          </p:txBody>
        </p:sp>
      </p:grpSp>
      <p:grpSp>
        <p:nvGrpSpPr>
          <p:cNvPr id="21" name="Group 20"/>
          <p:cNvGrpSpPr/>
          <p:nvPr/>
        </p:nvGrpSpPr>
        <p:grpSpPr>
          <a:xfrm>
            <a:off x="1475284" y="5229125"/>
            <a:ext cx="5886666" cy="792163"/>
            <a:chOff x="3240088" y="2492375"/>
            <a:chExt cx="5724525" cy="792163"/>
          </a:xfrm>
          <a:solidFill>
            <a:schemeClr val="bg1">
              <a:lumMod val="95000"/>
            </a:schemeClr>
          </a:solidFill>
        </p:grpSpPr>
        <p:sp>
          <p:nvSpPr>
            <p:cNvPr id="22" name="Rectangle 16"/>
            <p:cNvSpPr>
              <a:spLocks noChangeArrowheads="1"/>
            </p:cNvSpPr>
            <p:nvPr/>
          </p:nvSpPr>
          <p:spPr bwMode="auto">
            <a:xfrm>
              <a:off x="3240088" y="2492375"/>
              <a:ext cx="5724525" cy="792163"/>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GB"/>
            </a:p>
          </p:txBody>
        </p:sp>
        <p:pic>
          <p:nvPicPr>
            <p:cNvPr id="23" name="Picture 19"/>
            <p:cNvPicPr>
              <a:picLocks noChangeAspect="1" noChangeArrowheads="1"/>
            </p:cNvPicPr>
            <p:nvPr/>
          </p:nvPicPr>
          <p:blipFill>
            <a:blip r:embed="rId6">
              <a:extLst>
                <a:ext uri="{28A0092B-C50C-407E-A947-70E740481C1C}">
                  <a14:useLocalDpi xmlns:a14="http://schemas.microsoft.com/office/drawing/2010/main" val="0"/>
                </a:ext>
              </a:extLst>
            </a:blip>
            <a:srcRect l="41751" t="62740" r="48672" b="28445"/>
            <a:stretch>
              <a:fillRect/>
            </a:stretch>
          </p:blipFill>
          <p:spPr bwMode="auto">
            <a:xfrm>
              <a:off x="3348038" y="2609850"/>
              <a:ext cx="925512" cy="53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 name="TextBox 20"/>
            <p:cNvSpPr txBox="1">
              <a:spLocks noChangeArrowheads="1"/>
            </p:cNvSpPr>
            <p:nvPr/>
          </p:nvSpPr>
          <p:spPr bwMode="auto">
            <a:xfrm>
              <a:off x="4425950" y="2533650"/>
              <a:ext cx="4392613" cy="646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r>
                <a:rPr lang="en-GB" sz="1800" dirty="0"/>
                <a:t>Identifies updates where </a:t>
              </a:r>
              <a:r>
                <a:rPr lang="en-GB" sz="1800" b="1" dirty="0"/>
                <a:t>c</a:t>
              </a:r>
              <a:r>
                <a:rPr lang="en-GB" sz="1800" dirty="0"/>
                <a:t>onclusions have </a:t>
              </a:r>
              <a:r>
                <a:rPr lang="en-GB" sz="1800" b="1" dirty="0"/>
                <a:t>c</a:t>
              </a:r>
              <a:r>
                <a:rPr lang="en-GB" sz="1800" dirty="0"/>
                <a:t>hanged since the previous version</a:t>
              </a:r>
            </a:p>
          </p:txBody>
        </p:sp>
      </p:grpSp>
      <p:grpSp>
        <p:nvGrpSpPr>
          <p:cNvPr id="25" name="Group 24"/>
          <p:cNvGrpSpPr/>
          <p:nvPr/>
        </p:nvGrpSpPr>
        <p:grpSpPr>
          <a:xfrm>
            <a:off x="1475284" y="3428926"/>
            <a:ext cx="5904656" cy="792162"/>
            <a:chOff x="3240088" y="1484313"/>
            <a:chExt cx="5724525" cy="792162"/>
          </a:xfrm>
          <a:solidFill>
            <a:schemeClr val="bg1">
              <a:lumMod val="95000"/>
            </a:schemeClr>
          </a:solidFill>
        </p:grpSpPr>
        <p:sp>
          <p:nvSpPr>
            <p:cNvPr id="26" name="Rectangle 15"/>
            <p:cNvSpPr>
              <a:spLocks noChangeArrowheads="1"/>
            </p:cNvSpPr>
            <p:nvPr/>
          </p:nvSpPr>
          <p:spPr bwMode="auto">
            <a:xfrm>
              <a:off x="3240088" y="1484313"/>
              <a:ext cx="5724525" cy="792162"/>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GB"/>
            </a:p>
          </p:txBody>
        </p:sp>
        <p:sp>
          <p:nvSpPr>
            <p:cNvPr id="27" name="TextBox 17"/>
            <p:cNvSpPr txBox="1">
              <a:spLocks noChangeArrowheads="1"/>
            </p:cNvSpPr>
            <p:nvPr/>
          </p:nvSpPr>
          <p:spPr bwMode="auto">
            <a:xfrm>
              <a:off x="4427538" y="1547813"/>
              <a:ext cx="4392612" cy="647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r>
                <a:rPr lang="en-GB" sz="1800" dirty="0"/>
                <a:t>Identifies an update of a previously published review (Ns= </a:t>
              </a:r>
              <a:r>
                <a:rPr lang="en-GB" sz="1800" b="1" dirty="0"/>
                <a:t>N</a:t>
              </a:r>
              <a:r>
                <a:rPr lang="en-GB" sz="1800" dirty="0"/>
                <a:t>ew </a:t>
              </a:r>
              <a:r>
                <a:rPr lang="en-GB" sz="1800" b="1" dirty="0"/>
                <a:t>s</a:t>
              </a:r>
              <a:r>
                <a:rPr lang="en-GB" sz="1800" dirty="0"/>
                <a:t>earch)</a:t>
              </a:r>
            </a:p>
          </p:txBody>
        </p:sp>
        <p:pic>
          <p:nvPicPr>
            <p:cNvPr id="28" name="Picture 18"/>
            <p:cNvPicPr>
              <a:picLocks noChangeAspect="1" noChangeArrowheads="1"/>
            </p:cNvPicPr>
            <p:nvPr/>
          </p:nvPicPr>
          <p:blipFill>
            <a:blip r:embed="rId6">
              <a:extLst>
                <a:ext uri="{28A0092B-C50C-407E-A947-70E740481C1C}">
                  <a14:useLocalDpi xmlns:a14="http://schemas.microsoft.com/office/drawing/2010/main" val="0"/>
                </a:ext>
              </a:extLst>
            </a:blip>
            <a:srcRect l="27916" t="63011" r="62286" b="28175"/>
            <a:stretch>
              <a:fillRect/>
            </a:stretch>
          </p:blipFill>
          <p:spPr bwMode="auto">
            <a:xfrm>
              <a:off x="3419475" y="1628775"/>
              <a:ext cx="946150" cy="531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271039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Plain language summaries, either via Cochrane Library, or summaries.cochrane.org</a:t>
            </a:r>
          </a:p>
          <a:p>
            <a:r>
              <a:rPr lang="en-GB" dirty="0" smtClean="0"/>
              <a:t>Podcasts via </a:t>
            </a:r>
            <a:r>
              <a:rPr lang="en-GB" dirty="0" smtClean="0">
                <a:hlinkClick r:id="rId3"/>
              </a:rPr>
              <a:t>www.cochrane.org/podcasts</a:t>
            </a:r>
            <a:endParaRPr lang="en-GB" dirty="0" smtClean="0"/>
          </a:p>
          <a:p>
            <a:r>
              <a:rPr lang="en-GB" dirty="0" smtClean="0"/>
              <a:t>Abstracts via most search engines or the Cochrane Library</a:t>
            </a:r>
          </a:p>
          <a:p>
            <a:r>
              <a:rPr lang="en-GB" dirty="0" smtClean="0"/>
              <a:t>Summary of Findings tables on the Cochrane Library</a:t>
            </a:r>
            <a:endParaRPr lang="en-GB" dirty="0"/>
          </a:p>
        </p:txBody>
      </p:sp>
      <p:sp>
        <p:nvSpPr>
          <p:cNvPr id="3" name="Title 2"/>
          <p:cNvSpPr>
            <a:spLocks noGrp="1"/>
          </p:cNvSpPr>
          <p:nvPr>
            <p:ph type="title"/>
          </p:nvPr>
        </p:nvSpPr>
        <p:spPr/>
        <p:txBody>
          <a:bodyPr/>
          <a:lstStyle/>
          <a:p>
            <a:r>
              <a:rPr lang="en-GB" dirty="0" smtClean="0"/>
              <a:t>Summaries of Cochrane reviews</a:t>
            </a:r>
            <a:endParaRPr lang="en-GB" dirty="0"/>
          </a:p>
        </p:txBody>
      </p:sp>
    </p:spTree>
    <p:extLst>
      <p:ext uri="{BB962C8B-B14F-4D97-AF65-F5344CB8AC3E}">
        <p14:creationId xmlns:p14="http://schemas.microsoft.com/office/powerpoint/2010/main" val="15372140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1628800"/>
            <a:ext cx="6552728" cy="3024336"/>
          </a:xfrm>
        </p:spPr>
        <p:txBody>
          <a:bodyPr>
            <a:normAutofit/>
          </a:bodyPr>
          <a:lstStyle/>
          <a:p>
            <a:r>
              <a:rPr lang="en-GB" sz="6000" dirty="0" smtClean="0"/>
              <a:t>The Cochrane Tobacco Addiction Review Group</a:t>
            </a:r>
            <a:endParaRPr lang="en-GB" sz="6000" dirty="0"/>
          </a:p>
        </p:txBody>
      </p:sp>
    </p:spTree>
    <p:extLst>
      <p:ext uri="{BB962C8B-B14F-4D97-AF65-F5344CB8AC3E}">
        <p14:creationId xmlns:p14="http://schemas.microsoft.com/office/powerpoint/2010/main" val="5208740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4906888" cy="4709119"/>
          </a:xfrm>
        </p:spPr>
        <p:txBody>
          <a:bodyPr>
            <a:noAutofit/>
          </a:bodyPr>
          <a:lstStyle/>
          <a:p>
            <a:r>
              <a:rPr lang="en-GB" sz="2400" dirty="0" smtClean="0"/>
              <a:t>Coordinating editor – </a:t>
            </a:r>
            <a:r>
              <a:rPr lang="en-GB" sz="1800" dirty="0" smtClean="0"/>
              <a:t>Tim Lancaster</a:t>
            </a:r>
          </a:p>
          <a:p>
            <a:r>
              <a:rPr lang="en-GB" sz="2400" dirty="0" smtClean="0"/>
              <a:t>Editorial advisory board – </a:t>
            </a:r>
            <a:r>
              <a:rPr lang="en-GB" sz="1800" dirty="0" smtClean="0"/>
              <a:t>Paul Aveyard, John Hughes and Robert West</a:t>
            </a:r>
          </a:p>
          <a:p>
            <a:r>
              <a:rPr lang="en-GB" sz="2400" dirty="0" smtClean="0"/>
              <a:t>Managing Editors &amp; associated – </a:t>
            </a:r>
            <a:r>
              <a:rPr lang="en-GB" sz="1800" dirty="0" smtClean="0"/>
              <a:t>Jamie Hartmann-Boyce, Lindsay Stead, Kate Cahill and Monaz Mehta</a:t>
            </a:r>
          </a:p>
          <a:p>
            <a:r>
              <a:rPr lang="en-GB" sz="2400" dirty="0" smtClean="0"/>
              <a:t>Statistics advisor – </a:t>
            </a:r>
            <a:r>
              <a:rPr lang="en-GB" sz="1800" dirty="0" smtClean="0"/>
              <a:t>Rafael Perera</a:t>
            </a:r>
            <a:endParaRPr lang="en-GB" sz="2400" dirty="0" smtClean="0"/>
          </a:p>
          <a:p>
            <a:r>
              <a:rPr lang="en-GB" sz="2400" dirty="0" smtClean="0"/>
              <a:t>Trials Search Coordinator – </a:t>
            </a:r>
            <a:r>
              <a:rPr lang="en-GB" sz="1800" dirty="0" smtClean="0"/>
              <a:t>Lindsay Stead</a:t>
            </a:r>
            <a:endParaRPr lang="en-GB" sz="2400" dirty="0" smtClean="0"/>
          </a:p>
          <a:p>
            <a:r>
              <a:rPr lang="en-GB" sz="2400" dirty="0" smtClean="0"/>
              <a:t>Appropriate reviews are also sent to a consumer reviewer</a:t>
            </a:r>
          </a:p>
          <a:p>
            <a:r>
              <a:rPr lang="en-GB" sz="2400" dirty="0" smtClean="0"/>
              <a:t>Thanks to all our authors, too!</a:t>
            </a:r>
          </a:p>
          <a:p>
            <a:endParaRPr lang="en-GB" sz="2400" dirty="0"/>
          </a:p>
        </p:txBody>
      </p:sp>
      <p:sp>
        <p:nvSpPr>
          <p:cNvPr id="3" name="Title 2"/>
          <p:cNvSpPr>
            <a:spLocks noGrp="1"/>
          </p:cNvSpPr>
          <p:nvPr>
            <p:ph type="title"/>
          </p:nvPr>
        </p:nvSpPr>
        <p:spPr>
          <a:xfrm>
            <a:off x="446856" y="197768"/>
            <a:ext cx="8229600" cy="1143000"/>
          </a:xfrm>
        </p:spPr>
        <p:txBody>
          <a:bodyPr>
            <a:normAutofit fontScale="90000"/>
          </a:bodyPr>
          <a:lstStyle/>
          <a:p>
            <a:r>
              <a:rPr lang="en-GB" dirty="0" smtClean="0"/>
              <a:t>Cochrane Tobacco Addiction Group (CTAG)</a:t>
            </a:r>
            <a:endParaRPr lang="en-GB" dirty="0"/>
          </a:p>
        </p:txBody>
      </p:sp>
      <p:sp>
        <p:nvSpPr>
          <p:cNvPr id="4" name="Rectangle 3"/>
          <p:cNvSpPr/>
          <p:nvPr/>
        </p:nvSpPr>
        <p:spPr>
          <a:xfrm>
            <a:off x="5508104" y="1628800"/>
            <a:ext cx="3456384" cy="4104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r>
              <a:rPr lang="en-GB" sz="1400" dirty="0" smtClean="0"/>
              <a:t>Kate Cahill at Cochrane clinic, UKNSCC, 2008</a:t>
            </a:r>
            <a:endParaRPr lang="en-GB" sz="1400" dirty="0"/>
          </a:p>
        </p:txBody>
      </p:sp>
      <p:pic>
        <p:nvPicPr>
          <p:cNvPr id="1026" name="Picture 2" descr="C:\Documents and Settings\jamiehb\Desktop\Cochrane clinic UKNSCC 200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343" r="15783"/>
          <a:stretch/>
        </p:blipFill>
        <p:spPr bwMode="auto">
          <a:xfrm>
            <a:off x="5772717" y="1822581"/>
            <a:ext cx="2927157" cy="300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0363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570581"/>
          </a:xfrm>
        </p:spPr>
        <p:txBody>
          <a:bodyPr>
            <a:normAutofit fontScale="90000"/>
          </a:bodyPr>
          <a:lstStyle/>
          <a:p>
            <a:r>
              <a:rPr lang="en-GB" dirty="0" smtClean="0"/>
              <a:t>What do we do?</a:t>
            </a:r>
            <a:endParaRPr lang="en-GB" dirty="0"/>
          </a:p>
        </p:txBody>
      </p:sp>
      <p:sp>
        <p:nvSpPr>
          <p:cNvPr id="3" name="Content Placeholder 2"/>
          <p:cNvSpPr>
            <a:spLocks noGrp="1"/>
          </p:cNvSpPr>
          <p:nvPr>
            <p:ph idx="1"/>
          </p:nvPr>
        </p:nvSpPr>
        <p:spPr>
          <a:xfrm>
            <a:off x="685800" y="908720"/>
            <a:ext cx="7702624" cy="5256584"/>
          </a:xfrm>
        </p:spPr>
        <p:txBody>
          <a:bodyPr>
            <a:normAutofit fontScale="77500" lnSpcReduction="20000"/>
          </a:bodyPr>
          <a:lstStyle/>
          <a:p>
            <a:r>
              <a:rPr lang="en-GB" dirty="0" smtClean="0"/>
              <a:t>Systematic reviews of interventions for tobacco use cessation &amp; prevention, published in Cochrane Database of Systematic Reviews</a:t>
            </a:r>
          </a:p>
          <a:p>
            <a:pPr lvl="1"/>
            <a:r>
              <a:rPr lang="en-GB" dirty="0" smtClean="0"/>
              <a:t>Cessation</a:t>
            </a:r>
          </a:p>
          <a:p>
            <a:pPr lvl="2"/>
            <a:r>
              <a:rPr lang="en-GB" dirty="0" smtClean="0"/>
              <a:t>Behavioural interventions</a:t>
            </a:r>
          </a:p>
          <a:p>
            <a:pPr lvl="2"/>
            <a:r>
              <a:rPr lang="en-GB" dirty="0" err="1" smtClean="0"/>
              <a:t>Pharmacotherapies</a:t>
            </a:r>
            <a:endParaRPr lang="en-GB" dirty="0" smtClean="0"/>
          </a:p>
          <a:p>
            <a:pPr lvl="1"/>
            <a:r>
              <a:rPr lang="en-GB" dirty="0" smtClean="0"/>
              <a:t>Prevention</a:t>
            </a:r>
          </a:p>
          <a:p>
            <a:pPr lvl="2"/>
            <a:r>
              <a:rPr lang="en-GB" dirty="0" smtClean="0"/>
              <a:t>School programmes</a:t>
            </a:r>
          </a:p>
          <a:p>
            <a:pPr lvl="2"/>
            <a:r>
              <a:rPr lang="en-GB" dirty="0" smtClean="0"/>
              <a:t>Mass media</a:t>
            </a:r>
          </a:p>
          <a:p>
            <a:pPr lvl="1"/>
            <a:r>
              <a:rPr lang="en-GB" dirty="0" smtClean="0"/>
              <a:t>Policy </a:t>
            </a:r>
          </a:p>
          <a:p>
            <a:pPr lvl="2"/>
            <a:r>
              <a:rPr lang="en-GB" dirty="0" smtClean="0"/>
              <a:t>Age restrictions</a:t>
            </a:r>
          </a:p>
          <a:p>
            <a:pPr lvl="2"/>
            <a:r>
              <a:rPr lang="en-GB" i="1" dirty="0" smtClean="0"/>
              <a:t>Plain packaging</a:t>
            </a:r>
          </a:p>
          <a:p>
            <a:pPr lvl="1"/>
            <a:r>
              <a:rPr lang="en-GB" dirty="0" smtClean="0"/>
              <a:t>Miscellaneous</a:t>
            </a:r>
          </a:p>
          <a:p>
            <a:pPr lvl="2"/>
            <a:r>
              <a:rPr lang="en-GB" dirty="0" smtClean="0"/>
              <a:t>Harm reduction</a:t>
            </a:r>
          </a:p>
          <a:p>
            <a:pPr lvl="2"/>
            <a:r>
              <a:rPr lang="en-GB" i="1" dirty="0" smtClean="0"/>
              <a:t>E-cigarettes</a:t>
            </a:r>
          </a:p>
          <a:p>
            <a:pPr marL="282575" lvl="1" indent="-282575">
              <a:lnSpc>
                <a:spcPts val="2400"/>
              </a:lnSpc>
              <a:spcBef>
                <a:spcPct val="0"/>
              </a:spcBef>
            </a:pPr>
            <a:r>
              <a:rPr lang="en-GB" dirty="0" smtClean="0"/>
              <a:t>‘Orphan reviews’</a:t>
            </a:r>
          </a:p>
          <a:p>
            <a:endParaRPr lang="en-GB" dirty="0" smtClean="0"/>
          </a:p>
          <a:p>
            <a:endParaRPr lang="en-GB" dirty="0" smtClean="0"/>
          </a:p>
          <a:p>
            <a:endParaRPr lang="en-GB" dirty="0"/>
          </a:p>
        </p:txBody>
      </p:sp>
    </p:spTree>
    <p:extLst>
      <p:ext uri="{BB962C8B-B14F-4D97-AF65-F5344CB8AC3E}">
        <p14:creationId xmlns:p14="http://schemas.microsoft.com/office/powerpoint/2010/main" val="2566032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smtClean="0"/>
              <a:t>Cessation reviews</a:t>
            </a:r>
            <a:br>
              <a:rPr lang="en-GB" dirty="0" smtClean="0"/>
            </a:br>
            <a:endParaRPr lang="en-GB" dirty="0"/>
          </a:p>
        </p:txBody>
      </p:sp>
      <p:sp>
        <p:nvSpPr>
          <p:cNvPr id="7" name="Content Placeholder 6"/>
          <p:cNvSpPr>
            <a:spLocks noGrp="1"/>
          </p:cNvSpPr>
          <p:nvPr>
            <p:ph idx="1"/>
          </p:nvPr>
        </p:nvSpPr>
        <p:spPr>
          <a:xfrm>
            <a:off x="457200" y="908720"/>
            <a:ext cx="8229600" cy="5112568"/>
          </a:xfrm>
        </p:spPr>
        <p:txBody>
          <a:bodyPr>
            <a:normAutofit fontScale="92500" lnSpcReduction="10000"/>
          </a:bodyPr>
          <a:lstStyle/>
          <a:p>
            <a:pPr lvl="1"/>
            <a:r>
              <a:rPr lang="en-GB" dirty="0" smtClean="0"/>
              <a:t>Adult smokers</a:t>
            </a:r>
          </a:p>
          <a:p>
            <a:pPr lvl="1"/>
            <a:r>
              <a:rPr lang="en-GB" dirty="0" smtClean="0"/>
              <a:t>Adolescents</a:t>
            </a:r>
          </a:p>
          <a:p>
            <a:pPr lvl="1"/>
            <a:r>
              <a:rPr lang="en-GB" dirty="0" smtClean="0"/>
              <a:t>Special populations</a:t>
            </a:r>
          </a:p>
          <a:p>
            <a:pPr lvl="2"/>
            <a:r>
              <a:rPr lang="en-GB" dirty="0" smtClean="0"/>
              <a:t>hospitalised patients</a:t>
            </a:r>
          </a:p>
          <a:p>
            <a:pPr lvl="2"/>
            <a:r>
              <a:rPr lang="en-GB" dirty="0" smtClean="0"/>
              <a:t>pregnancy  (historic Cochrane </a:t>
            </a:r>
            <a:r>
              <a:rPr lang="en-GB" dirty="0" err="1"/>
              <a:t>Preg</a:t>
            </a:r>
            <a:r>
              <a:rPr lang="en-GB" dirty="0"/>
              <a:t>. &amp; </a:t>
            </a:r>
            <a:r>
              <a:rPr lang="en-GB" dirty="0" smtClean="0"/>
              <a:t>Childbirth group) </a:t>
            </a:r>
            <a:endParaRPr lang="en-GB" dirty="0"/>
          </a:p>
          <a:p>
            <a:pPr lvl="2"/>
            <a:r>
              <a:rPr lang="en-GB" dirty="0" smtClean="0"/>
              <a:t>with schizophrenia</a:t>
            </a:r>
          </a:p>
          <a:p>
            <a:pPr lvl="2"/>
            <a:r>
              <a:rPr lang="en-GB" dirty="0" smtClean="0"/>
              <a:t>with depression/history</a:t>
            </a:r>
          </a:p>
          <a:p>
            <a:pPr lvl="2"/>
            <a:r>
              <a:rPr lang="en-GB" i="1" dirty="0" smtClean="0"/>
              <a:t>in treatment for substance abuse</a:t>
            </a:r>
          </a:p>
          <a:p>
            <a:pPr lvl="2"/>
            <a:r>
              <a:rPr lang="en-GB" dirty="0" smtClean="0"/>
              <a:t>Indigenous populations</a:t>
            </a:r>
          </a:p>
          <a:p>
            <a:pPr lvl="1"/>
            <a:r>
              <a:rPr lang="en-GB" dirty="0" smtClean="0"/>
              <a:t>Smokeless tobacco users</a:t>
            </a:r>
          </a:p>
          <a:p>
            <a:pPr lvl="1"/>
            <a:r>
              <a:rPr lang="en-GB" dirty="0" smtClean="0"/>
              <a:t>Specific providers</a:t>
            </a:r>
          </a:p>
          <a:p>
            <a:pPr lvl="1"/>
            <a:r>
              <a:rPr lang="en-GB" dirty="0" smtClean="0"/>
              <a:t>Specific delivery formats </a:t>
            </a:r>
          </a:p>
        </p:txBody>
      </p:sp>
      <p:sp>
        <p:nvSpPr>
          <p:cNvPr id="4" name="Slide Number Placeholder 5"/>
          <p:cNvSpPr txBox="1">
            <a:spLocks/>
          </p:cNvSpPr>
          <p:nvPr/>
        </p:nvSpPr>
        <p:spPr bwMode="auto">
          <a:xfrm>
            <a:off x="7556500" y="6261100"/>
            <a:ext cx="1366838" cy="252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en-US" sz="900" b="0" i="0" u="none" strike="noStrike" kern="1200" cap="none" spc="0" normalizeH="0" baseline="0" noProof="0" smtClean="0">
                <a:ln>
                  <a:noFill/>
                </a:ln>
                <a:solidFill>
                  <a:srgbClr val="002147"/>
                </a:solidFill>
                <a:effectLst/>
                <a:uLnTx/>
                <a:uFillTx/>
                <a:latin typeface="Arial" charset="0"/>
                <a:ea typeface="ＭＳ Ｐゴシック" pitchFamily="1" charset="-128"/>
                <a:cs typeface="+mn-cs"/>
              </a:rPr>
              <a:t>Page </a:t>
            </a:r>
            <a:fld id="{1618FC7D-D604-4A0F-ADCE-6992112C2760}" type="slidenum">
              <a:rPr kumimoji="0" lang="en-US" sz="900" b="0" i="0" u="none" strike="noStrike" kern="1200" cap="none" spc="0" normalizeH="0" baseline="0" noProof="0" smtClean="0">
                <a:ln>
                  <a:noFill/>
                </a:ln>
                <a:solidFill>
                  <a:srgbClr val="002147"/>
                </a:solidFill>
                <a:effectLst/>
                <a:uLnTx/>
                <a:uFillTx/>
                <a:latin typeface="Arial" charset="0"/>
                <a:ea typeface="ＭＳ Ｐゴシック" pitchFamily="1" charset="-128"/>
                <a:cs typeface="+mn-cs"/>
              </a:rPr>
              <a:pPr marL="0" marR="0" lvl="0" indent="0" algn="l" defTabSz="914400" rtl="0" eaLnBrk="0" fontAlgn="base" latinLnBrk="0" hangingPunct="0">
                <a:lnSpc>
                  <a:spcPts val="1200"/>
                </a:lnSpc>
                <a:spcBef>
                  <a:spcPct val="0"/>
                </a:spcBef>
                <a:spcAft>
                  <a:spcPct val="0"/>
                </a:spcAft>
                <a:buClrTx/>
                <a:buSzTx/>
                <a:buFontTx/>
                <a:buNone/>
                <a:tabLst/>
                <a:defRPr/>
              </a:pPr>
              <a:t>19</a:t>
            </a:fld>
            <a:endParaRPr kumimoji="0" lang="en-US" sz="900" b="0" i="0" u="none" strike="noStrike" kern="1200" cap="none" spc="0" normalizeH="0" baseline="0" noProof="0" dirty="0">
              <a:ln>
                <a:noFill/>
              </a:ln>
              <a:solidFill>
                <a:srgbClr val="002147"/>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5376533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39952" y="1196752"/>
            <a:ext cx="4608512" cy="5318051"/>
          </a:xfrm>
        </p:spPr>
        <p:txBody>
          <a:bodyPr>
            <a:normAutofit/>
          </a:bodyPr>
          <a:lstStyle/>
          <a:p>
            <a:pPr marL="0" indent="0">
              <a:buNone/>
            </a:pPr>
            <a:endParaRPr lang="en-GB" sz="2000" i="1" dirty="0" smtClean="0">
              <a:solidFill>
                <a:srgbClr val="0070C0"/>
              </a:solidFill>
            </a:endParaRPr>
          </a:p>
          <a:p>
            <a:pPr marL="0" indent="0">
              <a:buNone/>
            </a:pPr>
            <a:r>
              <a:rPr lang="en-GB" sz="2000" i="1" dirty="0" smtClean="0">
                <a:solidFill>
                  <a:srgbClr val="0070C0"/>
                </a:solidFill>
              </a:rPr>
              <a:t>Our funding</a:t>
            </a:r>
          </a:p>
          <a:p>
            <a:r>
              <a:rPr lang="en-GB" sz="2000" dirty="0" smtClean="0"/>
              <a:t>The </a:t>
            </a:r>
            <a:r>
              <a:rPr lang="en-GB" sz="2000" dirty="0"/>
              <a:t>National Institute for Health Research (NIHR) is the largest single funder of the Cochrane Tobacco Addiction Group.  </a:t>
            </a:r>
            <a:endParaRPr lang="en-GB" sz="2000" dirty="0" smtClean="0"/>
          </a:p>
          <a:p>
            <a:endParaRPr lang="en-GB" sz="2000" dirty="0"/>
          </a:p>
          <a:p>
            <a:endParaRPr lang="en-GB" sz="2000" dirty="0" smtClean="0"/>
          </a:p>
          <a:p>
            <a:r>
              <a:rPr lang="en-GB" sz="2000" dirty="0" smtClean="0"/>
              <a:t>The Group is based at the Department of Primary Care Health Sciences, University of Oxford</a:t>
            </a:r>
          </a:p>
        </p:txBody>
      </p:sp>
      <p:sp>
        <p:nvSpPr>
          <p:cNvPr id="5" name="Title 4"/>
          <p:cNvSpPr>
            <a:spLocks noGrp="1"/>
          </p:cNvSpPr>
          <p:nvPr>
            <p:ph type="title"/>
          </p:nvPr>
        </p:nvSpPr>
        <p:spPr/>
        <p:txBody>
          <a:bodyPr/>
          <a:lstStyle/>
          <a:p>
            <a:r>
              <a:rPr lang="en-GB" dirty="0" smtClean="0"/>
              <a:t>Acknowledgements</a:t>
            </a:r>
            <a:endParaRPr lang="en-GB" dirty="0"/>
          </a:p>
        </p:txBody>
      </p:sp>
      <p:pic>
        <p:nvPicPr>
          <p:cNvPr id="1026" name="Picture 2" descr="http://1.bp.blogspot.com/_PLB5-OECJRY/SDCErDPe9sI/AAAAAAAAA68/PO8ruiguC-k/s320/P11008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3600400" cy="4800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405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Output &amp; Impact</a:t>
            </a:r>
            <a:endParaRPr lang="en-GB" dirty="0"/>
          </a:p>
        </p:txBody>
      </p:sp>
      <p:sp>
        <p:nvSpPr>
          <p:cNvPr id="3" name="Content Placeholder 2"/>
          <p:cNvSpPr>
            <a:spLocks noGrp="1"/>
          </p:cNvSpPr>
          <p:nvPr>
            <p:ph idx="1"/>
          </p:nvPr>
        </p:nvSpPr>
        <p:spPr>
          <a:xfrm>
            <a:off x="457200" y="2248272"/>
            <a:ext cx="8229600" cy="2836912"/>
          </a:xfrm>
        </p:spPr>
        <p:txBody>
          <a:bodyPr>
            <a:normAutofit lnSpcReduction="10000"/>
          </a:bodyPr>
          <a:lstStyle/>
          <a:p>
            <a:r>
              <a:rPr lang="en-GB" dirty="0" smtClean="0"/>
              <a:t>66 reviews &amp; </a:t>
            </a:r>
            <a:r>
              <a:rPr lang="en-GB" dirty="0"/>
              <a:t>6</a:t>
            </a:r>
            <a:r>
              <a:rPr lang="en-GB" dirty="0" smtClean="0"/>
              <a:t> protocols currently</a:t>
            </a:r>
          </a:p>
          <a:p>
            <a:r>
              <a:rPr lang="en-GB" dirty="0" smtClean="0"/>
              <a:t>10 new reviews in 2012</a:t>
            </a:r>
          </a:p>
          <a:p>
            <a:r>
              <a:rPr lang="en-GB" dirty="0" smtClean="0"/>
              <a:t>14 updates</a:t>
            </a:r>
          </a:p>
          <a:p>
            <a:r>
              <a:rPr lang="en-GB" dirty="0" smtClean="0"/>
              <a:t>Recently published our first overview</a:t>
            </a:r>
          </a:p>
          <a:p>
            <a:r>
              <a:rPr lang="en-GB" dirty="0" smtClean="0"/>
              <a:t>Feed into inter/national guidelines</a:t>
            </a:r>
          </a:p>
          <a:p>
            <a:endParaRPr lang="en-GB" dirty="0" smtClean="0"/>
          </a:p>
          <a:p>
            <a:endParaRPr lang="en-GB" dirty="0"/>
          </a:p>
        </p:txBody>
      </p:sp>
    </p:spTree>
    <p:extLst>
      <p:ext uri="{BB962C8B-B14F-4D97-AF65-F5344CB8AC3E}">
        <p14:creationId xmlns:p14="http://schemas.microsoft.com/office/powerpoint/2010/main" val="656025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2132856"/>
            <a:ext cx="3240360" cy="1143000"/>
          </a:xfrm>
        </p:spPr>
        <p:txBody>
          <a:bodyPr>
            <a:normAutofit fontScale="90000"/>
          </a:bodyPr>
          <a:lstStyle/>
          <a:p>
            <a:r>
              <a:rPr lang="en-GB" sz="6600" dirty="0" smtClean="0"/>
              <a:t>Methods </a:t>
            </a:r>
            <a:br>
              <a:rPr lang="en-GB" sz="6600" dirty="0" smtClean="0"/>
            </a:br>
            <a:r>
              <a:rPr lang="en-GB" sz="6600" dirty="0" smtClean="0"/>
              <a:t>(cessation reviews)</a:t>
            </a:r>
            <a:endParaRPr lang="en-GB" sz="6600" dirty="0"/>
          </a:p>
        </p:txBody>
      </p:sp>
      <p:pic>
        <p:nvPicPr>
          <p:cNvPr id="3076" name="Picture 4" descr="http://4.bp.blogspot.com/-2CPCXpGJdXw/UO3Tu4w8zyI/AAAAAAAAG8I/3JICgAqlm08/s1600/Decisions-Decisions-910x10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620688"/>
            <a:ext cx="4479403"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4569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spcAft>
                <a:spcPts val="600"/>
              </a:spcAft>
            </a:pPr>
            <a:r>
              <a:rPr lang="en-GB" dirty="0">
                <a:latin typeface="Trebuchet MS" pitchFamily="34" charset="0"/>
              </a:rPr>
              <a:t>Cessation not </a:t>
            </a:r>
            <a:r>
              <a:rPr lang="en-GB" dirty="0" smtClean="0">
                <a:latin typeface="Trebuchet MS" pitchFamily="34" charset="0"/>
              </a:rPr>
              <a:t>reduction (risk ratios)</a:t>
            </a:r>
            <a:endParaRPr lang="en-GB" dirty="0">
              <a:latin typeface="Trebuchet MS" pitchFamily="34" charset="0"/>
            </a:endParaRPr>
          </a:p>
          <a:p>
            <a:pPr>
              <a:spcAft>
                <a:spcPts val="600"/>
              </a:spcAft>
            </a:pPr>
            <a:r>
              <a:rPr lang="en-GB" dirty="0" smtClean="0">
                <a:latin typeface="Trebuchet MS" pitchFamily="34" charset="0"/>
              </a:rPr>
              <a:t>Prefer most conservative outcomes (continuous or prolonged abstinence over point prevalence) </a:t>
            </a:r>
            <a:endParaRPr lang="en-GB" dirty="0">
              <a:latin typeface="Trebuchet MS" pitchFamily="34" charset="0"/>
            </a:endParaRPr>
          </a:p>
          <a:p>
            <a:pPr>
              <a:spcAft>
                <a:spcPts val="600"/>
              </a:spcAft>
            </a:pPr>
            <a:r>
              <a:rPr lang="en-GB" dirty="0">
                <a:latin typeface="Trebuchet MS" pitchFamily="34" charset="0"/>
              </a:rPr>
              <a:t>Use biochemically validated quits where </a:t>
            </a:r>
            <a:r>
              <a:rPr lang="en-GB" dirty="0" smtClean="0">
                <a:latin typeface="Trebuchet MS" pitchFamily="34" charset="0"/>
              </a:rPr>
              <a:t>reported (often not reported in trials that don’t involve face to face contact)</a:t>
            </a:r>
            <a:endParaRPr lang="en-GB" dirty="0">
              <a:latin typeface="Trebuchet MS" pitchFamily="34" charset="0"/>
            </a:endParaRPr>
          </a:p>
          <a:p>
            <a:pPr>
              <a:spcAft>
                <a:spcPts val="600"/>
              </a:spcAft>
            </a:pPr>
            <a:r>
              <a:rPr lang="en-GB" dirty="0" smtClean="0">
                <a:latin typeface="Trebuchet MS" pitchFamily="34" charset="0"/>
              </a:rPr>
              <a:t>Generally </a:t>
            </a:r>
            <a:r>
              <a:rPr lang="en-GB" dirty="0">
                <a:latin typeface="Trebuchet MS" pitchFamily="34" charset="0"/>
              </a:rPr>
              <a:t>exclude studies with less than </a:t>
            </a:r>
            <a:r>
              <a:rPr lang="en-GB" dirty="0" smtClean="0">
                <a:latin typeface="Trebuchet MS" pitchFamily="34" charset="0"/>
              </a:rPr>
              <a:t>six </a:t>
            </a:r>
            <a:r>
              <a:rPr lang="en-GB" dirty="0">
                <a:latin typeface="Trebuchet MS" pitchFamily="34" charset="0"/>
              </a:rPr>
              <a:t>months follow-up</a:t>
            </a:r>
          </a:p>
          <a:p>
            <a:pPr>
              <a:spcAft>
                <a:spcPts val="600"/>
              </a:spcAft>
            </a:pPr>
            <a:r>
              <a:rPr lang="en-GB" dirty="0">
                <a:latin typeface="Trebuchet MS" pitchFamily="34" charset="0"/>
              </a:rPr>
              <a:t>Treat all losses to follow-up as continuing smokers</a:t>
            </a:r>
          </a:p>
          <a:p>
            <a:endParaRPr lang="en-GB" dirty="0"/>
          </a:p>
        </p:txBody>
      </p:sp>
      <p:sp>
        <p:nvSpPr>
          <p:cNvPr id="3" name="Title 2"/>
          <p:cNvSpPr>
            <a:spLocks noGrp="1"/>
          </p:cNvSpPr>
          <p:nvPr>
            <p:ph type="title"/>
          </p:nvPr>
        </p:nvSpPr>
        <p:spPr/>
        <p:txBody>
          <a:bodyPr/>
          <a:lstStyle/>
          <a:p>
            <a:r>
              <a:rPr lang="en-GB" dirty="0" smtClean="0"/>
              <a:t>Outcomes</a:t>
            </a:r>
            <a:endParaRPr lang="en-GB" dirty="0"/>
          </a:p>
        </p:txBody>
      </p:sp>
    </p:spTree>
    <p:extLst>
      <p:ext uri="{BB962C8B-B14F-4D97-AF65-F5344CB8AC3E}">
        <p14:creationId xmlns:p14="http://schemas.microsoft.com/office/powerpoint/2010/main" val="32222989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Risk ratios (RR) in cessation reviews</a:t>
            </a:r>
            <a:endParaRPr lang="en-GB" dirty="0"/>
          </a:p>
        </p:txBody>
      </p:sp>
      <p:sp>
        <p:nvSpPr>
          <p:cNvPr id="13" name="TextBox 12"/>
          <p:cNvSpPr txBox="1"/>
          <p:nvPr/>
        </p:nvSpPr>
        <p:spPr>
          <a:xfrm>
            <a:off x="384230" y="2420888"/>
            <a:ext cx="8220218" cy="923330"/>
          </a:xfrm>
          <a:prstGeom prst="rect">
            <a:avLst/>
          </a:prstGeom>
          <a:solidFill>
            <a:schemeClr val="bg1">
              <a:lumMod val="95000"/>
            </a:schemeClr>
          </a:solidFill>
        </p:spPr>
        <p:txBody>
          <a:bodyPr wrap="square" rtlCol="0">
            <a:spAutoFit/>
          </a:bodyPr>
          <a:lstStyle/>
          <a:p>
            <a:r>
              <a:rPr lang="en-GB" dirty="0" smtClean="0"/>
              <a:t>If the result of a cessation study presented in a Cochrane review is RR 1.50, have more participants quit in the control group or in the intervention group?</a:t>
            </a:r>
          </a:p>
          <a:p>
            <a:endParaRPr lang="en-GB" dirty="0"/>
          </a:p>
        </p:txBody>
      </p:sp>
      <p:sp>
        <p:nvSpPr>
          <p:cNvPr id="2" name="Content Placeholder 1"/>
          <p:cNvSpPr>
            <a:spLocks noGrp="1"/>
          </p:cNvSpPr>
          <p:nvPr>
            <p:ph idx="1"/>
          </p:nvPr>
        </p:nvSpPr>
        <p:spPr>
          <a:xfrm>
            <a:off x="377978" y="3284984"/>
            <a:ext cx="8223168" cy="2736304"/>
          </a:xfrm>
          <a:solidFill>
            <a:schemeClr val="bg1">
              <a:lumMod val="95000"/>
            </a:schemeClr>
          </a:solidFill>
        </p:spPr>
        <p:txBody>
          <a:bodyPr>
            <a:normAutofit/>
          </a:bodyPr>
          <a:lstStyle/>
          <a:p>
            <a:pPr marL="0" indent="0">
              <a:buNone/>
            </a:pPr>
            <a:r>
              <a:rPr lang="en-GB" sz="1800" dirty="0" smtClean="0">
                <a:solidFill>
                  <a:srgbClr val="C00000"/>
                </a:solidFill>
              </a:rPr>
              <a:t>Answer: intervention group. </a:t>
            </a:r>
          </a:p>
          <a:p>
            <a:pPr marL="0" indent="0">
              <a:buNone/>
            </a:pPr>
            <a:r>
              <a:rPr lang="en-GB" sz="1800" i="1" dirty="0" smtClean="0"/>
              <a:t>For cessation, </a:t>
            </a:r>
            <a:r>
              <a:rPr lang="en-GB" sz="1800" i="1" dirty="0"/>
              <a:t>a risk ratio greater than 1 indicates that more people are quitting in the intervention condition</a:t>
            </a:r>
            <a:r>
              <a:rPr lang="en-GB" sz="1800" i="1" dirty="0" smtClean="0"/>
              <a:t>. For example, the below data gives us an RR of 1.5.</a:t>
            </a:r>
            <a:endParaRPr lang="en-GB" sz="1800" i="1" dirty="0"/>
          </a:p>
          <a:p>
            <a:endParaRPr lang="en-GB" sz="1800" dirty="0"/>
          </a:p>
        </p:txBody>
      </p:sp>
      <p:graphicFrame>
        <p:nvGraphicFramePr>
          <p:cNvPr id="12" name="Table 11"/>
          <p:cNvGraphicFramePr>
            <a:graphicFrameLocks noGrp="1"/>
          </p:cNvGraphicFramePr>
          <p:nvPr>
            <p:extLst>
              <p:ext uri="{D42A27DB-BD31-4B8C-83A1-F6EECF244321}">
                <p14:modId xmlns:p14="http://schemas.microsoft.com/office/powerpoint/2010/main" val="8913459"/>
              </p:ext>
            </p:extLst>
          </p:nvPr>
        </p:nvGraphicFramePr>
        <p:xfrm>
          <a:off x="1415988" y="4653136"/>
          <a:ext cx="6096000" cy="10109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GB" dirty="0" smtClean="0"/>
                        <a:t>Intervention quit</a:t>
                      </a:r>
                      <a:endParaRPr lang="en-GB" dirty="0"/>
                    </a:p>
                  </a:txBody>
                  <a:tcPr/>
                </a:tc>
                <a:tc>
                  <a:txBody>
                    <a:bodyPr/>
                    <a:lstStyle/>
                    <a:p>
                      <a:r>
                        <a:rPr lang="en-GB" dirty="0" smtClean="0"/>
                        <a:t>Intervention</a:t>
                      </a:r>
                      <a:r>
                        <a:rPr lang="en-GB" baseline="0" dirty="0" smtClean="0"/>
                        <a:t> total</a:t>
                      </a:r>
                      <a:endParaRPr lang="en-GB" dirty="0"/>
                    </a:p>
                  </a:txBody>
                  <a:tcPr/>
                </a:tc>
                <a:tc>
                  <a:txBody>
                    <a:bodyPr/>
                    <a:lstStyle/>
                    <a:p>
                      <a:r>
                        <a:rPr lang="en-GB" dirty="0" smtClean="0"/>
                        <a:t>Control quit</a:t>
                      </a:r>
                      <a:endParaRPr lang="en-GB" dirty="0"/>
                    </a:p>
                  </a:txBody>
                  <a:tcPr/>
                </a:tc>
                <a:tc>
                  <a:txBody>
                    <a:bodyPr/>
                    <a:lstStyle/>
                    <a:p>
                      <a:r>
                        <a:rPr lang="en-GB" dirty="0" smtClean="0"/>
                        <a:t>Control total</a:t>
                      </a:r>
                      <a:endParaRPr lang="en-GB" dirty="0"/>
                    </a:p>
                  </a:txBody>
                  <a:tcPr/>
                </a:tc>
              </a:tr>
              <a:tr h="370840">
                <a:tc>
                  <a:txBody>
                    <a:bodyPr/>
                    <a:lstStyle/>
                    <a:p>
                      <a:r>
                        <a:rPr lang="en-GB" dirty="0" smtClean="0"/>
                        <a:t>15</a:t>
                      </a:r>
                      <a:endParaRPr lang="en-GB" dirty="0"/>
                    </a:p>
                  </a:txBody>
                  <a:tcPr/>
                </a:tc>
                <a:tc>
                  <a:txBody>
                    <a:bodyPr/>
                    <a:lstStyle/>
                    <a:p>
                      <a:r>
                        <a:rPr lang="en-GB" dirty="0" smtClean="0"/>
                        <a:t>100</a:t>
                      </a:r>
                      <a:endParaRPr lang="en-GB" dirty="0"/>
                    </a:p>
                  </a:txBody>
                  <a:tcPr/>
                </a:tc>
                <a:tc>
                  <a:txBody>
                    <a:bodyPr/>
                    <a:lstStyle/>
                    <a:p>
                      <a:r>
                        <a:rPr lang="en-GB" dirty="0" smtClean="0"/>
                        <a:t>10</a:t>
                      </a:r>
                      <a:endParaRPr lang="en-GB" dirty="0"/>
                    </a:p>
                  </a:txBody>
                  <a:tcPr/>
                </a:tc>
                <a:tc>
                  <a:txBody>
                    <a:bodyPr/>
                    <a:lstStyle/>
                    <a:p>
                      <a:r>
                        <a:rPr lang="en-GB" dirty="0" smtClean="0"/>
                        <a:t>100</a:t>
                      </a:r>
                      <a:endParaRPr lang="en-GB" dirty="0"/>
                    </a:p>
                  </a:txBody>
                  <a:tcPr/>
                </a:tc>
              </a:tr>
            </a:tbl>
          </a:graphicData>
        </a:graphic>
      </p:graphicFrame>
      <p:grpSp>
        <p:nvGrpSpPr>
          <p:cNvPr id="11" name="Group 10"/>
          <p:cNvGrpSpPr/>
          <p:nvPr/>
        </p:nvGrpSpPr>
        <p:grpSpPr>
          <a:xfrm>
            <a:off x="323528" y="2760775"/>
            <a:ext cx="8280920" cy="861962"/>
            <a:chOff x="323528" y="1126878"/>
            <a:chExt cx="7992888" cy="861962"/>
          </a:xfrm>
        </p:grpSpPr>
        <p:sp>
          <p:nvSpPr>
            <p:cNvPr id="10" name="Rectangle 9"/>
            <p:cNvSpPr/>
            <p:nvPr/>
          </p:nvSpPr>
          <p:spPr>
            <a:xfrm>
              <a:off x="323528" y="1126878"/>
              <a:ext cx="7992888" cy="861962"/>
            </a:xfrm>
            <a:prstGeom prst="rect">
              <a:avLst/>
            </a:prstGeom>
            <a:solidFill>
              <a:srgbClr val="A7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21132" y="1296915"/>
              <a:ext cx="846707" cy="400110"/>
            </a:xfrm>
            <a:prstGeom prst="rect">
              <a:avLst/>
            </a:prstGeom>
            <a:noFill/>
          </p:spPr>
          <p:txBody>
            <a:bodyPr wrap="none" rtlCol="0">
              <a:spAutoFit/>
            </a:bodyPr>
            <a:lstStyle/>
            <a:p>
              <a:r>
                <a:rPr lang="en-GB" sz="2000" dirty="0" smtClean="0"/>
                <a:t>RR = </a:t>
              </a:r>
              <a:endParaRPr lang="en-GB" sz="2000" dirty="0"/>
            </a:p>
          </p:txBody>
        </p:sp>
        <p:sp>
          <p:nvSpPr>
            <p:cNvPr id="5" name="TextBox 4"/>
            <p:cNvSpPr txBox="1"/>
            <p:nvPr/>
          </p:nvSpPr>
          <p:spPr>
            <a:xfrm>
              <a:off x="1115616" y="1126878"/>
              <a:ext cx="7108036" cy="400110"/>
            </a:xfrm>
            <a:prstGeom prst="rect">
              <a:avLst/>
            </a:prstGeom>
            <a:noFill/>
          </p:spPr>
          <p:txBody>
            <a:bodyPr wrap="none" rtlCol="0">
              <a:spAutoFit/>
            </a:bodyPr>
            <a:lstStyle/>
            <a:p>
              <a:r>
                <a:rPr lang="en-GB" sz="2000" dirty="0" smtClean="0"/>
                <a:t>events in intervention group/participants in intervention group</a:t>
              </a:r>
              <a:endParaRPr lang="en-GB" sz="2000" dirty="0"/>
            </a:p>
          </p:txBody>
        </p:sp>
        <p:sp>
          <p:nvSpPr>
            <p:cNvPr id="6" name="TextBox 5"/>
            <p:cNvSpPr txBox="1"/>
            <p:nvPr/>
          </p:nvSpPr>
          <p:spPr>
            <a:xfrm>
              <a:off x="1120817" y="1485700"/>
              <a:ext cx="5995552" cy="400110"/>
            </a:xfrm>
            <a:prstGeom prst="rect">
              <a:avLst/>
            </a:prstGeom>
            <a:noFill/>
          </p:spPr>
          <p:txBody>
            <a:bodyPr wrap="none" rtlCol="0">
              <a:spAutoFit/>
            </a:bodyPr>
            <a:lstStyle/>
            <a:p>
              <a:r>
                <a:rPr lang="en-GB" sz="2000" dirty="0" smtClean="0"/>
                <a:t>events in control group/participants in control group</a:t>
              </a:r>
              <a:endParaRPr lang="en-GB" sz="2000" dirty="0"/>
            </a:p>
          </p:txBody>
        </p:sp>
        <p:cxnSp>
          <p:nvCxnSpPr>
            <p:cNvPr id="8" name="Straight Connector 7"/>
            <p:cNvCxnSpPr/>
            <p:nvPr/>
          </p:nvCxnSpPr>
          <p:spPr>
            <a:xfrm>
              <a:off x="1181340" y="1518652"/>
              <a:ext cx="6984776" cy="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385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 -0.08079 L 0.004 -0.2382 " pathEditMode="relative" rAng="0" ptsTypes="AA">
                                      <p:cBhvr>
                                        <p:cTn id="6" dur="2000" fill="hold"/>
                                        <p:tgtEl>
                                          <p:spTgt spid="11"/>
                                        </p:tgtEl>
                                        <p:attrNameLst>
                                          <p:attrName>ppt_x</p:attrName>
                                          <p:attrName>ppt_y</p:attrName>
                                        </p:attrNameLst>
                                      </p:cBhvr>
                                      <p:rCtr x="0" y="-7870"/>
                                    </p:animMotion>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is a forest plot?</a:t>
            </a:r>
            <a:endParaRPr lang="en-GB" dirty="0"/>
          </a:p>
        </p:txBody>
      </p:sp>
      <p:pic>
        <p:nvPicPr>
          <p:cNvPr id="2050" name="Picture 2" descr="https://si0.twimg.com/profile_images/76710234/twitter_cclogo.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2800" y1="4192" x2="2800" y2="4192"/>
                        <a14:backgroundMark x1="9600" y1="4990" x2="9600" y2="4990"/>
                        <a14:backgroundMark x1="13600" y1="4990" x2="13600" y2="4990"/>
                      </a14:backgroundRemoval>
                    </a14:imgEffect>
                  </a14:imgLayer>
                </a14:imgProps>
              </a:ext>
              <a:ext uri="{28A0092B-C50C-407E-A947-70E740481C1C}">
                <a14:useLocalDpi xmlns:a14="http://schemas.microsoft.com/office/drawing/2010/main" val="0"/>
              </a:ext>
            </a:extLst>
          </a:blip>
          <a:srcRect/>
          <a:stretch>
            <a:fillRect/>
          </a:stretch>
        </p:blipFill>
        <p:spPr bwMode="auto">
          <a:xfrm>
            <a:off x="3995936" y="1267723"/>
            <a:ext cx="4762500" cy="477202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11560" y="1484784"/>
            <a:ext cx="7853858" cy="4531280"/>
            <a:chOff x="611560" y="1484784"/>
            <a:chExt cx="7853858" cy="4531280"/>
          </a:xfrm>
        </p:grpSpPr>
        <p:pic>
          <p:nvPicPr>
            <p:cNvPr id="2052" name="Picture 4" descr="http://www.cochrane.org/sites/default/files/uploads/images/cclogo-big-trans.gif"/>
            <p:cNvPicPr>
              <a:picLocks noChangeAspect="1" noChangeArrowheads="1"/>
            </p:cNvPicPr>
            <p:nvPr/>
          </p:nvPicPr>
          <p:blipFill rotWithShape="1">
            <a:blip r:embed="rId5">
              <a:extLst>
                <a:ext uri="{28A0092B-C50C-407E-A947-70E740481C1C}">
                  <a14:useLocalDpi xmlns:a14="http://schemas.microsoft.com/office/drawing/2010/main" val="0"/>
                </a:ext>
              </a:extLst>
            </a:blip>
            <a:srcRect b="19216"/>
            <a:stretch/>
          </p:blipFill>
          <p:spPr bwMode="auto">
            <a:xfrm>
              <a:off x="4288954" y="1484784"/>
              <a:ext cx="4176464" cy="395175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rot="1031674">
              <a:off x="1382706" y="2399821"/>
              <a:ext cx="4271133"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11560" y="3707740"/>
              <a:ext cx="3456384" cy="2308324"/>
            </a:xfrm>
            <a:prstGeom prst="rect">
              <a:avLst/>
            </a:prstGeom>
            <a:noFill/>
          </p:spPr>
          <p:txBody>
            <a:bodyPr wrap="square" rtlCol="0">
              <a:spAutoFit/>
            </a:bodyPr>
            <a:lstStyle/>
            <a:p>
              <a:r>
                <a:rPr lang="en-GB" sz="2400" dirty="0" smtClean="0"/>
                <a:t>Graphical display of treatment effects from multiple randomized controlled trials. When these are combined, it’s called a meta-analysis.</a:t>
              </a:r>
              <a:endParaRPr lang="en-GB" sz="2400" dirty="0"/>
            </a:p>
          </p:txBody>
        </p:sp>
      </p:grpSp>
    </p:spTree>
    <p:extLst>
      <p:ext uri="{BB962C8B-B14F-4D97-AF65-F5344CB8AC3E}">
        <p14:creationId xmlns:p14="http://schemas.microsoft.com/office/powerpoint/2010/main" val="787385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837940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43"/>
          <p:cNvGrpSpPr/>
          <p:nvPr/>
        </p:nvGrpSpPr>
        <p:grpSpPr>
          <a:xfrm>
            <a:off x="1346389" y="1008731"/>
            <a:ext cx="6922733" cy="3749868"/>
            <a:chOff x="4179433" y="-1083788"/>
            <a:chExt cx="6922733" cy="3749868"/>
          </a:xfrm>
        </p:grpSpPr>
        <p:sp>
          <p:nvSpPr>
            <p:cNvPr id="37" name="Rectangle 36"/>
            <p:cNvSpPr/>
            <p:nvPr/>
          </p:nvSpPr>
          <p:spPr>
            <a:xfrm>
              <a:off x="4179433" y="14360"/>
              <a:ext cx="5192960" cy="26517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GB" dirty="0" smtClean="0"/>
                <a:t>Results based on trials - element of chance</a:t>
              </a:r>
            </a:p>
            <a:p>
              <a:pPr marL="285750" indent="-285750">
                <a:buFont typeface="Arial" pitchFamily="34" charset="0"/>
                <a:buChar char="•"/>
              </a:pPr>
              <a:r>
                <a:rPr lang="en-GB" dirty="0" smtClean="0"/>
                <a:t>Each point estimate displayed with a confidence interval (CI)</a:t>
              </a:r>
            </a:p>
            <a:p>
              <a:pPr marL="285750" indent="-285750">
                <a:buFont typeface="Arial" pitchFamily="34" charset="0"/>
                <a:buChar char="•"/>
              </a:pPr>
              <a:r>
                <a:rPr lang="en-GB" dirty="0" smtClean="0"/>
                <a:t>CIs represented by the ends of the lines for individual studies and by the horizontal edges of the diamonds for pooled estimates. </a:t>
              </a:r>
            </a:p>
            <a:p>
              <a:pPr marL="285750" indent="-285750">
                <a:buFont typeface="Arial" pitchFamily="34" charset="0"/>
                <a:buChar char="•"/>
              </a:pPr>
              <a:r>
                <a:rPr lang="en-GB" dirty="0" smtClean="0"/>
                <a:t>95% CIs provide an </a:t>
              </a:r>
              <a:r>
                <a:rPr lang="en-GB" dirty="0"/>
                <a:t>estimated range of values within which the </a:t>
              </a:r>
              <a:r>
                <a:rPr lang="en-GB" dirty="0" smtClean="0"/>
                <a:t>true effect is 95% certain to lie.</a:t>
              </a:r>
              <a:endParaRPr lang="en-GB" dirty="0"/>
            </a:p>
          </p:txBody>
        </p:sp>
        <p:sp>
          <p:nvSpPr>
            <p:cNvPr id="43" name="Oval 42"/>
            <p:cNvSpPr/>
            <p:nvPr/>
          </p:nvSpPr>
          <p:spPr>
            <a:xfrm>
              <a:off x="9958127" y="-1083788"/>
              <a:ext cx="1144039" cy="227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9748420" y="2372595"/>
              <a:ext cx="645224" cy="227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3635896" y="1124744"/>
            <a:ext cx="3600400" cy="1728192"/>
            <a:chOff x="3635896" y="1124744"/>
            <a:chExt cx="3600400" cy="1728192"/>
          </a:xfrm>
        </p:grpSpPr>
        <p:sp>
          <p:nvSpPr>
            <p:cNvPr id="5" name="Rectangle 4"/>
            <p:cNvSpPr/>
            <p:nvPr/>
          </p:nvSpPr>
          <p:spPr>
            <a:xfrm>
              <a:off x="3635896" y="1340768"/>
              <a:ext cx="2808312" cy="151216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Each line represents an individual study (or intervention versus control comparison)</a:t>
              </a:r>
              <a:endParaRPr lang="en-GB" dirty="0"/>
            </a:p>
          </p:txBody>
        </p:sp>
        <p:cxnSp>
          <p:nvCxnSpPr>
            <p:cNvPr id="7" name="Straight Arrow Connector 6"/>
            <p:cNvCxnSpPr/>
            <p:nvPr/>
          </p:nvCxnSpPr>
          <p:spPr>
            <a:xfrm flipV="1">
              <a:off x="6300192" y="1124744"/>
              <a:ext cx="936104" cy="576064"/>
            </a:xfrm>
            <a:prstGeom prst="straightConnector1">
              <a:avLst/>
            </a:prstGeom>
            <a:ln w="57150">
              <a:tailEnd type="arrow"/>
            </a:ln>
          </p:spPr>
          <p:style>
            <a:lnRef idx="1">
              <a:schemeClr val="accent6"/>
            </a:lnRef>
            <a:fillRef idx="0">
              <a:schemeClr val="accent6"/>
            </a:fillRef>
            <a:effectRef idx="0">
              <a:schemeClr val="accent6"/>
            </a:effectRef>
            <a:fontRef idx="minor">
              <a:schemeClr val="tx1"/>
            </a:fontRef>
          </p:style>
        </p:cxnSp>
      </p:grpSp>
      <p:grpSp>
        <p:nvGrpSpPr>
          <p:cNvPr id="17" name="Group 16"/>
          <p:cNvGrpSpPr/>
          <p:nvPr/>
        </p:nvGrpSpPr>
        <p:grpSpPr>
          <a:xfrm>
            <a:off x="3635896" y="3068960"/>
            <a:ext cx="3600400" cy="1584176"/>
            <a:chOff x="3635896" y="3068960"/>
            <a:chExt cx="3600400" cy="1584176"/>
          </a:xfrm>
        </p:grpSpPr>
        <p:sp>
          <p:nvSpPr>
            <p:cNvPr id="14" name="Rectangle 13"/>
            <p:cNvSpPr/>
            <p:nvPr/>
          </p:nvSpPr>
          <p:spPr>
            <a:xfrm>
              <a:off x="3635896" y="3140968"/>
              <a:ext cx="2635377" cy="151216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blue square represents the point estimate for the effect. </a:t>
              </a:r>
              <a:endParaRPr lang="en-GB" dirty="0"/>
            </a:p>
          </p:txBody>
        </p:sp>
        <p:cxnSp>
          <p:nvCxnSpPr>
            <p:cNvPr id="16" name="Straight Arrow Connector 15"/>
            <p:cNvCxnSpPr/>
            <p:nvPr/>
          </p:nvCxnSpPr>
          <p:spPr>
            <a:xfrm flipV="1">
              <a:off x="6156176" y="3068960"/>
              <a:ext cx="1080120" cy="648072"/>
            </a:xfrm>
            <a:prstGeom prst="straightConnector1">
              <a:avLst/>
            </a:prstGeom>
            <a:ln w="57150">
              <a:tailEnd type="arrow"/>
            </a:ln>
          </p:spPr>
          <p:style>
            <a:lnRef idx="1">
              <a:schemeClr val="accent6"/>
            </a:lnRef>
            <a:fillRef idx="0">
              <a:schemeClr val="accent6"/>
            </a:fillRef>
            <a:effectRef idx="0">
              <a:schemeClr val="accent6"/>
            </a:effectRef>
            <a:fontRef idx="minor">
              <a:schemeClr val="tx1"/>
            </a:fontRef>
          </p:style>
        </p:cxnSp>
      </p:grpSp>
      <p:grpSp>
        <p:nvGrpSpPr>
          <p:cNvPr id="19" name="Group 18"/>
          <p:cNvGrpSpPr/>
          <p:nvPr/>
        </p:nvGrpSpPr>
        <p:grpSpPr>
          <a:xfrm>
            <a:off x="395536" y="858409"/>
            <a:ext cx="7848872" cy="3431670"/>
            <a:chOff x="395536" y="861426"/>
            <a:chExt cx="7848872" cy="3431670"/>
          </a:xfrm>
        </p:grpSpPr>
        <p:sp>
          <p:nvSpPr>
            <p:cNvPr id="21" name="Rectangle 20"/>
            <p:cNvSpPr/>
            <p:nvPr/>
          </p:nvSpPr>
          <p:spPr>
            <a:xfrm>
              <a:off x="2272009" y="1988840"/>
              <a:ext cx="3807894" cy="230425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size of the square is dependent on the size of the study. Bullen 2010 has 969 participants; Rose 2006 96.</a:t>
              </a:r>
              <a:endParaRPr lang="en-GB" dirty="0"/>
            </a:p>
          </p:txBody>
        </p:sp>
        <p:sp>
          <p:nvSpPr>
            <p:cNvPr id="18" name="Rectangle 17"/>
            <p:cNvSpPr/>
            <p:nvPr/>
          </p:nvSpPr>
          <p:spPr>
            <a:xfrm>
              <a:off x="395536" y="861426"/>
              <a:ext cx="7560840" cy="216024"/>
            </a:xfrm>
            <a:prstGeom prst="rect">
              <a:avLst/>
            </a:prstGeom>
            <a:solidFill>
              <a:srgbClr val="00AA9E">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95536" y="1390475"/>
              <a:ext cx="7848872" cy="216024"/>
            </a:xfrm>
            <a:prstGeom prst="rect">
              <a:avLst/>
            </a:prstGeom>
            <a:solidFill>
              <a:srgbClr val="92D050">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p:cNvGrpSpPr/>
          <p:nvPr/>
        </p:nvGrpSpPr>
        <p:grpSpPr>
          <a:xfrm>
            <a:off x="438127" y="673342"/>
            <a:ext cx="7583481" cy="3724749"/>
            <a:chOff x="-1957994" y="432714"/>
            <a:chExt cx="7583481" cy="3724749"/>
          </a:xfrm>
        </p:grpSpPr>
        <p:sp>
          <p:nvSpPr>
            <p:cNvPr id="26" name="Rectangle 25"/>
            <p:cNvSpPr/>
            <p:nvPr/>
          </p:nvSpPr>
          <p:spPr>
            <a:xfrm>
              <a:off x="-1935353" y="432714"/>
              <a:ext cx="7560840" cy="216024"/>
            </a:xfrm>
            <a:prstGeom prst="rect">
              <a:avLst/>
            </a:prstGeom>
            <a:solidFill>
              <a:srgbClr val="C00000">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957994" y="2504296"/>
              <a:ext cx="7560840" cy="216024"/>
            </a:xfrm>
            <a:prstGeom prst="rect">
              <a:avLst/>
            </a:prstGeom>
            <a:solidFill>
              <a:srgbClr val="C00000">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1935353" y="3941439"/>
              <a:ext cx="7560840" cy="216024"/>
            </a:xfrm>
            <a:prstGeom prst="rect">
              <a:avLst/>
            </a:prstGeom>
            <a:solidFill>
              <a:srgbClr val="C00000">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968719" y="1968428"/>
              <a:ext cx="2812431" cy="186382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 this example, studies are divided into subgroups based on the type of NRT.</a:t>
              </a:r>
              <a:endParaRPr lang="en-GB" dirty="0"/>
            </a:p>
          </p:txBody>
        </p:sp>
      </p:grpSp>
      <p:grpSp>
        <p:nvGrpSpPr>
          <p:cNvPr id="24" name="Group 23"/>
          <p:cNvGrpSpPr/>
          <p:nvPr/>
        </p:nvGrpSpPr>
        <p:grpSpPr>
          <a:xfrm>
            <a:off x="2483768" y="1772816"/>
            <a:ext cx="5411401" cy="3968372"/>
            <a:chOff x="2463182" y="1772816"/>
            <a:chExt cx="5411401" cy="3968372"/>
          </a:xfrm>
        </p:grpSpPr>
        <p:sp>
          <p:nvSpPr>
            <p:cNvPr id="30" name="Rectangle 29"/>
            <p:cNvSpPr/>
            <p:nvPr/>
          </p:nvSpPr>
          <p:spPr>
            <a:xfrm>
              <a:off x="2463182" y="2744924"/>
              <a:ext cx="3556012" cy="26517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Diamonds show a pooled estimate, or the combined result from all of the studies. Here, there are pooled estimates for studies in each subgroup and for studies overall. This pooled estimate represents the result of the meta-analysis.</a:t>
              </a:r>
              <a:endParaRPr lang="en-GB" dirty="0"/>
            </a:p>
          </p:txBody>
        </p:sp>
        <p:sp>
          <p:nvSpPr>
            <p:cNvPr id="22" name="Oval 21"/>
            <p:cNvSpPr/>
            <p:nvPr/>
          </p:nvSpPr>
          <p:spPr>
            <a:xfrm>
              <a:off x="7417383" y="1772816"/>
              <a:ext cx="457200" cy="432048"/>
            </a:xfrm>
            <a:prstGeom prst="ellipse">
              <a:avLst/>
            </a:prstGeom>
            <a:solidFill>
              <a:srgbClr val="7030A0">
                <a:alpha val="18039"/>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7211582" y="3165682"/>
              <a:ext cx="552726" cy="432048"/>
            </a:xfrm>
            <a:prstGeom prst="ellipse">
              <a:avLst/>
            </a:prstGeom>
            <a:solidFill>
              <a:srgbClr val="7030A0">
                <a:alpha val="18039"/>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6804248" y="4437111"/>
              <a:ext cx="818397" cy="288033"/>
            </a:xfrm>
            <a:prstGeom prst="ellipse">
              <a:avLst/>
            </a:prstGeom>
            <a:solidFill>
              <a:srgbClr val="7030A0">
                <a:alpha val="18039"/>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7284786" y="5165124"/>
              <a:ext cx="552726" cy="576064"/>
            </a:xfrm>
            <a:prstGeom prst="ellipse">
              <a:avLst/>
            </a:prstGeom>
            <a:solidFill>
              <a:srgbClr val="C00000">
                <a:alpha val="18039"/>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p:cNvGrpSpPr/>
          <p:nvPr/>
        </p:nvGrpSpPr>
        <p:grpSpPr>
          <a:xfrm>
            <a:off x="776034" y="1854141"/>
            <a:ext cx="6713993" cy="3876604"/>
            <a:chOff x="773952" y="1700808"/>
            <a:chExt cx="6713993" cy="3876604"/>
          </a:xfrm>
        </p:grpSpPr>
        <p:sp>
          <p:nvSpPr>
            <p:cNvPr id="36" name="Rectangle 35"/>
            <p:cNvSpPr/>
            <p:nvPr/>
          </p:nvSpPr>
          <p:spPr>
            <a:xfrm>
              <a:off x="773952" y="1700808"/>
              <a:ext cx="5192960" cy="387660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The vertical line is known as the </a:t>
              </a:r>
              <a:r>
                <a:rPr lang="en-GB" dirty="0" smtClean="0">
                  <a:solidFill>
                    <a:schemeClr val="tx1"/>
                  </a:solidFill>
                </a:rPr>
                <a:t>line of no effect</a:t>
              </a:r>
              <a:r>
                <a:rPr lang="en-GB" dirty="0" smtClean="0"/>
                <a:t>. </a:t>
              </a:r>
            </a:p>
            <a:p>
              <a:pPr marL="285750" indent="-285750">
                <a:buFont typeface="Arial" pitchFamily="34" charset="0"/>
                <a:buChar char="•"/>
              </a:pPr>
              <a:r>
                <a:rPr lang="en-GB" dirty="0" smtClean="0"/>
                <a:t>For our cessation reviews, if the point estimate is on the right side of the line, more people receiving the intervention quit than people in the control group. If the point estimate is on the left side of the line, more people quit in the control group than in the intervention group.</a:t>
              </a:r>
            </a:p>
            <a:p>
              <a:pPr marL="285750" indent="-285750">
                <a:buFont typeface="Arial" pitchFamily="34" charset="0"/>
                <a:buChar char="•"/>
              </a:pPr>
              <a:r>
                <a:rPr lang="en-GB" dirty="0" smtClean="0"/>
                <a:t>If the confidence interval crosses this central line, the effect is not </a:t>
              </a:r>
              <a:r>
                <a:rPr lang="en-GB" i="1" dirty="0" smtClean="0"/>
                <a:t>statistically</a:t>
              </a:r>
              <a:r>
                <a:rPr lang="en-GB" dirty="0" smtClean="0"/>
                <a:t> significant, meaning it is possible that the intervention and the control do not have different effects.</a:t>
              </a:r>
              <a:endParaRPr lang="en-GB" dirty="0"/>
            </a:p>
          </p:txBody>
        </p:sp>
        <p:cxnSp>
          <p:nvCxnSpPr>
            <p:cNvPr id="38" name="Straight Arrow Connector 37"/>
            <p:cNvCxnSpPr/>
            <p:nvPr/>
          </p:nvCxnSpPr>
          <p:spPr>
            <a:xfrm>
              <a:off x="5803221" y="2276872"/>
              <a:ext cx="1684724" cy="0"/>
            </a:xfrm>
            <a:prstGeom prst="straightConnector1">
              <a:avLst/>
            </a:prstGeom>
            <a:ln w="57150">
              <a:tailEnd type="arrow"/>
            </a:ln>
          </p:spPr>
          <p:style>
            <a:lnRef idx="1">
              <a:schemeClr val="accent6"/>
            </a:lnRef>
            <a:fillRef idx="0">
              <a:schemeClr val="accent6"/>
            </a:fillRef>
            <a:effectRef idx="0">
              <a:schemeClr val="accent6"/>
            </a:effectRef>
            <a:fontRef idx="minor">
              <a:schemeClr val="tx1"/>
            </a:fontRef>
          </p:style>
        </p:cxnSp>
      </p:grpSp>
      <p:sp>
        <p:nvSpPr>
          <p:cNvPr id="49" name="Rectangle 48"/>
          <p:cNvSpPr/>
          <p:nvPr/>
        </p:nvSpPr>
        <p:spPr>
          <a:xfrm>
            <a:off x="722830" y="6366649"/>
            <a:ext cx="8241657" cy="430887"/>
          </a:xfrm>
          <a:prstGeom prst="rect">
            <a:avLst/>
          </a:prstGeom>
        </p:spPr>
        <p:txBody>
          <a:bodyPr wrap="square">
            <a:spAutoFit/>
          </a:bodyPr>
          <a:lstStyle/>
          <a:p>
            <a:r>
              <a:rPr lang="en-GB" sz="1100" dirty="0" smtClean="0"/>
              <a:t>Stead LF, </a:t>
            </a:r>
            <a:r>
              <a:rPr lang="en-GB" sz="1100" dirty="0" err="1" smtClean="0"/>
              <a:t>Perera</a:t>
            </a:r>
            <a:r>
              <a:rPr lang="en-GB" sz="1100" dirty="0" smtClean="0"/>
              <a:t> R, Bullen C, </a:t>
            </a:r>
            <a:r>
              <a:rPr lang="en-GB" sz="1100" dirty="0" err="1" smtClean="0"/>
              <a:t>Mant</a:t>
            </a:r>
            <a:r>
              <a:rPr lang="en-GB" sz="1100" dirty="0" smtClean="0"/>
              <a:t> D, Hartmann-Boyce J, Cahill K, Lancaster T. Nicotine replacement therapy for smoking cessation. Cochrane Database of Systematic Reviews 2012, Issue 11</a:t>
            </a:r>
            <a:endParaRPr lang="en-GB" sz="1100" dirty="0"/>
          </a:p>
        </p:txBody>
      </p:sp>
    </p:spTree>
    <p:extLst>
      <p:ext uri="{BB962C8B-B14F-4D97-AF65-F5344CB8AC3E}">
        <p14:creationId xmlns:p14="http://schemas.microsoft.com/office/powerpoint/2010/main" val="3163945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674" y="3667"/>
            <a:ext cx="9190674" cy="68543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smtClean="0">
              <a:solidFill>
                <a:schemeClr val="tx1"/>
              </a:solidFill>
            </a:endParaRPr>
          </a:p>
          <a:p>
            <a:pPr lvl="1"/>
            <a:endParaRPr lang="en-GB" dirty="0" smtClean="0">
              <a:solidFill>
                <a:schemeClr val="tx1"/>
              </a:solidFill>
            </a:endParaRPr>
          </a:p>
          <a:p>
            <a:pPr lvl="1"/>
            <a:endParaRPr lang="en-GB" dirty="0">
              <a:solidFill>
                <a:schemeClr val="tx1"/>
              </a:solidFill>
            </a:endParaRPr>
          </a:p>
          <a:p>
            <a:pPr lvl="1"/>
            <a:endParaRPr lang="en-GB" dirty="0" smtClean="0">
              <a:solidFill>
                <a:schemeClr val="tx1"/>
              </a:solidFill>
            </a:endParaRPr>
          </a:p>
          <a:p>
            <a:pPr lvl="1"/>
            <a:endParaRPr lang="en-GB" dirty="0">
              <a:solidFill>
                <a:schemeClr val="tx1"/>
              </a:solidFill>
            </a:endParaRPr>
          </a:p>
          <a:p>
            <a:pPr lvl="1"/>
            <a:endParaRPr lang="en-GB" dirty="0" smtClean="0">
              <a:solidFill>
                <a:schemeClr val="tx1"/>
              </a:solidFill>
            </a:endParaRPr>
          </a:p>
          <a:p>
            <a:pPr lvl="1"/>
            <a:endParaRPr lang="en-GB" dirty="0">
              <a:solidFill>
                <a:schemeClr val="tx1"/>
              </a:solidFill>
            </a:endParaRPr>
          </a:p>
          <a:p>
            <a:pPr lvl="1"/>
            <a:endParaRPr lang="en-GB" dirty="0" smtClean="0">
              <a:solidFill>
                <a:schemeClr val="tx1"/>
              </a:solidFill>
            </a:endParaRPr>
          </a:p>
          <a:p>
            <a:pPr lvl="1"/>
            <a:endParaRPr lang="en-GB" dirty="0">
              <a:solidFill>
                <a:schemeClr val="tx1"/>
              </a:solidFill>
            </a:endParaRPr>
          </a:p>
          <a:p>
            <a:pPr lvl="1"/>
            <a:endParaRPr lang="en-GB" dirty="0" smtClean="0">
              <a:solidFill>
                <a:schemeClr val="tx1"/>
              </a:solidFill>
            </a:endParaRPr>
          </a:p>
          <a:p>
            <a:pPr lvl="1"/>
            <a:endParaRPr lang="en-GB" dirty="0">
              <a:solidFill>
                <a:schemeClr val="tx1"/>
              </a:solidFill>
            </a:endParaRPr>
          </a:p>
          <a:p>
            <a:pPr lvl="1"/>
            <a:endParaRPr lang="en-GB" dirty="0" smtClean="0">
              <a:solidFill>
                <a:schemeClr val="tx1"/>
              </a:solidFill>
            </a:endParaRPr>
          </a:p>
          <a:p>
            <a:pPr lvl="1"/>
            <a:r>
              <a:rPr lang="en-GB" dirty="0" smtClean="0">
                <a:solidFill>
                  <a:schemeClr val="tx1"/>
                </a:solidFill>
              </a:rPr>
              <a:t>How many of these studies have a statistically significant result?</a:t>
            </a:r>
          </a:p>
          <a:p>
            <a:pPr marL="800100" lvl="1" indent="-342900">
              <a:buAutoNum type="alphaLcParenR"/>
            </a:pPr>
            <a:r>
              <a:rPr lang="en-GB" dirty="0" smtClean="0">
                <a:solidFill>
                  <a:schemeClr val="tx1"/>
                </a:solidFill>
              </a:rPr>
              <a:t>none</a:t>
            </a:r>
          </a:p>
          <a:p>
            <a:pPr marL="800100" lvl="1" indent="-342900">
              <a:buAutoNum type="alphaLcParenR"/>
            </a:pPr>
            <a:r>
              <a:rPr lang="en-GB" dirty="0" smtClean="0">
                <a:solidFill>
                  <a:schemeClr val="tx1"/>
                </a:solidFill>
              </a:rPr>
              <a:t>One</a:t>
            </a:r>
          </a:p>
          <a:p>
            <a:pPr marL="800100" lvl="1" indent="-342900">
              <a:buAutoNum type="alphaLcParenR"/>
            </a:pPr>
            <a:r>
              <a:rPr lang="en-GB" dirty="0" smtClean="0">
                <a:solidFill>
                  <a:schemeClr val="tx1"/>
                </a:solidFill>
              </a:rPr>
              <a:t>Two</a:t>
            </a:r>
          </a:p>
          <a:p>
            <a:pPr marL="800100" lvl="1" indent="-342900">
              <a:buAutoNum type="alphaLcParenR"/>
            </a:pPr>
            <a:r>
              <a:rPr lang="en-GB" dirty="0" smtClean="0">
                <a:solidFill>
                  <a:schemeClr val="tx1"/>
                </a:solidFill>
              </a:rPr>
              <a:t>Three or more</a:t>
            </a:r>
          </a:p>
          <a:p>
            <a:pPr marL="342900" indent="-342900">
              <a:buAutoNum type="alphaLcParenR"/>
            </a:pPr>
            <a:endParaRPr lang="en-GB" dirty="0" smtClean="0">
              <a:solidFill>
                <a:schemeClr val="tx1"/>
              </a:solidFill>
            </a:endParaRPr>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9119"/>
          <a:stretch/>
        </p:blipFill>
        <p:spPr bwMode="auto">
          <a:xfrm>
            <a:off x="179512" y="188640"/>
            <a:ext cx="8727500" cy="27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1403648" y="1509498"/>
            <a:ext cx="6900411" cy="4511790"/>
            <a:chOff x="1403648" y="1509498"/>
            <a:chExt cx="6900411" cy="4511790"/>
          </a:xfrm>
        </p:grpSpPr>
        <p:sp>
          <p:nvSpPr>
            <p:cNvPr id="6" name="Oval 5"/>
            <p:cNvSpPr/>
            <p:nvPr/>
          </p:nvSpPr>
          <p:spPr>
            <a:xfrm>
              <a:off x="7641496" y="1509498"/>
              <a:ext cx="662563" cy="337977"/>
            </a:xfrm>
            <a:prstGeom prst="ellipse">
              <a:avLst/>
            </a:prstGeom>
            <a:solidFill>
              <a:srgbClr val="C00000">
                <a:alpha val="1411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995936" y="3789040"/>
              <a:ext cx="4308123"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confidence interval for Rose 2009 doesn’t cross the line of no effect. All of the other studies have confidence intervals that cross the line, so their results aren’t statistically significant.</a:t>
              </a:r>
              <a:endParaRPr lang="en-GB" dirty="0"/>
            </a:p>
          </p:txBody>
        </p:sp>
        <p:cxnSp>
          <p:nvCxnSpPr>
            <p:cNvPr id="9" name="Straight Arrow Connector 8"/>
            <p:cNvCxnSpPr/>
            <p:nvPr/>
          </p:nvCxnSpPr>
          <p:spPr>
            <a:xfrm flipH="1" flipV="1">
              <a:off x="1403648" y="4040001"/>
              <a:ext cx="2592288" cy="51427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611560" y="6178838"/>
            <a:ext cx="8241657" cy="430887"/>
          </a:xfrm>
          <a:prstGeom prst="rect">
            <a:avLst/>
          </a:prstGeom>
        </p:spPr>
        <p:txBody>
          <a:bodyPr wrap="square">
            <a:spAutoFit/>
          </a:bodyPr>
          <a:lstStyle/>
          <a:p>
            <a:r>
              <a:rPr lang="en-GB" sz="1100" dirty="0" smtClean="0"/>
              <a:t>Stead LF, </a:t>
            </a:r>
            <a:r>
              <a:rPr lang="en-GB" sz="1100" dirty="0" err="1" smtClean="0"/>
              <a:t>Perera</a:t>
            </a:r>
            <a:r>
              <a:rPr lang="en-GB" sz="1100" dirty="0" smtClean="0"/>
              <a:t> R, Bullen C, </a:t>
            </a:r>
            <a:r>
              <a:rPr lang="en-GB" sz="1100" dirty="0" err="1" smtClean="0"/>
              <a:t>Mant</a:t>
            </a:r>
            <a:r>
              <a:rPr lang="en-GB" sz="1100" dirty="0" smtClean="0"/>
              <a:t> D, Hartmann-Boyce J, Cahill K, Lancaster T. Nicotine replacement therapy for smoking cessation. Cochrane Database of Systematic Reviews 2012, Issue 11</a:t>
            </a:r>
            <a:endParaRPr lang="en-GB" sz="1100" dirty="0"/>
          </a:p>
        </p:txBody>
      </p:sp>
    </p:spTree>
    <p:extLst>
      <p:ext uri="{BB962C8B-B14F-4D97-AF65-F5344CB8AC3E}">
        <p14:creationId xmlns:p14="http://schemas.microsoft.com/office/powerpoint/2010/main" val="2122191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674" y="3667"/>
            <a:ext cx="9190674" cy="68543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dirty="0" smtClean="0">
              <a:solidFill>
                <a:schemeClr val="tx1"/>
              </a:solidFill>
            </a:endParaRPr>
          </a:p>
          <a:p>
            <a:pPr lvl="1"/>
            <a:endParaRPr lang="en-GB" dirty="0" smtClean="0">
              <a:solidFill>
                <a:schemeClr val="tx1"/>
              </a:solidFill>
            </a:endParaRPr>
          </a:p>
          <a:p>
            <a:pPr lvl="1"/>
            <a:endParaRPr lang="en-GB" dirty="0">
              <a:solidFill>
                <a:schemeClr val="tx1"/>
              </a:solidFill>
            </a:endParaRPr>
          </a:p>
          <a:p>
            <a:pPr lvl="1"/>
            <a:endParaRPr lang="en-GB" dirty="0" smtClean="0">
              <a:solidFill>
                <a:schemeClr val="tx1"/>
              </a:solidFill>
            </a:endParaRPr>
          </a:p>
          <a:p>
            <a:pPr lvl="1"/>
            <a:endParaRPr lang="en-GB" dirty="0">
              <a:solidFill>
                <a:schemeClr val="tx1"/>
              </a:solidFill>
            </a:endParaRPr>
          </a:p>
          <a:p>
            <a:pPr lvl="1"/>
            <a:endParaRPr lang="en-GB" dirty="0" smtClean="0">
              <a:solidFill>
                <a:schemeClr val="tx1"/>
              </a:solidFill>
            </a:endParaRPr>
          </a:p>
          <a:p>
            <a:pPr lvl="1"/>
            <a:endParaRPr lang="en-GB" dirty="0">
              <a:solidFill>
                <a:schemeClr val="tx1"/>
              </a:solidFill>
            </a:endParaRPr>
          </a:p>
          <a:p>
            <a:pPr lvl="1"/>
            <a:endParaRPr lang="en-GB" dirty="0" smtClean="0">
              <a:solidFill>
                <a:schemeClr val="tx1"/>
              </a:solidFill>
            </a:endParaRPr>
          </a:p>
          <a:p>
            <a:pPr lvl="1"/>
            <a:endParaRPr lang="en-GB" dirty="0">
              <a:solidFill>
                <a:schemeClr val="tx1"/>
              </a:solidFill>
            </a:endParaRPr>
          </a:p>
          <a:p>
            <a:pPr lvl="1"/>
            <a:endParaRPr lang="en-GB" dirty="0" smtClean="0">
              <a:solidFill>
                <a:schemeClr val="tx1"/>
              </a:solidFill>
            </a:endParaRPr>
          </a:p>
          <a:p>
            <a:pPr lvl="1"/>
            <a:endParaRPr lang="en-GB" dirty="0">
              <a:solidFill>
                <a:schemeClr val="tx1"/>
              </a:solidFill>
            </a:endParaRPr>
          </a:p>
          <a:p>
            <a:pPr marL="342900" indent="-342900">
              <a:buAutoNum type="alphaLcParenR"/>
            </a:pPr>
            <a:endParaRPr lang="en-GB" dirty="0" smtClean="0">
              <a:solidFill>
                <a:schemeClr val="tx1"/>
              </a:solidFill>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49694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4471113"/>
            <a:ext cx="8424936" cy="1754326"/>
          </a:xfrm>
          <a:prstGeom prst="rect">
            <a:avLst/>
          </a:prstGeom>
          <a:noFill/>
        </p:spPr>
        <p:txBody>
          <a:bodyPr wrap="square" rtlCol="0">
            <a:spAutoFit/>
          </a:bodyPr>
          <a:lstStyle/>
          <a:p>
            <a:r>
              <a:rPr lang="en-GB" dirty="0" smtClean="0"/>
              <a:t>In how many studies did more people quit in the control group than in the group receiving varenicline?</a:t>
            </a:r>
          </a:p>
          <a:p>
            <a:pPr marL="342900" indent="-342900">
              <a:buAutoNum type="alphaLcParenR"/>
            </a:pPr>
            <a:r>
              <a:rPr lang="en-GB" dirty="0" smtClean="0"/>
              <a:t>None</a:t>
            </a:r>
          </a:p>
          <a:p>
            <a:pPr marL="342900" indent="-342900">
              <a:buAutoNum type="alphaLcParenR"/>
            </a:pPr>
            <a:r>
              <a:rPr lang="en-GB" dirty="0" smtClean="0"/>
              <a:t>One</a:t>
            </a:r>
          </a:p>
          <a:p>
            <a:pPr marL="342900" indent="-342900">
              <a:buAutoNum type="alphaLcParenR"/>
            </a:pPr>
            <a:r>
              <a:rPr lang="en-GB" dirty="0" smtClean="0"/>
              <a:t>Two</a:t>
            </a:r>
          </a:p>
          <a:p>
            <a:pPr marL="342900" indent="-342900">
              <a:buAutoNum type="alphaLcParenR"/>
            </a:pPr>
            <a:r>
              <a:rPr lang="en-GB" dirty="0" smtClean="0"/>
              <a:t>13 (all but one)</a:t>
            </a:r>
            <a:endParaRPr lang="en-GB" dirty="0"/>
          </a:p>
        </p:txBody>
      </p:sp>
      <p:grpSp>
        <p:nvGrpSpPr>
          <p:cNvPr id="8" name="Group 7"/>
          <p:cNvGrpSpPr/>
          <p:nvPr/>
        </p:nvGrpSpPr>
        <p:grpSpPr>
          <a:xfrm>
            <a:off x="1259632" y="2420888"/>
            <a:ext cx="7044426" cy="3700922"/>
            <a:chOff x="1259632" y="2876657"/>
            <a:chExt cx="7044426" cy="3700922"/>
          </a:xfrm>
        </p:grpSpPr>
        <p:sp>
          <p:nvSpPr>
            <p:cNvPr id="12" name="Oval 11"/>
            <p:cNvSpPr/>
            <p:nvPr/>
          </p:nvSpPr>
          <p:spPr>
            <a:xfrm>
              <a:off x="6910695" y="2876657"/>
              <a:ext cx="792088" cy="337977"/>
            </a:xfrm>
            <a:prstGeom prst="ellipse">
              <a:avLst/>
            </a:prstGeom>
            <a:solidFill>
              <a:srgbClr val="C00000">
                <a:alpha val="1411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995935" y="5483568"/>
              <a:ext cx="4308123" cy="1094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 Steinberg 2011, the point estimate is to the left of the line of no effect</a:t>
              </a:r>
              <a:endParaRPr lang="en-GB" dirty="0"/>
            </a:p>
          </p:txBody>
        </p:sp>
        <p:cxnSp>
          <p:nvCxnSpPr>
            <p:cNvPr id="14" name="Straight Arrow Connector 13"/>
            <p:cNvCxnSpPr/>
            <p:nvPr/>
          </p:nvCxnSpPr>
          <p:spPr>
            <a:xfrm flipH="1" flipV="1">
              <a:off x="1259632" y="5949280"/>
              <a:ext cx="2728271" cy="15242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337766" y="6309320"/>
            <a:ext cx="8626721" cy="415498"/>
          </a:xfrm>
          <a:prstGeom prst="rect">
            <a:avLst/>
          </a:prstGeom>
        </p:spPr>
        <p:txBody>
          <a:bodyPr wrap="square">
            <a:spAutoFit/>
          </a:bodyPr>
          <a:lstStyle/>
          <a:p>
            <a:r>
              <a:rPr lang="en-GB" sz="1050" dirty="0"/>
              <a:t>Cahill K, Stead LF, Lancaster T. Nicotine receptor partial agonists for smoking cessation. Cochrane Database of Systematic Reviews 2012, Issue 4. Art. No.: CD006103. DOI: 10.1002/14651858.CD006103.pub6.</a:t>
            </a:r>
          </a:p>
        </p:txBody>
      </p:sp>
      <p:sp>
        <p:nvSpPr>
          <p:cNvPr id="3" name="Rectangle 2"/>
          <p:cNvSpPr/>
          <p:nvPr/>
        </p:nvSpPr>
        <p:spPr>
          <a:xfrm>
            <a:off x="1979712" y="500422"/>
            <a:ext cx="2160240" cy="2928578"/>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7305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 presetClass="exit"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Summary of key information from review</a:t>
            </a:r>
          </a:p>
          <a:p>
            <a:r>
              <a:rPr lang="en-GB" dirty="0"/>
              <a:t>M</a:t>
            </a:r>
            <a:r>
              <a:rPr lang="en-GB" dirty="0" smtClean="0"/>
              <a:t>ost </a:t>
            </a:r>
            <a:r>
              <a:rPr lang="en-GB" dirty="0"/>
              <a:t>important outcomes for someone making a </a:t>
            </a:r>
            <a:r>
              <a:rPr lang="en-GB" dirty="0" smtClean="0"/>
              <a:t>decision</a:t>
            </a:r>
          </a:p>
          <a:p>
            <a:endParaRPr lang="en-GB" dirty="0"/>
          </a:p>
        </p:txBody>
      </p:sp>
      <p:sp>
        <p:nvSpPr>
          <p:cNvPr id="3" name="Title 2"/>
          <p:cNvSpPr>
            <a:spLocks noGrp="1"/>
          </p:cNvSpPr>
          <p:nvPr>
            <p:ph type="title"/>
          </p:nvPr>
        </p:nvSpPr>
        <p:spPr/>
        <p:txBody>
          <a:bodyPr/>
          <a:lstStyle/>
          <a:p>
            <a:r>
              <a:rPr lang="en-GB" dirty="0" smtClean="0"/>
              <a:t>Summary of findings tables</a:t>
            </a:r>
            <a:endParaRPr lang="en-GB" dirty="0"/>
          </a:p>
        </p:txBody>
      </p:sp>
    </p:spTree>
    <p:extLst>
      <p:ext uri="{BB962C8B-B14F-4D97-AF65-F5344CB8AC3E}">
        <p14:creationId xmlns:p14="http://schemas.microsoft.com/office/powerpoint/2010/main" val="34177975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9307056"/>
              </p:ext>
            </p:extLst>
          </p:nvPr>
        </p:nvGraphicFramePr>
        <p:xfrm>
          <a:off x="107504" y="54849"/>
          <a:ext cx="8928990" cy="6332356"/>
        </p:xfrm>
        <a:graphic>
          <a:graphicData uri="http://schemas.openxmlformats.org/drawingml/2006/table">
            <a:tbl>
              <a:tblPr>
                <a:tableStyleId>{5940675A-B579-460E-94D1-54222C63F5DA}</a:tableStyleId>
              </a:tblPr>
              <a:tblGrid>
                <a:gridCol w="1275570"/>
                <a:gridCol w="1275570"/>
                <a:gridCol w="1275570"/>
                <a:gridCol w="1275570"/>
                <a:gridCol w="1275570"/>
                <a:gridCol w="1275570"/>
                <a:gridCol w="1275570"/>
              </a:tblGrid>
              <a:tr h="238181">
                <a:tc gridSpan="7">
                  <a:txBody>
                    <a:bodyPr/>
                    <a:lstStyle/>
                    <a:p>
                      <a:r>
                        <a:rPr lang="en-GB" sz="1200" b="1" dirty="0"/>
                        <a:t>Behavioural interventions as adjuncts to pharmacotherapy for smoking cessation</a:t>
                      </a:r>
                    </a:p>
                  </a:txBody>
                  <a:tcPr marL="32328" marR="32328" marT="16164" marB="16164" anchor="c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64910">
                <a:tc gridSpan="7">
                  <a:txBody>
                    <a:bodyPr/>
                    <a:lstStyle/>
                    <a:p>
                      <a:r>
                        <a:rPr lang="en-GB" sz="1200" dirty="0"/>
                        <a:t>Patient or population: People using smoking cessation pharmacotherapy</a:t>
                      </a:r>
                      <a:br>
                        <a:rPr lang="en-GB" sz="1200" dirty="0"/>
                      </a:br>
                      <a:r>
                        <a:rPr lang="en-GB" sz="1200" dirty="0"/>
                        <a:t>Settings: Health care and community settings</a:t>
                      </a:r>
                      <a:br>
                        <a:rPr lang="en-GB" sz="1200" dirty="0"/>
                      </a:br>
                      <a:r>
                        <a:rPr lang="en-GB" sz="1200" dirty="0"/>
                        <a:t>Intervention: Behavioural interventions as adjuncts to </a:t>
                      </a:r>
                      <a:r>
                        <a:rPr lang="en-GB" sz="1200" dirty="0" smtClean="0"/>
                        <a:t>pharmacotherapy</a:t>
                      </a:r>
                      <a:endParaRPr lang="en-GB" sz="1200" dirty="0"/>
                    </a:p>
                  </a:txBody>
                  <a:tcPr marL="32328" marR="32328" marT="16164" marB="16164" anchor="c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87085">
                <a:tc rowSpan="3">
                  <a:txBody>
                    <a:bodyPr/>
                    <a:lstStyle/>
                    <a:p>
                      <a:pPr algn="l"/>
                      <a:r>
                        <a:rPr lang="en-GB" sz="1200" b="1" dirty="0"/>
                        <a:t>Outcomes</a:t>
                      </a:r>
                    </a:p>
                  </a:txBody>
                  <a:tcPr marL="32328" marR="32328" marT="16164" marB="16164">
                    <a:solidFill>
                      <a:schemeClr val="bg1"/>
                    </a:solidFill>
                  </a:tcPr>
                </a:tc>
                <a:tc gridSpan="2">
                  <a:txBody>
                    <a:bodyPr/>
                    <a:lstStyle/>
                    <a:p>
                      <a:pPr algn="l"/>
                      <a:r>
                        <a:rPr lang="it-IT" sz="1200" b="1" dirty="0"/>
                        <a:t>Illustrative comparative risks* (95% CI)</a:t>
                      </a:r>
                    </a:p>
                  </a:txBody>
                  <a:tcPr marL="32328" marR="32328" marT="16164" marB="16164">
                    <a:solidFill>
                      <a:schemeClr val="bg1"/>
                    </a:solidFill>
                  </a:tcPr>
                </a:tc>
                <a:tc hMerge="1">
                  <a:txBody>
                    <a:bodyPr/>
                    <a:lstStyle/>
                    <a:p>
                      <a:endParaRPr lang="en-GB"/>
                    </a:p>
                  </a:txBody>
                  <a:tcPr/>
                </a:tc>
                <a:tc rowSpan="3">
                  <a:txBody>
                    <a:bodyPr/>
                    <a:lstStyle/>
                    <a:p>
                      <a:pPr algn="l"/>
                      <a:r>
                        <a:rPr lang="en-GB" sz="1200" b="1" dirty="0"/>
                        <a:t>Relative effect</a:t>
                      </a:r>
                      <a:br>
                        <a:rPr lang="en-GB" sz="1200" b="1" dirty="0"/>
                      </a:br>
                      <a:r>
                        <a:rPr lang="en-GB" sz="1200" b="1" dirty="0"/>
                        <a:t>(95% CI)</a:t>
                      </a:r>
                    </a:p>
                  </a:txBody>
                  <a:tcPr marL="32328" marR="32328" marT="16164" marB="16164">
                    <a:solidFill>
                      <a:schemeClr val="bg1"/>
                    </a:solidFill>
                  </a:tcPr>
                </a:tc>
                <a:tc rowSpan="3">
                  <a:txBody>
                    <a:bodyPr/>
                    <a:lstStyle/>
                    <a:p>
                      <a:pPr algn="l"/>
                      <a:r>
                        <a:rPr lang="en-GB" sz="1200" b="1" dirty="0"/>
                        <a:t>No of Participants</a:t>
                      </a:r>
                      <a:br>
                        <a:rPr lang="en-GB" sz="1200" b="1" dirty="0"/>
                      </a:br>
                      <a:r>
                        <a:rPr lang="en-GB" sz="1200" b="1" dirty="0"/>
                        <a:t>(studies)</a:t>
                      </a:r>
                    </a:p>
                  </a:txBody>
                  <a:tcPr marL="32328" marR="32328" marT="16164" marB="16164">
                    <a:solidFill>
                      <a:schemeClr val="bg1"/>
                    </a:solidFill>
                  </a:tcPr>
                </a:tc>
                <a:tc rowSpan="3">
                  <a:txBody>
                    <a:bodyPr/>
                    <a:lstStyle/>
                    <a:p>
                      <a:pPr algn="l"/>
                      <a:r>
                        <a:rPr lang="en-GB" sz="1200" b="1" dirty="0"/>
                        <a:t>Quality of the evidence</a:t>
                      </a:r>
                      <a:br>
                        <a:rPr lang="en-GB" sz="1200" b="1" dirty="0"/>
                      </a:br>
                      <a:r>
                        <a:rPr lang="en-GB" sz="1200" b="1" dirty="0"/>
                        <a:t>(GRADE)</a:t>
                      </a:r>
                    </a:p>
                  </a:txBody>
                  <a:tcPr marL="32328" marR="32328" marT="16164" marB="16164">
                    <a:solidFill>
                      <a:schemeClr val="bg1"/>
                    </a:solidFill>
                  </a:tcPr>
                </a:tc>
                <a:tc rowSpan="3">
                  <a:txBody>
                    <a:bodyPr/>
                    <a:lstStyle/>
                    <a:p>
                      <a:pPr algn="l"/>
                      <a:r>
                        <a:rPr lang="en-GB" sz="1200" b="1" dirty="0"/>
                        <a:t>Comments</a:t>
                      </a:r>
                    </a:p>
                  </a:txBody>
                  <a:tcPr marL="32328" marR="32328" marT="16164" marB="16164">
                    <a:solidFill>
                      <a:schemeClr val="bg1"/>
                    </a:solidFill>
                  </a:tcPr>
                </a:tc>
              </a:tr>
              <a:tr h="387085">
                <a:tc vMerge="1">
                  <a:txBody>
                    <a:bodyPr/>
                    <a:lstStyle/>
                    <a:p>
                      <a:endParaRPr lang="en-GB"/>
                    </a:p>
                  </a:txBody>
                  <a:tcPr/>
                </a:tc>
                <a:tc>
                  <a:txBody>
                    <a:bodyPr/>
                    <a:lstStyle/>
                    <a:p>
                      <a:pPr algn="l"/>
                      <a:r>
                        <a:rPr lang="en-GB" sz="1200"/>
                        <a:t>Assumed risk</a:t>
                      </a:r>
                    </a:p>
                  </a:txBody>
                  <a:tcPr marL="32328" marR="32328" marT="16164" marB="16164">
                    <a:solidFill>
                      <a:schemeClr val="bg1"/>
                    </a:solidFill>
                  </a:tcPr>
                </a:tc>
                <a:tc>
                  <a:txBody>
                    <a:bodyPr/>
                    <a:lstStyle/>
                    <a:p>
                      <a:pPr algn="l"/>
                      <a:r>
                        <a:rPr lang="en-GB" sz="1200" dirty="0"/>
                        <a:t>Corresponding risk</a:t>
                      </a:r>
                    </a:p>
                  </a:txBody>
                  <a:tcPr marL="32328" marR="32328" marT="16164" marB="16164">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850645">
                <a:tc vMerge="1">
                  <a:txBody>
                    <a:bodyPr/>
                    <a:lstStyle/>
                    <a:p>
                      <a:endParaRPr lang="en-GB"/>
                    </a:p>
                  </a:txBody>
                  <a:tcPr/>
                </a:tc>
                <a:tc>
                  <a:txBody>
                    <a:bodyPr/>
                    <a:lstStyle/>
                    <a:p>
                      <a:pPr algn="l"/>
                      <a:r>
                        <a:rPr lang="en-GB" sz="1200"/>
                        <a:t>Control</a:t>
                      </a:r>
                    </a:p>
                  </a:txBody>
                  <a:tcPr marL="32328" marR="32328" marT="16164" marB="16164">
                    <a:solidFill>
                      <a:schemeClr val="bg1"/>
                    </a:solidFill>
                  </a:tcPr>
                </a:tc>
                <a:tc>
                  <a:txBody>
                    <a:bodyPr/>
                    <a:lstStyle/>
                    <a:p>
                      <a:pPr algn="l"/>
                      <a:r>
                        <a:rPr lang="en-GB" sz="1200" dirty="0"/>
                        <a:t>Behavioural interventions as adjuncts to pharmacotherapy</a:t>
                      </a:r>
                    </a:p>
                  </a:txBody>
                  <a:tcPr marL="32328" marR="32328" marT="16164" marB="16164">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209260">
                <a:tc rowSpan="4">
                  <a:txBody>
                    <a:bodyPr/>
                    <a:lstStyle/>
                    <a:p>
                      <a:pPr algn="l"/>
                      <a:r>
                        <a:rPr lang="en-GB" sz="1200"/>
                        <a:t>Smoking cessation at longest follow-up</a:t>
                      </a:r>
                      <a:br>
                        <a:rPr lang="en-GB" sz="1200"/>
                      </a:br>
                      <a:r>
                        <a:rPr lang="en-GB" sz="1200"/>
                        <a:t>Follow-up: 6 - 24 months</a:t>
                      </a:r>
                    </a:p>
                  </a:txBody>
                  <a:tcPr marL="32328" marR="32328" marT="16164" marB="16164">
                    <a:solidFill>
                      <a:schemeClr val="bg1"/>
                    </a:solidFill>
                  </a:tcPr>
                </a:tc>
                <a:tc gridSpan="2">
                  <a:txBody>
                    <a:bodyPr/>
                    <a:lstStyle/>
                    <a:p>
                      <a:r>
                        <a:rPr lang="en-GB" sz="1200"/>
                        <a:t>Study population</a:t>
                      </a:r>
                    </a:p>
                  </a:txBody>
                  <a:tcPr marL="32328" marR="32328" marT="16164" marB="16164" anchor="ctr">
                    <a:solidFill>
                      <a:schemeClr val="bg1"/>
                    </a:solidFill>
                  </a:tcPr>
                </a:tc>
                <a:tc hMerge="1">
                  <a:txBody>
                    <a:bodyPr/>
                    <a:lstStyle/>
                    <a:p>
                      <a:endParaRPr lang="en-GB"/>
                    </a:p>
                  </a:txBody>
                  <a:tcPr/>
                </a:tc>
                <a:tc rowSpan="4">
                  <a:txBody>
                    <a:bodyPr/>
                    <a:lstStyle/>
                    <a:p>
                      <a:pPr algn="l"/>
                      <a:r>
                        <a:rPr lang="en-GB" sz="1200" dirty="0"/>
                        <a:t>RR 1.16 </a:t>
                      </a:r>
                      <a:br>
                        <a:rPr lang="en-GB" sz="1200" dirty="0"/>
                      </a:br>
                      <a:r>
                        <a:rPr lang="en-GB" sz="1200" dirty="0"/>
                        <a:t>(1.09 to 1.24)</a:t>
                      </a:r>
                    </a:p>
                  </a:txBody>
                  <a:tcPr marL="32328" marR="32328" marT="16164" marB="16164">
                    <a:solidFill>
                      <a:schemeClr val="bg1"/>
                    </a:solidFill>
                  </a:tcPr>
                </a:tc>
                <a:tc rowSpan="4">
                  <a:txBody>
                    <a:bodyPr/>
                    <a:lstStyle/>
                    <a:p>
                      <a:pPr algn="l"/>
                      <a:r>
                        <a:rPr lang="en-GB" sz="1200" dirty="0"/>
                        <a:t>15506</a:t>
                      </a:r>
                      <a:br>
                        <a:rPr lang="en-GB" sz="1200" dirty="0"/>
                      </a:br>
                      <a:r>
                        <a:rPr lang="en-GB" sz="1200" dirty="0"/>
                        <a:t>(38 studies)</a:t>
                      </a:r>
                    </a:p>
                  </a:txBody>
                  <a:tcPr marL="32328" marR="32328" marT="16164" marB="16164">
                    <a:solidFill>
                      <a:schemeClr val="bg1"/>
                    </a:solidFill>
                  </a:tcPr>
                </a:tc>
                <a:tc rowSpan="4">
                  <a:txBody>
                    <a:bodyPr/>
                    <a:lstStyle/>
                    <a:p>
                      <a:pPr algn="l"/>
                      <a:r>
                        <a:rPr lang="en-GB" sz="1200" dirty="0"/>
                        <a:t>⊕⊕⊕⊕</a:t>
                      </a:r>
                      <a:br>
                        <a:rPr lang="en-GB" sz="1200" dirty="0"/>
                      </a:br>
                      <a:r>
                        <a:rPr lang="en-GB" sz="1200" dirty="0"/>
                        <a:t>high</a:t>
                      </a:r>
                      <a:r>
                        <a:rPr lang="en-GB" sz="1200" baseline="30000" dirty="0"/>
                        <a:t>1,2</a:t>
                      </a:r>
                      <a:endParaRPr lang="en-GB" sz="1200" dirty="0"/>
                    </a:p>
                  </a:txBody>
                  <a:tcPr marL="32328" marR="32328" marT="16164" marB="16164">
                    <a:solidFill>
                      <a:schemeClr val="bg1"/>
                    </a:solidFill>
                  </a:tcPr>
                </a:tc>
                <a:tc rowSpan="4">
                  <a:txBody>
                    <a:bodyPr/>
                    <a:lstStyle/>
                    <a:p>
                      <a:pPr algn="l"/>
                      <a:endParaRPr lang="en-GB" sz="1200"/>
                    </a:p>
                  </a:txBody>
                  <a:tcPr marL="32328" marR="32328" marT="16164" marB="16164">
                    <a:solidFill>
                      <a:schemeClr val="bg1"/>
                    </a:solidFill>
                  </a:tcPr>
                </a:tc>
              </a:tr>
              <a:tr h="442336">
                <a:tc vMerge="1">
                  <a:txBody>
                    <a:bodyPr/>
                    <a:lstStyle/>
                    <a:p>
                      <a:endParaRPr lang="en-GB"/>
                    </a:p>
                  </a:txBody>
                  <a:tcPr/>
                </a:tc>
                <a:tc>
                  <a:txBody>
                    <a:bodyPr/>
                    <a:lstStyle/>
                    <a:p>
                      <a:r>
                        <a:rPr lang="en-GB" sz="1200"/>
                        <a:t>183 per 1000</a:t>
                      </a:r>
                    </a:p>
                  </a:txBody>
                  <a:tcPr marL="32328" marR="32328" marT="16164" marB="16164">
                    <a:solidFill>
                      <a:schemeClr val="bg1"/>
                    </a:solidFill>
                  </a:tcPr>
                </a:tc>
                <a:tc>
                  <a:txBody>
                    <a:bodyPr/>
                    <a:lstStyle/>
                    <a:p>
                      <a:r>
                        <a:rPr lang="en-GB" sz="1200" dirty="0"/>
                        <a:t>213 per 1000</a:t>
                      </a:r>
                      <a:br>
                        <a:rPr lang="en-GB" sz="1200" dirty="0"/>
                      </a:br>
                      <a:r>
                        <a:rPr lang="en-GB" sz="1200" dirty="0"/>
                        <a:t>(200 to 227)</a:t>
                      </a:r>
                    </a:p>
                  </a:txBody>
                  <a:tcPr marL="32328" marR="32328" marT="16164" marB="16164">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209260">
                <a:tc vMerge="1">
                  <a:txBody>
                    <a:bodyPr/>
                    <a:lstStyle/>
                    <a:p>
                      <a:endParaRPr lang="en-GB"/>
                    </a:p>
                  </a:txBody>
                  <a:tcPr/>
                </a:tc>
                <a:tc gridSpan="2">
                  <a:txBody>
                    <a:bodyPr/>
                    <a:lstStyle/>
                    <a:p>
                      <a:r>
                        <a:rPr lang="en-GB" sz="1200" dirty="0"/>
                        <a:t>Median quit rate</a:t>
                      </a:r>
                    </a:p>
                  </a:txBody>
                  <a:tcPr marL="32328" marR="32328" marT="16164" marB="16164" anchor="ctr">
                    <a:solidFill>
                      <a:schemeClr val="bg1"/>
                    </a:solidFill>
                  </a:tcPr>
                </a:tc>
                <a:tc h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442336">
                <a:tc vMerge="1">
                  <a:txBody>
                    <a:bodyPr/>
                    <a:lstStyle/>
                    <a:p>
                      <a:endParaRPr lang="en-GB"/>
                    </a:p>
                  </a:txBody>
                  <a:tcPr/>
                </a:tc>
                <a:tc>
                  <a:txBody>
                    <a:bodyPr/>
                    <a:lstStyle/>
                    <a:p>
                      <a:r>
                        <a:rPr lang="en-GB" sz="1200"/>
                        <a:t>210 per 1000</a:t>
                      </a:r>
                    </a:p>
                  </a:txBody>
                  <a:tcPr marL="32328" marR="32328" marT="16164" marB="16164">
                    <a:solidFill>
                      <a:schemeClr val="bg1"/>
                    </a:solidFill>
                  </a:tcPr>
                </a:tc>
                <a:tc>
                  <a:txBody>
                    <a:bodyPr/>
                    <a:lstStyle/>
                    <a:p>
                      <a:r>
                        <a:rPr lang="en-GB" sz="1200" dirty="0"/>
                        <a:t>244 per 1000</a:t>
                      </a:r>
                      <a:br>
                        <a:rPr lang="en-GB" sz="1200" dirty="0"/>
                      </a:br>
                      <a:r>
                        <a:rPr lang="en-GB" sz="1200" dirty="0"/>
                        <a:t>(229 to 260)</a:t>
                      </a:r>
                    </a:p>
                  </a:txBody>
                  <a:tcPr marL="32328" marR="32328" marT="16164" marB="16164">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529197">
                <a:tc gridSpan="7">
                  <a:txBody>
                    <a:bodyPr/>
                    <a:lstStyle/>
                    <a:p>
                      <a:r>
                        <a:rPr lang="en-GB" sz="1200" dirty="0" smtClean="0"/>
                        <a:t>*The </a:t>
                      </a:r>
                      <a:r>
                        <a:rPr lang="en-GB" sz="1200" dirty="0"/>
                        <a:t>corresponding risk (and its 95% confidence interval) is based on the assumed risk in the comparison group and the relative effect of the intervention (and its 95% CI</a:t>
                      </a:r>
                      <a:r>
                        <a:rPr lang="en-GB" sz="1200" dirty="0" smtClean="0"/>
                        <a:t>).</a:t>
                      </a:r>
                      <a:endParaRPr lang="en-GB" sz="1200" dirty="0"/>
                    </a:p>
                  </a:txBody>
                  <a:tcPr marL="32328" marR="32328" marT="16164" marB="16164" anchor="c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022101">
                <a:tc gridSpan="7">
                  <a:txBody>
                    <a:bodyPr/>
                    <a:lstStyle/>
                    <a:p>
                      <a:r>
                        <a:rPr lang="en-GB" sz="1200" b="1" dirty="0"/>
                        <a:t>GRADE Working Group grades of evidence</a:t>
                      </a:r>
                      <a:br>
                        <a:rPr lang="en-GB" sz="1200" b="1" dirty="0"/>
                      </a:br>
                      <a:r>
                        <a:rPr lang="en-GB" sz="1200" b="1" dirty="0"/>
                        <a:t>High quality: </a:t>
                      </a:r>
                      <a:r>
                        <a:rPr lang="en-GB" sz="1200" dirty="0"/>
                        <a:t>Further research is very unlikely to change our confidence in the estimate of effect.</a:t>
                      </a:r>
                      <a:br>
                        <a:rPr lang="en-GB" sz="1200" dirty="0"/>
                      </a:br>
                      <a:r>
                        <a:rPr lang="en-GB" sz="1200" b="1" dirty="0"/>
                        <a:t>Moderate quality: </a:t>
                      </a:r>
                      <a:r>
                        <a:rPr lang="en-GB" sz="1200" dirty="0"/>
                        <a:t>Further research is likely to have an important impact on our confidence in the estimate of effect and may change the estimate.</a:t>
                      </a:r>
                      <a:br>
                        <a:rPr lang="en-GB" sz="1200" dirty="0"/>
                      </a:br>
                      <a:r>
                        <a:rPr lang="en-GB" sz="1200" b="1" dirty="0"/>
                        <a:t>Low quality: </a:t>
                      </a:r>
                      <a:r>
                        <a:rPr lang="en-GB" sz="1200" dirty="0"/>
                        <a:t>Further research is very likely to have an important impact on our confidence in the estimate of effect and is likely to change the estimate.</a:t>
                      </a:r>
                      <a:br>
                        <a:rPr lang="en-GB" sz="1200" dirty="0"/>
                      </a:br>
                      <a:r>
                        <a:rPr lang="en-GB" sz="1200" b="1" dirty="0"/>
                        <a:t>Very low quality: </a:t>
                      </a:r>
                      <a:r>
                        <a:rPr lang="en-GB" sz="1200" dirty="0"/>
                        <a:t>We are very uncertain about the estimate</a:t>
                      </a:r>
                      <a:r>
                        <a:rPr lang="en-GB" sz="1200" dirty="0" smtClean="0"/>
                        <a:t>.</a:t>
                      </a:r>
                    </a:p>
                    <a:p>
                      <a:r>
                        <a:rPr lang="en-GB" sz="1200" b="1" dirty="0" smtClean="0"/>
                        <a:t>Footnotes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30000" dirty="0" smtClean="0"/>
                        <a:t>1</a:t>
                      </a:r>
                      <a:r>
                        <a:rPr lang="en-GB" sz="1200" dirty="0" smtClean="0"/>
                        <a:t> All studies rated at low or unclear risk of bias</a:t>
                      </a:r>
                      <a:br>
                        <a:rPr lang="en-GB" sz="1200" dirty="0" smtClean="0"/>
                      </a:br>
                      <a:r>
                        <a:rPr lang="en-GB" sz="1200" baseline="30000" dirty="0" smtClean="0"/>
                        <a:t>2</a:t>
                      </a:r>
                      <a:r>
                        <a:rPr lang="en-GB" sz="1200" dirty="0" smtClean="0"/>
                        <a:t> No overall evidence of statistical heterogeneity (I² = 3%), or of differences between the subgroups defined by pharmacotherapy</a:t>
                      </a:r>
                      <a:endParaRPr lang="en-GB" sz="1200" dirty="0"/>
                    </a:p>
                  </a:txBody>
                  <a:tcPr marL="32328" marR="32328" marT="16164" marB="16164" anchor="c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grpSp>
        <p:nvGrpSpPr>
          <p:cNvPr id="7" name="Group 6"/>
          <p:cNvGrpSpPr/>
          <p:nvPr/>
        </p:nvGrpSpPr>
        <p:grpSpPr>
          <a:xfrm>
            <a:off x="-37071" y="1649526"/>
            <a:ext cx="6193247" cy="2114800"/>
            <a:chOff x="-37071" y="1649526"/>
            <a:chExt cx="6193247" cy="2114800"/>
          </a:xfrm>
        </p:grpSpPr>
        <p:sp>
          <p:nvSpPr>
            <p:cNvPr id="9" name="Oval 8"/>
            <p:cNvSpPr/>
            <p:nvPr/>
          </p:nvSpPr>
          <p:spPr>
            <a:xfrm>
              <a:off x="5158287" y="2420888"/>
              <a:ext cx="997889" cy="720080"/>
            </a:xfrm>
            <a:prstGeom prst="ellipse">
              <a:avLst/>
            </a:prstGeom>
            <a:solidFill>
              <a:srgbClr val="C00000">
                <a:alpha val="1411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7071" y="2396174"/>
              <a:ext cx="1403648" cy="1368152"/>
            </a:xfrm>
            <a:prstGeom prst="ellipse">
              <a:avLst/>
            </a:prstGeom>
            <a:solidFill>
              <a:srgbClr val="C00000">
                <a:alpha val="1411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779912" y="2436326"/>
              <a:ext cx="1296144" cy="720080"/>
            </a:xfrm>
            <a:prstGeom prst="ellipse">
              <a:avLst/>
            </a:prstGeom>
            <a:solidFill>
              <a:srgbClr val="C00000">
                <a:alpha val="1411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411760" y="1649526"/>
              <a:ext cx="1656184" cy="923761"/>
            </a:xfrm>
            <a:prstGeom prst="ellipse">
              <a:avLst/>
            </a:prstGeom>
            <a:solidFill>
              <a:srgbClr val="C00000">
                <a:alpha val="1411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p:cNvSpPr/>
          <p:nvPr/>
        </p:nvSpPr>
        <p:spPr>
          <a:xfrm>
            <a:off x="125760" y="6442272"/>
            <a:ext cx="8766720" cy="400110"/>
          </a:xfrm>
          <a:prstGeom prst="rect">
            <a:avLst/>
          </a:prstGeom>
        </p:spPr>
        <p:txBody>
          <a:bodyPr wrap="square">
            <a:spAutoFit/>
          </a:bodyPr>
          <a:lstStyle/>
          <a:p>
            <a:r>
              <a:rPr lang="en-GB" sz="1000" dirty="0"/>
              <a:t>Stead LF, Lancaster T. Behavioural interventions as adjuncts to pharmacotherapy for smoking cessation. Cochrane Database of Systematic Reviews 2012, Issue 12. Art. No.: CD009670. DOI: 10.1002/14651858.CD009670.pub2.</a:t>
            </a:r>
          </a:p>
        </p:txBody>
      </p:sp>
      <p:grpSp>
        <p:nvGrpSpPr>
          <p:cNvPr id="15" name="Group 14"/>
          <p:cNvGrpSpPr/>
          <p:nvPr/>
        </p:nvGrpSpPr>
        <p:grpSpPr>
          <a:xfrm>
            <a:off x="125760" y="836712"/>
            <a:ext cx="8910736" cy="5472608"/>
            <a:chOff x="125760" y="836712"/>
            <a:chExt cx="8910736" cy="5472608"/>
          </a:xfrm>
        </p:grpSpPr>
        <p:sp>
          <p:nvSpPr>
            <p:cNvPr id="14" name="Rectangle 13"/>
            <p:cNvSpPr/>
            <p:nvPr/>
          </p:nvSpPr>
          <p:spPr>
            <a:xfrm>
              <a:off x="1366577" y="836712"/>
              <a:ext cx="2557351" cy="3024336"/>
            </a:xfrm>
            <a:prstGeom prst="rect">
              <a:avLst/>
            </a:prstGeom>
            <a:solidFill>
              <a:srgbClr val="5BBF21">
                <a:alpha val="9020"/>
              </a:srgbClr>
            </a:solidFill>
            <a:ln>
              <a:solidFill>
                <a:srgbClr val="5BB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25760" y="3933056"/>
              <a:ext cx="8910736" cy="2376264"/>
            </a:xfrm>
            <a:prstGeom prst="rect">
              <a:avLst/>
            </a:prstGeom>
            <a:solidFill>
              <a:srgbClr val="00A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illustrative comparative risks use the RR to illustrate what this calculation might mean in terms of </a:t>
              </a:r>
              <a:r>
                <a:rPr lang="en-GB" b="1" dirty="0" smtClean="0"/>
                <a:t>numbers of patients</a:t>
              </a:r>
              <a:r>
                <a:rPr lang="en-GB" dirty="0" smtClean="0"/>
                <a:t>. In our reviews, the first risk displayed (183 per 1000 in this case) is based on the actual percentages of people who quit in the control arms of all of the included studies. The </a:t>
              </a:r>
              <a:r>
                <a:rPr lang="en-GB" b="1" dirty="0" smtClean="0"/>
                <a:t>median quit rate </a:t>
              </a:r>
              <a:r>
                <a:rPr lang="en-GB" dirty="0" smtClean="0"/>
                <a:t>is based on what we might expect to see in a broader population (for example, here it is calculated with the knowledge that the control groups are all receiving stop smoking pharmacotherapy).</a:t>
              </a:r>
              <a:endParaRPr lang="en-GB" dirty="0"/>
            </a:p>
          </p:txBody>
        </p:sp>
      </p:grpSp>
      <p:sp>
        <p:nvSpPr>
          <p:cNvPr id="17" name="Rectangle 16"/>
          <p:cNvSpPr/>
          <p:nvPr/>
        </p:nvSpPr>
        <p:spPr>
          <a:xfrm>
            <a:off x="6466788" y="836712"/>
            <a:ext cx="1296144" cy="3024336"/>
          </a:xfrm>
          <a:prstGeom prst="rect">
            <a:avLst/>
          </a:prstGeom>
          <a:solidFill>
            <a:srgbClr val="00B0F0">
              <a:alpha val="32157"/>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124943" y="4437112"/>
            <a:ext cx="8765086" cy="1368152"/>
          </a:xfrm>
          <a:prstGeom prst="rect">
            <a:avLst/>
          </a:prstGeom>
          <a:solidFill>
            <a:srgbClr val="00B0F0">
              <a:alpha val="32157"/>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1555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7664" y="1196752"/>
            <a:ext cx="7416824" cy="4752528"/>
          </a:xfrm>
          <a:solidFill>
            <a:schemeClr val="tx1">
              <a:lumMod val="10000"/>
              <a:lumOff val="90000"/>
              <a:alpha val="0"/>
            </a:schemeClr>
          </a:solidFill>
          <a:ln w="76200">
            <a:noFill/>
          </a:ln>
        </p:spPr>
        <p:txBody>
          <a:bodyPr>
            <a:normAutofit fontScale="85000" lnSpcReduction="20000"/>
          </a:bodyPr>
          <a:lstStyle/>
          <a:p>
            <a:endParaRPr lang="en-GB" sz="2200" dirty="0" smtClean="0"/>
          </a:p>
          <a:p>
            <a:r>
              <a:rPr lang="en-GB" sz="2200" dirty="0" smtClean="0"/>
              <a:t>Introduction to our Group </a:t>
            </a:r>
          </a:p>
          <a:p>
            <a:endParaRPr lang="en-GB" sz="2200" dirty="0" smtClean="0"/>
          </a:p>
          <a:p>
            <a:r>
              <a:rPr lang="en-GB" sz="2200" dirty="0" smtClean="0"/>
              <a:t>About the Cochrane Collaboration </a:t>
            </a:r>
          </a:p>
          <a:p>
            <a:endParaRPr lang="en-GB" sz="2200" dirty="0" smtClean="0"/>
          </a:p>
          <a:p>
            <a:r>
              <a:rPr lang="en-GB" sz="2200" dirty="0" smtClean="0"/>
              <a:t>What defines a Cochrane review </a:t>
            </a:r>
          </a:p>
          <a:p>
            <a:endParaRPr lang="en-GB" sz="2200" dirty="0" smtClean="0"/>
          </a:p>
          <a:p>
            <a:r>
              <a:rPr lang="en-GB" sz="2200" dirty="0" smtClean="0"/>
              <a:t>Finding </a:t>
            </a:r>
            <a:r>
              <a:rPr lang="en-GB" sz="2200" dirty="0"/>
              <a:t>and accessing Cochrane </a:t>
            </a:r>
            <a:r>
              <a:rPr lang="en-GB" sz="2200" dirty="0" smtClean="0"/>
              <a:t>Reviews </a:t>
            </a:r>
          </a:p>
          <a:p>
            <a:endParaRPr lang="en-GB" sz="2200" dirty="0" smtClean="0"/>
          </a:p>
          <a:p>
            <a:r>
              <a:rPr lang="en-GB" sz="2200" dirty="0" smtClean="0"/>
              <a:t>Scope </a:t>
            </a:r>
            <a:r>
              <a:rPr lang="en-GB" sz="2200" dirty="0"/>
              <a:t>of the Cochrane Tobacco Addiction Review </a:t>
            </a:r>
            <a:r>
              <a:rPr lang="en-GB" sz="2200" dirty="0" smtClean="0"/>
              <a:t>Group</a:t>
            </a:r>
          </a:p>
          <a:p>
            <a:endParaRPr lang="en-GB" sz="2200" dirty="0" smtClean="0"/>
          </a:p>
          <a:p>
            <a:r>
              <a:rPr lang="en-GB" sz="2200" dirty="0" smtClean="0"/>
              <a:t>Methods and interpretation of our cessation reviews</a:t>
            </a:r>
          </a:p>
          <a:p>
            <a:pPr marL="0" indent="0">
              <a:buNone/>
            </a:pPr>
            <a:endParaRPr lang="en-GB" sz="2200" dirty="0" smtClean="0"/>
          </a:p>
          <a:p>
            <a:r>
              <a:rPr lang="en-GB" sz="2200" dirty="0" smtClean="0"/>
              <a:t>On-going and future initiatives</a:t>
            </a:r>
          </a:p>
          <a:p>
            <a:endParaRPr lang="en-GB" sz="2200" dirty="0" smtClean="0"/>
          </a:p>
          <a:p>
            <a:r>
              <a:rPr lang="en-GB" sz="2200" dirty="0" smtClean="0"/>
              <a:t>Discussion and questions</a:t>
            </a:r>
          </a:p>
          <a:p>
            <a:endParaRPr lang="en-GB" sz="2000" dirty="0" smtClean="0"/>
          </a:p>
          <a:p>
            <a:endParaRPr lang="en-GB" sz="2000" dirty="0"/>
          </a:p>
        </p:txBody>
      </p:sp>
      <p:sp>
        <p:nvSpPr>
          <p:cNvPr id="5" name="Title 4"/>
          <p:cNvSpPr>
            <a:spLocks noGrp="1"/>
          </p:cNvSpPr>
          <p:nvPr>
            <p:ph type="title"/>
          </p:nvPr>
        </p:nvSpPr>
        <p:spPr>
          <a:xfrm>
            <a:off x="374848" y="-27384"/>
            <a:ext cx="8229600" cy="1143000"/>
          </a:xfrm>
        </p:spPr>
        <p:txBody>
          <a:bodyPr/>
          <a:lstStyle/>
          <a:p>
            <a:r>
              <a:rPr lang="en-GB" dirty="0" smtClean="0"/>
              <a:t>What we’ll cover</a:t>
            </a:r>
            <a:endParaRPr lang="en-GB" dirty="0"/>
          </a:p>
        </p:txBody>
      </p:sp>
    </p:spTree>
    <p:extLst>
      <p:ext uri="{BB962C8B-B14F-4D97-AF65-F5344CB8AC3E}">
        <p14:creationId xmlns:p14="http://schemas.microsoft.com/office/powerpoint/2010/main" val="7365810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is GRADE based on?</a:t>
            </a:r>
            <a:endParaRPr lang="en-GB" dirty="0"/>
          </a:p>
        </p:txBody>
      </p:sp>
      <p:sp>
        <p:nvSpPr>
          <p:cNvPr id="4" name="Rectangle 3"/>
          <p:cNvSpPr/>
          <p:nvPr/>
        </p:nvSpPr>
        <p:spPr>
          <a:xfrm>
            <a:off x="-559" y="1196752"/>
            <a:ext cx="9144000" cy="765799"/>
          </a:xfrm>
          <a:prstGeom prst="rect">
            <a:avLst/>
          </a:prstGeom>
          <a:gradFill>
            <a:gsLst>
              <a:gs pos="0">
                <a:schemeClr val="bg1"/>
              </a:gs>
              <a:gs pos="100000">
                <a:srgbClr val="000066"/>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 Quality of evidence in GRADE is based on 5 domains</a:t>
            </a:r>
            <a:endParaRPr lang="en-GB" dirty="0"/>
          </a:p>
        </p:txBody>
      </p:sp>
      <p:sp>
        <p:nvSpPr>
          <p:cNvPr id="6" name="Rounded Rectangle 5"/>
          <p:cNvSpPr/>
          <p:nvPr/>
        </p:nvSpPr>
        <p:spPr>
          <a:xfrm>
            <a:off x="323528" y="2060849"/>
            <a:ext cx="2448272" cy="648071"/>
          </a:xfrm>
          <a:prstGeom prst="roundRect">
            <a:avLst/>
          </a:prstGeom>
          <a:solidFill>
            <a:srgbClr val="00AA9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t>Risk of bias</a:t>
            </a:r>
            <a:endParaRPr lang="en-GB" sz="2400" dirty="0"/>
          </a:p>
        </p:txBody>
      </p:sp>
      <p:sp>
        <p:nvSpPr>
          <p:cNvPr id="7" name="Rounded Rectangle 6"/>
          <p:cNvSpPr/>
          <p:nvPr/>
        </p:nvSpPr>
        <p:spPr>
          <a:xfrm>
            <a:off x="323528" y="2852936"/>
            <a:ext cx="2448272" cy="720080"/>
          </a:xfrm>
          <a:prstGeom prst="roundRect">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t>Inconsistency</a:t>
            </a:r>
            <a:endParaRPr lang="en-GB" sz="2400" dirty="0"/>
          </a:p>
        </p:txBody>
      </p:sp>
      <p:sp>
        <p:nvSpPr>
          <p:cNvPr id="8" name="Rounded Rectangle 7"/>
          <p:cNvSpPr/>
          <p:nvPr/>
        </p:nvSpPr>
        <p:spPr>
          <a:xfrm>
            <a:off x="323528" y="3703347"/>
            <a:ext cx="2448272" cy="720080"/>
          </a:xfrm>
          <a:prstGeom prst="roundRect">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t>Indirectness</a:t>
            </a:r>
            <a:endParaRPr lang="en-GB" sz="2400" dirty="0"/>
          </a:p>
        </p:txBody>
      </p:sp>
      <p:sp>
        <p:nvSpPr>
          <p:cNvPr id="9" name="Rounded Rectangle 8"/>
          <p:cNvSpPr/>
          <p:nvPr/>
        </p:nvSpPr>
        <p:spPr>
          <a:xfrm>
            <a:off x="323528" y="4575827"/>
            <a:ext cx="2448272" cy="720080"/>
          </a:xfrm>
          <a:prstGeom prst="roundRect">
            <a:avLst/>
          </a:prstGeom>
          <a:solidFill>
            <a:srgbClr val="00B05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t>Imprecision</a:t>
            </a:r>
            <a:endParaRPr lang="en-GB" sz="2400" dirty="0"/>
          </a:p>
        </p:txBody>
      </p:sp>
      <p:sp>
        <p:nvSpPr>
          <p:cNvPr id="10" name="Rounded Rectangle 9"/>
          <p:cNvSpPr/>
          <p:nvPr/>
        </p:nvSpPr>
        <p:spPr>
          <a:xfrm>
            <a:off x="340210" y="5448307"/>
            <a:ext cx="2448272" cy="720080"/>
          </a:xfrm>
          <a:prstGeom prst="roundRect">
            <a:avLst/>
          </a:prstGeom>
          <a:solidFill>
            <a:srgbClr val="005A7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t>Publication bias</a:t>
            </a:r>
            <a:endParaRPr lang="en-GB" sz="2400" dirty="0"/>
          </a:p>
        </p:txBody>
      </p:sp>
      <p:sp>
        <p:nvSpPr>
          <p:cNvPr id="11" name="Rounded Rectangle 10"/>
          <p:cNvSpPr/>
          <p:nvPr/>
        </p:nvSpPr>
        <p:spPr>
          <a:xfrm>
            <a:off x="3131840" y="2099309"/>
            <a:ext cx="4608512" cy="2324118"/>
          </a:xfrm>
          <a:prstGeom prst="roundRect">
            <a:avLst/>
          </a:prstGeom>
          <a:solidFill>
            <a:srgbClr val="00AA9E">
              <a:alpha val="7098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t>The degree to which review authors have judged each included study to be at risk of bias</a:t>
            </a:r>
            <a:endParaRPr lang="en-GB" sz="2400" dirty="0"/>
          </a:p>
        </p:txBody>
      </p:sp>
      <p:sp>
        <p:nvSpPr>
          <p:cNvPr id="12" name="Rounded Rectangle 11"/>
          <p:cNvSpPr/>
          <p:nvPr/>
        </p:nvSpPr>
        <p:spPr>
          <a:xfrm>
            <a:off x="3131840" y="2285255"/>
            <a:ext cx="5256584" cy="3010652"/>
          </a:xfrm>
          <a:prstGeom prst="roundRect">
            <a:avLst/>
          </a:prstGeom>
          <a:solidFill>
            <a:srgbClr val="0070C0">
              <a:alpha val="69804"/>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t>Unexplained differences between the results of individual studies (heterogeneity). This can lead to uncertainty about the underlying effect.</a:t>
            </a:r>
            <a:endParaRPr lang="en-GB" sz="2400" dirty="0"/>
          </a:p>
        </p:txBody>
      </p:sp>
      <p:sp>
        <p:nvSpPr>
          <p:cNvPr id="13" name="Rounded Rectangle 12"/>
          <p:cNvSpPr/>
          <p:nvPr/>
        </p:nvSpPr>
        <p:spPr>
          <a:xfrm>
            <a:off x="3131840" y="2490390"/>
            <a:ext cx="5544616" cy="3458889"/>
          </a:xfrm>
          <a:prstGeom prst="roundRect">
            <a:avLst/>
          </a:prstGeom>
          <a:solidFill>
            <a:srgbClr val="7030A0">
              <a:alpha val="69804"/>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2400" dirty="0" smtClean="0"/>
              <a:t>Results can be downgraded because of indirectness if:</a:t>
            </a:r>
          </a:p>
          <a:p>
            <a:pPr marL="457200" indent="-457200">
              <a:buAutoNum type="arabicPeriod"/>
            </a:pPr>
            <a:r>
              <a:rPr lang="en-GB" sz="2400" dirty="0" smtClean="0"/>
              <a:t>Head to head comparisons are not available</a:t>
            </a:r>
          </a:p>
          <a:p>
            <a:pPr marL="457200" indent="-457200">
              <a:buAutoNum type="arabicPeriod"/>
            </a:pPr>
            <a:r>
              <a:rPr lang="en-GB" sz="2400" dirty="0" smtClean="0"/>
              <a:t>The population, intervention, comparator or outcome is different from the question the review is trying to address</a:t>
            </a:r>
            <a:endParaRPr lang="en-GB" sz="2400" dirty="0"/>
          </a:p>
        </p:txBody>
      </p:sp>
      <p:sp>
        <p:nvSpPr>
          <p:cNvPr id="14" name="Rounded Rectangle 13"/>
          <p:cNvSpPr/>
          <p:nvPr/>
        </p:nvSpPr>
        <p:spPr>
          <a:xfrm>
            <a:off x="3113524" y="2636912"/>
            <a:ext cx="5543739" cy="2687910"/>
          </a:xfrm>
          <a:prstGeom prst="roundRect">
            <a:avLst/>
          </a:prstGeom>
          <a:solidFill>
            <a:srgbClr val="00B050">
              <a:alpha val="81961"/>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t>Results are considered imprecise if:</a:t>
            </a:r>
          </a:p>
          <a:p>
            <a:pPr marL="457200" indent="-457200" algn="ctr">
              <a:buAutoNum type="arabicPeriod"/>
            </a:pPr>
            <a:r>
              <a:rPr lang="en-GB" sz="2400" dirty="0" smtClean="0"/>
              <a:t>The total number of events is small (usually less than 300)</a:t>
            </a:r>
          </a:p>
          <a:p>
            <a:pPr marL="457200" indent="-457200" algn="ctr">
              <a:buAutoNum type="arabicPeriod"/>
            </a:pPr>
            <a:r>
              <a:rPr lang="en-GB" sz="2400" dirty="0" smtClean="0"/>
              <a:t>The confidence intervals are wide</a:t>
            </a:r>
            <a:endParaRPr lang="en-GB" sz="2400" dirty="0"/>
          </a:p>
        </p:txBody>
      </p:sp>
      <p:sp>
        <p:nvSpPr>
          <p:cNvPr id="15" name="Rounded Rectangle 14"/>
          <p:cNvSpPr/>
          <p:nvPr/>
        </p:nvSpPr>
        <p:spPr>
          <a:xfrm>
            <a:off x="3163010" y="2099309"/>
            <a:ext cx="5801477" cy="3517577"/>
          </a:xfrm>
          <a:prstGeom prst="roundRect">
            <a:avLst/>
          </a:prstGeom>
          <a:solidFill>
            <a:srgbClr val="004864">
              <a:alpha val="72941"/>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t>A systematic under or overestimate of an effect due to </a:t>
            </a:r>
            <a:r>
              <a:rPr lang="en-GB" sz="2400" b="1" dirty="0" smtClean="0"/>
              <a:t>selective publication of studies</a:t>
            </a:r>
            <a:r>
              <a:rPr lang="en-GB" sz="2400" dirty="0" smtClean="0"/>
              <a:t>. This can happen when the results of a study are not reported. If, for example, studies that detect an effect are more likely to be published than those with negative results, the meta-analysis will be biased towards positive results.</a:t>
            </a:r>
            <a:endParaRPr lang="en-GB" sz="2400" dirty="0"/>
          </a:p>
        </p:txBody>
      </p:sp>
    </p:spTree>
    <p:extLst>
      <p:ext uri="{BB962C8B-B14F-4D97-AF65-F5344CB8AC3E}">
        <p14:creationId xmlns:p14="http://schemas.microsoft.com/office/powerpoint/2010/main" val="1420629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par>
                                <p:cTn id="14" presetID="26" presetClass="emph" presetSubtype="0" fill="hold" grpId="0" nodeType="withEffect">
                                  <p:stCondLst>
                                    <p:cond delay="0"/>
                                  </p:stCondLst>
                                  <p:childTnLst>
                                    <p:animEffect transition="out" filter="fade">
                                      <p:cBhvr>
                                        <p:cTn id="15" dur="500" tmFilter="0, 0; .2, .5; .8, .5; 1, 0"/>
                                        <p:tgtEl>
                                          <p:spTgt spid="7"/>
                                        </p:tgtEl>
                                      </p:cBhvr>
                                    </p:animEffect>
                                    <p:animScale>
                                      <p:cBhvr>
                                        <p:cTn id="16" dur="250" autoRev="1" fill="hold"/>
                                        <p:tgtEl>
                                          <p:spTgt spid="7"/>
                                        </p:tgtEl>
                                      </p:cBhvr>
                                      <p:by x="105000" y="105000"/>
                                    </p:animScale>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26" presetClass="emph" presetSubtype="0" fill="hold" grpId="0" nodeType="with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1"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3"/>
                                        </p:tgtEl>
                                        <p:attrNameLst>
                                          <p:attrName>style.visibility</p:attrName>
                                        </p:attrNameLst>
                                      </p:cBhvr>
                                      <p:to>
                                        <p:strVal val="hidden"/>
                                      </p:to>
                                    </p:set>
                                  </p:childTnLst>
                                </p:cTn>
                              </p:par>
                              <p:par>
                                <p:cTn id="32" presetID="26" presetClass="emph" presetSubtype="0" fill="hold" grpId="0" nodeType="withEffect">
                                  <p:stCondLst>
                                    <p:cond delay="0"/>
                                  </p:stCondLst>
                                  <p:childTnLst>
                                    <p:animEffect transition="out" filter="fade">
                                      <p:cBhvr>
                                        <p:cTn id="33" dur="500" tmFilter="0, 0; .2, .5; .8, .5; 1, 0"/>
                                        <p:tgtEl>
                                          <p:spTgt spid="9"/>
                                        </p:tgtEl>
                                      </p:cBhvr>
                                    </p:animEffect>
                                    <p:animScale>
                                      <p:cBhvr>
                                        <p:cTn id="34" dur="250" autoRev="1" fill="hold"/>
                                        <p:tgtEl>
                                          <p:spTgt spid="9"/>
                                        </p:tgtEl>
                                      </p:cBhvr>
                                      <p:by x="105000" y="105000"/>
                                    </p:animScale>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26" presetClass="emph" presetSubtype="0" fill="hold" grpId="0" nodeType="withEffect">
                                  <p:stCondLst>
                                    <p:cond delay="0"/>
                                  </p:stCondLst>
                                  <p:childTnLst>
                                    <p:animEffect transition="out" filter="fade">
                                      <p:cBhvr>
                                        <p:cTn id="42" dur="500" tmFilter="0, 0; .2, .5; .8, .5; 1, 0"/>
                                        <p:tgtEl>
                                          <p:spTgt spid="10"/>
                                        </p:tgtEl>
                                      </p:cBhvr>
                                    </p:animEffect>
                                    <p:animScale>
                                      <p:cBhvr>
                                        <p:cTn id="43" dur="250" autoRev="1" fill="hold"/>
                                        <p:tgtEl>
                                          <p:spTgt spid="10"/>
                                        </p:tgtEl>
                                      </p:cBhvr>
                                      <p:by x="105000" y="105000"/>
                                    </p:animScale>
                                  </p:childTnLst>
                                </p:cTn>
                              </p:par>
                              <p:par>
                                <p:cTn id="44" presetID="1"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1" grpId="1" animBg="1"/>
      <p:bldP spid="12" grpId="0" animBg="1"/>
      <p:bldP spid="12" grpId="1" animBg="1"/>
      <p:bldP spid="13" grpId="0" animBg="1"/>
      <p:bldP spid="13" grpId="1" animBg="1"/>
      <p:bldP spid="14" grpId="0" animBg="1"/>
      <p:bldP spid="14" grpId="1"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69807404"/>
              </p:ext>
            </p:extLst>
          </p:nvPr>
        </p:nvGraphicFramePr>
        <p:xfrm>
          <a:off x="251520" y="188640"/>
          <a:ext cx="8568952" cy="3956959"/>
        </p:xfrm>
        <a:graphic>
          <a:graphicData uri="http://schemas.openxmlformats.org/drawingml/2006/table">
            <a:tbl>
              <a:tblPr>
                <a:tableStyleId>{5940675A-B579-460E-94D1-54222C63F5DA}</a:tableStyleId>
              </a:tblPr>
              <a:tblGrid>
                <a:gridCol w="1368152"/>
                <a:gridCol w="1121268"/>
                <a:gridCol w="1759052"/>
                <a:gridCol w="1440160"/>
                <a:gridCol w="1080120"/>
                <a:gridCol w="1800200"/>
              </a:tblGrid>
              <a:tr h="79420">
                <a:tc gridSpan="6">
                  <a:txBody>
                    <a:bodyPr/>
                    <a:lstStyle/>
                    <a:p>
                      <a:r>
                        <a:rPr lang="en-GB" sz="1400" b="1" dirty="0"/>
                        <a:t>Internet-based interventions for adults who want to stop smoking</a:t>
                      </a:r>
                    </a:p>
                  </a:txBody>
                  <a:tcPr marL="16640" marR="16640" marT="8320" marB="8320" anchor="c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58117">
                <a:tc gridSpan="6">
                  <a:txBody>
                    <a:bodyPr/>
                    <a:lstStyle/>
                    <a:p>
                      <a:r>
                        <a:rPr lang="en-GB" sz="1400" dirty="0"/>
                        <a:t>Patient or population: adults who want to stop smoking</a:t>
                      </a:r>
                      <a:br>
                        <a:rPr lang="en-GB" sz="1400" dirty="0"/>
                      </a:br>
                      <a:r>
                        <a:rPr lang="en-GB" sz="1400" dirty="0" smtClean="0"/>
                        <a:t>Intervention</a:t>
                      </a:r>
                      <a:r>
                        <a:rPr lang="en-GB" sz="1400" dirty="0"/>
                        <a:t>: Internet-based </a:t>
                      </a:r>
                      <a:r>
                        <a:rPr lang="en-GB" sz="1400" dirty="0" smtClean="0"/>
                        <a:t>interventions</a:t>
                      </a:r>
                      <a:endParaRPr lang="en-GB" sz="1400" dirty="0"/>
                    </a:p>
                  </a:txBody>
                  <a:tcPr marL="16640" marR="16640" marT="8320" marB="8320" anchor="c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98552">
                <a:tc rowSpan="3">
                  <a:txBody>
                    <a:bodyPr/>
                    <a:lstStyle/>
                    <a:p>
                      <a:pPr algn="l"/>
                      <a:r>
                        <a:rPr lang="en-GB" sz="1400"/>
                        <a:t>Outcomes</a:t>
                      </a:r>
                    </a:p>
                  </a:txBody>
                  <a:tcPr marL="16640" marR="16640" marT="8320" marB="8320">
                    <a:solidFill>
                      <a:schemeClr val="bg1"/>
                    </a:solidFill>
                  </a:tcPr>
                </a:tc>
                <a:tc gridSpan="2">
                  <a:txBody>
                    <a:bodyPr/>
                    <a:lstStyle/>
                    <a:p>
                      <a:pPr algn="l"/>
                      <a:r>
                        <a:rPr lang="it-IT" sz="1400" dirty="0"/>
                        <a:t>Illustrative comparative risks* (95% CI)</a:t>
                      </a:r>
                    </a:p>
                  </a:txBody>
                  <a:tcPr marL="16640" marR="16640" marT="8320" marB="8320">
                    <a:solidFill>
                      <a:schemeClr val="bg1"/>
                    </a:solidFill>
                  </a:tcPr>
                </a:tc>
                <a:tc hMerge="1">
                  <a:txBody>
                    <a:bodyPr/>
                    <a:lstStyle/>
                    <a:p>
                      <a:endParaRPr lang="en-GB"/>
                    </a:p>
                  </a:txBody>
                  <a:tcPr/>
                </a:tc>
                <a:tc rowSpan="3">
                  <a:txBody>
                    <a:bodyPr/>
                    <a:lstStyle/>
                    <a:p>
                      <a:pPr algn="l"/>
                      <a:r>
                        <a:rPr lang="en-GB" sz="1400" dirty="0"/>
                        <a:t>Relative effect</a:t>
                      </a:r>
                      <a:br>
                        <a:rPr lang="en-GB" sz="1400" dirty="0"/>
                      </a:br>
                      <a:r>
                        <a:rPr lang="en-GB" sz="1400" dirty="0"/>
                        <a:t>(95% CI)</a:t>
                      </a:r>
                    </a:p>
                  </a:txBody>
                  <a:tcPr marL="16640" marR="16640" marT="8320" marB="8320">
                    <a:solidFill>
                      <a:schemeClr val="bg1"/>
                    </a:solidFill>
                  </a:tcPr>
                </a:tc>
                <a:tc rowSpan="3">
                  <a:txBody>
                    <a:bodyPr/>
                    <a:lstStyle/>
                    <a:p>
                      <a:pPr algn="l"/>
                      <a:r>
                        <a:rPr lang="en-GB" sz="1400" dirty="0"/>
                        <a:t>No of Participants</a:t>
                      </a:r>
                      <a:br>
                        <a:rPr lang="en-GB" sz="1400" dirty="0"/>
                      </a:br>
                      <a:r>
                        <a:rPr lang="en-GB" sz="1400" dirty="0"/>
                        <a:t>(studies)</a:t>
                      </a:r>
                    </a:p>
                  </a:txBody>
                  <a:tcPr marL="16640" marR="16640" marT="8320" marB="8320">
                    <a:solidFill>
                      <a:schemeClr val="bg1"/>
                    </a:solidFill>
                  </a:tcPr>
                </a:tc>
                <a:tc rowSpan="3">
                  <a:txBody>
                    <a:bodyPr/>
                    <a:lstStyle/>
                    <a:p>
                      <a:pPr algn="l"/>
                      <a:r>
                        <a:rPr lang="en-GB" sz="1400" dirty="0"/>
                        <a:t>Quality of the evidence</a:t>
                      </a:r>
                      <a:br>
                        <a:rPr lang="en-GB" sz="1400" dirty="0"/>
                      </a:br>
                      <a:r>
                        <a:rPr lang="en-GB" sz="1400" dirty="0"/>
                        <a:t>(GRADE)</a:t>
                      </a:r>
                    </a:p>
                  </a:txBody>
                  <a:tcPr marL="16640" marR="16640" marT="8320" marB="8320">
                    <a:solidFill>
                      <a:schemeClr val="bg1"/>
                    </a:solidFill>
                  </a:tcPr>
                </a:tc>
              </a:tr>
              <a:tr h="138986">
                <a:tc vMerge="1">
                  <a:txBody>
                    <a:bodyPr/>
                    <a:lstStyle/>
                    <a:p>
                      <a:endParaRPr lang="en-GB"/>
                    </a:p>
                  </a:txBody>
                  <a:tcPr/>
                </a:tc>
                <a:tc>
                  <a:txBody>
                    <a:bodyPr/>
                    <a:lstStyle/>
                    <a:p>
                      <a:pPr algn="l"/>
                      <a:r>
                        <a:rPr lang="en-GB" sz="1400"/>
                        <a:t>Assumed risk</a:t>
                      </a:r>
                    </a:p>
                  </a:txBody>
                  <a:tcPr marL="16640" marR="16640" marT="8320" marB="8320">
                    <a:solidFill>
                      <a:schemeClr val="bg1"/>
                    </a:solidFill>
                  </a:tcPr>
                </a:tc>
                <a:tc>
                  <a:txBody>
                    <a:bodyPr/>
                    <a:lstStyle/>
                    <a:p>
                      <a:pPr algn="l"/>
                      <a:r>
                        <a:rPr lang="en-GB" sz="1400"/>
                        <a:t>Corresponding risk</a:t>
                      </a:r>
                    </a:p>
                  </a:txBody>
                  <a:tcPr marL="16640" marR="16640" marT="8320" marB="8320">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tr>
              <a:tr h="258117">
                <a:tc vMerge="1">
                  <a:txBody>
                    <a:bodyPr/>
                    <a:lstStyle/>
                    <a:p>
                      <a:endParaRPr lang="en-GB"/>
                    </a:p>
                  </a:txBody>
                  <a:tcPr/>
                </a:tc>
                <a:tc>
                  <a:txBody>
                    <a:bodyPr/>
                    <a:lstStyle/>
                    <a:p>
                      <a:pPr algn="l"/>
                      <a:r>
                        <a:rPr lang="en-GB" sz="1400"/>
                        <a:t>Control</a:t>
                      </a:r>
                    </a:p>
                  </a:txBody>
                  <a:tcPr marL="16640" marR="16640" marT="8320" marB="8320">
                    <a:solidFill>
                      <a:schemeClr val="bg1"/>
                    </a:solidFill>
                  </a:tcPr>
                </a:tc>
                <a:tc>
                  <a:txBody>
                    <a:bodyPr/>
                    <a:lstStyle/>
                    <a:p>
                      <a:pPr algn="l"/>
                      <a:r>
                        <a:rPr lang="en-GB" sz="1400"/>
                        <a:t>Internet-based interventions</a:t>
                      </a:r>
                    </a:p>
                  </a:txBody>
                  <a:tcPr marL="16640" marR="16640" marT="8320" marB="8320">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tr>
              <a:tr h="853771">
                <a:tc>
                  <a:txBody>
                    <a:bodyPr/>
                    <a:lstStyle/>
                    <a:p>
                      <a:pPr algn="l"/>
                      <a:r>
                        <a:rPr lang="en-GB" sz="1400" dirty="0"/>
                        <a:t>Smoking cessation - Interactive and tailored, Internet </a:t>
                      </a:r>
                      <a:r>
                        <a:rPr lang="en-GB" sz="1400" dirty="0" smtClean="0"/>
                        <a:t>only</a:t>
                      </a:r>
                      <a:endParaRPr lang="en-GB" sz="1400" dirty="0"/>
                    </a:p>
                  </a:txBody>
                  <a:tcPr marL="16640" marR="16640" marT="8320" marB="8320">
                    <a:solidFill>
                      <a:schemeClr val="bg1"/>
                    </a:solidFill>
                  </a:tcPr>
                </a:tc>
                <a:tc>
                  <a:txBody>
                    <a:bodyPr/>
                    <a:lstStyle/>
                    <a:p>
                      <a:r>
                        <a:rPr lang="en-GB" sz="1400"/>
                        <a:t>64 per 1000</a:t>
                      </a:r>
                    </a:p>
                  </a:txBody>
                  <a:tcPr marL="16640" marR="16640" marT="8320" marB="8320">
                    <a:solidFill>
                      <a:schemeClr val="bg1"/>
                    </a:solidFill>
                  </a:tcPr>
                </a:tc>
                <a:tc>
                  <a:txBody>
                    <a:bodyPr/>
                    <a:lstStyle/>
                    <a:p>
                      <a:r>
                        <a:rPr lang="en-GB" sz="1400"/>
                        <a:t>91 per 1000</a:t>
                      </a:r>
                      <a:br>
                        <a:rPr lang="en-GB" sz="1400"/>
                      </a:br>
                      <a:r>
                        <a:rPr lang="en-GB" sz="1400"/>
                        <a:t>(72 to 179)</a:t>
                      </a:r>
                    </a:p>
                  </a:txBody>
                  <a:tcPr marL="16640" marR="16640" marT="8320" marB="8320">
                    <a:solidFill>
                      <a:schemeClr val="bg1"/>
                    </a:solidFill>
                  </a:tcPr>
                </a:tc>
                <a:tc>
                  <a:txBody>
                    <a:bodyPr/>
                    <a:lstStyle/>
                    <a:p>
                      <a:pPr algn="l"/>
                      <a:r>
                        <a:rPr lang="en-GB" sz="1400"/>
                        <a:t>RR 1.41 </a:t>
                      </a:r>
                      <a:br>
                        <a:rPr lang="en-GB" sz="1400"/>
                      </a:br>
                      <a:r>
                        <a:rPr lang="en-GB" sz="1400"/>
                        <a:t>(1.11 to 2.78)</a:t>
                      </a:r>
                    </a:p>
                  </a:txBody>
                  <a:tcPr marL="16640" marR="16640" marT="8320" marB="8320">
                    <a:solidFill>
                      <a:schemeClr val="bg1"/>
                    </a:solidFill>
                  </a:tcPr>
                </a:tc>
                <a:tc>
                  <a:txBody>
                    <a:bodyPr/>
                    <a:lstStyle/>
                    <a:p>
                      <a:pPr algn="l"/>
                      <a:r>
                        <a:rPr lang="en-GB" sz="1400"/>
                        <a:t>3631</a:t>
                      </a:r>
                      <a:br>
                        <a:rPr lang="en-GB" sz="1400"/>
                      </a:br>
                      <a:r>
                        <a:rPr lang="en-GB" sz="1400"/>
                        <a:t>(3 studies)</a:t>
                      </a:r>
                    </a:p>
                  </a:txBody>
                  <a:tcPr marL="16640" marR="16640" marT="8320" marB="8320">
                    <a:solidFill>
                      <a:schemeClr val="bg1"/>
                    </a:solidFill>
                  </a:tcPr>
                </a:tc>
                <a:tc>
                  <a:txBody>
                    <a:bodyPr/>
                    <a:lstStyle/>
                    <a:p>
                      <a:pPr algn="l"/>
                      <a:r>
                        <a:rPr lang="en-GB" sz="1400" dirty="0"/>
                        <a:t>⊕⊕⊝⊝</a:t>
                      </a:r>
                      <a:br>
                        <a:rPr lang="en-GB" sz="1400" dirty="0"/>
                      </a:br>
                      <a:r>
                        <a:rPr lang="en-GB" sz="1400" dirty="0" smtClean="0"/>
                        <a:t>low</a:t>
                      </a:r>
                      <a:r>
                        <a:rPr lang="en-GB" sz="1400" baseline="30000" dirty="0" smtClean="0"/>
                        <a:t>1,2</a:t>
                      </a:r>
                      <a:endParaRPr lang="en-GB" sz="1400" dirty="0"/>
                    </a:p>
                  </a:txBody>
                  <a:tcPr marL="16640" marR="16640" marT="8320" marB="8320">
                    <a:solidFill>
                      <a:schemeClr val="bg1"/>
                    </a:solidFill>
                  </a:tcPr>
                </a:tc>
              </a:tr>
              <a:tr h="555944">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30000" dirty="0" smtClean="0"/>
                        <a:t>1</a:t>
                      </a:r>
                      <a:r>
                        <a:rPr lang="en-GB" sz="1400" dirty="0" smtClean="0"/>
                        <a:t> All three included studies judged to be of high risk of bias in one domain: two at risk of attrition bias due to very high loss to follow-up which was balanced across arms (could underestimate effect), and one quasi randomized trial at risk of selection bias.</a:t>
                      </a:r>
                      <a:br>
                        <a:rPr lang="en-GB" sz="1400" dirty="0" smtClean="0"/>
                      </a:br>
                      <a:r>
                        <a:rPr lang="en-GB" sz="1400" baseline="30000" dirty="0" smtClean="0"/>
                        <a:t>2</a:t>
                      </a:r>
                      <a:r>
                        <a:rPr lang="en-GB" sz="1400" dirty="0" smtClean="0"/>
                        <a:t> High statistical heterogeneity (I squared = 53 %) despite perceived clinical homogeneity. All studies have point estimates favouring intervention.</a:t>
                      </a:r>
                      <a:endParaRPr lang="en-GB" sz="1400" dirty="0"/>
                    </a:p>
                  </a:txBody>
                  <a:tcPr marL="16640" marR="16640" marT="8320" marB="8320" anchor="c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7" name="Rectangle 6"/>
          <p:cNvSpPr/>
          <p:nvPr/>
        </p:nvSpPr>
        <p:spPr>
          <a:xfrm>
            <a:off x="359027" y="6439801"/>
            <a:ext cx="8626721" cy="415498"/>
          </a:xfrm>
          <a:prstGeom prst="rect">
            <a:avLst/>
          </a:prstGeom>
        </p:spPr>
        <p:txBody>
          <a:bodyPr wrap="square">
            <a:spAutoFit/>
          </a:bodyPr>
          <a:lstStyle/>
          <a:p>
            <a:r>
              <a:rPr lang="en-GB" sz="1050" dirty="0" smtClean="0"/>
              <a:t>Civljak M, Sheikh A, Stead L, Hartmann-Boyce J, Car J. Internet-based interventions for smoking cessation. </a:t>
            </a:r>
            <a:r>
              <a:rPr lang="en-GB" sz="1050" i="1" dirty="0" smtClean="0"/>
              <a:t>Cochrane Database of Systematic Reviews</a:t>
            </a:r>
            <a:r>
              <a:rPr lang="en-GB" sz="1050" dirty="0" smtClean="0"/>
              <a:t>, 2013 (in press).</a:t>
            </a:r>
            <a:endParaRPr lang="en-GB" sz="1050" dirty="0"/>
          </a:p>
        </p:txBody>
      </p:sp>
      <p:grpSp>
        <p:nvGrpSpPr>
          <p:cNvPr id="11" name="Group 10"/>
          <p:cNvGrpSpPr/>
          <p:nvPr/>
        </p:nvGrpSpPr>
        <p:grpSpPr>
          <a:xfrm>
            <a:off x="236399" y="1844824"/>
            <a:ext cx="8584073" cy="4536504"/>
            <a:chOff x="236399" y="1844824"/>
            <a:chExt cx="8584073" cy="4536504"/>
          </a:xfrm>
        </p:grpSpPr>
        <p:sp>
          <p:nvSpPr>
            <p:cNvPr id="8" name="Rectangle 7"/>
            <p:cNvSpPr/>
            <p:nvPr/>
          </p:nvSpPr>
          <p:spPr>
            <a:xfrm>
              <a:off x="251520" y="4221088"/>
              <a:ext cx="5084440" cy="2160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smtClean="0">
                  <a:solidFill>
                    <a:schemeClr val="tx1"/>
                  </a:solidFill>
                </a:rPr>
                <a:t>Why was the evidence downgraded? </a:t>
              </a:r>
            </a:p>
            <a:p>
              <a:r>
                <a:rPr lang="en-GB" dirty="0" smtClean="0">
                  <a:solidFill>
                    <a:schemeClr val="tx1"/>
                  </a:solidFill>
                </a:rPr>
                <a:t>(can choose more than one answer)</a:t>
              </a:r>
            </a:p>
            <a:p>
              <a:pPr marL="342900" indent="-342900">
                <a:buAutoNum type="alphaLcParenR"/>
              </a:pPr>
              <a:r>
                <a:rPr lang="en-GB" dirty="0" smtClean="0">
                  <a:solidFill>
                    <a:schemeClr val="tx1"/>
                  </a:solidFill>
                </a:rPr>
                <a:t>Risk of bias</a:t>
              </a:r>
            </a:p>
            <a:p>
              <a:pPr marL="342900" indent="-342900">
                <a:buAutoNum type="alphaLcParenR"/>
              </a:pPr>
              <a:r>
                <a:rPr lang="en-GB" dirty="0" smtClean="0">
                  <a:solidFill>
                    <a:schemeClr val="tx1"/>
                  </a:solidFill>
                </a:rPr>
                <a:t>Inconsistency</a:t>
              </a:r>
            </a:p>
            <a:p>
              <a:pPr marL="342900" indent="-342900">
                <a:buAutoNum type="alphaLcParenR"/>
              </a:pPr>
              <a:r>
                <a:rPr lang="en-GB" dirty="0" smtClean="0">
                  <a:solidFill>
                    <a:schemeClr val="tx1"/>
                  </a:solidFill>
                </a:rPr>
                <a:t>Indirectness</a:t>
              </a:r>
            </a:p>
            <a:p>
              <a:pPr marL="342900" indent="-342900">
                <a:buAutoNum type="alphaLcParenR"/>
              </a:pPr>
              <a:r>
                <a:rPr lang="en-GB" dirty="0" smtClean="0">
                  <a:solidFill>
                    <a:schemeClr val="tx1"/>
                  </a:solidFill>
                </a:rPr>
                <a:t>Imprecision</a:t>
              </a:r>
            </a:p>
            <a:p>
              <a:pPr marL="342900" indent="-342900">
                <a:buAutoNum type="alphaLcParenR"/>
              </a:pPr>
              <a:r>
                <a:rPr lang="en-GB" dirty="0" smtClean="0">
                  <a:solidFill>
                    <a:schemeClr val="tx1"/>
                  </a:solidFill>
                </a:rPr>
                <a:t>Publication bias</a:t>
              </a:r>
              <a:endParaRPr lang="en-GB" dirty="0">
                <a:solidFill>
                  <a:schemeClr val="tx1"/>
                </a:solidFill>
              </a:endParaRPr>
            </a:p>
          </p:txBody>
        </p:sp>
        <p:sp>
          <p:nvSpPr>
            <p:cNvPr id="9" name="Rectangle 8"/>
            <p:cNvSpPr/>
            <p:nvPr/>
          </p:nvSpPr>
          <p:spPr>
            <a:xfrm>
              <a:off x="236399" y="3068960"/>
              <a:ext cx="8584073" cy="1080120"/>
            </a:xfrm>
            <a:prstGeom prst="rect">
              <a:avLst/>
            </a:prstGeom>
            <a:solidFill>
              <a:srgbClr val="5BBF21">
                <a:alpha val="9020"/>
              </a:srgbClr>
            </a:solidFill>
            <a:ln>
              <a:solidFill>
                <a:srgbClr val="5BB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876256" y="1844824"/>
              <a:ext cx="1048308" cy="648072"/>
            </a:xfrm>
            <a:prstGeom prst="ellipse">
              <a:avLst/>
            </a:prstGeom>
            <a:solidFill>
              <a:srgbClr val="5BBF21">
                <a:alpha val="9020"/>
              </a:srgbClr>
            </a:solidFill>
            <a:ln>
              <a:solidFill>
                <a:srgbClr val="5BB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p:cNvGrpSpPr/>
          <p:nvPr/>
        </p:nvGrpSpPr>
        <p:grpSpPr>
          <a:xfrm>
            <a:off x="1936147" y="4275204"/>
            <a:ext cx="6886660" cy="1913623"/>
            <a:chOff x="1936147" y="4275204"/>
            <a:chExt cx="6886660" cy="1913623"/>
          </a:xfrm>
        </p:grpSpPr>
        <p:sp>
          <p:nvSpPr>
            <p:cNvPr id="12" name="Rectangle 11"/>
            <p:cNvSpPr/>
            <p:nvPr/>
          </p:nvSpPr>
          <p:spPr>
            <a:xfrm>
              <a:off x="4530770" y="4275204"/>
              <a:ext cx="4292037" cy="1913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review authors judged each of the included studies to be at high risk of bias, and the size of the effect varied in each study, but the authors could not detect a reason for this variation.</a:t>
              </a:r>
              <a:endParaRPr lang="en-GB" dirty="0"/>
            </a:p>
          </p:txBody>
        </p:sp>
        <p:cxnSp>
          <p:nvCxnSpPr>
            <p:cNvPr id="13" name="Straight Arrow Connector 12"/>
            <p:cNvCxnSpPr/>
            <p:nvPr/>
          </p:nvCxnSpPr>
          <p:spPr>
            <a:xfrm flipH="1" flipV="1">
              <a:off x="1936147" y="4941168"/>
              <a:ext cx="2592288" cy="33456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088547" y="5232016"/>
              <a:ext cx="2439888" cy="4371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0914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2276872"/>
            <a:ext cx="8229600" cy="1143000"/>
          </a:xfrm>
        </p:spPr>
        <p:txBody>
          <a:bodyPr>
            <a:normAutofit/>
          </a:bodyPr>
          <a:lstStyle/>
          <a:p>
            <a:r>
              <a:rPr lang="en-GB" sz="6600" dirty="0" smtClean="0"/>
              <a:t>What’s next?</a:t>
            </a:r>
            <a:endParaRPr lang="en-GB" sz="6600" dirty="0"/>
          </a:p>
        </p:txBody>
      </p:sp>
    </p:spTree>
    <p:extLst>
      <p:ext uri="{BB962C8B-B14F-4D97-AF65-F5344CB8AC3E}">
        <p14:creationId xmlns:p14="http://schemas.microsoft.com/office/powerpoint/2010/main" val="215697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eaLnBrk="1" hangingPunct="1"/>
            <a:r>
              <a:rPr lang="en-GB" dirty="0" smtClean="0"/>
              <a:t>Identifying ongoing research</a:t>
            </a:r>
          </a:p>
        </p:txBody>
      </p:sp>
      <p:graphicFrame>
        <p:nvGraphicFramePr>
          <p:cNvPr id="7" name="Diagram 6"/>
          <p:cNvGraphicFramePr/>
          <p:nvPr>
            <p:extLst>
              <p:ext uri="{D42A27DB-BD31-4B8C-83A1-F6EECF244321}">
                <p14:modId xmlns:p14="http://schemas.microsoft.com/office/powerpoint/2010/main" val="3920144810"/>
              </p:ext>
            </p:extLst>
          </p:nvPr>
        </p:nvGraphicFramePr>
        <p:xfrm>
          <a:off x="4139952" y="908720"/>
          <a:ext cx="6096000" cy="478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1"/>
          <p:cNvSpPr txBox="1">
            <a:spLocks/>
          </p:cNvSpPr>
          <p:nvPr/>
        </p:nvSpPr>
        <p:spPr>
          <a:xfrm>
            <a:off x="467544" y="1052736"/>
            <a:ext cx="4896544" cy="4680520"/>
          </a:xfrm>
          <a:prstGeom prst="rect">
            <a:avLst/>
          </a:prstGeom>
          <a:solidFill>
            <a:schemeClr val="tx1">
              <a:lumMod val="10000"/>
              <a:lumOff val="90000"/>
            </a:schemeClr>
          </a:solidFill>
          <a:ln w="76200">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2000" dirty="0" smtClean="0"/>
          </a:p>
          <a:p>
            <a:r>
              <a:rPr lang="en-GB" sz="2000" dirty="0"/>
              <a:t>New bespoke software for Cochrane groups to manage study registers</a:t>
            </a:r>
          </a:p>
          <a:p>
            <a:r>
              <a:rPr lang="en-GB" sz="2000" dirty="0" smtClean="0"/>
              <a:t>Will </a:t>
            </a:r>
            <a:r>
              <a:rPr lang="en-GB" sz="2000" dirty="0"/>
              <a:t>allow us to link publications with their trial registration details</a:t>
            </a:r>
          </a:p>
          <a:p>
            <a:r>
              <a:rPr lang="en-GB" sz="2000" dirty="0"/>
              <a:t>Should result in more detailed and comprehensive lists of relevant ongoing studies in future reviews and updates, and be an effective way to identify relevant unpublished research</a:t>
            </a:r>
          </a:p>
          <a:p>
            <a:endParaRPr lang="en-GB" sz="2000" dirty="0"/>
          </a:p>
        </p:txBody>
      </p:sp>
    </p:spTree>
    <p:extLst>
      <p:ext uri="{BB962C8B-B14F-4D97-AF65-F5344CB8AC3E}">
        <p14:creationId xmlns:p14="http://schemas.microsoft.com/office/powerpoint/2010/main" val="25702848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Electronic cigarettes</a:t>
            </a:r>
          </a:p>
          <a:p>
            <a:r>
              <a:rPr lang="en-GB" dirty="0" smtClean="0"/>
              <a:t>Smokers with depression</a:t>
            </a:r>
          </a:p>
          <a:p>
            <a:r>
              <a:rPr lang="en-GB" dirty="0" smtClean="0"/>
              <a:t>Packaging</a:t>
            </a:r>
          </a:p>
          <a:p>
            <a:r>
              <a:rPr lang="en-GB" dirty="0" smtClean="0"/>
              <a:t>Medication adherence</a:t>
            </a:r>
          </a:p>
          <a:p>
            <a:r>
              <a:rPr lang="en-GB" dirty="0" smtClean="0"/>
              <a:t>School policies</a:t>
            </a:r>
          </a:p>
          <a:p>
            <a:r>
              <a:rPr lang="en-GB" dirty="0" smtClean="0"/>
              <a:t>System change</a:t>
            </a:r>
          </a:p>
          <a:p>
            <a:r>
              <a:rPr lang="en-GB" dirty="0" smtClean="0"/>
              <a:t>And numerous updates in progress…</a:t>
            </a:r>
            <a:endParaRPr lang="en-GB" dirty="0"/>
          </a:p>
        </p:txBody>
      </p:sp>
      <p:sp>
        <p:nvSpPr>
          <p:cNvPr id="3" name="Title 2"/>
          <p:cNvSpPr>
            <a:spLocks noGrp="1"/>
          </p:cNvSpPr>
          <p:nvPr>
            <p:ph type="title"/>
          </p:nvPr>
        </p:nvSpPr>
        <p:spPr/>
        <p:txBody>
          <a:bodyPr/>
          <a:lstStyle/>
          <a:p>
            <a:r>
              <a:rPr lang="en-GB" dirty="0" smtClean="0"/>
              <a:t>Reviews and protocols in the pipeline</a:t>
            </a:r>
            <a:endParaRPr lang="en-GB" dirty="0"/>
          </a:p>
        </p:txBody>
      </p:sp>
    </p:spTree>
    <p:extLst>
      <p:ext uri="{BB962C8B-B14F-4D97-AF65-F5344CB8AC3E}">
        <p14:creationId xmlns:p14="http://schemas.microsoft.com/office/powerpoint/2010/main" val="17667401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Any suggestions about how our reviews could be improved for use in clinical environments?</a:t>
            </a:r>
          </a:p>
          <a:p>
            <a:r>
              <a:rPr lang="en-GB" dirty="0" smtClean="0"/>
              <a:t>Any questions?</a:t>
            </a:r>
            <a:endParaRPr lang="en-GB" dirty="0"/>
          </a:p>
        </p:txBody>
      </p:sp>
      <p:sp>
        <p:nvSpPr>
          <p:cNvPr id="3" name="Title 2"/>
          <p:cNvSpPr>
            <a:spLocks noGrp="1"/>
          </p:cNvSpPr>
          <p:nvPr>
            <p:ph type="title"/>
          </p:nvPr>
        </p:nvSpPr>
        <p:spPr>
          <a:xfrm>
            <a:off x="0" y="0"/>
            <a:ext cx="8229600" cy="1143000"/>
          </a:xfrm>
        </p:spPr>
        <p:txBody>
          <a:bodyPr>
            <a:normAutofit/>
          </a:bodyPr>
          <a:lstStyle/>
          <a:p>
            <a:r>
              <a:rPr lang="en-GB" sz="6600" dirty="0" smtClean="0"/>
              <a:t>Discussion</a:t>
            </a:r>
            <a:endParaRPr lang="en-GB" sz="6600" dirty="0"/>
          </a:p>
        </p:txBody>
      </p:sp>
    </p:spTree>
    <p:extLst>
      <p:ext uri="{BB962C8B-B14F-4D97-AF65-F5344CB8AC3E}">
        <p14:creationId xmlns:p14="http://schemas.microsoft.com/office/powerpoint/2010/main" val="245902706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8906" y="332656"/>
            <a:ext cx="8866188" cy="855663"/>
          </a:xfrm>
        </p:spPr>
        <p:txBody>
          <a:bodyPr/>
          <a:lstStyle/>
          <a:p>
            <a:pPr eaLnBrk="1" hangingPunct="1"/>
            <a:r>
              <a:rPr lang="en-US" dirty="0" smtClean="0">
                <a:ea typeface="ＭＳ Ｐゴシック" pitchFamily="34" charset="-128"/>
              </a:rPr>
              <a:t>Sources of information</a:t>
            </a:r>
            <a:endParaRPr lang="en-AU" dirty="0" smtClean="0">
              <a:ea typeface="ＭＳ Ｐゴシック" pitchFamily="34" charset="-128"/>
            </a:endParaRPr>
          </a:p>
        </p:txBody>
      </p:sp>
      <p:sp>
        <p:nvSpPr>
          <p:cNvPr id="28675" name="Rectangle 3"/>
          <p:cNvSpPr>
            <a:spLocks noGrp="1" noChangeArrowheads="1"/>
          </p:cNvSpPr>
          <p:nvPr>
            <p:ph idx="1"/>
          </p:nvPr>
        </p:nvSpPr>
        <p:spPr>
          <a:xfrm>
            <a:off x="457200" y="1196752"/>
            <a:ext cx="8229600" cy="4104456"/>
          </a:xfrm>
        </p:spPr>
        <p:txBody>
          <a:bodyPr>
            <a:normAutofit fontScale="92500" lnSpcReduction="10000"/>
          </a:bodyPr>
          <a:lstStyle/>
          <a:p>
            <a:pPr eaLnBrk="1" hangingPunct="1"/>
            <a:r>
              <a:rPr lang="en-US" sz="2800" i="1" dirty="0" smtClean="0">
                <a:ea typeface="ＭＳ Ｐゴシック" pitchFamily="34" charset="-128"/>
              </a:rPr>
              <a:t>The Cochrane Library</a:t>
            </a:r>
            <a:br>
              <a:rPr lang="en-US" sz="2800" i="1" dirty="0" smtClean="0">
                <a:ea typeface="ＭＳ Ｐゴシック" pitchFamily="34" charset="-128"/>
              </a:rPr>
            </a:br>
            <a:r>
              <a:rPr lang="en-US" dirty="0" smtClean="0">
                <a:ea typeface="ＭＳ Ｐゴシック" pitchFamily="34" charset="-128"/>
                <a:hlinkClick r:id="rId3"/>
              </a:rPr>
              <a:t>www.thecochranelibrary.com</a:t>
            </a:r>
            <a:endParaRPr lang="en-US" i="1" dirty="0" smtClean="0">
              <a:ea typeface="ＭＳ Ｐゴシック" pitchFamily="34" charset="-128"/>
            </a:endParaRPr>
          </a:p>
          <a:p>
            <a:pPr eaLnBrk="1" hangingPunct="1"/>
            <a:r>
              <a:rPr lang="en-US" sz="2800" dirty="0" smtClean="0">
                <a:ea typeface="ＭＳ Ｐゴシック" pitchFamily="34" charset="-128"/>
              </a:rPr>
              <a:t>Cochrane Collaboration website</a:t>
            </a: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hlinkClick r:id="rId4"/>
              </a:rPr>
              <a:t>www.cochrane.org</a:t>
            </a:r>
            <a:endParaRPr lang="en-US" dirty="0" smtClean="0">
              <a:ea typeface="ＭＳ Ｐゴシック" pitchFamily="34" charset="-128"/>
            </a:endParaRPr>
          </a:p>
          <a:p>
            <a:pPr eaLnBrk="1" hangingPunct="1"/>
            <a:r>
              <a:rPr lang="en-US" sz="2800" dirty="0" smtClean="0">
                <a:ea typeface="ＭＳ Ｐゴシック" pitchFamily="34" charset="-128"/>
              </a:rPr>
              <a:t>Cochrane Review Group websites</a:t>
            </a:r>
            <a:br>
              <a:rPr lang="en-US" sz="2800" dirty="0" smtClean="0">
                <a:ea typeface="ＭＳ Ｐゴシック" pitchFamily="34" charset="-128"/>
              </a:rPr>
            </a:br>
            <a:r>
              <a:rPr lang="en-US" dirty="0" smtClean="0">
                <a:ea typeface="ＭＳ Ｐゴシック" pitchFamily="34" charset="-128"/>
                <a:hlinkClick r:id="rId5"/>
              </a:rPr>
              <a:t>www.cochrane.org/contact/review-groups</a:t>
            </a:r>
            <a:endParaRPr lang="en-US" dirty="0" smtClean="0">
              <a:ea typeface="ＭＳ Ｐゴシック" pitchFamily="34" charset="-128"/>
            </a:endParaRPr>
          </a:p>
          <a:p>
            <a:pPr eaLnBrk="1" hangingPunct="1"/>
            <a:r>
              <a:rPr lang="en-US" sz="2800" dirty="0" smtClean="0">
                <a:ea typeface="ＭＳ Ｐゴシック" pitchFamily="34" charset="-128"/>
              </a:rPr>
              <a:t>if unsure, contact your reference Centre</a:t>
            </a:r>
            <a:r>
              <a:rPr lang="en-US" dirty="0" smtClean="0">
                <a:ea typeface="ＭＳ Ｐゴシック" pitchFamily="34" charset="-128"/>
              </a:rPr>
              <a:t> </a:t>
            </a:r>
            <a:r>
              <a:rPr lang="en-US" dirty="0" smtClean="0">
                <a:ea typeface="ＭＳ Ｐゴシック" pitchFamily="34" charset="-128"/>
                <a:hlinkClick r:id="rId6"/>
              </a:rPr>
              <a:t>www.cochrane.org/contact/centres</a:t>
            </a:r>
            <a:endParaRPr lang="en-US" dirty="0" smtClean="0">
              <a:ea typeface="ＭＳ Ｐゴシック" pitchFamily="34" charset="-128"/>
            </a:endParaRPr>
          </a:p>
          <a:p>
            <a:pPr marL="0" indent="0" eaLnBrk="1" hangingPunct="1">
              <a:buNone/>
            </a:pPr>
            <a:r>
              <a:rPr lang="en-US" dirty="0" smtClean="0">
                <a:ea typeface="ＭＳ Ｐゴシック" pitchFamily="34" charset="-128"/>
              </a:rPr>
              <a:t> </a:t>
            </a:r>
          </a:p>
        </p:txBody>
      </p:sp>
      <p:grpSp>
        <p:nvGrpSpPr>
          <p:cNvPr id="3" name="Group 2"/>
          <p:cNvGrpSpPr/>
          <p:nvPr/>
        </p:nvGrpSpPr>
        <p:grpSpPr>
          <a:xfrm>
            <a:off x="1434300" y="4884796"/>
            <a:ext cx="6264696" cy="751352"/>
            <a:chOff x="1403648" y="5157192"/>
            <a:chExt cx="7518155" cy="751352"/>
          </a:xfrm>
        </p:grpSpPr>
        <p:sp>
          <p:nvSpPr>
            <p:cNvPr id="2" name="Rectangle 1"/>
            <p:cNvSpPr/>
            <p:nvPr/>
          </p:nvSpPr>
          <p:spPr>
            <a:xfrm>
              <a:off x="1403648" y="5157192"/>
              <a:ext cx="7518155" cy="72008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6" name="Rectangle 5"/>
            <p:cNvSpPr/>
            <p:nvPr/>
          </p:nvSpPr>
          <p:spPr>
            <a:xfrm>
              <a:off x="1497098" y="5204490"/>
              <a:ext cx="698637" cy="648072"/>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195736" y="5260472"/>
              <a:ext cx="672606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600" dirty="0" smtClean="0">
                  <a:solidFill>
                    <a:srgbClr val="000000"/>
                  </a:solidFill>
                </a:rPr>
                <a:t>Follow us on twitter @</a:t>
              </a:r>
              <a:r>
                <a:rPr lang="en-GB" sz="2600" dirty="0" err="1" smtClean="0">
                  <a:solidFill>
                    <a:srgbClr val="000000"/>
                  </a:solidFill>
                </a:rPr>
                <a:t>cochraneTAG</a:t>
              </a:r>
              <a:endParaRPr lang="en-GB" sz="2600" dirty="0">
                <a:solidFill>
                  <a:srgbClr val="000000"/>
                </a:solidFill>
              </a:endParaRPr>
            </a:p>
          </p:txBody>
        </p:sp>
      </p:grpSp>
    </p:spTree>
    <p:extLst>
      <p:ext uri="{BB962C8B-B14F-4D97-AF65-F5344CB8AC3E}">
        <p14:creationId xmlns:p14="http://schemas.microsoft.com/office/powerpoint/2010/main" val="19944148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79512" y="125760"/>
            <a:ext cx="8748464" cy="1143000"/>
          </a:xfrm>
        </p:spPr>
        <p:txBody>
          <a:bodyPr>
            <a:noAutofit/>
          </a:bodyPr>
          <a:lstStyle/>
          <a:p>
            <a:pPr eaLnBrk="1" hangingPunct="1"/>
            <a:r>
              <a:rPr lang="en-US" sz="3600" dirty="0" smtClean="0">
                <a:ea typeface="ＭＳ Ｐゴシック" pitchFamily="34" charset="-128"/>
              </a:rPr>
              <a:t>The Cochrane </a:t>
            </a:r>
            <a:r>
              <a:rPr lang="en-US" sz="3600" dirty="0">
                <a:ea typeface="ＭＳ Ｐゴシック" pitchFamily="34" charset="-128"/>
              </a:rPr>
              <a:t>C</a:t>
            </a:r>
            <a:r>
              <a:rPr lang="en-US" sz="3600" dirty="0" smtClean="0">
                <a:ea typeface="ＭＳ Ｐゴシック" pitchFamily="34" charset="-128"/>
              </a:rPr>
              <a:t>ollaboration - mission and aims</a:t>
            </a:r>
            <a:endParaRPr lang="en-AU" sz="3600" dirty="0" smtClean="0">
              <a:ea typeface="ＭＳ Ｐゴシック" pitchFamily="34" charset="-128"/>
            </a:endParaRPr>
          </a:p>
        </p:txBody>
      </p:sp>
      <p:sp>
        <p:nvSpPr>
          <p:cNvPr id="5" name="Rectangle 3"/>
          <p:cNvSpPr>
            <a:spLocks noGrp="1" noChangeArrowheads="1"/>
          </p:cNvSpPr>
          <p:nvPr>
            <p:ph idx="1"/>
          </p:nvPr>
        </p:nvSpPr>
        <p:spPr>
          <a:xfrm>
            <a:off x="601216" y="1412776"/>
            <a:ext cx="8003232" cy="4349080"/>
          </a:xfrm>
        </p:spPr>
        <p:txBody>
          <a:bodyPr>
            <a:normAutofit fontScale="77500" lnSpcReduction="20000"/>
          </a:bodyPr>
          <a:lstStyle/>
          <a:p>
            <a:pPr eaLnBrk="1" hangingPunct="1">
              <a:buFont typeface="Arial" charset="0"/>
              <a:buChar char="•"/>
              <a:defRPr/>
            </a:pPr>
            <a:r>
              <a:rPr lang="en-GB" dirty="0" smtClean="0">
                <a:ea typeface="+mn-ea"/>
                <a:cs typeface="+mn-cs"/>
              </a:rPr>
              <a:t>international </a:t>
            </a:r>
            <a:r>
              <a:rPr lang="en-GB" dirty="0">
                <a:ea typeface="+mn-ea"/>
                <a:cs typeface="+mn-cs"/>
              </a:rPr>
              <a:t>not-for-profit </a:t>
            </a:r>
            <a:r>
              <a:rPr lang="en-GB" dirty="0" smtClean="0">
                <a:ea typeface="+mn-ea"/>
                <a:cs typeface="+mn-cs"/>
              </a:rPr>
              <a:t>organisation</a:t>
            </a:r>
          </a:p>
          <a:p>
            <a:pPr marL="0" indent="0" eaLnBrk="1" hangingPunct="1">
              <a:buNone/>
              <a:defRPr/>
            </a:pPr>
            <a:r>
              <a:rPr lang="en-GB" dirty="0" smtClean="0">
                <a:ea typeface="+mn-ea"/>
                <a:cs typeface="+mn-cs"/>
              </a:rPr>
              <a:t> </a:t>
            </a:r>
          </a:p>
          <a:p>
            <a:pPr eaLnBrk="1" hangingPunct="1">
              <a:buFont typeface="Arial" charset="0"/>
              <a:buChar char="•"/>
              <a:defRPr/>
            </a:pPr>
            <a:r>
              <a:rPr lang="en-GB" dirty="0" smtClean="0">
                <a:ea typeface="+mn-ea"/>
                <a:cs typeface="+mn-cs"/>
              </a:rPr>
              <a:t>aims to help </a:t>
            </a:r>
            <a:r>
              <a:rPr lang="en-GB" dirty="0">
                <a:ea typeface="+mn-ea"/>
                <a:cs typeface="+mn-cs"/>
              </a:rPr>
              <a:t>people make</a:t>
            </a:r>
            <a:r>
              <a:rPr lang="en-GB" b="1" dirty="0">
                <a:ea typeface="+mn-ea"/>
                <a:cs typeface="+mn-cs"/>
              </a:rPr>
              <a:t> </a:t>
            </a:r>
            <a:r>
              <a:rPr lang="en-GB" b="1" dirty="0">
                <a:solidFill>
                  <a:schemeClr val="accent1"/>
                </a:solidFill>
                <a:ea typeface="+mn-ea"/>
                <a:cs typeface="+mn-cs"/>
              </a:rPr>
              <a:t>well-informed decisions about healthcare</a:t>
            </a:r>
            <a:r>
              <a:rPr lang="en-GB" dirty="0">
                <a:ea typeface="+mn-ea"/>
                <a:cs typeface="+mn-cs"/>
              </a:rPr>
              <a:t> by preparing, maintaining and promoting the accessibility of </a:t>
            </a:r>
            <a:r>
              <a:rPr lang="en-GB" b="1" dirty="0">
                <a:solidFill>
                  <a:schemeClr val="accent1"/>
                </a:solidFill>
                <a:ea typeface="+mn-ea"/>
                <a:cs typeface="+mn-cs"/>
              </a:rPr>
              <a:t>systematic reviews</a:t>
            </a:r>
            <a:r>
              <a:rPr lang="en-GB" dirty="0">
                <a:solidFill>
                  <a:schemeClr val="accent1"/>
                </a:solidFill>
                <a:ea typeface="+mn-ea"/>
                <a:cs typeface="+mn-cs"/>
              </a:rPr>
              <a:t> </a:t>
            </a:r>
            <a:r>
              <a:rPr lang="en-GB" dirty="0">
                <a:ea typeface="+mn-ea"/>
                <a:cs typeface="+mn-cs"/>
              </a:rPr>
              <a:t>of the effects of health care </a:t>
            </a:r>
            <a:r>
              <a:rPr lang="en-GB" dirty="0" smtClean="0">
                <a:ea typeface="+mn-ea"/>
                <a:cs typeface="+mn-cs"/>
              </a:rPr>
              <a:t>interventions</a:t>
            </a:r>
          </a:p>
          <a:p>
            <a:pPr eaLnBrk="1" hangingPunct="1">
              <a:buFont typeface="Arial" charset="0"/>
              <a:buChar char="•"/>
              <a:defRPr/>
            </a:pPr>
            <a:endParaRPr lang="en-GB" dirty="0" smtClean="0">
              <a:ea typeface="+mn-ea"/>
              <a:cs typeface="+mn-cs"/>
            </a:endParaRPr>
          </a:p>
          <a:p>
            <a:pPr eaLnBrk="1" hangingPunct="1">
              <a:buFont typeface="Arial" charset="0"/>
              <a:buChar char="•"/>
              <a:defRPr/>
            </a:pPr>
            <a:r>
              <a:rPr lang="en-GB" dirty="0" smtClean="0">
                <a:ea typeface="+mn-ea"/>
                <a:cs typeface="+mn-cs"/>
              </a:rPr>
              <a:t>aiming to be:</a:t>
            </a:r>
          </a:p>
          <a:p>
            <a:pPr lvl="1" eaLnBrk="1" hangingPunct="1">
              <a:defRPr/>
            </a:pPr>
            <a:r>
              <a:rPr lang="en-US" dirty="0" smtClean="0">
                <a:ea typeface="+mn-ea"/>
              </a:rPr>
              <a:t>unbiased, reliable, up-to-date</a:t>
            </a:r>
          </a:p>
          <a:p>
            <a:pPr lvl="1" eaLnBrk="1" hangingPunct="1">
              <a:defRPr/>
            </a:pPr>
            <a:r>
              <a:rPr lang="en-US" dirty="0" smtClean="0">
                <a:ea typeface="+mn-ea"/>
              </a:rPr>
              <a:t>relevant and accessible</a:t>
            </a:r>
          </a:p>
          <a:p>
            <a:pPr lvl="1">
              <a:defRPr/>
            </a:pPr>
            <a:r>
              <a:rPr lang="en-US" dirty="0" smtClean="0"/>
              <a:t>collaborative</a:t>
            </a:r>
            <a:endParaRPr lang="en-US" dirty="0"/>
          </a:p>
          <a:p>
            <a:pPr marL="457200" lvl="1" indent="0" eaLnBrk="1" hangingPunct="1">
              <a:buNone/>
              <a:defRPr/>
            </a:pPr>
            <a:endParaRPr lang="en-AU" dirty="0" smtClean="0">
              <a:ea typeface="+mn-ea"/>
            </a:endParaRPr>
          </a:p>
          <a:p>
            <a:pPr eaLnBrk="1" hangingPunct="1">
              <a:buFont typeface="Arial" charset="0"/>
              <a:buChar char="•"/>
              <a:defRPr/>
            </a:pPr>
            <a:endParaRPr lang="en-AU" dirty="0">
              <a:ea typeface="+mn-ea"/>
              <a:cs typeface="+mn-cs"/>
            </a:endParaRPr>
          </a:p>
        </p:txBody>
      </p:sp>
    </p:spTree>
    <p:extLst>
      <p:ext uri="{BB962C8B-B14F-4D97-AF65-F5344CB8AC3E}">
        <p14:creationId xmlns:p14="http://schemas.microsoft.com/office/powerpoint/2010/main" val="9887813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r>
              <a:rPr lang="en-AU" dirty="0" smtClean="0">
                <a:ea typeface="ＭＳ Ｐゴシック" pitchFamily="34" charset="-128"/>
              </a:rPr>
              <a:t>Cochrane structure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43163"/>
            <a:ext cx="9144000"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Grp="1" noChangeArrowheads="1"/>
          </p:cNvSpPr>
          <p:nvPr>
            <p:ph idx="1"/>
          </p:nvPr>
        </p:nvSpPr>
        <p:spPr>
          <a:xfrm>
            <a:off x="457200" y="980728"/>
            <a:ext cx="8229600" cy="1656184"/>
          </a:xfrm>
        </p:spPr>
        <p:txBody>
          <a:bodyPr>
            <a:normAutofit/>
          </a:bodyPr>
          <a:lstStyle/>
          <a:p>
            <a:pPr eaLnBrk="1" hangingPunct="1">
              <a:lnSpc>
                <a:spcPct val="90000"/>
              </a:lnSpc>
              <a:buFont typeface="Arial" charset="0"/>
              <a:buChar char="•"/>
              <a:defRPr/>
            </a:pPr>
            <a:r>
              <a:rPr lang="en-AU" sz="2400" dirty="0" smtClean="0">
                <a:ea typeface="+mn-ea"/>
              </a:rPr>
              <a:t>over 100 countries</a:t>
            </a:r>
          </a:p>
          <a:p>
            <a:pPr eaLnBrk="1" hangingPunct="1">
              <a:lnSpc>
                <a:spcPct val="90000"/>
              </a:lnSpc>
              <a:buFont typeface="Arial" charset="0"/>
              <a:buChar char="•"/>
              <a:defRPr/>
            </a:pPr>
            <a:r>
              <a:rPr lang="en-AU" sz="2400" dirty="0" smtClean="0">
                <a:ea typeface="+mn-ea"/>
              </a:rPr>
              <a:t>decentralised structure - 52 </a:t>
            </a:r>
            <a:r>
              <a:rPr lang="en-AU" sz="2400" dirty="0">
                <a:ea typeface="+mn-ea"/>
              </a:rPr>
              <a:t>Cochrane Review </a:t>
            </a:r>
            <a:r>
              <a:rPr lang="en-AU" sz="2400" dirty="0" smtClean="0">
                <a:ea typeface="+mn-ea"/>
              </a:rPr>
              <a:t>Groups </a:t>
            </a:r>
          </a:p>
          <a:p>
            <a:pPr eaLnBrk="1" hangingPunct="1">
              <a:lnSpc>
                <a:spcPct val="90000"/>
              </a:lnSpc>
              <a:buFont typeface="Arial" charset="0"/>
              <a:buChar char="•"/>
              <a:defRPr/>
            </a:pPr>
            <a:r>
              <a:rPr lang="en-AU" sz="2400" dirty="0" smtClean="0">
                <a:ea typeface="+mn-ea"/>
              </a:rPr>
              <a:t>largely funded by government grants</a:t>
            </a:r>
            <a:endParaRPr lang="en-AU" sz="2400" dirty="0">
              <a:ea typeface="+mn-ea"/>
            </a:endParaRPr>
          </a:p>
        </p:txBody>
      </p:sp>
    </p:spTree>
    <p:extLst>
      <p:ext uri="{BB962C8B-B14F-4D97-AF65-F5344CB8AC3E}">
        <p14:creationId xmlns:p14="http://schemas.microsoft.com/office/powerpoint/2010/main" val="11931382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2008" y="188640"/>
            <a:ext cx="8964488" cy="6048672"/>
            <a:chOff x="72008" y="188640"/>
            <a:chExt cx="8964488" cy="6048672"/>
          </a:xfrm>
        </p:grpSpPr>
        <p:pic>
          <p:nvPicPr>
            <p:cNvPr id="143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08" y="188640"/>
              <a:ext cx="8964488" cy="604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4939859" y="1556793"/>
              <a:ext cx="1538258" cy="4814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sp>
        <p:nvSpPr>
          <p:cNvPr id="3" name="TextBox 2"/>
          <p:cNvSpPr txBox="1">
            <a:spLocks noChangeArrowheads="1"/>
          </p:cNvSpPr>
          <p:nvPr/>
        </p:nvSpPr>
        <p:spPr bwMode="auto">
          <a:xfrm>
            <a:off x="0" y="6550025"/>
            <a:ext cx="2459038" cy="307975"/>
          </a:xfrm>
          <a:prstGeom prst="rect">
            <a:avLst/>
          </a:prstGeom>
          <a:noFill/>
          <a:ln w="9525">
            <a:noFill/>
            <a:miter lim="800000"/>
            <a:headEnd/>
            <a:tailEnd/>
          </a:ln>
        </p:spPr>
        <p:txBody>
          <a:bodyPr>
            <a:spAutoFit/>
          </a:bodyPr>
          <a:lstStyle/>
          <a:p>
            <a:pPr>
              <a:defRPr/>
            </a:pPr>
            <a:r>
              <a:rPr lang="en-AU" sz="1400" dirty="0">
                <a:solidFill>
                  <a:schemeClr val="accent2">
                    <a:lumMod val="75000"/>
                  </a:schemeClr>
                </a:solidFill>
                <a:latin typeface="+mn-lt"/>
                <a:ea typeface="+mn-ea"/>
                <a:cs typeface="Arial" charset="0"/>
              </a:rPr>
              <a:t>www.thecochranelibrary.com</a:t>
            </a:r>
          </a:p>
        </p:txBody>
      </p:sp>
    </p:spTree>
    <p:extLst>
      <p:ext uri="{BB962C8B-B14F-4D97-AF65-F5344CB8AC3E}">
        <p14:creationId xmlns:p14="http://schemas.microsoft.com/office/powerpoint/2010/main" val="6219489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120650" y="704850"/>
            <a:ext cx="8866188" cy="855663"/>
          </a:xfrm>
        </p:spPr>
        <p:txBody>
          <a:bodyPr/>
          <a:lstStyle/>
          <a:p>
            <a:pPr eaLnBrk="1" hangingPunct="1"/>
            <a:r>
              <a:rPr lang="en-US" smtClean="0">
                <a:ea typeface="ＭＳ Ｐゴシック" pitchFamily="34" charset="-128"/>
              </a:rPr>
              <a:t>Why systematic reviews?</a:t>
            </a:r>
            <a:endParaRPr lang="en-AU" smtClean="0">
              <a:ea typeface="ＭＳ Ｐゴシック" pitchFamily="34" charset="-128"/>
            </a:endParaRPr>
          </a:p>
        </p:txBody>
      </p:sp>
      <p:sp>
        <p:nvSpPr>
          <p:cNvPr id="17411" name="Rectangle 1027"/>
          <p:cNvSpPr>
            <a:spLocks noGrp="1" noChangeArrowheads="1"/>
          </p:cNvSpPr>
          <p:nvPr>
            <p:ph idx="1"/>
          </p:nvPr>
        </p:nvSpPr>
        <p:spPr>
          <a:xfrm>
            <a:off x="457200" y="1784350"/>
            <a:ext cx="8229600" cy="4130675"/>
          </a:xfrm>
        </p:spPr>
        <p:txBody>
          <a:bodyPr>
            <a:normAutofit fontScale="92500"/>
          </a:bodyPr>
          <a:lstStyle/>
          <a:p>
            <a:pPr eaLnBrk="1" hangingPunct="1"/>
            <a:r>
              <a:rPr lang="en-GB" dirty="0" smtClean="0">
                <a:ea typeface="ＭＳ Ｐゴシック" pitchFamily="34" charset="-128"/>
              </a:rPr>
              <a:t>efficient way to access the body of research</a:t>
            </a:r>
          </a:p>
          <a:p>
            <a:pPr lvl="1" eaLnBrk="1" hangingPunct="1"/>
            <a:r>
              <a:rPr lang="en-GB" dirty="0" smtClean="0">
                <a:ea typeface="ＭＳ Ｐゴシック" pitchFamily="34" charset="-128"/>
              </a:rPr>
              <a:t>saves time required for searching</a:t>
            </a:r>
          </a:p>
          <a:p>
            <a:pPr lvl="1" eaLnBrk="1" hangingPunct="1"/>
            <a:r>
              <a:rPr lang="en-GB" dirty="0" smtClean="0">
                <a:ea typeface="ＭＳ Ｐゴシック" pitchFamily="34" charset="-128"/>
              </a:rPr>
              <a:t>critical appraisal</a:t>
            </a:r>
          </a:p>
          <a:p>
            <a:pPr lvl="1" eaLnBrk="1" hangingPunct="1"/>
            <a:r>
              <a:rPr lang="en-GB" dirty="0" smtClean="0">
                <a:ea typeface="ＭＳ Ｐゴシック" pitchFamily="34" charset="-128"/>
              </a:rPr>
              <a:t>interpretation of results</a:t>
            </a:r>
          </a:p>
          <a:p>
            <a:pPr eaLnBrk="1" hangingPunct="1"/>
            <a:r>
              <a:rPr lang="en-GB" dirty="0" smtClean="0">
                <a:ea typeface="ＭＳ Ｐゴシック" pitchFamily="34" charset="-128"/>
              </a:rPr>
              <a:t>explore differences between studies</a:t>
            </a:r>
          </a:p>
          <a:p>
            <a:pPr eaLnBrk="1" hangingPunct="1"/>
            <a:r>
              <a:rPr lang="en-GB" dirty="0" smtClean="0">
                <a:ea typeface="ＭＳ Ｐゴシック" pitchFamily="34" charset="-128"/>
              </a:rPr>
              <a:t>reliable basis for decision making</a:t>
            </a:r>
          </a:p>
          <a:p>
            <a:pPr lvl="1" eaLnBrk="1" hangingPunct="1"/>
            <a:r>
              <a:rPr lang="en-GB" dirty="0" smtClean="0">
                <a:ea typeface="ＭＳ Ｐゴシック" pitchFamily="34" charset="-128"/>
              </a:rPr>
              <a:t>unbiased selection of relevant information</a:t>
            </a:r>
          </a:p>
          <a:p>
            <a:pPr lvl="1" eaLnBrk="1" hangingPunct="1"/>
            <a:r>
              <a:rPr lang="en-GB" dirty="0" smtClean="0">
                <a:ea typeface="ＭＳ Ｐゴシック" pitchFamily="34" charset="-128"/>
              </a:rPr>
              <a:t>useful for health care, policy, future research</a:t>
            </a:r>
          </a:p>
        </p:txBody>
      </p:sp>
    </p:spTree>
    <p:extLst>
      <p:ext uri="{BB962C8B-B14F-4D97-AF65-F5344CB8AC3E}">
        <p14:creationId xmlns:p14="http://schemas.microsoft.com/office/powerpoint/2010/main" val="25903766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What’s so special about a Cochrane review?</a:t>
            </a:r>
            <a:endParaRPr lang="en-GB" dirty="0"/>
          </a:p>
        </p:txBody>
      </p:sp>
      <p:sp>
        <p:nvSpPr>
          <p:cNvPr id="6" name="Rectangle 5"/>
          <p:cNvSpPr/>
          <p:nvPr/>
        </p:nvSpPr>
        <p:spPr>
          <a:xfrm>
            <a:off x="-36512" y="1196752"/>
            <a:ext cx="9144000" cy="765799"/>
          </a:xfrm>
          <a:prstGeom prst="rect">
            <a:avLst/>
          </a:prstGeom>
          <a:gradFill>
            <a:gsLst>
              <a:gs pos="0">
                <a:schemeClr val="bg1"/>
              </a:gs>
              <a:gs pos="100000">
                <a:srgbClr val="000066"/>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6303" y="1379596"/>
            <a:ext cx="7272429" cy="400110"/>
          </a:xfrm>
          <a:prstGeom prst="rect">
            <a:avLst/>
          </a:prstGeom>
          <a:noFill/>
        </p:spPr>
        <p:txBody>
          <a:bodyPr wrap="square" rtlCol="0">
            <a:spAutoFit/>
          </a:bodyPr>
          <a:lstStyle/>
          <a:p>
            <a:r>
              <a:rPr lang="en-GB" sz="2000" dirty="0" smtClean="0">
                <a:solidFill>
                  <a:schemeClr val="bg2"/>
                </a:solidFill>
                <a:latin typeface="Arial" pitchFamily="34" charset="0"/>
                <a:cs typeface="Arial" pitchFamily="34" charset="0"/>
              </a:rPr>
              <a:t>Cochrane reviews aim to be….</a:t>
            </a:r>
            <a:endParaRPr lang="en-GB" sz="2000" dirty="0">
              <a:solidFill>
                <a:schemeClr val="bg2"/>
              </a:solidFill>
              <a:latin typeface="Arial" pitchFamily="34" charset="0"/>
              <a:cs typeface="Arial" pitchFamily="34" charset="0"/>
            </a:endParaRPr>
          </a:p>
        </p:txBody>
      </p:sp>
      <p:sp>
        <p:nvSpPr>
          <p:cNvPr id="4" name="Rounded Rectangle 3"/>
          <p:cNvSpPr/>
          <p:nvPr/>
        </p:nvSpPr>
        <p:spPr>
          <a:xfrm>
            <a:off x="323528" y="2060849"/>
            <a:ext cx="2016603" cy="936103"/>
          </a:xfrm>
          <a:prstGeom prst="roundRect">
            <a:avLst/>
          </a:prstGeom>
          <a:solidFill>
            <a:srgbClr val="00AA9E">
              <a:alpha val="89804"/>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smtClean="0"/>
              <a:t>Unbiased</a:t>
            </a:r>
            <a:endParaRPr lang="en-GB" sz="2400" dirty="0"/>
          </a:p>
        </p:txBody>
      </p:sp>
      <p:sp>
        <p:nvSpPr>
          <p:cNvPr id="14" name="Rounded Rectangle 13"/>
          <p:cNvSpPr/>
          <p:nvPr/>
        </p:nvSpPr>
        <p:spPr>
          <a:xfrm>
            <a:off x="323528" y="3122966"/>
            <a:ext cx="2016603" cy="882098"/>
          </a:xfrm>
          <a:prstGeom prst="roundRect">
            <a:avLst/>
          </a:prstGeom>
          <a:solidFill>
            <a:srgbClr val="00006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Reliable</a:t>
            </a:r>
            <a:endParaRPr lang="en-GB" sz="2400" dirty="0"/>
          </a:p>
        </p:txBody>
      </p:sp>
      <p:sp>
        <p:nvSpPr>
          <p:cNvPr id="15" name="Rounded Rectangle 14"/>
          <p:cNvSpPr/>
          <p:nvPr/>
        </p:nvSpPr>
        <p:spPr>
          <a:xfrm>
            <a:off x="323528" y="4149080"/>
            <a:ext cx="2016603" cy="936104"/>
          </a:xfrm>
          <a:prstGeom prst="roundRect">
            <a:avLst/>
          </a:prstGeom>
          <a:solidFill>
            <a:srgbClr val="0091C9">
              <a:alpha val="8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400" dirty="0" smtClean="0"/>
              <a:t>Up to date</a:t>
            </a:r>
            <a:endParaRPr lang="en-GB" sz="2400" dirty="0"/>
          </a:p>
        </p:txBody>
      </p:sp>
      <p:sp>
        <p:nvSpPr>
          <p:cNvPr id="17" name="Rounded Rectangle 16"/>
          <p:cNvSpPr/>
          <p:nvPr/>
        </p:nvSpPr>
        <p:spPr>
          <a:xfrm>
            <a:off x="323528" y="5229200"/>
            <a:ext cx="2016603" cy="1008112"/>
          </a:xfrm>
          <a:prstGeom prst="roundRect">
            <a:avLst/>
          </a:prstGeom>
          <a:solidFill>
            <a:srgbClr val="0D8155">
              <a:alpha val="89804"/>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smtClean="0"/>
              <a:t>Accessible</a:t>
            </a:r>
            <a:endParaRPr lang="en-GB" sz="2400" dirty="0"/>
          </a:p>
        </p:txBody>
      </p:sp>
      <p:grpSp>
        <p:nvGrpSpPr>
          <p:cNvPr id="21" name="Group 20"/>
          <p:cNvGrpSpPr/>
          <p:nvPr/>
        </p:nvGrpSpPr>
        <p:grpSpPr>
          <a:xfrm>
            <a:off x="2807296" y="2106015"/>
            <a:ext cx="6300192" cy="3798098"/>
            <a:chOff x="2843808" y="2250031"/>
            <a:chExt cx="6300192" cy="3798098"/>
          </a:xfrm>
        </p:grpSpPr>
        <p:sp>
          <p:nvSpPr>
            <p:cNvPr id="20" name="Rectangular Callout 19"/>
            <p:cNvSpPr/>
            <p:nvPr/>
          </p:nvSpPr>
          <p:spPr>
            <a:xfrm>
              <a:off x="2843808" y="2250031"/>
              <a:ext cx="5904656" cy="3798098"/>
            </a:xfrm>
            <a:prstGeom prst="wedgeRectCallout">
              <a:avLst>
                <a:gd name="adj1" fmla="val -64151"/>
                <a:gd name="adj2" fmla="val -11677"/>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itchFamily="34" charset="0"/>
                <a:buChar char="•"/>
              </a:pPr>
              <a:r>
                <a:rPr lang="en-GB" sz="2400" dirty="0" smtClean="0"/>
                <a:t>The methods used in Cochrane reviews are </a:t>
              </a:r>
              <a:r>
                <a:rPr lang="en-GB" sz="2400" b="1" dirty="0" smtClean="0"/>
                <a:t>pre-defined</a:t>
              </a:r>
              <a:r>
                <a:rPr lang="en-GB" sz="2400" dirty="0" smtClean="0"/>
                <a:t> from the outset.</a:t>
              </a:r>
            </a:p>
            <a:p>
              <a:pPr marL="342900" indent="-342900">
                <a:buFont typeface="Arial" pitchFamily="34" charset="0"/>
                <a:buChar char="•"/>
              </a:pPr>
              <a:r>
                <a:rPr lang="en-GB" sz="2400" dirty="0" smtClean="0"/>
                <a:t>At least </a:t>
              </a:r>
              <a:r>
                <a:rPr lang="en-GB" sz="2400" b="1" dirty="0" smtClean="0"/>
                <a:t>two reviewers assess and extract data</a:t>
              </a:r>
              <a:r>
                <a:rPr lang="en-GB" sz="2400" dirty="0" smtClean="0"/>
                <a:t> for every included study.</a:t>
              </a:r>
            </a:p>
            <a:p>
              <a:pPr marL="342900" indent="-342900">
                <a:buFont typeface="Arial" pitchFamily="34" charset="0"/>
                <a:buChar char="•"/>
              </a:pPr>
              <a:r>
                <a:rPr lang="en-GB" sz="2400" dirty="0" smtClean="0"/>
                <a:t>Methods follow those set out</a:t>
              </a:r>
            </a:p>
            <a:p>
              <a:r>
                <a:rPr lang="en-GB" sz="2400" dirty="0"/>
                <a:t> </a:t>
              </a:r>
              <a:r>
                <a:rPr lang="en-GB" sz="2400" dirty="0" smtClean="0"/>
                <a:t>   in the </a:t>
              </a:r>
              <a:r>
                <a:rPr lang="en-GB" sz="2400" b="1" dirty="0" smtClean="0"/>
                <a:t>Cochrane Handbook</a:t>
              </a:r>
            </a:p>
            <a:p>
              <a:r>
                <a:rPr lang="en-GB" sz="2400" b="1" dirty="0"/>
                <a:t> </a:t>
              </a:r>
              <a:r>
                <a:rPr lang="en-GB" sz="2400" b="1" dirty="0" smtClean="0"/>
                <a:t>   </a:t>
              </a:r>
              <a:r>
                <a:rPr lang="en-GB" sz="2400" dirty="0" smtClean="0"/>
                <a:t>(which is very detailed – </a:t>
              </a:r>
            </a:p>
            <a:p>
              <a:r>
                <a:rPr lang="en-GB" sz="2400" dirty="0"/>
                <a:t> </a:t>
              </a:r>
              <a:r>
                <a:rPr lang="en-GB" sz="2400" dirty="0" smtClean="0"/>
                <a:t>   over 600 pages long!) </a:t>
              </a:r>
              <a:endParaRPr lang="en-GB" sz="2400" dirty="0"/>
            </a:p>
          </p:txBody>
        </p:sp>
        <p:pic>
          <p:nvPicPr>
            <p:cNvPr id="25" name="Picture 4" descr="http://www.pcmethods.com/Portals/19230/images/smart_data_extraction_4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160" y="3678289"/>
              <a:ext cx="2369840" cy="23698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2917819" y="2142571"/>
            <a:ext cx="5904656" cy="3798098"/>
            <a:chOff x="2843808" y="2250031"/>
            <a:chExt cx="5904656" cy="3798098"/>
          </a:xfrm>
        </p:grpSpPr>
        <p:sp>
          <p:nvSpPr>
            <p:cNvPr id="19" name="Rectangular Callout 18"/>
            <p:cNvSpPr/>
            <p:nvPr/>
          </p:nvSpPr>
          <p:spPr>
            <a:xfrm>
              <a:off x="2843808" y="2250031"/>
              <a:ext cx="5904656" cy="3798098"/>
            </a:xfrm>
            <a:prstGeom prst="wedgeRectCallout">
              <a:avLst>
                <a:gd name="adj1" fmla="val -63105"/>
                <a:gd name="adj2" fmla="val -39982"/>
              </a:avLst>
            </a:prstGeom>
            <a:solidFill>
              <a:srgbClr val="00AA9E"/>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marL="342900" indent="-342900">
                <a:buFont typeface="Arial" pitchFamily="34" charset="0"/>
                <a:buChar char="•"/>
              </a:pPr>
              <a:r>
                <a:rPr lang="en-GB" sz="2400" dirty="0" smtClean="0"/>
                <a:t>Every Cochrane review starts with a </a:t>
              </a:r>
              <a:r>
                <a:rPr lang="en-GB" sz="2400" b="1" dirty="0" smtClean="0"/>
                <a:t>systematic search</a:t>
              </a:r>
              <a:r>
                <a:rPr lang="en-GB" sz="2400" dirty="0" smtClean="0"/>
                <a:t>, which is comprehensive and exhaustive, covering all languages, all countries, and many unpublished sources</a:t>
              </a:r>
            </a:p>
            <a:p>
              <a:pPr marL="342900" indent="-342900">
                <a:buFont typeface="Arial" pitchFamily="34" charset="0"/>
                <a:buChar char="•"/>
              </a:pPr>
              <a:r>
                <a:rPr lang="en-GB" sz="2400" dirty="0" smtClean="0"/>
                <a:t>Every included study is </a:t>
              </a:r>
              <a:r>
                <a:rPr lang="en-GB" sz="2400" b="1" dirty="0" smtClean="0"/>
                <a:t>assessed for risk of bias</a:t>
              </a:r>
              <a:r>
                <a:rPr lang="en-GB" sz="2400" dirty="0" smtClean="0"/>
                <a:t> based on a predefined tool used in all reviews</a:t>
              </a:r>
              <a:endParaRPr lang="en-GB" sz="2400" dirty="0"/>
            </a:p>
          </p:txBody>
        </p:sp>
        <p:pic>
          <p:nvPicPr>
            <p:cNvPr id="3078" name="Picture 6" descr="http://www.letsonly.co/images/searc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31" t="4781" r="5336"/>
            <a:stretch/>
          </p:blipFill>
          <p:spPr bwMode="auto">
            <a:xfrm>
              <a:off x="6084168" y="4941168"/>
              <a:ext cx="868008" cy="90771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theblueballroom.com/wp-content/uploads/searchRH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34" t="7277" r="3238" b="3140"/>
            <a:stretch/>
          </p:blipFill>
          <p:spPr bwMode="auto">
            <a:xfrm>
              <a:off x="7092279" y="4941168"/>
              <a:ext cx="904708" cy="9077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3238646" y="2277424"/>
            <a:ext cx="5114979" cy="3528391"/>
            <a:chOff x="3238646" y="2234945"/>
            <a:chExt cx="5114979" cy="3528391"/>
          </a:xfrm>
        </p:grpSpPr>
        <p:sp>
          <p:nvSpPr>
            <p:cNvPr id="31" name="Rectangular Callout 30"/>
            <p:cNvSpPr/>
            <p:nvPr/>
          </p:nvSpPr>
          <p:spPr>
            <a:xfrm>
              <a:off x="3238646" y="2234945"/>
              <a:ext cx="5114979" cy="3528391"/>
            </a:xfrm>
            <a:prstGeom prst="wedgeRectCallout">
              <a:avLst>
                <a:gd name="adj1" fmla="val -71620"/>
                <a:gd name="adj2" fmla="val 16571"/>
              </a:avLst>
            </a:prstGeom>
            <a:solidFill>
              <a:srgbClr val="0091C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GB" sz="2400" dirty="0"/>
                <a:t>We aim to update Cochrane reviews every two years, but prioritise those where new research may change the conclusions</a:t>
              </a:r>
            </a:p>
          </p:txBody>
        </p:sp>
        <p:pic>
          <p:nvPicPr>
            <p:cNvPr id="32" name="Picture 10" descr="http://ak.picdn.net/shutterstock/videos/832003/preview/stock-footage-time-lapse-transparent-clock-ticks-away-time-against-dramatic-cloudscape.jpg"/>
            <p:cNvPicPr>
              <a:picLocks noChangeAspect="1" noChangeArrowheads="1"/>
            </p:cNvPicPr>
            <p:nvPr/>
          </p:nvPicPr>
          <p:blipFill rotWithShape="1">
            <a:blip r:embed="rId6">
              <a:extLst>
                <a:ext uri="{BEBA8EAE-BF5A-486C-A8C5-ECC9F3942E4B}">
                  <a14:imgProps xmlns:a14="http://schemas.microsoft.com/office/drawing/2010/main">
                    <a14:imgLayer r:embed="rId7">
                      <a14:imgEffect>
                        <a14:colorTemperature colorTemp="4700"/>
                      </a14:imgEffect>
                      <a14:imgEffect>
                        <a14:brightnessContrast contrast="20000"/>
                      </a14:imgEffect>
                    </a14:imgLayer>
                  </a14:imgProps>
                </a:ext>
                <a:ext uri="{28A0092B-C50C-407E-A947-70E740481C1C}">
                  <a14:useLocalDpi xmlns:a14="http://schemas.microsoft.com/office/drawing/2010/main" val="0"/>
                </a:ext>
              </a:extLst>
            </a:blip>
            <a:srcRect l="494"/>
            <a:stretch/>
          </p:blipFill>
          <p:spPr bwMode="auto">
            <a:xfrm>
              <a:off x="4422285" y="3853328"/>
              <a:ext cx="2768029" cy="1557782"/>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Rectangular Callout 33"/>
          <p:cNvSpPr/>
          <p:nvPr/>
        </p:nvSpPr>
        <p:spPr>
          <a:xfrm>
            <a:off x="2898936" y="2243144"/>
            <a:ext cx="5760640" cy="3798098"/>
          </a:xfrm>
          <a:prstGeom prst="wedgeRectCallout">
            <a:avLst>
              <a:gd name="adj1" fmla="val -62875"/>
              <a:gd name="adj2" fmla="val 41352"/>
            </a:avLst>
          </a:prstGeom>
          <a:solidFill>
            <a:srgbClr val="0D815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buFont typeface="Arial" pitchFamily="34" charset="0"/>
              <a:buChar char="•"/>
            </a:pPr>
            <a:r>
              <a:rPr lang="en-GB" sz="2400" dirty="0" smtClean="0"/>
              <a:t>Cochrane reviews are </a:t>
            </a:r>
            <a:r>
              <a:rPr lang="en-GB" sz="2400" b="1" dirty="0" smtClean="0"/>
              <a:t>free to access from the UK</a:t>
            </a:r>
            <a:r>
              <a:rPr lang="en-GB" sz="2400" dirty="0" smtClean="0"/>
              <a:t> and many other settings</a:t>
            </a:r>
          </a:p>
          <a:p>
            <a:pPr marL="342900" indent="-342900">
              <a:buFont typeface="Arial" pitchFamily="34" charset="0"/>
              <a:buChar char="•"/>
            </a:pPr>
            <a:r>
              <a:rPr lang="en-GB" sz="2400" dirty="0" smtClean="0"/>
              <a:t>Every review has a </a:t>
            </a:r>
            <a:r>
              <a:rPr lang="en-GB" sz="2400" b="1" dirty="0" smtClean="0"/>
              <a:t>plain language summary</a:t>
            </a:r>
            <a:r>
              <a:rPr lang="en-GB" sz="2400" dirty="0" smtClean="0"/>
              <a:t>, which summarizes the review with a minimum of jargon. These are available to everyone.</a:t>
            </a:r>
          </a:p>
          <a:p>
            <a:pPr marL="342900" indent="-342900">
              <a:buFont typeface="Arial" pitchFamily="34" charset="0"/>
              <a:buChar char="•"/>
            </a:pPr>
            <a:r>
              <a:rPr lang="en-GB" sz="2400" dirty="0" smtClean="0"/>
              <a:t>Increasingly, Cochrane reviews also have </a:t>
            </a:r>
            <a:r>
              <a:rPr lang="en-GB" sz="2400" b="1" dirty="0" smtClean="0"/>
              <a:t>summary of findings </a:t>
            </a:r>
            <a:r>
              <a:rPr lang="en-GB" sz="2400" dirty="0" smtClean="0"/>
              <a:t>tables.</a:t>
            </a:r>
            <a:endParaRPr lang="en-GB" sz="2400" dirty="0"/>
          </a:p>
        </p:txBody>
      </p:sp>
    </p:spTree>
    <p:extLst>
      <p:ext uri="{BB962C8B-B14F-4D97-AF65-F5344CB8AC3E}">
        <p14:creationId xmlns:p14="http://schemas.microsoft.com/office/powerpoint/2010/main" val="1703298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6" fill="hold" nodeType="clickEffect">
                                  <p:stCondLst>
                                    <p:cond delay="0"/>
                                  </p:stCondLst>
                                  <p:childTnLst>
                                    <p:anim calcmode="lin" valueType="num">
                                      <p:cBhvr additive="base">
                                        <p:cTn id="12" dur="500"/>
                                        <p:tgtEl>
                                          <p:spTgt spid="24"/>
                                        </p:tgtEl>
                                        <p:attrNameLst>
                                          <p:attrName>ppt_x</p:attrName>
                                        </p:attrNameLst>
                                      </p:cBhvr>
                                      <p:tavLst>
                                        <p:tav tm="0">
                                          <p:val>
                                            <p:strVal val="ppt_x"/>
                                          </p:val>
                                        </p:tav>
                                        <p:tav tm="100000">
                                          <p:val>
                                            <p:strVal val="1+ppt_w/2"/>
                                          </p:val>
                                        </p:tav>
                                      </p:tavLst>
                                    </p:anim>
                                    <p:anim calcmode="lin" valueType="num">
                                      <p:cBhvr additive="base">
                                        <p:cTn id="13" dur="500"/>
                                        <p:tgtEl>
                                          <p:spTgt spid="24"/>
                                        </p:tgtEl>
                                        <p:attrNameLst>
                                          <p:attrName>ppt_y</p:attrName>
                                        </p:attrNameLst>
                                      </p:cBhvr>
                                      <p:tavLst>
                                        <p:tav tm="0">
                                          <p:val>
                                            <p:strVal val="ppt_y"/>
                                          </p:val>
                                        </p:tav>
                                        <p:tav tm="100000">
                                          <p:val>
                                            <p:strVal val="1+ppt_h/2"/>
                                          </p:val>
                                        </p:tav>
                                      </p:tavLst>
                                    </p:anim>
                                    <p:set>
                                      <p:cBhvr>
                                        <p:cTn id="14" dur="1" fill="hold">
                                          <p:stCondLst>
                                            <p:cond delay="499"/>
                                          </p:stCondLst>
                                        </p:cTn>
                                        <p:tgtEl>
                                          <p:spTgt spid="24"/>
                                        </p:tgtEl>
                                        <p:attrNameLst>
                                          <p:attrName>style.visibility</p:attrName>
                                        </p:attrNameLst>
                                      </p:cBhvr>
                                      <p:to>
                                        <p:strVal val="hidden"/>
                                      </p:to>
                                    </p:set>
                                  </p:childTnLst>
                                </p:cTn>
                              </p:par>
                              <p:par>
                                <p:cTn id="15" presetID="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1"/>
                                        </p:tgtEl>
                                        <p:attrNameLst>
                                          <p:attrName>ppt_x</p:attrName>
                                        </p:attrNameLst>
                                      </p:cBhvr>
                                      <p:tavLst>
                                        <p:tav tm="0">
                                          <p:val>
                                            <p:strVal val="ppt_x"/>
                                          </p:val>
                                        </p:tav>
                                        <p:tav tm="100000">
                                          <p:val>
                                            <p:strVal val="ppt_x"/>
                                          </p:val>
                                        </p:tav>
                                      </p:tavLst>
                                    </p:anim>
                                    <p:anim calcmode="lin" valueType="num">
                                      <p:cBhvr additive="base">
                                        <p:cTn id="23" dur="500"/>
                                        <p:tgtEl>
                                          <p:spTgt spid="21"/>
                                        </p:tgtEl>
                                        <p:attrNameLst>
                                          <p:attrName>ppt_y</p:attrName>
                                        </p:attrNameLst>
                                      </p:cBhvr>
                                      <p:tavLst>
                                        <p:tav tm="0">
                                          <p:val>
                                            <p:strVal val="ppt_y"/>
                                          </p:val>
                                        </p:tav>
                                        <p:tav tm="100000">
                                          <p:val>
                                            <p:strVal val="1+ppt_h/2"/>
                                          </p:val>
                                        </p:tav>
                                      </p:tavLst>
                                    </p:anim>
                                    <p:set>
                                      <p:cBhvr>
                                        <p:cTn id="24" dur="1" fill="hold">
                                          <p:stCondLst>
                                            <p:cond delay="499"/>
                                          </p:stCondLst>
                                        </p:cTn>
                                        <p:tgtEl>
                                          <p:spTgt spid="21"/>
                                        </p:tgtEl>
                                        <p:attrNameLst>
                                          <p:attrName>style.visibility</p:attrName>
                                        </p:attrNameLst>
                                      </p:cBhvr>
                                      <p:to>
                                        <p:strVal val="hidden"/>
                                      </p:to>
                                    </p:set>
                                  </p:childTnLst>
                                </p:cTn>
                              </p:par>
                              <p:par>
                                <p:cTn id="25" presetID="2" presetClass="entr" presetSubtype="12"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6" fill="hold" nodeType="clickEffect">
                                  <p:stCondLst>
                                    <p:cond delay="0"/>
                                  </p:stCondLst>
                                  <p:childTnLst>
                                    <p:anim calcmode="lin" valueType="num">
                                      <p:cBhvr additive="base">
                                        <p:cTn id="32" dur="500"/>
                                        <p:tgtEl>
                                          <p:spTgt spid="26"/>
                                        </p:tgtEl>
                                        <p:attrNameLst>
                                          <p:attrName>ppt_x</p:attrName>
                                        </p:attrNameLst>
                                      </p:cBhvr>
                                      <p:tavLst>
                                        <p:tav tm="0">
                                          <p:val>
                                            <p:strVal val="ppt_x"/>
                                          </p:val>
                                        </p:tav>
                                        <p:tav tm="100000">
                                          <p:val>
                                            <p:strVal val="1+ppt_w/2"/>
                                          </p:val>
                                        </p:tav>
                                      </p:tavLst>
                                    </p:anim>
                                    <p:anim calcmode="lin" valueType="num">
                                      <p:cBhvr additive="base">
                                        <p:cTn id="33" dur="500"/>
                                        <p:tgtEl>
                                          <p:spTgt spid="26"/>
                                        </p:tgtEl>
                                        <p:attrNameLst>
                                          <p:attrName>ppt_y</p:attrName>
                                        </p:attrNameLst>
                                      </p:cBhvr>
                                      <p:tavLst>
                                        <p:tav tm="0">
                                          <p:val>
                                            <p:strVal val="ppt_y"/>
                                          </p:val>
                                        </p:tav>
                                        <p:tav tm="100000">
                                          <p:val>
                                            <p:strVal val="1+ppt_h/2"/>
                                          </p:val>
                                        </p:tav>
                                      </p:tavLst>
                                    </p:anim>
                                    <p:set>
                                      <p:cBhvr>
                                        <p:cTn id="34" dur="1" fill="hold">
                                          <p:stCondLst>
                                            <p:cond delay="499"/>
                                          </p:stCondLst>
                                        </p:cTn>
                                        <p:tgtEl>
                                          <p:spTgt spid="26"/>
                                        </p:tgtEl>
                                        <p:attrNameLst>
                                          <p:attrName>style.visibility</p:attrName>
                                        </p:attrNameLst>
                                      </p:cBhvr>
                                      <p:to>
                                        <p:strVal val="hidden"/>
                                      </p:to>
                                    </p:set>
                                  </p:childTnLst>
                                </p:cTn>
                              </p:par>
                              <p:par>
                                <p:cTn id="35" presetID="2" presetClass="entr" presetSubtype="2"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1+#ppt_w/2"/>
                                          </p:val>
                                        </p:tav>
                                        <p:tav tm="100000">
                                          <p:val>
                                            <p:strVal val="#ppt_x"/>
                                          </p:val>
                                        </p:tav>
                                      </p:tavLst>
                                    </p:anim>
                                    <p:anim calcmode="lin" valueType="num">
                                      <p:cBhvr additive="base">
                                        <p:cTn id="3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0650" y="404664"/>
            <a:ext cx="8866188" cy="855663"/>
          </a:xfrm>
        </p:spPr>
        <p:txBody>
          <a:bodyPr/>
          <a:lstStyle/>
          <a:p>
            <a:pPr eaLnBrk="1" hangingPunct="1"/>
            <a:r>
              <a:rPr lang="en-AU" dirty="0" smtClean="0">
                <a:ea typeface="ＭＳ Ｐゴシック" pitchFamily="34" charset="-128"/>
              </a:rPr>
              <a:t>Key features of a systematic review</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49597218"/>
              </p:ext>
            </p:extLst>
          </p:nvPr>
        </p:nvGraphicFramePr>
        <p:xfrm>
          <a:off x="457200" y="1340768"/>
          <a:ext cx="822960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65744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KCC theme">
  <a:themeElements>
    <a:clrScheme name="UKCC Colours">
      <a:dk1>
        <a:srgbClr val="1F1F1F"/>
      </a:dk1>
      <a:lt1>
        <a:srgbClr val="FFFFFF"/>
      </a:lt1>
      <a:dk2>
        <a:srgbClr val="BFBFBF"/>
      </a:dk2>
      <a:lt2>
        <a:srgbClr val="D8D8D8"/>
      </a:lt2>
      <a:accent1>
        <a:srgbClr val="000066"/>
      </a:accent1>
      <a:accent2>
        <a:srgbClr val="0091C9"/>
      </a:accent2>
      <a:accent3>
        <a:srgbClr val="5BBF21"/>
      </a:accent3>
      <a:accent4>
        <a:srgbClr val="00AA9E"/>
      </a:accent4>
      <a:accent5>
        <a:srgbClr val="56008C"/>
      </a:accent5>
      <a:accent6>
        <a:srgbClr val="A00054"/>
      </a:accent6>
      <a:hlink>
        <a:srgbClr val="0091C9"/>
      </a:hlink>
      <a:folHlink>
        <a:srgbClr val="A00054"/>
      </a:folHlink>
    </a:clrScheme>
    <a:fontScheme name="UKCC">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KCC theme">
  <a:themeElements>
    <a:clrScheme name="UKCC Colours">
      <a:dk1>
        <a:srgbClr val="3F3F3F"/>
      </a:dk1>
      <a:lt1>
        <a:srgbClr val="FFFFFF"/>
      </a:lt1>
      <a:dk2>
        <a:srgbClr val="BFBFBF"/>
      </a:dk2>
      <a:lt2>
        <a:srgbClr val="D8D8D8"/>
      </a:lt2>
      <a:accent1>
        <a:srgbClr val="000066"/>
      </a:accent1>
      <a:accent2>
        <a:srgbClr val="0091C9"/>
      </a:accent2>
      <a:accent3>
        <a:srgbClr val="5BBF21"/>
      </a:accent3>
      <a:accent4>
        <a:srgbClr val="00AA9E"/>
      </a:accent4>
      <a:accent5>
        <a:srgbClr val="56008C"/>
      </a:accent5>
      <a:accent6>
        <a:srgbClr val="A00054"/>
      </a:accent6>
      <a:hlink>
        <a:srgbClr val="0091C9"/>
      </a:hlink>
      <a:folHlink>
        <a:srgbClr val="A00054"/>
      </a:folHlink>
    </a:clrScheme>
    <a:fontScheme name="UKCC">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UKCC Colours">
      <a:dk1>
        <a:srgbClr val="1F1F1F"/>
      </a:dk1>
      <a:lt1>
        <a:srgbClr val="FFFFFF"/>
      </a:lt1>
      <a:dk2>
        <a:srgbClr val="BFBFBF"/>
      </a:dk2>
      <a:lt2>
        <a:srgbClr val="D8D8D8"/>
      </a:lt2>
      <a:accent1>
        <a:srgbClr val="000066"/>
      </a:accent1>
      <a:accent2>
        <a:srgbClr val="0091C9"/>
      </a:accent2>
      <a:accent3>
        <a:srgbClr val="5BBF21"/>
      </a:accent3>
      <a:accent4>
        <a:srgbClr val="00AA9E"/>
      </a:accent4>
      <a:accent5>
        <a:srgbClr val="56008C"/>
      </a:accent5>
      <a:accent6>
        <a:srgbClr val="A00054"/>
      </a:accent6>
      <a:hlink>
        <a:srgbClr val="0091C9"/>
      </a:hlink>
      <a:folHlink>
        <a:srgbClr val="A00054"/>
      </a:folHlink>
    </a:clrScheme>
    <a:fontScheme name="UKCC">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UKCC theme</Template>
  <TotalTime>2034</TotalTime>
  <Words>2356</Words>
  <Application>Microsoft Macintosh PowerPoint</Application>
  <PresentationFormat>On-screen Show (4:3)</PresentationFormat>
  <Paragraphs>370</Paragraphs>
  <Slides>36</Slides>
  <Notes>36</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UKCC theme</vt:lpstr>
      <vt:lpstr>1_UKCC theme</vt:lpstr>
      <vt:lpstr>Custom Design</vt:lpstr>
      <vt:lpstr>Using and interpreting findings from Cochrane reviews of interventions to combat tobacco addiction</vt:lpstr>
      <vt:lpstr>Acknowledgements</vt:lpstr>
      <vt:lpstr>What we’ll cover</vt:lpstr>
      <vt:lpstr>The Cochrane Collaboration - mission and aims</vt:lpstr>
      <vt:lpstr>Cochrane structure</vt:lpstr>
      <vt:lpstr>PowerPoint Presentation</vt:lpstr>
      <vt:lpstr>Why systematic reviews?</vt:lpstr>
      <vt:lpstr>What’s so special about a Cochrane review?</vt:lpstr>
      <vt:lpstr>Key features of a systematic review</vt:lpstr>
      <vt:lpstr>Finding and accessing Cochrane reviews</vt:lpstr>
      <vt:lpstr>PowerPoint Presentation</vt:lpstr>
      <vt:lpstr>PowerPoint Presentation</vt:lpstr>
      <vt:lpstr>www.thecochranelibrary.com</vt:lpstr>
      <vt:lpstr>How to identify new and upcoming reviews</vt:lpstr>
      <vt:lpstr>Summaries of Cochrane reviews</vt:lpstr>
      <vt:lpstr>The Cochrane Tobacco Addiction Review Group</vt:lpstr>
      <vt:lpstr>Cochrane Tobacco Addiction Group (CTAG)</vt:lpstr>
      <vt:lpstr>What do we do?</vt:lpstr>
      <vt:lpstr>Cessation reviews </vt:lpstr>
      <vt:lpstr>Output &amp; Impact</vt:lpstr>
      <vt:lpstr>Methods  (cessation reviews)</vt:lpstr>
      <vt:lpstr>Outcomes</vt:lpstr>
      <vt:lpstr>Risk ratios (RR) in cessation reviews</vt:lpstr>
      <vt:lpstr>What is a forest plot?</vt:lpstr>
      <vt:lpstr>PowerPoint Presentation</vt:lpstr>
      <vt:lpstr>PowerPoint Presentation</vt:lpstr>
      <vt:lpstr>PowerPoint Presentation</vt:lpstr>
      <vt:lpstr>Summary of findings tables</vt:lpstr>
      <vt:lpstr>PowerPoint Presentation</vt:lpstr>
      <vt:lpstr>What is GRADE based on?</vt:lpstr>
      <vt:lpstr>PowerPoint Presentation</vt:lpstr>
      <vt:lpstr>What’s next?</vt:lpstr>
      <vt:lpstr>Identifying ongoing research</vt:lpstr>
      <vt:lpstr>Reviews and protocols in the pipeline</vt:lpstr>
      <vt:lpstr>Discussion</vt:lpstr>
      <vt:lpstr>Sources of information</vt:lpstr>
    </vt:vector>
  </TitlesOfParts>
  <Company>UKCC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 of a Cochrane Systematic Protocol</dc:title>
  <dc:creator>hmillward</dc:creator>
  <cp:lastModifiedBy>Monique Tomlinson</cp:lastModifiedBy>
  <cp:revision>171</cp:revision>
  <cp:lastPrinted>2013-05-31T12:25:45Z</cp:lastPrinted>
  <dcterms:created xsi:type="dcterms:W3CDTF">2012-10-10T10:50:35Z</dcterms:created>
  <dcterms:modified xsi:type="dcterms:W3CDTF">2013-06-13T15:33:58Z</dcterms:modified>
</cp:coreProperties>
</file>