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5" r:id="rId3"/>
    <p:sldMasterId id="2147483719" r:id="rId4"/>
  </p:sldMasterIdLst>
  <p:notesMasterIdLst>
    <p:notesMasterId r:id="rId28"/>
  </p:notesMasterIdLst>
  <p:handoutMasterIdLst>
    <p:handoutMasterId r:id="rId29"/>
  </p:handoutMasterIdLst>
  <p:sldIdLst>
    <p:sldId id="324" r:id="rId5"/>
    <p:sldId id="344" r:id="rId6"/>
    <p:sldId id="325" r:id="rId7"/>
    <p:sldId id="356" r:id="rId8"/>
    <p:sldId id="354" r:id="rId9"/>
    <p:sldId id="353" r:id="rId10"/>
    <p:sldId id="352" r:id="rId11"/>
    <p:sldId id="357" r:id="rId12"/>
    <p:sldId id="337" r:id="rId13"/>
    <p:sldId id="330" r:id="rId14"/>
    <p:sldId id="338" r:id="rId15"/>
    <p:sldId id="358" r:id="rId16"/>
    <p:sldId id="335" r:id="rId17"/>
    <p:sldId id="361" r:id="rId18"/>
    <p:sldId id="339" r:id="rId19"/>
    <p:sldId id="340" r:id="rId20"/>
    <p:sldId id="360" r:id="rId21"/>
    <p:sldId id="359" r:id="rId22"/>
    <p:sldId id="328" r:id="rId23"/>
    <p:sldId id="329" r:id="rId24"/>
    <p:sldId id="347" r:id="rId25"/>
    <p:sldId id="349" r:id="rId26"/>
    <p:sldId id="350" r:id="rId2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0" autoAdjust="0"/>
  </p:normalViewPr>
  <p:slideViewPr>
    <p:cSldViewPr>
      <p:cViewPr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ropbox\All%20Toolkit\Monthly%20trends\Prevalence%20(2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ropbox\All%20Toolkit\Monthly%20trends\Prevalence%20(2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16123547886534"/>
          <c:y val="3.2774670270863761E-2"/>
          <c:w val="0.83793609794069779"/>
          <c:h val="0.84192215816394278"/>
        </c:manualLayout>
      </c:layout>
      <c:lineChart>
        <c:grouping val="standard"/>
        <c:varyColors val="0"/>
        <c:ser>
          <c:idx val="0"/>
          <c:order val="0"/>
          <c:tx>
            <c:strRef>
              <c:f>'ecigs any'!$E$1</c:f>
              <c:strCache>
                <c:ptCount val="1"/>
                <c:pt idx="0">
                  <c:v>E-cigs</c:v>
                </c:pt>
              </c:strCache>
            </c:strRef>
          </c:tx>
          <c:spPr>
            <a:ln>
              <a:solidFill>
                <a:srgbClr val="7D0000"/>
              </a:solidFill>
            </a:ln>
          </c:spPr>
          <c:marker>
            <c:symbol val="none"/>
          </c:marker>
          <c:cat>
            <c:numRef>
              <c:f>'ecigs any'!$D$2:$D$21</c:f>
              <c:numCache>
                <c:formatCode>mmm\-yy</c:formatCode>
                <c:ptCount val="20"/>
                <c:pt idx="0">
                  <c:v>40664</c:v>
                </c:pt>
                <c:pt idx="1">
                  <c:v>40695</c:v>
                </c:pt>
                <c:pt idx="2">
                  <c:v>40725</c:v>
                </c:pt>
                <c:pt idx="3">
                  <c:v>40756</c:v>
                </c:pt>
                <c:pt idx="4">
                  <c:v>40787</c:v>
                </c:pt>
                <c:pt idx="5">
                  <c:v>40817</c:v>
                </c:pt>
                <c:pt idx="6">
                  <c:v>40848</c:v>
                </c:pt>
                <c:pt idx="7">
                  <c:v>40878</c:v>
                </c:pt>
                <c:pt idx="8">
                  <c:v>40909</c:v>
                </c:pt>
                <c:pt idx="9">
                  <c:v>40940</c:v>
                </c:pt>
                <c:pt idx="10">
                  <c:v>40969</c:v>
                </c:pt>
                <c:pt idx="11">
                  <c:v>41000</c:v>
                </c:pt>
                <c:pt idx="12">
                  <c:v>41061</c:v>
                </c:pt>
                <c:pt idx="13">
                  <c:v>41122</c:v>
                </c:pt>
                <c:pt idx="14">
                  <c:v>41183</c:v>
                </c:pt>
                <c:pt idx="15">
                  <c:v>41244</c:v>
                </c:pt>
                <c:pt idx="16">
                  <c:v>41306</c:v>
                </c:pt>
                <c:pt idx="17">
                  <c:v>41334</c:v>
                </c:pt>
                <c:pt idx="18">
                  <c:v>41365</c:v>
                </c:pt>
                <c:pt idx="19">
                  <c:v>41395</c:v>
                </c:pt>
              </c:numCache>
            </c:numRef>
          </c:cat>
          <c:val>
            <c:numRef>
              <c:f>'ecigs any'!$E$2:$E$21</c:f>
              <c:numCache>
                <c:formatCode>0%</c:formatCode>
                <c:ptCount val="20"/>
                <c:pt idx="0">
                  <c:v>1.990725934677599E-2</c:v>
                </c:pt>
                <c:pt idx="1">
                  <c:v>1.9130824590133991E-2</c:v>
                </c:pt>
                <c:pt idx="2">
                  <c:v>1.9192345115373061E-2</c:v>
                </c:pt>
                <c:pt idx="3">
                  <c:v>2.0151539835816464E-2</c:v>
                </c:pt>
                <c:pt idx="4">
                  <c:v>1.732193629503959E-2</c:v>
                </c:pt>
                <c:pt idx="5">
                  <c:v>1.9298541783444253E-2</c:v>
                </c:pt>
                <c:pt idx="6">
                  <c:v>2.2649175305413789E-2</c:v>
                </c:pt>
                <c:pt idx="7">
                  <c:v>2.8692604288955519E-2</c:v>
                </c:pt>
                <c:pt idx="8">
                  <c:v>2.7725323825160336E-2</c:v>
                </c:pt>
                <c:pt idx="9">
                  <c:v>3.4848487852234294E-2</c:v>
                </c:pt>
                <c:pt idx="10">
                  <c:v>4.5405268186878601E-2</c:v>
                </c:pt>
                <c:pt idx="11">
                  <c:v>5.1715647467965205E-2</c:v>
                </c:pt>
                <c:pt idx="12">
                  <c:v>5.6003569038038763E-2</c:v>
                </c:pt>
                <c:pt idx="13">
                  <c:v>5.6889179045123882E-2</c:v>
                </c:pt>
                <c:pt idx="14">
                  <c:v>6.9653539564826741E-2</c:v>
                </c:pt>
                <c:pt idx="15">
                  <c:v>8.3837273174650062E-2</c:v>
                </c:pt>
                <c:pt idx="16">
                  <c:v>0.10743655402383923</c:v>
                </c:pt>
                <c:pt idx="17">
                  <c:v>0.11177057611064019</c:v>
                </c:pt>
                <c:pt idx="18">
                  <c:v>0.11434949843922371</c:v>
                </c:pt>
                <c:pt idx="19">
                  <c:v>0.11177790172395369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21152"/>
        <c:axId val="156722688"/>
      </c:lineChart>
      <c:dateAx>
        <c:axId val="15672115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6722688"/>
        <c:crosses val="autoZero"/>
        <c:auto val="1"/>
        <c:lblOffset val="100"/>
        <c:baseTimeUnit val="months"/>
        <c:majorUnit val="3"/>
        <c:majorTimeUnit val="months"/>
      </c:dateAx>
      <c:valAx>
        <c:axId val="156722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% of cigarette smokers currently using e-cigarettes (3 month moving average)</a:t>
                </a:r>
              </a:p>
            </c:rich>
          </c:tx>
          <c:layout>
            <c:manualLayout>
              <c:xMode val="edge"/>
              <c:yMode val="edge"/>
              <c:x val="2.3431035406288502E-2"/>
              <c:y val="7.9801031526633218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6721152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16123547886534"/>
          <c:y val="3.2774670270863761E-2"/>
          <c:w val="0.83793609794069779"/>
          <c:h val="0.84192215816394278"/>
        </c:manualLayout>
      </c:layout>
      <c:lineChart>
        <c:grouping val="standard"/>
        <c:varyColors val="0"/>
        <c:ser>
          <c:idx val="0"/>
          <c:order val="0"/>
          <c:tx>
            <c:strRef>
              <c:f>ecigs!$D$1</c:f>
              <c:strCache>
                <c:ptCount val="1"/>
                <c:pt idx="0">
                  <c:v>E-cigs</c:v>
                </c:pt>
              </c:strCache>
            </c:strRef>
          </c:tx>
          <c:spPr>
            <a:ln>
              <a:solidFill>
                <a:srgbClr val="7D0000"/>
              </a:solidFill>
            </a:ln>
          </c:spPr>
          <c:marker>
            <c:symbol val="none"/>
          </c:marker>
          <c:cat>
            <c:numRef>
              <c:f>ecigs!$C$2:$C$48</c:f>
              <c:numCache>
                <c:formatCode>mmm\-yy</c:formatCode>
                <c:ptCount val="47"/>
                <c:pt idx="0">
                  <c:v>39995</c:v>
                </c:pt>
                <c:pt idx="1">
                  <c:v>40026</c:v>
                </c:pt>
                <c:pt idx="2">
                  <c:v>40057</c:v>
                </c:pt>
                <c:pt idx="3">
                  <c:v>40087</c:v>
                </c:pt>
                <c:pt idx="4">
                  <c:v>40118</c:v>
                </c:pt>
                <c:pt idx="5">
                  <c:v>40148</c:v>
                </c:pt>
                <c:pt idx="6">
                  <c:v>40179</c:v>
                </c:pt>
                <c:pt idx="7">
                  <c:v>40210</c:v>
                </c:pt>
                <c:pt idx="8">
                  <c:v>40238</c:v>
                </c:pt>
                <c:pt idx="9">
                  <c:v>40269</c:v>
                </c:pt>
                <c:pt idx="10">
                  <c:v>40299</c:v>
                </c:pt>
                <c:pt idx="11">
                  <c:v>40330</c:v>
                </c:pt>
                <c:pt idx="12">
                  <c:v>40360</c:v>
                </c:pt>
                <c:pt idx="13">
                  <c:v>40391</c:v>
                </c:pt>
                <c:pt idx="14">
                  <c:v>40422</c:v>
                </c:pt>
                <c:pt idx="15">
                  <c:v>40452</c:v>
                </c:pt>
                <c:pt idx="16">
                  <c:v>40483</c:v>
                </c:pt>
                <c:pt idx="17">
                  <c:v>40513</c:v>
                </c:pt>
                <c:pt idx="18">
                  <c:v>40544</c:v>
                </c:pt>
                <c:pt idx="19">
                  <c:v>40575</c:v>
                </c:pt>
                <c:pt idx="20">
                  <c:v>40603</c:v>
                </c:pt>
                <c:pt idx="21">
                  <c:v>40634</c:v>
                </c:pt>
                <c:pt idx="22">
                  <c:v>40664</c:v>
                </c:pt>
                <c:pt idx="23">
                  <c:v>40695</c:v>
                </c:pt>
                <c:pt idx="24">
                  <c:v>40725</c:v>
                </c:pt>
                <c:pt idx="25">
                  <c:v>40756</c:v>
                </c:pt>
                <c:pt idx="26">
                  <c:v>40787</c:v>
                </c:pt>
                <c:pt idx="27">
                  <c:v>40817</c:v>
                </c:pt>
                <c:pt idx="28">
                  <c:v>40848</c:v>
                </c:pt>
                <c:pt idx="29">
                  <c:v>40878</c:v>
                </c:pt>
                <c:pt idx="30">
                  <c:v>40909</c:v>
                </c:pt>
                <c:pt idx="31">
                  <c:v>40940</c:v>
                </c:pt>
                <c:pt idx="32">
                  <c:v>40969</c:v>
                </c:pt>
                <c:pt idx="33">
                  <c:v>41000</c:v>
                </c:pt>
                <c:pt idx="34">
                  <c:v>41030</c:v>
                </c:pt>
                <c:pt idx="35">
                  <c:v>41061</c:v>
                </c:pt>
                <c:pt idx="36">
                  <c:v>41091</c:v>
                </c:pt>
                <c:pt idx="37">
                  <c:v>41122</c:v>
                </c:pt>
                <c:pt idx="38">
                  <c:v>41153</c:v>
                </c:pt>
                <c:pt idx="39">
                  <c:v>41183</c:v>
                </c:pt>
                <c:pt idx="40">
                  <c:v>41214</c:v>
                </c:pt>
                <c:pt idx="41">
                  <c:v>41244</c:v>
                </c:pt>
                <c:pt idx="42">
                  <c:v>41275</c:v>
                </c:pt>
                <c:pt idx="43">
                  <c:v>41306</c:v>
                </c:pt>
                <c:pt idx="44">
                  <c:v>41334</c:v>
                </c:pt>
                <c:pt idx="45">
                  <c:v>41365</c:v>
                </c:pt>
                <c:pt idx="46">
                  <c:v>41395</c:v>
                </c:pt>
              </c:numCache>
            </c:numRef>
          </c:cat>
          <c:val>
            <c:numRef>
              <c:f>ecigs!$D$2:$D$48</c:f>
              <c:numCache>
                <c:formatCode>0%</c:formatCode>
                <c:ptCount val="47"/>
                <c:pt idx="0">
                  <c:v>1.6788094120435321E-2</c:v>
                </c:pt>
                <c:pt idx="1">
                  <c:v>0</c:v>
                </c:pt>
                <c:pt idx="2">
                  <c:v>5.5518181584382955E-3</c:v>
                </c:pt>
                <c:pt idx="3">
                  <c:v>1.8638903172064271E-3</c:v>
                </c:pt>
                <c:pt idx="4">
                  <c:v>0</c:v>
                </c:pt>
                <c:pt idx="5">
                  <c:v>1.2281644345396161E-2</c:v>
                </c:pt>
                <c:pt idx="6">
                  <c:v>0</c:v>
                </c:pt>
                <c:pt idx="7">
                  <c:v>6.9616469714299236E-3</c:v>
                </c:pt>
                <c:pt idx="8">
                  <c:v>6.7486252856837434E-3</c:v>
                </c:pt>
                <c:pt idx="9">
                  <c:v>1.1197087413435348E-2</c:v>
                </c:pt>
                <c:pt idx="10">
                  <c:v>0</c:v>
                </c:pt>
                <c:pt idx="11">
                  <c:v>6.6656663191154032E-3</c:v>
                </c:pt>
                <c:pt idx="12">
                  <c:v>0</c:v>
                </c:pt>
                <c:pt idx="13">
                  <c:v>2.7104366572756763E-2</c:v>
                </c:pt>
                <c:pt idx="14">
                  <c:v>5.9568713900316926E-3</c:v>
                </c:pt>
                <c:pt idx="15">
                  <c:v>9.3510830388081161E-3</c:v>
                </c:pt>
                <c:pt idx="16">
                  <c:v>1.1199605936582365E-2</c:v>
                </c:pt>
                <c:pt idx="17">
                  <c:v>0</c:v>
                </c:pt>
                <c:pt idx="18">
                  <c:v>9.2165346973129125E-3</c:v>
                </c:pt>
                <c:pt idx="19">
                  <c:v>0</c:v>
                </c:pt>
                <c:pt idx="20">
                  <c:v>5.761296052365277E-3</c:v>
                </c:pt>
                <c:pt idx="21">
                  <c:v>2.8238427261781909E-3</c:v>
                </c:pt>
                <c:pt idx="22">
                  <c:v>2.1227481109632889E-2</c:v>
                </c:pt>
                <c:pt idx="23">
                  <c:v>3.0169177555497789E-2</c:v>
                </c:pt>
                <c:pt idx="24">
                  <c:v>5.7258211933193651E-2</c:v>
                </c:pt>
                <c:pt idx="25">
                  <c:v>3.7551531153215113E-2</c:v>
                </c:pt>
                <c:pt idx="26">
                  <c:v>3.4549105588131547E-2</c:v>
                </c:pt>
                <c:pt idx="27">
                  <c:v>3.0375094473556397E-2</c:v>
                </c:pt>
                <c:pt idx="28">
                  <c:v>5.3151555091888972E-2</c:v>
                </c:pt>
                <c:pt idx="29">
                  <c:v>3.4563106133516153E-2</c:v>
                </c:pt>
                <c:pt idx="30">
                  <c:v>7.4985649668497883E-2</c:v>
                </c:pt>
                <c:pt idx="31">
                  <c:v>5.7184765744792802E-2</c:v>
                </c:pt>
                <c:pt idx="32">
                  <c:v>5.3253514605461627E-2</c:v>
                </c:pt>
                <c:pt idx="33">
                  <c:v>5.9640946649252062E-2</c:v>
                </c:pt>
                <c:pt idx="34">
                  <c:v>2.7162839015441809E-2</c:v>
                </c:pt>
                <c:pt idx="35">
                  <c:v>5.7042758611198306E-2</c:v>
                </c:pt>
                <c:pt idx="36">
                  <c:v>9.2919050567265127E-2</c:v>
                </c:pt>
                <c:pt idx="37">
                  <c:v>2.19876776374139E-2</c:v>
                </c:pt>
                <c:pt idx="38">
                  <c:v>0.10418169085344488</c:v>
                </c:pt>
                <c:pt idx="39">
                  <c:v>9.8015166328152228E-2</c:v>
                </c:pt>
                <c:pt idx="40">
                  <c:v>6.6851475250037318E-2</c:v>
                </c:pt>
                <c:pt idx="41">
                  <c:v>8.7889869228134063E-2</c:v>
                </c:pt>
                <c:pt idx="42">
                  <c:v>8.4231834142322798E-2</c:v>
                </c:pt>
                <c:pt idx="43">
                  <c:v>0.18701392600618072</c:v>
                </c:pt>
                <c:pt idx="44">
                  <c:v>0.21007974613637617</c:v>
                </c:pt>
                <c:pt idx="45">
                  <c:v>0.18908555441727048</c:v>
                </c:pt>
                <c:pt idx="46">
                  <c:v>0.26683935974993406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83360"/>
        <c:axId val="109184896"/>
      </c:lineChart>
      <c:dateAx>
        <c:axId val="10918336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9184896"/>
        <c:crosses val="autoZero"/>
        <c:auto val="1"/>
        <c:lblOffset val="100"/>
        <c:baseTimeUnit val="months"/>
        <c:majorUnit val="3"/>
        <c:majorTimeUnit val="months"/>
      </c:dateAx>
      <c:valAx>
        <c:axId val="1091848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% of those trying to stop in the past year who used electronic cigarettes to help them</a:t>
                </a:r>
              </a:p>
            </c:rich>
          </c:tx>
          <c:layout>
            <c:manualLayout>
              <c:xMode val="edge"/>
              <c:yMode val="edge"/>
              <c:x val="2.3431033969051079E-2"/>
              <c:y val="7.9800995024875615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918336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BE872-7667-4D14-87B0-8E07D0ADBAA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81B2-B773-4863-8351-A7F1FAE03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8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20198A-E294-47DB-884F-2787C82C6DB4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A80594-B075-492C-827E-903FA6C9EF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Thank</a:t>
            </a:r>
            <a:r>
              <a:rPr lang="en-GB" baseline="0" dirty="0" smtClean="0"/>
              <a:t> organisers, welcome on behalf of </a:t>
            </a:r>
            <a:r>
              <a:rPr lang="en-GB" baseline="0" dirty="0" err="1" smtClean="0"/>
              <a:t>srnt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ukctcs</a:t>
            </a:r>
            <a:r>
              <a:rPr lang="en-GB" baseline="0" dirty="0" smtClean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Stress this is predominantly</a:t>
            </a:r>
            <a:r>
              <a:rPr lang="en-GB" baseline="0" dirty="0" smtClean="0"/>
              <a:t> </a:t>
            </a:r>
            <a:r>
              <a:rPr lang="en-GB" dirty="0" err="1" smtClean="0"/>
              <a:t>european</a:t>
            </a:r>
            <a:r>
              <a:rPr lang="en-GB" dirty="0" smtClean="0"/>
              <a:t> union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by way of introduction to </a:t>
            </a:r>
            <a:r>
              <a:rPr lang="en-GB" baseline="0" dirty="0" err="1" smtClean="0"/>
              <a:t>ukctcs</a:t>
            </a:r>
            <a:r>
              <a:rPr lang="en-GB" baseline="0" dirty="0" smtClean="0"/>
              <a:t>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995D7-268B-48AE-8F41-EFEB351AC76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Hon </a:t>
            </a:r>
            <a:r>
              <a:rPr lang="en-GB" dirty="0" err="1" smtClean="0"/>
              <a:t>lik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2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developed by a </a:t>
            </a:r>
            <a:r>
              <a:rPr lang="en-GB" dirty="0" err="1" smtClean="0"/>
              <a:t>pharma</a:t>
            </a:r>
            <a:r>
              <a:rPr lang="en-GB" baseline="0" dirty="0" smtClean="0"/>
              <a:t> company we would be embracing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2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4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Central objective is to sell more tobacco</a:t>
            </a:r>
          </a:p>
          <a:p>
            <a:r>
              <a:rPr lang="en-GB" dirty="0" smtClean="0"/>
              <a:t>Actively oppose and undermine smoking prevention policies</a:t>
            </a:r>
          </a:p>
          <a:p>
            <a:r>
              <a:rPr lang="en-GB" dirty="0" smtClean="0"/>
              <a:t>every smoker who quits is a lost customer</a:t>
            </a:r>
          </a:p>
          <a:p>
            <a:r>
              <a:rPr lang="en-GB" dirty="0" smtClean="0"/>
              <a:t>FCTC Article 5.3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4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2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68D1-1664-4819-A6BC-4BD4542E9E5B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5504-D6CD-4AFE-9291-B07F33D1C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9BC3-25A2-4B4F-92E5-0599FE3B4309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1080-9B0A-48E0-9B81-105C9F071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6F7B-D02F-433A-9519-7FE1C6BDA23D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7890-E769-49B6-B2A3-91F114423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16E2C-16DA-4ECC-8280-F630380E5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8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D453-DFAD-4393-ACD6-E95C80DD99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4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3906-E9FD-4465-B28C-0E6E6D578C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5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77963"/>
            <a:ext cx="3810000" cy="469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200" y="1477963"/>
            <a:ext cx="3810000" cy="469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4E2A6-5951-4BEE-9F71-384703F4F0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1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A130-1EB9-4C25-B18A-60F93E61C3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64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963B-E489-40F8-BD0B-9D9A227F26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0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6C997-1789-4CAA-96F1-91BEFCDB20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7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BF15-79A6-4A74-B262-590C5EE814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2612-4E38-4349-BA9C-1CFF42CA7EE2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2183-8C93-4D00-86C3-988E9985B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02C98-F1DE-4DFD-B3BE-6979FC919E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6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0063-94B5-4266-A0BF-8EDA177735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55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69888"/>
            <a:ext cx="1968500" cy="5802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69888"/>
            <a:ext cx="5753100" cy="5802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9168-11CD-4A00-98D3-70E8BB7058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9888"/>
            <a:ext cx="7772400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77963"/>
            <a:ext cx="3810000" cy="469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5200" y="1477963"/>
            <a:ext cx="3810000" cy="469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99D2-B499-480C-82C1-6E062F4345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85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9888"/>
            <a:ext cx="7772400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12800" y="1477963"/>
            <a:ext cx="7772400" cy="469423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8C305-9936-4FE5-BA93-8A8B48C13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4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9888"/>
            <a:ext cx="7772400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477963"/>
            <a:ext cx="3810000" cy="469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75200" y="1477963"/>
            <a:ext cx="3810000" cy="469423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392D9-C991-4038-8200-0626AA6A83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16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369888"/>
            <a:ext cx="7874000" cy="580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3830-514F-4AF4-8A2E-8E3185AEDB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80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788" y="6245225"/>
            <a:ext cx="23860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6A7B-3F6F-49F1-A54C-07D456606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65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277F9-5D43-47E0-94BC-048C8157D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60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87B7-C8E3-459D-B7A4-E91B13106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7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58A5-FBE1-4612-AA45-6EA0DB1232EB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AB28-D1B1-49B9-A3AD-23CFD7956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70E3-15A0-471C-896A-E89FC5634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4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CCE5D-8E9E-4279-8683-41387168F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13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30E5-D4C4-47C2-8F0C-6420AB843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43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B11A-9AA2-432E-89BF-2FCF93107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48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485C-1FB2-4DF6-B981-126415ED30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6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5194-B0EF-4B99-B0B5-21D21D0F6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69E6-B3E1-48C7-BFEA-F7FD4657C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12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1397-B724-470C-A5EB-CD5798EDE0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22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327B-52B8-4A43-89F1-897DBAA884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35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3AB9C-1FDD-47D4-8FD3-5AAB56434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6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4E2E-FE41-4E74-B71F-C8BAB7143468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78A5-57A9-4482-81A8-934141C0CE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788" y="6245225"/>
            <a:ext cx="23860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6A7B-3F6F-49F1-A54C-07D456606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41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277F9-5D43-47E0-94BC-048C8157D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54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87B7-C8E3-459D-B7A4-E91B13106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70E3-15A0-471C-896A-E89FC5634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1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CCE5D-8E9E-4279-8683-41387168F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45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30E5-D4C4-47C2-8F0C-6420AB843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66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B11A-9AA2-432E-89BF-2FCF93107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26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485C-1FB2-4DF6-B981-126415ED30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92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5194-B0EF-4B99-B0B5-21D21D0F6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0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69E6-B3E1-48C7-BFEA-F7FD4657C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6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F8B2-A0E2-427B-88AE-20049920F9EB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B65E-F224-41EE-8872-3CED39A6AE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1397-B724-470C-A5EB-CD5798EDE0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8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327B-52B8-4A43-89F1-897DBAA884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49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3AB9C-1FDD-47D4-8FD3-5AAB56434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5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2F4F-9BA2-4BFF-A4BE-ED2C34B402EB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1617-2513-4C21-B810-9E290E6FE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7D71-0208-4D64-9761-A8D6885DD185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7751-B441-42E4-9BFA-677FFCC2DF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DC00-6E42-48A1-BA8D-5EAC529D4524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1E0C-24B8-4EDA-B9DC-D7F31D9AB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70AE-61A6-4D32-9B39-758D0445FEC6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3609-2444-456E-9FA5-F549BF5328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D5E0A-E05C-43DD-AC04-360CF2B23EB1}" type="datetimeFigureOut">
              <a:rPr lang="en-US"/>
              <a:pPr>
                <a:defRPr/>
              </a:pPr>
              <a:t>6/21/2013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6ABE5-5E54-4E89-91BC-43DFE86B6A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69888"/>
            <a:ext cx="7772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77963"/>
            <a:ext cx="777240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F03EC707-EFF5-4302-A590-CBD9D5437240}" type="slidenum">
              <a:rPr lang="en-GB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2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2F01FC5-B53D-46A5-B2A1-B6E594E5D7D8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Line 11"/>
          <p:cNvSpPr>
            <a:spLocks noChangeShapeType="1"/>
          </p:cNvSpPr>
          <p:nvPr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2" name="Picture 4" descr="C:\Chrome downl\sts_logo_white-b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23838"/>
            <a:ext cx="1250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82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2F01FC5-B53D-46A5-B2A1-B6E594E5D7D8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Line 11"/>
          <p:cNvSpPr>
            <a:spLocks noChangeShapeType="1"/>
          </p:cNvSpPr>
          <p:nvPr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2" name="Picture 4" descr="C:\Chrome downl\sts_logo_white-b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23838"/>
            <a:ext cx="1250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2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linkedin.com/pub/sally-williamson/3/954/950" TargetMode="External"/><Relationship Id="rId2" Type="http://schemas.openxmlformats.org/officeDocument/2006/relationships/hyperlink" Target="http://uk.linkedin.com/company/pfizer?trk=ppro_cpro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96944" cy="1470025"/>
          </a:xfrm>
        </p:spPr>
        <p:txBody>
          <a:bodyPr/>
          <a:lstStyle/>
          <a:p>
            <a:pPr algn="ctr"/>
            <a:r>
              <a:rPr lang="en-GB" dirty="0"/>
              <a:t>This house believes that the field should be positive about the development of e-cigarettes, even if they’re developed by subsidiaries of tobacco </a:t>
            </a:r>
            <a:r>
              <a:rPr lang="en-GB" dirty="0" smtClean="0"/>
              <a:t>companies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544" y="3464412"/>
            <a:ext cx="6400800" cy="828684"/>
          </a:xfrm>
        </p:spPr>
        <p:txBody>
          <a:bodyPr/>
          <a:lstStyle/>
          <a:p>
            <a:r>
              <a:rPr lang="en-GB" dirty="0" smtClean="0"/>
              <a:t>John Britton</a:t>
            </a:r>
          </a:p>
          <a:p>
            <a:endParaRPr lang="en-GB" dirty="0"/>
          </a:p>
        </p:txBody>
      </p:sp>
      <p:pic>
        <p:nvPicPr>
          <p:cNvPr id="5" name="Picture 2" descr="http://www.lancs.ac.uk/staff/papadopo/Images/nott%20uni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53" y="5977978"/>
            <a:ext cx="1852811" cy="54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KCTAS main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5269"/>
            <a:ext cx="208597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9886"/>
            <a:ext cx="4592991" cy="396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www.who.int/entity/fctc/English_moy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79886"/>
            <a:ext cx="2664296" cy="39789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59" y="323945"/>
            <a:ext cx="7936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1800"/>
              </a:spcAft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 are we asking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373571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6" name="Picture 2" descr="http://s4.hubimg.com/u/209795_f5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2942" r="2896" b="6986"/>
          <a:stretch/>
        </p:blipFill>
        <p:spPr bwMode="auto">
          <a:xfrm>
            <a:off x="2627784" y="620688"/>
            <a:ext cx="2123667" cy="258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4988" t="31987"/>
          <a:stretch/>
        </p:blipFill>
        <p:spPr bwMode="auto">
          <a:xfrm>
            <a:off x="5076056" y="620688"/>
            <a:ext cx="3579098" cy="25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4388" name="Picture 4" descr="http://upload.wikimedia.org/wikipedia/commons/thumb/9/94/Michelangelo_Merisi_da_Caravaggio_-_The_Conversion_of_St._Paul_-_WGA04135.jpg/220px-Michelangelo_Merisi_da_Caravaggio_-_The_Conversion_of_St._Paul_-_WGA04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2" y="620688"/>
            <a:ext cx="2095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4.wikia.nocookie.net/__cb20120126041748/simpsons/images/e/ee/Diningroo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r="6337"/>
          <a:stretch/>
        </p:blipFill>
        <p:spPr bwMode="auto">
          <a:xfrm>
            <a:off x="2245032" y="3666309"/>
            <a:ext cx="408693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078" b="38872"/>
          <a:stretch/>
        </p:blipFill>
        <p:spPr bwMode="auto">
          <a:xfrm>
            <a:off x="354811" y="1052736"/>
            <a:ext cx="5873374" cy="333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444" y="164562"/>
            <a:ext cx="8027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1F497D"/>
                </a:solidFill>
              </a:rPr>
              <a:t>…subsidiaries </a:t>
            </a:r>
            <a:r>
              <a:rPr lang="en-GB" sz="3200" dirty="0">
                <a:solidFill>
                  <a:srgbClr val="1F497D"/>
                </a:solidFill>
              </a:rPr>
              <a:t>of tobacco companies?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5"/>
          <a:stretch/>
        </p:blipFill>
        <p:spPr bwMode="auto">
          <a:xfrm>
            <a:off x="2987824" y="4005064"/>
            <a:ext cx="612924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9" y="537930"/>
            <a:ext cx="3435130" cy="114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55" y="537930"/>
            <a:ext cx="3888432" cy="450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6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"/>
          <a:stretch>
            <a:fillRect/>
          </a:stretch>
        </p:blipFill>
        <p:spPr bwMode="auto">
          <a:xfrm>
            <a:off x="422718" y="980728"/>
            <a:ext cx="8476530" cy="54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2897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17430"/>
            <a:ext cx="3024336" cy="42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601"/>
            <a:ext cx="3194554" cy="42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1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09105"/>
            <a:ext cx="2016224" cy="73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1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36" y="5383311"/>
            <a:ext cx="5883719" cy="5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59832" y="4078053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431554" idx="2"/>
          </p:cNvCxnSpPr>
          <p:nvPr/>
        </p:nvCxnSpPr>
        <p:spPr>
          <a:xfrm flipH="1">
            <a:off x="7092280" y="5174183"/>
            <a:ext cx="360040" cy="209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1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1220"/>
            <a:ext cx="8088847" cy="467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0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505" y="228599"/>
            <a:ext cx="777686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000000"/>
                </a:solidFill>
                <a:latin typeface="inherit"/>
                <a:cs typeface="Arial" pitchFamily="34" charset="0"/>
              </a:rPr>
              <a:t>Regional Brand Manager, Europe and Canada</a:t>
            </a:r>
          </a:p>
          <a:p>
            <a:pPr lvl="0" eaLnBrk="0" hangingPunct="0"/>
            <a:r>
              <a:rPr lang="en-US" b="1" dirty="0">
                <a:solidFill>
                  <a:srgbClr val="000000"/>
                </a:solidFill>
                <a:latin typeface="inherit"/>
                <a:cs typeface="Arial" pitchFamily="34" charset="0"/>
                <a:hlinkClick r:id="rId2"/>
              </a:rPr>
              <a:t>Pfizer</a:t>
            </a:r>
            <a:endParaRPr lang="en-US" b="1" dirty="0">
              <a:solidFill>
                <a:srgbClr val="000000"/>
              </a:solidFill>
              <a:latin typeface="inherit"/>
              <a:cs typeface="Arial" pitchFamily="34" charset="0"/>
            </a:endParaRPr>
          </a:p>
          <a:p>
            <a:pPr lvl="0" eaLnBrk="0" hangingPunct="0"/>
            <a:r>
              <a:rPr lang="en-US" sz="1600" dirty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Public Company; 10,001+ employees; PFE; Pharmaceuticals </a:t>
            </a:r>
            <a:r>
              <a:rPr lang="en-US" sz="1600" dirty="0" smtClean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industry</a:t>
            </a:r>
          </a:p>
          <a:p>
            <a:pPr lvl="0" eaLnBrk="0" hangingPunct="0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April 2009 – April 2011 </a:t>
            </a:r>
            <a:r>
              <a:rPr lang="en-US" dirty="0">
                <a:solidFill>
                  <a:srgbClr val="555555"/>
                </a:solidFill>
                <a:latin typeface="inherit"/>
                <a:cs typeface="Arial" pitchFamily="34" charset="0"/>
              </a:rPr>
              <a:t>(2 years 1 month)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Led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European smoking cessation policy report project from conception to development, and launch.</a:t>
            </a:r>
            <a:b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…..worked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influential opinion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leaders to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an important report highlighting the necessary actions required at a country 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European  level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order to comply with the WHO's Framework Convention for Tobacco Control's legally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binding Article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guideline</a:t>
            </a:r>
          </a:p>
          <a:p>
            <a:pPr lvl="0" eaLnBrk="0" hangingPunct="0"/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Successfully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developed and ran the first medical education project to be delivered within the new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Pfizer structure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a key meeting series on smoking cessation delivered to 1000 GPs across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Europe</a:t>
            </a:r>
          </a:p>
          <a:p>
            <a:pPr lvl="0" eaLnBrk="0" hangingPunct="0"/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Quickly developed excellent relationships with KOLs in order to gain customer insights to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brand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strategies 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tactics</a:t>
            </a:r>
          </a:p>
          <a:p>
            <a:pPr lvl="0" eaLnBrk="0" hangingPunct="0"/>
            <a:endParaRPr lang="en-US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1600" i="1" dirty="0" smtClean="0">
                <a:hlinkClick r:id="rId3"/>
              </a:rPr>
              <a:t>(http</a:t>
            </a:r>
            <a:r>
              <a:rPr lang="en-GB" sz="1600" i="1" dirty="0">
                <a:hlinkClick r:id="rId3"/>
              </a:rPr>
              <a:t>://uk.linkedin.com/pub</a:t>
            </a:r>
            <a:r>
              <a:rPr lang="en-GB" sz="1600" i="1" dirty="0" smtClean="0">
                <a:hlinkClick r:id="rId3"/>
              </a:rPr>
              <a:t>/</a:t>
            </a:r>
            <a:r>
              <a:rPr lang="en-GB" sz="1600" i="1" dirty="0" smtClean="0"/>
              <a:t>...............................)</a:t>
            </a:r>
            <a:endParaRPr lang="en-US" sz="16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2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5349" y="2279506"/>
            <a:ext cx="3428572" cy="21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2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56613"/>
            <a:ext cx="2170882" cy="330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2582" name="Picture 6" descr="http://www.thalidomide.ca/filesNVIAdmin/File/Powerc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56613"/>
            <a:ext cx="2232248" cy="33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17709"/>
            <a:ext cx="6424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Pharmaceutical company ethics…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2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Is it workable to say ‘no’?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1419591"/>
          </a:xfrm>
        </p:spPr>
        <p:txBody>
          <a:bodyPr/>
          <a:lstStyle/>
          <a:p>
            <a:r>
              <a:rPr lang="en-GB" sz="2400" dirty="0" smtClean="0"/>
              <a:t>FCTC Article 1: “</a:t>
            </a:r>
            <a:r>
              <a:rPr lang="en-GB" sz="2400" dirty="0"/>
              <a:t>tobacco industry” means tobacco manufacturers, wholesale distributors and importers </a:t>
            </a:r>
            <a:r>
              <a:rPr lang="en-GB" sz="2400" dirty="0" smtClean="0"/>
              <a:t>of </a:t>
            </a:r>
            <a:r>
              <a:rPr lang="en-GB" sz="2400" dirty="0"/>
              <a:t>tobacco </a:t>
            </a:r>
            <a:r>
              <a:rPr lang="en-GB" sz="2400" dirty="0" smtClean="0"/>
              <a:t>products </a:t>
            </a:r>
          </a:p>
        </p:txBody>
      </p:sp>
      <p:pic>
        <p:nvPicPr>
          <p:cNvPr id="8" name="Picture 2" descr="Tobacco grown at the Border Belt Reseasrch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3156" y="4365104"/>
            <a:ext cx="2096242" cy="207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euobserver.com/media/src/54ed0e5830ca07dda2870aa1ed8dd8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37175" r="19429"/>
          <a:stretch/>
        </p:blipFill>
        <p:spPr bwMode="auto">
          <a:xfrm>
            <a:off x="539552" y="2435570"/>
            <a:ext cx="1884405" cy="1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 bwMode="auto">
          <a:xfrm>
            <a:off x="6092080" y="2435570"/>
            <a:ext cx="2624590" cy="151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l2.yimg.com/bt/api/res/1.2/jvekVVAHvOEdItKa44Hm5A--/YXBwaWQ9eW5ld3M7Y2g9MjgzMjtjcj0xO2N3PTQyNTY7ZHg9MDtkeT0wO2ZpPXVsY3JvcDtoPTQyMDtxPTg1O3c9NjMw/http:/media.zenfs.com/en_us/News/ap_webfeeds/15df0ce0aff58f13340f6a7067005e6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t="18254"/>
          <a:stretch/>
        </p:blipFill>
        <p:spPr bwMode="auto">
          <a:xfrm>
            <a:off x="3131840" y="2435570"/>
            <a:ext cx="2111630" cy="13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Declaration of financial interests: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Paid by University of Nottingham</a:t>
            </a:r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Occasional editorial and examining fees</a:t>
            </a:r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Nothing else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8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/>
          <a:stretch/>
        </p:blipFill>
        <p:spPr bwMode="auto">
          <a:xfrm>
            <a:off x="3540694" y="263968"/>
            <a:ext cx="1964779" cy="1254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22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95945"/>
            <a:ext cx="2888402" cy="768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22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6" y="1270314"/>
            <a:ext cx="2773553" cy="743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6" y="3064419"/>
            <a:ext cx="2106517" cy="1469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6683" y="2295945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Zappex</a:t>
            </a:r>
            <a:endParaRPr lang="en-US" sz="5400" b="1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6814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2153" y="411998"/>
            <a:ext cx="25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err="1" smtClean="0">
                <a:solidFill>
                  <a:schemeClr val="tx2"/>
                </a:solidFill>
              </a:rPr>
              <a:t>Britton</a:t>
            </a:r>
            <a:r>
              <a:rPr lang="en-GB" sz="2400" i="1" dirty="0" err="1" smtClean="0"/>
              <a:t>consumer</a:t>
            </a:r>
            <a:endParaRPr lang="en-GB" sz="2400" i="1" dirty="0" smtClean="0"/>
          </a:p>
          <a:p>
            <a:r>
              <a:rPr lang="en-GB" sz="1200" i="1" dirty="0" smtClean="0"/>
              <a:t>Taking a </a:t>
            </a:r>
            <a:r>
              <a:rPr lang="en-GB" sz="1200" i="1" dirty="0" smtClean="0"/>
              <a:t>liberty, </a:t>
            </a:r>
            <a:r>
              <a:rPr lang="en-GB" sz="1200" i="1" dirty="0" smtClean="0"/>
              <a:t>making a mint</a:t>
            </a:r>
            <a:endParaRPr lang="en-GB" sz="1100" i="1" dirty="0"/>
          </a:p>
        </p:txBody>
      </p:sp>
      <p:pic>
        <p:nvPicPr>
          <p:cNvPr id="13" name="Picture 2" descr="06KaylasMomAndGrand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13370"/>
          <a:stretch>
            <a:fillRect/>
          </a:stretch>
        </p:blipFill>
        <p:spPr bwMode="auto">
          <a:xfrm>
            <a:off x="3383646" y="4542661"/>
            <a:ext cx="2278875" cy="17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endCxn id="1422340" idx="0"/>
          </p:cNvCxnSpPr>
          <p:nvPr/>
        </p:nvCxnSpPr>
        <p:spPr>
          <a:xfrm flipH="1">
            <a:off x="1557723" y="735164"/>
            <a:ext cx="1982971" cy="5351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22340" idx="2"/>
            <a:endCxn id="1422339" idx="1"/>
          </p:cNvCxnSpPr>
          <p:nvPr/>
        </p:nvCxnSpPr>
        <p:spPr>
          <a:xfrm>
            <a:off x="1557723" y="2013948"/>
            <a:ext cx="1286085" cy="6662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44835" y="1518936"/>
            <a:ext cx="1" cy="76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0"/>
          </p:cNvCxnSpPr>
          <p:nvPr/>
        </p:nvCxnSpPr>
        <p:spPr>
          <a:xfrm>
            <a:off x="4523084" y="3082899"/>
            <a:ext cx="0" cy="1459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77463" y="3948753"/>
            <a:ext cx="1056046" cy="1280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</p:cNvCxnSpPr>
          <p:nvPr/>
        </p:nvCxnSpPr>
        <p:spPr>
          <a:xfrm>
            <a:off x="7495098" y="1058329"/>
            <a:ext cx="2" cy="1227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13" idx="3"/>
          </p:cNvCxnSpPr>
          <p:nvPr/>
        </p:nvCxnSpPr>
        <p:spPr>
          <a:xfrm flipH="1">
            <a:off x="5662521" y="3219275"/>
            <a:ext cx="1868365" cy="2217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25" y="3694818"/>
            <a:ext cx="811148" cy="32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>
            <a:stCxn id="1422338" idx="3"/>
            <a:endCxn id="9" idx="1"/>
          </p:cNvCxnSpPr>
          <p:nvPr/>
        </p:nvCxnSpPr>
        <p:spPr>
          <a:xfrm flipV="1">
            <a:off x="5505473" y="735164"/>
            <a:ext cx="716680" cy="156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12747" y="902138"/>
            <a:ext cx="1083957" cy="1663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7" idx="0"/>
          </p:cNvCxnSpPr>
          <p:nvPr/>
        </p:nvCxnSpPr>
        <p:spPr>
          <a:xfrm flipH="1">
            <a:off x="1224205" y="1520953"/>
            <a:ext cx="2318757" cy="15434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70" name="Straight Arrow Connector 23569"/>
          <p:cNvCxnSpPr/>
          <p:nvPr/>
        </p:nvCxnSpPr>
        <p:spPr>
          <a:xfrm>
            <a:off x="2277463" y="2013948"/>
            <a:ext cx="1056046" cy="2711196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1" name="TextBox 23570"/>
          <p:cNvSpPr txBox="1"/>
          <p:nvPr/>
        </p:nvSpPr>
        <p:spPr>
          <a:xfrm>
            <a:off x="3009130" y="35203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35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4" y="710742"/>
            <a:ext cx="2159935" cy="11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r="1"/>
          <a:stretch/>
        </p:blipFill>
        <p:spPr bwMode="auto">
          <a:xfrm>
            <a:off x="830118" y="2276872"/>
            <a:ext cx="120044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5" y="5297102"/>
            <a:ext cx="2501723" cy="5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"/>
          <a:stretch/>
        </p:blipFill>
        <p:spPr bwMode="auto">
          <a:xfrm>
            <a:off x="760866" y="3972682"/>
            <a:ext cx="1250861" cy="9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5" b="68695"/>
          <a:stretch/>
        </p:blipFill>
        <p:spPr bwMode="auto">
          <a:xfrm>
            <a:off x="4245560" y="419662"/>
            <a:ext cx="1233862" cy="7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64609"/>
          <a:stretch/>
        </p:blipFill>
        <p:spPr bwMode="auto">
          <a:xfrm>
            <a:off x="3357607" y="862626"/>
            <a:ext cx="980008" cy="91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59" y="1543151"/>
            <a:ext cx="763406" cy="75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07" y="2276872"/>
            <a:ext cx="1346440" cy="5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88" y="2940034"/>
            <a:ext cx="1490082" cy="64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62626"/>
            <a:ext cx="17621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7" y="2474031"/>
            <a:ext cx="1923037" cy="89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35468"/>
            <a:ext cx="1813129" cy="68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88" y="5455038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97102"/>
            <a:ext cx="1474093" cy="7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52724"/>
            <a:ext cx="1693467" cy="5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5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Promotion to children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Promoting dual </a:t>
            </a:r>
            <a:r>
              <a:rPr lang="en-GB" dirty="0" smtClean="0"/>
              <a:t>use, hence continued smoking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Undermining </a:t>
            </a:r>
            <a:r>
              <a:rPr lang="en-GB" dirty="0" err="1" smtClean="0"/>
              <a:t>denormalisation</a:t>
            </a:r>
            <a:r>
              <a:rPr lang="en-GB" dirty="0" smtClean="0"/>
              <a:t> </a:t>
            </a:r>
            <a:r>
              <a:rPr lang="en-GB" dirty="0" smtClean="0"/>
              <a:t>of smoking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Undermining smoke-free </a:t>
            </a:r>
            <a:r>
              <a:rPr lang="en-GB" dirty="0" smtClean="0"/>
              <a:t>policy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Product </a:t>
            </a:r>
            <a:r>
              <a:rPr lang="en-GB" dirty="0" smtClean="0"/>
              <a:t>safety, reliability, long-term toxicity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Cross </a:t>
            </a:r>
            <a:r>
              <a:rPr lang="en-GB" dirty="0" smtClean="0"/>
              <a:t>promotion </a:t>
            </a:r>
            <a:r>
              <a:rPr lang="en-GB" dirty="0" smtClean="0"/>
              <a:t>of </a:t>
            </a:r>
            <a:r>
              <a:rPr lang="en-GB" dirty="0" smtClean="0"/>
              <a:t>cigarettes </a:t>
            </a:r>
            <a:r>
              <a:rPr lang="en-GB" i="1" dirty="0" err="1" smtClean="0"/>
              <a:t>etc</a:t>
            </a:r>
            <a:r>
              <a:rPr lang="en-GB" i="1" dirty="0" smtClean="0"/>
              <a:t> </a:t>
            </a:r>
            <a:r>
              <a:rPr lang="en-GB" i="1" dirty="0" err="1" smtClean="0"/>
              <a:t>etc</a:t>
            </a:r>
            <a:r>
              <a:rPr lang="en-GB" i="1" dirty="0" smtClean="0"/>
              <a:t> ….</a:t>
            </a:r>
          </a:p>
          <a:p>
            <a:pPr>
              <a:spcAft>
                <a:spcPts val="1200"/>
              </a:spcAft>
            </a:pPr>
            <a:endParaRPr lang="en-GB" i="1" dirty="0"/>
          </a:p>
          <a:p>
            <a:pPr marL="0" indent="0">
              <a:spcAft>
                <a:spcPts val="1200"/>
              </a:spcAft>
              <a:buNone/>
            </a:pPr>
            <a:r>
              <a:rPr lang="en-GB" i="1" dirty="0" smtClean="0"/>
              <a:t>… so regulat</a:t>
            </a:r>
            <a:r>
              <a:rPr lang="en-GB" i="1" dirty="0" smtClean="0"/>
              <a:t>e the product, not the maker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1800"/>
              </a:spcAft>
            </a:pPr>
            <a:r>
              <a:rPr lang="en-GB" sz="3600" dirty="0" smtClean="0">
                <a:solidFill>
                  <a:schemeClr val="tx2"/>
                </a:solidFill>
                <a:latin typeface="Calibri"/>
                <a:cs typeface="+mn-cs"/>
              </a:rPr>
              <a:t>So does </a:t>
            </a:r>
            <a:r>
              <a:rPr lang="en-GB" sz="3600" dirty="0">
                <a:solidFill>
                  <a:schemeClr val="tx2"/>
                </a:solidFill>
                <a:latin typeface="Calibri"/>
                <a:cs typeface="+mn-cs"/>
              </a:rPr>
              <a:t>it matter who makes them?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0" b="50000"/>
          <a:stretch/>
        </p:blipFill>
        <p:spPr bwMode="auto">
          <a:xfrm>
            <a:off x="6156176" y="4797152"/>
            <a:ext cx="2776877" cy="142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7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92696"/>
            <a:ext cx="35452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r="3096"/>
          <a:stretch/>
        </p:blipFill>
        <p:spPr bwMode="auto">
          <a:xfrm>
            <a:off x="4630056" y="692696"/>
            <a:ext cx="377371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1639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Positive about the development of e- cigarettes?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772816"/>
            <a:ext cx="5328592" cy="424847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Nicotine delivery devices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Unlicensed, variable quality and efficacy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Similar to existing NRT products, hence likely to be effective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Much </a:t>
            </a:r>
            <a:r>
              <a:rPr lang="en-GB" dirty="0"/>
              <a:t>more like </a:t>
            </a:r>
            <a:r>
              <a:rPr lang="en-GB" dirty="0" smtClean="0"/>
              <a:t>cigarettes, </a:t>
            </a:r>
            <a:r>
              <a:rPr lang="en-GB" dirty="0" smtClean="0"/>
              <a:t>not ‘medical’</a:t>
            </a:r>
            <a:endParaRPr lang="en-GB" dirty="0" smtClean="0"/>
          </a:p>
        </p:txBody>
      </p:sp>
      <p:pic>
        <p:nvPicPr>
          <p:cNvPr id="4" name="Picture 2" descr="Hon Lik, inventor of the electronic cigarette, demonstrates the product in his Beijing office in 2009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r="10570"/>
          <a:stretch/>
        </p:blipFill>
        <p:spPr bwMode="auto">
          <a:xfrm>
            <a:off x="474514" y="1772816"/>
            <a:ext cx="2657326" cy="289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5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28800"/>
            <a:ext cx="4032448" cy="318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John Britton\Documents\My Slides\IMG00040-20110704-09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t="7515" b="12646"/>
          <a:stretch/>
        </p:blipFill>
        <p:spPr bwMode="auto">
          <a:xfrm>
            <a:off x="4642597" y="1628800"/>
            <a:ext cx="4177875" cy="318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smtClean="0"/>
              <a:t>E-cigarettes – use for any purpose</a:t>
            </a:r>
            <a:endParaRPr lang="en-GB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78463C-A331-453B-AF55-7655E69CE199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8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smtClean="0"/>
              <a:t>E-cigarettes used in quit attempts</a:t>
            </a:r>
            <a:endParaRPr lang="en-GB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722BCE-4BF5-4088-B77F-632509928FC3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18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100" dirty="0" smtClean="0"/>
              <a:t>Electronic </a:t>
            </a:r>
            <a:r>
              <a:rPr lang="en-GB" sz="3100" dirty="0" smtClean="0"/>
              <a:t>cigarettes: reasons for use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2200" i="1" dirty="0" err="1" smtClean="0"/>
              <a:t>Etter</a:t>
            </a:r>
            <a:r>
              <a:rPr lang="en-GB" sz="2200" i="1" dirty="0" smtClean="0"/>
              <a:t> and </a:t>
            </a:r>
            <a:r>
              <a:rPr lang="en-GB" sz="2200" i="1" dirty="0" err="1" smtClean="0"/>
              <a:t>Bullen</a:t>
            </a:r>
            <a:r>
              <a:rPr lang="en-GB" sz="2200" i="1" dirty="0" smtClean="0"/>
              <a:t>, Addiction </a:t>
            </a:r>
            <a:r>
              <a:rPr lang="en-GB" sz="2200" i="1" dirty="0" smtClean="0"/>
              <a:t>2011;106:2017-28</a:t>
            </a:r>
            <a:r>
              <a:rPr lang="en-GB" sz="3100" dirty="0" smtClean="0"/>
              <a:t>	</a:t>
            </a:r>
            <a:endParaRPr lang="en-GB" dirty="0"/>
          </a:p>
        </p:txBody>
      </p:sp>
      <p:graphicFrame>
        <p:nvGraphicFramePr>
          <p:cNvPr id="9728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072039"/>
              </p:ext>
            </p:extLst>
          </p:nvPr>
        </p:nvGraphicFramePr>
        <p:xfrm>
          <a:off x="251521" y="1484784"/>
          <a:ext cx="8352730" cy="503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8132769" imgH="4608975" progId="Excel.Chart.8">
                  <p:embed/>
                </p:oleObj>
              </mc:Choice>
              <mc:Fallback>
                <p:oleObj r:id="rId3" imgW="8132769" imgH="46089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1484784"/>
                        <a:ext cx="8352730" cy="5039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7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1639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Positive about the development of e- cigarettes?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424936" cy="460851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GB" dirty="0"/>
              <a:t>W</a:t>
            </a:r>
            <a:r>
              <a:rPr lang="en-GB" dirty="0" smtClean="0"/>
              <a:t>elcome </a:t>
            </a:r>
            <a:r>
              <a:rPr lang="en-GB" dirty="0"/>
              <a:t>addition to smoker </a:t>
            </a:r>
            <a:r>
              <a:rPr lang="en-GB" dirty="0" smtClean="0"/>
              <a:t>choice</a:t>
            </a:r>
          </a:p>
          <a:p>
            <a:pPr>
              <a:spcAft>
                <a:spcPts val="2400"/>
              </a:spcAft>
            </a:pPr>
            <a:r>
              <a:rPr lang="en-GB" dirty="0" smtClean="0"/>
              <a:t>Smokers </a:t>
            </a:r>
            <a:r>
              <a:rPr lang="en-GB" dirty="0"/>
              <a:t>are using them</a:t>
            </a:r>
          </a:p>
          <a:p>
            <a:pPr>
              <a:spcAft>
                <a:spcPts val="2400"/>
              </a:spcAft>
            </a:pPr>
            <a:r>
              <a:rPr lang="en-GB" dirty="0"/>
              <a:t>Could and will get a lot better</a:t>
            </a:r>
          </a:p>
          <a:p>
            <a:pPr>
              <a:spcAft>
                <a:spcPts val="2400"/>
              </a:spcAft>
            </a:pPr>
            <a:r>
              <a:rPr lang="en-GB" dirty="0" smtClean="0"/>
              <a:t>Would be good to have standards for purity and promotion …</a:t>
            </a:r>
            <a:endParaRPr lang="en-GB" dirty="0"/>
          </a:p>
          <a:p>
            <a:pPr>
              <a:spcAft>
                <a:spcPts val="2400"/>
              </a:spcAft>
            </a:pPr>
            <a:r>
              <a:rPr lang="en-GB" dirty="0" smtClean="0"/>
              <a:t>But: YES.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9305" y="242209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9pPr>
          </a:lstStyle>
          <a:p>
            <a:r>
              <a:rPr lang="en-GB" sz="3200" dirty="0">
                <a:solidFill>
                  <a:schemeClr val="tx2"/>
                </a:solidFill>
              </a:rPr>
              <a:t>… even if developed by </a:t>
            </a:r>
            <a:r>
              <a:rPr lang="en-GB" sz="3200" dirty="0" smtClean="0">
                <a:solidFill>
                  <a:schemeClr val="tx2"/>
                </a:solidFill>
              </a:rPr>
              <a:t>subsidiaries of tobacco companies?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GB" smtClean="0"/>
              <a:t>Why are we asking this question?</a:t>
            </a:r>
          </a:p>
          <a:p>
            <a:pPr>
              <a:spcAft>
                <a:spcPts val="1800"/>
              </a:spcAft>
            </a:pPr>
            <a:r>
              <a:rPr lang="en-GB" smtClean="0"/>
              <a:t>Is it workable to say ‘no’?</a:t>
            </a:r>
          </a:p>
          <a:p>
            <a:pPr>
              <a:spcAft>
                <a:spcPts val="1800"/>
              </a:spcAft>
            </a:pPr>
            <a:r>
              <a:rPr lang="en-GB" smtClean="0"/>
              <a:t>Does it matter who makes them?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5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s blue on wh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Johns blue on whit</Template>
  <TotalTime>35102</TotalTime>
  <Words>392</Words>
  <Application>Microsoft Office PowerPoint</Application>
  <PresentationFormat>On-screen Show (4:3)</PresentationFormat>
  <Paragraphs>80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Johns blue on whit</vt:lpstr>
      <vt:lpstr>blank</vt:lpstr>
      <vt:lpstr>Default Design</vt:lpstr>
      <vt:lpstr>1_Default Design</vt:lpstr>
      <vt:lpstr>Microsoft Office Excel Chart</vt:lpstr>
      <vt:lpstr>This house believes that the field should be positive about the development of e-cigarettes, even if they’re developed by subsidiaries of tobacco companies</vt:lpstr>
      <vt:lpstr>Declaration of financial interests:</vt:lpstr>
      <vt:lpstr>Positive about the development of e- cigarettes? </vt:lpstr>
      <vt:lpstr>PowerPoint Presentation</vt:lpstr>
      <vt:lpstr>E-cigarettes – use for any purpose</vt:lpstr>
      <vt:lpstr>E-cigarettes used in quit attempts</vt:lpstr>
      <vt:lpstr>Electronic cigarettes: reasons for use Etter and Bullen, Addiction 2011;106:2017-28 </vt:lpstr>
      <vt:lpstr>Positive about the development of e- cigarettes?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workable to say ‘no’? </vt:lpstr>
      <vt:lpstr>PowerPoint Presentation</vt:lpstr>
      <vt:lpstr>PowerPoint Presentation</vt:lpstr>
      <vt:lpstr>So does it matter who makes them?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1: From the beginning, to 1962</dc:title>
  <dc:creator>John Britton</dc:creator>
  <cp:lastModifiedBy>John Britton</cp:lastModifiedBy>
  <cp:revision>185</cp:revision>
  <cp:lastPrinted>2013-06-27T08:53:07Z</cp:lastPrinted>
  <dcterms:created xsi:type="dcterms:W3CDTF">2008-12-14T18:20:05Z</dcterms:created>
  <dcterms:modified xsi:type="dcterms:W3CDTF">2013-06-27T11:32:05Z</dcterms:modified>
</cp:coreProperties>
</file>