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70" r:id="rId9"/>
    <p:sldId id="269" r:id="rId10"/>
    <p:sldId id="263" r:id="rId11"/>
    <p:sldId id="264" r:id="rId12"/>
    <p:sldId id="272" r:id="rId13"/>
    <p:sldId id="265" r:id="rId14"/>
    <p:sldId id="266" r:id="rId15"/>
    <p:sldId id="267" r:id="rId16"/>
    <p:sldId id="274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0" autoAdjust="0"/>
    <p:restoredTop sz="69534" autoAdjust="0"/>
  </p:normalViewPr>
  <p:slideViewPr>
    <p:cSldViewPr showGuides="1">
      <p:cViewPr>
        <p:scale>
          <a:sx n="66" d="100"/>
          <a:sy n="66" d="100"/>
        </p:scale>
        <p:origin x="-872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Lynne\uel\research\e-cig%20stuff\skycigs\mean%20blood%20nicotin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D:\Lynne\uel\research\e-cig%20stuff\skycigs\skycig%20blood%20data%23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D:\Lynne\uel\research\e-cig%20stuff\skycigs\MPSS%20and%20crav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D:\Lynne\uel\research\e-cig%20stuff\skycigs\MPSS%20and%20crav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blood ng/ml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Sheet1!$C$2:$C$8</c:f>
                <c:numCache>
                  <c:formatCode>General</c:formatCode>
                  <c:ptCount val="7"/>
                  <c:pt idx="0">
                    <c:v>0.09</c:v>
                  </c:pt>
                  <c:pt idx="1">
                    <c:v>0.870000000000002</c:v>
                  </c:pt>
                  <c:pt idx="2">
                    <c:v>1.8</c:v>
                  </c:pt>
                  <c:pt idx="3">
                    <c:v>2.1</c:v>
                  </c:pt>
                  <c:pt idx="4">
                    <c:v>1.81</c:v>
                  </c:pt>
                  <c:pt idx="5">
                    <c:v>2.18</c:v>
                  </c:pt>
                  <c:pt idx="6">
                    <c:v>1.08</c:v>
                  </c:pt>
                </c:numCache>
              </c:numRef>
            </c:plus>
            <c:minus>
              <c:numRef>
                <c:f>Sheet1!$C$2:$C$8</c:f>
                <c:numCache>
                  <c:formatCode>General</c:formatCode>
                  <c:ptCount val="7"/>
                  <c:pt idx="0">
                    <c:v>0.09</c:v>
                  </c:pt>
                  <c:pt idx="1">
                    <c:v>0.870000000000002</c:v>
                  </c:pt>
                  <c:pt idx="2">
                    <c:v>1.8</c:v>
                  </c:pt>
                  <c:pt idx="3">
                    <c:v>2.1</c:v>
                  </c:pt>
                  <c:pt idx="4">
                    <c:v>1.81</c:v>
                  </c:pt>
                  <c:pt idx="5">
                    <c:v>2.18</c:v>
                  </c:pt>
                  <c:pt idx="6">
                    <c:v>1.08</c:v>
                  </c:pt>
                </c:numCache>
              </c:numRef>
            </c:minus>
            <c:spPr>
              <a:ln w="19050">
                <a:solidFill>
                  <a:srgbClr val="FF0000"/>
                </a:solidFill>
              </a:ln>
            </c:spPr>
          </c:errBars>
          <c:cat>
            <c:strRef>
              <c:f>Sheet1!$A$2:$A$8</c:f>
              <c:strCache>
                <c:ptCount val="7"/>
                <c:pt idx="0">
                  <c:v>Baseline</c:v>
                </c:pt>
                <c:pt idx="1">
                  <c:v>10 mins after 10 puffs</c:v>
                </c:pt>
                <c:pt idx="2">
                  <c:v>15 mins ad lib vaping</c:v>
                </c:pt>
                <c:pt idx="3">
                  <c:v>30 mins/vaping</c:v>
                </c:pt>
                <c:pt idx="4">
                  <c:v>45 mins/vaping</c:v>
                </c:pt>
                <c:pt idx="5">
                  <c:v>60 mins/vaping</c:v>
                </c:pt>
                <c:pt idx="6">
                  <c:v>60 mins rest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0.690000000000001</c:v>
                </c:pt>
                <c:pt idx="1">
                  <c:v>5.35</c:v>
                </c:pt>
                <c:pt idx="2">
                  <c:v>8.5</c:v>
                </c:pt>
                <c:pt idx="3">
                  <c:v>10.58</c:v>
                </c:pt>
                <c:pt idx="4">
                  <c:v>11.82</c:v>
                </c:pt>
                <c:pt idx="5">
                  <c:v>13.79</c:v>
                </c:pt>
                <c:pt idx="6">
                  <c:v>7.99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5653544"/>
        <c:axId val="555656824"/>
      </c:lineChart>
      <c:catAx>
        <c:axId val="5556535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25400">
            <a:solidFill>
              <a:schemeClr val="tx1">
                <a:lumMod val="75000"/>
              </a:schemeClr>
            </a:solidFill>
          </a:ln>
        </c:spPr>
        <c:crossAx val="555656824"/>
        <c:crosses val="autoZero"/>
        <c:auto val="1"/>
        <c:lblAlgn val="ctr"/>
        <c:lblOffset val="100"/>
        <c:noMultiLvlLbl val="0"/>
      </c:catAx>
      <c:valAx>
        <c:axId val="5556568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GB" sz="1400" baseline="0" dirty="0"/>
                  <a:t>Nicotine </a:t>
                </a:r>
                <a:r>
                  <a:rPr lang="en-GB" sz="1400" baseline="0" dirty="0" err="1"/>
                  <a:t>ng</a:t>
                </a:r>
                <a:r>
                  <a:rPr lang="en-GB" sz="1400" baseline="0" dirty="0"/>
                  <a:t>/ml of blood</a:t>
                </a:r>
              </a:p>
            </c:rich>
          </c:tx>
          <c:layout>
            <c:manualLayout>
              <c:xMode val="edge"/>
              <c:yMode val="edge"/>
              <c:x val="0.0"/>
              <c:y val="0.2209805213950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25400">
            <a:solidFill>
              <a:schemeClr val="tx1">
                <a:lumMod val="75000"/>
              </a:schemeClr>
            </a:solidFill>
          </a:ln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555653544"/>
        <c:crosses val="autoZero"/>
        <c:crossBetween val="between"/>
      </c:valAx>
      <c:spPr>
        <a:ln w="15875"/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'individual data (2)'!$O$3</c:f>
              <c:strCache>
                <c:ptCount val="1"/>
                <c:pt idx="0">
                  <c:v>2</c:v>
                </c:pt>
              </c:strCache>
            </c:strRef>
          </c:tx>
          <c:spPr>
            <a:ln w="25400"/>
          </c:spPr>
          <c:cat>
            <c:strRef>
              <c:f>'individual data (2)'!$N$4:$N$10</c:f>
              <c:strCache>
                <c:ptCount val="7"/>
                <c:pt idx="0">
                  <c:v>baseline</c:v>
                </c:pt>
                <c:pt idx="1">
                  <c:v>10 mins after 10 puffs</c:v>
                </c:pt>
                <c:pt idx="2">
                  <c:v>15 mins ad lib vaping</c:v>
                </c:pt>
                <c:pt idx="3">
                  <c:v>30 mins/vaping</c:v>
                </c:pt>
                <c:pt idx="4">
                  <c:v>45 mins/vaping</c:v>
                </c:pt>
                <c:pt idx="5">
                  <c:v>60 mins/vaping</c:v>
                </c:pt>
                <c:pt idx="6">
                  <c:v>60 mins rest</c:v>
                </c:pt>
              </c:strCache>
            </c:strRef>
          </c:cat>
          <c:val>
            <c:numRef>
              <c:f>'individual data (2)'!$O$4:$O$10</c:f>
              <c:numCache>
                <c:formatCode>General</c:formatCode>
                <c:ptCount val="7"/>
                <c:pt idx="0">
                  <c:v>1.41</c:v>
                </c:pt>
                <c:pt idx="1">
                  <c:v>13.4</c:v>
                </c:pt>
                <c:pt idx="2">
                  <c:v>11.8</c:v>
                </c:pt>
                <c:pt idx="3">
                  <c:v>16.8</c:v>
                </c:pt>
                <c:pt idx="4">
                  <c:v>13.4</c:v>
                </c:pt>
                <c:pt idx="5">
                  <c:v>17.6</c:v>
                </c:pt>
                <c:pt idx="6">
                  <c:v>10.4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'individual data (2)'!$P$3</c:f>
              <c:strCache>
                <c:ptCount val="1"/>
                <c:pt idx="0">
                  <c:v>3</c:v>
                </c:pt>
              </c:strCache>
            </c:strRef>
          </c:tx>
          <c:spPr>
            <a:ln w="25400"/>
          </c:spPr>
          <c:val>
            <c:numRef>
              <c:f>'individual data (2)'!$P$4:$P$10</c:f>
              <c:numCache>
                <c:formatCode>General</c:formatCode>
                <c:ptCount val="7"/>
                <c:pt idx="0">
                  <c:v>0.0</c:v>
                </c:pt>
                <c:pt idx="1">
                  <c:v>3.88</c:v>
                </c:pt>
                <c:pt idx="2">
                  <c:v>9.450000000000002</c:v>
                </c:pt>
                <c:pt idx="3">
                  <c:v>#N/A</c:v>
                </c:pt>
                <c:pt idx="4">
                  <c:v>12.2</c:v>
                </c:pt>
                <c:pt idx="5">
                  <c:v>10.6</c:v>
                </c:pt>
                <c:pt idx="6">
                  <c:v>#N/A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'individual data (2)'!$Q$3</c:f>
              <c:strCache>
                <c:ptCount val="1"/>
                <c:pt idx="0">
                  <c:v>4</c:v>
                </c:pt>
              </c:strCache>
            </c:strRef>
          </c:tx>
          <c:spPr>
            <a:ln w="25400"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val>
            <c:numRef>
              <c:f>'individual data (2)'!$Q$4:$Q$10</c:f>
              <c:numCache>
                <c:formatCode>General</c:formatCode>
                <c:ptCount val="7"/>
                <c:pt idx="0">
                  <c:v>0.0</c:v>
                </c:pt>
                <c:pt idx="1">
                  <c:v>2.5</c:v>
                </c:pt>
                <c:pt idx="2">
                  <c:v>4.24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'individual data (2)'!$R$3</c:f>
              <c:strCache>
                <c:ptCount val="1"/>
                <c:pt idx="0">
                  <c:v>5</c:v>
                </c:pt>
              </c:strCache>
            </c:strRef>
          </c:tx>
          <c:spPr>
            <a:ln w="25400"/>
          </c:spPr>
          <c:marker>
            <c:symbol val="x"/>
            <c:size val="7"/>
            <c:spPr>
              <a:ln w="15875"/>
            </c:spPr>
          </c:marker>
          <c:val>
            <c:numRef>
              <c:f>'individual data (2)'!$R$4:$R$10</c:f>
              <c:numCache>
                <c:formatCode>General</c:formatCode>
                <c:ptCount val="7"/>
                <c:pt idx="0">
                  <c:v>0.71</c:v>
                </c:pt>
                <c:pt idx="1">
                  <c:v>5.06</c:v>
                </c:pt>
                <c:pt idx="2">
                  <c:v>7.2</c:v>
                </c:pt>
                <c:pt idx="3">
                  <c:v>6.55</c:v>
                </c:pt>
                <c:pt idx="4">
                  <c:v>10.2</c:v>
                </c:pt>
                <c:pt idx="5">
                  <c:v>12.3</c:v>
                </c:pt>
                <c:pt idx="6">
                  <c:v>4.89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'individual data (2)'!$S$3</c:f>
              <c:strCache>
                <c:ptCount val="1"/>
                <c:pt idx="0">
                  <c:v>7</c:v>
                </c:pt>
              </c:strCache>
            </c:strRef>
          </c:tx>
          <c:spPr>
            <a:ln w="25400"/>
          </c:spPr>
          <c:val>
            <c:numRef>
              <c:f>'individual data (2)'!$S$4:$S$10</c:f>
              <c:numCache>
                <c:formatCode>General</c:formatCode>
                <c:ptCount val="7"/>
                <c:pt idx="0">
                  <c:v>1.35</c:v>
                </c:pt>
                <c:pt idx="1">
                  <c:v>3.51</c:v>
                </c:pt>
                <c:pt idx="2">
                  <c:v>5.31</c:v>
                </c:pt>
                <c:pt idx="3">
                  <c:v>6.09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'individual data (2)'!$T$3</c:f>
              <c:strCache>
                <c:ptCount val="1"/>
                <c:pt idx="0">
                  <c:v>9</c:v>
                </c:pt>
              </c:strCache>
            </c:strRef>
          </c:tx>
          <c:spPr>
            <a:ln w="25400">
              <a:solidFill>
                <a:srgbClr val="00B050"/>
              </a:solidFill>
            </a:ln>
          </c:spPr>
          <c:marker>
            <c:spPr>
              <a:noFill/>
              <a:ln>
                <a:solidFill>
                  <a:srgbClr val="00B050"/>
                </a:solidFill>
              </a:ln>
            </c:spPr>
          </c:marker>
          <c:val>
            <c:numRef>
              <c:f>'individual data (2)'!$T$4:$T$10</c:f>
              <c:numCache>
                <c:formatCode>General</c:formatCode>
                <c:ptCount val="7"/>
                <c:pt idx="0">
                  <c:v>0.0</c:v>
                </c:pt>
                <c:pt idx="1">
                  <c:v>3.27</c:v>
                </c:pt>
                <c:pt idx="2">
                  <c:v>3.06</c:v>
                </c:pt>
                <c:pt idx="3">
                  <c:v>3.32</c:v>
                </c:pt>
                <c:pt idx="4">
                  <c:v>3.49</c:v>
                </c:pt>
                <c:pt idx="5">
                  <c:v>4.35</c:v>
                </c:pt>
                <c:pt idx="6">
                  <c:v>#N/A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'individual data (2)'!$U$3</c:f>
              <c:strCache>
                <c:ptCount val="1"/>
                <c:pt idx="0">
                  <c:v>10</c:v>
                </c:pt>
              </c:strCache>
            </c:strRef>
          </c:tx>
          <c:spPr>
            <a:ln w="25400"/>
          </c:spPr>
          <c:val>
            <c:numRef>
              <c:f>'individual data (2)'!$U$4:$U$10</c:f>
              <c:numCache>
                <c:formatCode>General</c:formatCode>
                <c:ptCount val="7"/>
                <c:pt idx="0">
                  <c:v>0.732</c:v>
                </c:pt>
                <c:pt idx="1">
                  <c:v>4.119999999999998</c:v>
                </c:pt>
                <c:pt idx="2">
                  <c:v>5.94</c:v>
                </c:pt>
                <c:pt idx="3">
                  <c:v>7.6</c:v>
                </c:pt>
                <c:pt idx="4">
                  <c:v>8.23</c:v>
                </c:pt>
                <c:pt idx="5">
                  <c:v>12.5</c:v>
                </c:pt>
                <c:pt idx="6">
                  <c:v>7.67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'individual data (2)'!$V$3</c:f>
              <c:strCache>
                <c:ptCount val="1"/>
                <c:pt idx="0">
                  <c:v>11</c:v>
                </c:pt>
              </c:strCache>
            </c:strRef>
          </c:tx>
          <c:spPr>
            <a:ln w="25400"/>
          </c:spPr>
          <c:marker>
            <c:symbol val="circle"/>
            <c:size val="7"/>
          </c:marker>
          <c:val>
            <c:numRef>
              <c:f>'individual data (2)'!$V$4:$V$10</c:f>
              <c:numCache>
                <c:formatCode>General</c:formatCode>
                <c:ptCount val="7"/>
                <c:pt idx="0">
                  <c:v>0.503</c:v>
                </c:pt>
                <c:pt idx="1">
                  <c:v>#N/A</c:v>
                </c:pt>
                <c:pt idx="2">
                  <c:v>23.6</c:v>
                </c:pt>
                <c:pt idx="3">
                  <c:v>25.5</c:v>
                </c:pt>
                <c:pt idx="4">
                  <c:v>24.4</c:v>
                </c:pt>
                <c:pt idx="5">
                  <c:v>25.6</c:v>
                </c:pt>
                <c:pt idx="6">
                  <c:v>13.1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'individual data (2)'!$W$3</c:f>
              <c:strCache>
                <c:ptCount val="1"/>
                <c:pt idx="0">
                  <c:v>12</c:v>
                </c:pt>
              </c:strCache>
            </c:strRef>
          </c:tx>
          <c:spPr>
            <a:ln w="25400"/>
          </c:spPr>
          <c:val>
            <c:numRef>
              <c:f>'individual data (2)'!$W$4:$W$10</c:f>
              <c:numCache>
                <c:formatCode>General</c:formatCode>
                <c:ptCount val="7"/>
                <c:pt idx="0">
                  <c:v>0.0</c:v>
                </c:pt>
                <c:pt idx="1">
                  <c:v>8.220000000000002</c:v>
                </c:pt>
                <c:pt idx="2">
                  <c:v>8.850000000000003</c:v>
                </c:pt>
                <c:pt idx="3">
                  <c:v>14.7</c:v>
                </c:pt>
                <c:pt idx="4">
                  <c:v>17.1</c:v>
                </c:pt>
                <c:pt idx="5">
                  <c:v>24.9</c:v>
                </c:pt>
                <c:pt idx="6">
                  <c:v>9.75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'individual data (2)'!$X$3</c:f>
              <c:strCache>
                <c:ptCount val="1"/>
                <c:pt idx="0">
                  <c:v>13</c:v>
                </c:pt>
              </c:strCache>
            </c:strRef>
          </c:tx>
          <c:spPr>
            <a:ln w="25400"/>
          </c:spPr>
          <c:val>
            <c:numRef>
              <c:f>'individual data (2)'!$X$4:$X$10</c:f>
              <c:numCache>
                <c:formatCode>General</c:formatCode>
                <c:ptCount val="7"/>
                <c:pt idx="0">
                  <c:v>0.62</c:v>
                </c:pt>
                <c:pt idx="1">
                  <c:v>6.73</c:v>
                </c:pt>
                <c:pt idx="2">
                  <c:v>7.57</c:v>
                </c:pt>
                <c:pt idx="3">
                  <c:v>7.31</c:v>
                </c:pt>
                <c:pt idx="4">
                  <c:v>8.200000000000001</c:v>
                </c:pt>
                <c:pt idx="5">
                  <c:v>8.83</c:v>
                </c:pt>
                <c:pt idx="6">
                  <c:v>6.149999999999999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'individual data (2)'!$Y$3</c:f>
              <c:strCache>
                <c:ptCount val="1"/>
                <c:pt idx="0">
                  <c:v>15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val>
            <c:numRef>
              <c:f>'individual data (2)'!$Y$4:$Y$10</c:f>
              <c:numCache>
                <c:formatCode>General</c:formatCode>
                <c:ptCount val="7"/>
                <c:pt idx="0">
                  <c:v>0.717</c:v>
                </c:pt>
                <c:pt idx="1">
                  <c:v>5.26</c:v>
                </c:pt>
                <c:pt idx="2">
                  <c:v>6.49</c:v>
                </c:pt>
                <c:pt idx="3">
                  <c:v>7.48</c:v>
                </c:pt>
                <c:pt idx="4">
                  <c:v>8.82</c:v>
                </c:pt>
                <c:pt idx="5">
                  <c:v>9.65</c:v>
                </c:pt>
                <c:pt idx="6">
                  <c:v>3.9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'individual data (2)'!$Z$3</c:f>
              <c:strCache>
                <c:ptCount val="1"/>
                <c:pt idx="0">
                  <c:v>16</c:v>
                </c:pt>
              </c:strCache>
            </c:strRef>
          </c:tx>
          <c:spPr>
            <a:ln w="25400"/>
          </c:spPr>
          <c:val>
            <c:numRef>
              <c:f>'individual data (2)'!$Z$4:$Z$10</c:f>
              <c:numCache>
                <c:formatCode>General</c:formatCode>
                <c:ptCount val="7"/>
                <c:pt idx="0">
                  <c:v>0.0</c:v>
                </c:pt>
                <c:pt idx="1">
                  <c:v>4.59</c:v>
                </c:pt>
                <c:pt idx="2">
                  <c:v>8.43</c:v>
                </c:pt>
                <c:pt idx="3">
                  <c:v>10.4</c:v>
                </c:pt>
                <c:pt idx="4">
                  <c:v>12.2</c:v>
                </c:pt>
                <c:pt idx="5">
                  <c:v>11.6</c:v>
                </c:pt>
                <c:pt idx="6">
                  <c:v>8.07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5026280"/>
        <c:axId val="488567256"/>
      </c:lineChart>
      <c:catAx>
        <c:axId val="55502628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50"/>
        </c:spPr>
        <c:crossAx val="488567256"/>
        <c:crosses val="autoZero"/>
        <c:auto val="1"/>
        <c:lblAlgn val="ctr"/>
        <c:lblOffset val="100"/>
        <c:noMultiLvlLbl val="0"/>
      </c:catAx>
      <c:valAx>
        <c:axId val="4885672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200"/>
                  <a:t>Nicotine</a:t>
                </a:r>
                <a:r>
                  <a:rPr lang="en-GB" sz="1200" baseline="0"/>
                  <a:t> ng/ml of blood</a:t>
                </a:r>
                <a:endParaRPr lang="en-GB" sz="1200"/>
              </a:p>
            </c:rich>
          </c:tx>
          <c:layout>
            <c:manualLayout>
              <c:xMode val="edge"/>
              <c:yMode val="edge"/>
              <c:x val="0.0"/>
              <c:y val="0.283475895151435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19050"/>
        </c:spPr>
        <c:txPr>
          <a:bodyPr/>
          <a:lstStyle/>
          <a:p>
            <a:pPr>
              <a:defRPr sz="1200" baseline="0"/>
            </a:pPr>
            <a:endParaRPr lang="en-US"/>
          </a:p>
        </c:txPr>
        <c:crossAx val="555026280"/>
        <c:crosses val="autoZero"/>
        <c:crossBetween val="between"/>
      </c:valAx>
    </c:plotArea>
    <c:plotVisOnly val="1"/>
    <c:dispBlanksAs val="gap"/>
    <c:showDLblsOverMax val="0"/>
  </c:chart>
  <c:spPr>
    <a:ln w="6350">
      <a:prstDash val="solid"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Sheet1!$B$9:$B$10</c:f>
              <c:strCache>
                <c:ptCount val="1"/>
                <c:pt idx="0">
                  <c:v>MPSS mean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Sheet1!$C$11:$C$14</c:f>
                <c:numCache>
                  <c:formatCode>General</c:formatCode>
                  <c:ptCount val="4"/>
                  <c:pt idx="0">
                    <c:v>1.129999999999999</c:v>
                  </c:pt>
                  <c:pt idx="1">
                    <c:v>0.7</c:v>
                  </c:pt>
                  <c:pt idx="2">
                    <c:v>0.36</c:v>
                  </c:pt>
                  <c:pt idx="3">
                    <c:v>0.64</c:v>
                  </c:pt>
                </c:numCache>
              </c:numRef>
            </c:plus>
            <c:minus>
              <c:numRef>
                <c:f>Sheet1!$C$11:$C$14</c:f>
                <c:numCache>
                  <c:formatCode>General</c:formatCode>
                  <c:ptCount val="4"/>
                  <c:pt idx="0">
                    <c:v>1.129999999999999</c:v>
                  </c:pt>
                  <c:pt idx="1">
                    <c:v>0.7</c:v>
                  </c:pt>
                  <c:pt idx="2">
                    <c:v>0.36</c:v>
                  </c:pt>
                  <c:pt idx="3">
                    <c:v>0.64</c:v>
                  </c:pt>
                </c:numCache>
              </c:numRef>
            </c:minus>
          </c:errBars>
          <c:cat>
            <c:strRef>
              <c:f>Sheet1!$A$11:$A$14</c:f>
              <c:strCache>
                <c:ptCount val="4"/>
                <c:pt idx="0">
                  <c:v>Baseline</c:v>
                </c:pt>
                <c:pt idx="1">
                  <c:v>10 puffs</c:v>
                </c:pt>
                <c:pt idx="2">
                  <c:v>60 mins/vaping</c:v>
                </c:pt>
                <c:pt idx="3">
                  <c:v>60 mins rest</c:v>
                </c:pt>
              </c:strCache>
            </c:strRef>
          </c:cat>
          <c:val>
            <c:numRef>
              <c:f>Sheet1!$B$11:$B$14</c:f>
              <c:numCache>
                <c:formatCode>General</c:formatCode>
                <c:ptCount val="4"/>
                <c:pt idx="0">
                  <c:v>8.620000000000001</c:v>
                </c:pt>
                <c:pt idx="1">
                  <c:v>6.359999999999998</c:v>
                </c:pt>
                <c:pt idx="2">
                  <c:v>6.21</c:v>
                </c:pt>
                <c:pt idx="3">
                  <c:v>6.689999999999999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5054424"/>
        <c:axId val="555705080"/>
      </c:barChart>
      <c:catAx>
        <c:axId val="555054424"/>
        <c:scaling>
          <c:orientation val="minMax"/>
        </c:scaling>
        <c:delete val="0"/>
        <c:axPos val="b"/>
        <c:majorTickMark val="out"/>
        <c:minorTickMark val="none"/>
        <c:tickLblPos val="nextTo"/>
        <c:crossAx val="555705080"/>
        <c:crosses val="autoZero"/>
        <c:auto val="1"/>
        <c:lblAlgn val="ctr"/>
        <c:lblOffset val="100"/>
        <c:noMultiLvlLbl val="0"/>
      </c:catAx>
      <c:valAx>
        <c:axId val="555705080"/>
        <c:scaling>
          <c:orientation val="minMax"/>
          <c:min val="5.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MPSS</a:t>
                </a:r>
                <a:r>
                  <a:rPr lang="en-GB" baseline="0"/>
                  <a:t> score</a:t>
                </a:r>
                <a:endParaRPr lang="en-GB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55054424"/>
        <c:crosses val="autoZero"/>
        <c:crossBetween val="between"/>
        <c:majorUnit val="1.0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953258279944204"/>
          <c:y val="0.0284422072932011"/>
          <c:w val="0.851483433057703"/>
          <c:h val="0.831495096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Sheet1!$B$1:$B$2</c:f>
              <c:strCache>
                <c:ptCount val="1"/>
                <c:pt idx="0">
                  <c:v>Urge to smoke mean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Sheet1!$C$3:$C$6</c:f>
                <c:numCache>
                  <c:formatCode>General</c:formatCode>
                  <c:ptCount val="4"/>
                  <c:pt idx="0">
                    <c:v>0.71</c:v>
                  </c:pt>
                  <c:pt idx="1">
                    <c:v>0.44</c:v>
                  </c:pt>
                  <c:pt idx="2">
                    <c:v>0.22</c:v>
                  </c:pt>
                  <c:pt idx="3">
                    <c:v>0.27</c:v>
                  </c:pt>
                </c:numCache>
              </c:numRef>
            </c:plus>
            <c:minus>
              <c:numRef>
                <c:f>Sheet1!$C$3:$C$6</c:f>
                <c:numCache>
                  <c:formatCode>General</c:formatCode>
                  <c:ptCount val="4"/>
                  <c:pt idx="0">
                    <c:v>0.71</c:v>
                  </c:pt>
                  <c:pt idx="1">
                    <c:v>0.44</c:v>
                  </c:pt>
                  <c:pt idx="2">
                    <c:v>0.22</c:v>
                  </c:pt>
                  <c:pt idx="3">
                    <c:v>0.27</c:v>
                  </c:pt>
                </c:numCache>
              </c:numRef>
            </c:minus>
          </c:errBars>
          <c:cat>
            <c:strRef>
              <c:f>Sheet1!$A$3:$A$6</c:f>
              <c:strCache>
                <c:ptCount val="4"/>
                <c:pt idx="0">
                  <c:v>Baseline</c:v>
                </c:pt>
                <c:pt idx="1">
                  <c:v>10 puffs</c:v>
                </c:pt>
                <c:pt idx="2">
                  <c:v>60 mins/vaping</c:v>
                </c:pt>
                <c:pt idx="3">
                  <c:v>60 mins rest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4.07</c:v>
                </c:pt>
                <c:pt idx="1">
                  <c:v>2.0</c:v>
                </c:pt>
                <c:pt idx="2">
                  <c:v>1.79</c:v>
                </c:pt>
                <c:pt idx="3">
                  <c:v>2.849999999999999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5161480"/>
        <c:axId val="555162456"/>
      </c:barChart>
      <c:catAx>
        <c:axId val="555161480"/>
        <c:scaling>
          <c:orientation val="minMax"/>
        </c:scaling>
        <c:delete val="0"/>
        <c:axPos val="b"/>
        <c:majorTickMark val="out"/>
        <c:minorTickMark val="none"/>
        <c:tickLblPos val="nextTo"/>
        <c:crossAx val="555162456"/>
        <c:crosses val="autoZero"/>
        <c:auto val="1"/>
        <c:lblAlgn val="ctr"/>
        <c:lblOffset val="100"/>
        <c:noMultiLvlLbl val="0"/>
      </c:catAx>
      <c:valAx>
        <c:axId val="5551624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Urge</a:t>
                </a:r>
                <a:r>
                  <a:rPr lang="en-GB" baseline="0"/>
                  <a:t> to smoke score</a:t>
                </a:r>
                <a:endParaRPr lang="en-GB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5516148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E6E6F-3AA2-406F-8015-B08EEFB85D20}" type="datetimeFigureOut">
              <a:rPr lang="en-GB" smtClean="0"/>
              <a:pPr/>
              <a:t>21/06/2013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D50D6-E2C6-46BE-BEFB-76A954E4026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16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4664" y="4343400"/>
            <a:ext cx="6120680" cy="4114800"/>
          </a:xfrm>
        </p:spPr>
        <p:txBody>
          <a:bodyPr>
            <a:normAutofit/>
          </a:bodyPr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8A429-7651-46EC-B689-3ADC26074DD8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8A429-7651-46EC-B689-3ADC26074DD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D50D6-E2C6-46BE-BEFB-76A954E4026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D94\DATA\Corporate Marketing\Brand Development\Master Brand Assets\Master Logo+River Lockups\UEL BRANDING DEVICE MASTER rgb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14808" y="3429000"/>
            <a:ext cx="15716984" cy="392924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72400" cy="642942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420" y="1676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830-2931-40F4-A9AD-9D1B2FCAF2C8}" type="datetimeFigureOut">
              <a:rPr lang="en-US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F499-35EC-47F5-ADA8-AEB26AC70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C830-2931-40F4-A9AD-9D1B2FCAF2C8}" type="datetimeFigureOut">
              <a:rPr lang="en-US" smtClean="0"/>
              <a:pPr/>
              <a:t>21/06/2013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F499-35EC-47F5-ADA8-AEB26AC70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el.ac.uk/psychology/research/drugs" TargetMode="External"/><Relationship Id="rId4" Type="http://schemas.openxmlformats.org/officeDocument/2006/relationships/hyperlink" Target="http://www.uel.ac.uk/mrg/index.htm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jpeg"/><Relationship Id="rId1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8" Type="http://schemas.openxmlformats.org/officeDocument/2006/relationships/image" Target="../media/image8.png"/><Relationship Id="rId9" Type="http://schemas.openxmlformats.org/officeDocument/2006/relationships/image" Target="../media/image9.jpeg"/><Relationship Id="rId10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000108"/>
            <a:ext cx="8424936" cy="988731"/>
          </a:xfrm>
        </p:spPr>
        <p:txBody>
          <a:bodyPr>
            <a:noAutofit/>
          </a:bodyPr>
          <a:lstStyle/>
          <a:p>
            <a:r>
              <a:rPr lang="en-GB" sz="3800" dirty="0" smtClean="0">
                <a:solidFill>
                  <a:schemeClr val="tx1">
                    <a:lumMod val="75000"/>
                  </a:schemeClr>
                </a:solidFill>
              </a:rPr>
              <a:t>Evaluation of the ‘</a:t>
            </a:r>
            <a:r>
              <a:rPr lang="en-GB" sz="3800" dirty="0" err="1" smtClean="0">
                <a:solidFill>
                  <a:schemeClr val="tx1">
                    <a:lumMod val="75000"/>
                  </a:schemeClr>
                </a:solidFill>
              </a:rPr>
              <a:t>skycig</a:t>
            </a:r>
            <a:r>
              <a:rPr lang="en-GB" sz="3800" dirty="0" smtClean="0">
                <a:solidFill>
                  <a:schemeClr val="tx1">
                    <a:lumMod val="75000"/>
                  </a:schemeClr>
                </a:solidFill>
              </a:rPr>
              <a:t>’ electronic cigarette for nicotine delivery and subjective effects following acute use in regular users</a:t>
            </a:r>
            <a:endParaRPr lang="en-GB" sz="38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996952"/>
            <a:ext cx="6832848" cy="1512168"/>
          </a:xfrm>
        </p:spPr>
        <p:txBody>
          <a:bodyPr>
            <a:normAutofit fontScale="62500" lnSpcReduction="20000"/>
          </a:bodyPr>
          <a:lstStyle/>
          <a:p>
            <a:r>
              <a:rPr lang="en-GB" sz="3800" dirty="0" smtClean="0"/>
              <a:t>Lynne Dawkins</a:t>
            </a:r>
            <a:r>
              <a:rPr lang="en-GB" sz="3800" baseline="30000" dirty="0" smtClean="0"/>
              <a:t>1</a:t>
            </a:r>
            <a:r>
              <a:rPr lang="en-GB" sz="3800" dirty="0" smtClean="0"/>
              <a:t> &amp; Olivia Corcoran</a:t>
            </a:r>
            <a:r>
              <a:rPr lang="en-GB" sz="3800" baseline="30000" dirty="0" smtClean="0"/>
              <a:t>2</a:t>
            </a:r>
            <a:endParaRPr lang="en-GB" sz="3800" dirty="0"/>
          </a:p>
          <a:p>
            <a:r>
              <a:rPr lang="en-GB" sz="2900" baseline="30000" dirty="0" smtClean="0"/>
              <a:t>1</a:t>
            </a:r>
            <a:r>
              <a:rPr lang="en-GB" sz="2900" dirty="0" smtClean="0"/>
              <a:t>Drugs and Addictive Behaviours Research Group;</a:t>
            </a:r>
          </a:p>
          <a:p>
            <a:r>
              <a:rPr lang="en-GB" sz="2900" dirty="0" smtClean="0">
                <a:hlinkClick r:id="rId3"/>
              </a:rPr>
              <a:t>http://www.uel.ac.uk/psychology/research/drugs</a:t>
            </a:r>
            <a:endParaRPr lang="en-GB" sz="2900" dirty="0" smtClean="0"/>
          </a:p>
          <a:p>
            <a:r>
              <a:rPr lang="en-GB" sz="2900" baseline="30000" dirty="0" smtClean="0"/>
              <a:t>2</a:t>
            </a:r>
            <a:r>
              <a:rPr lang="en-GB" sz="2900" dirty="0" smtClean="0"/>
              <a:t>Medicines Research Group; </a:t>
            </a:r>
            <a:r>
              <a:rPr lang="en-GB" sz="2900" dirty="0" smtClean="0">
                <a:hlinkClick r:id="rId4"/>
              </a:rPr>
              <a:t>http://www.uel.ac.uk/mrg/index.htm</a:t>
            </a:r>
            <a:endParaRPr lang="en-GB" sz="2900" dirty="0" smtClean="0"/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Demographic &amp; smoking/</a:t>
            </a:r>
            <a:r>
              <a:rPr lang="en-GB" dirty="0" err="1" smtClean="0"/>
              <a:t>vaping</a:t>
            </a:r>
            <a:r>
              <a:rPr lang="en-GB" dirty="0" smtClean="0"/>
              <a:t> related information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3845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75032"/>
                <a:gridCol w="1119781"/>
                <a:gridCol w="1119781"/>
                <a:gridCol w="1119781"/>
                <a:gridCol w="1181991"/>
                <a:gridCol w="101323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Age started smoking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13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15.6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1.9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Duration of smoking cessation </a:t>
                      </a:r>
                      <a:r>
                        <a:rPr lang="en-GB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(months)</a:t>
                      </a:r>
                      <a:endParaRPr lang="en-GB" sz="16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1.5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12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5.6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3.2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Duration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of </a:t>
                      </a:r>
                      <a:r>
                        <a:rPr lang="en-GB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skycig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use </a:t>
                      </a:r>
                      <a:r>
                        <a:rPr lang="en-GB" sz="160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(months)</a:t>
                      </a:r>
                      <a:endParaRPr lang="en-GB" sz="1600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17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4.7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3.8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Cartridges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per day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1.8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0.8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Puffs per day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9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25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200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98.3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65.1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FTCD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4.0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2.6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CO level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3.2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1.4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Plasma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 nicotine (</a:t>
                      </a:r>
                      <a:r>
                        <a:rPr lang="en-GB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ng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/ml)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0.5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1.4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0.7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0.3</a:t>
                      </a:r>
                      <a:endParaRPr lang="en-GB" dirty="0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08720"/>
          </a:xfrm>
        </p:spPr>
        <p:txBody>
          <a:bodyPr/>
          <a:lstStyle/>
          <a:p>
            <a:r>
              <a:rPr lang="en-GB" dirty="0" smtClean="0"/>
              <a:t>Mean plasma nicotine levels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74888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013176"/>
            <a:ext cx="810039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9888" lvl="1">
              <a:buFont typeface="Arial" pitchFamily="34" charset="0"/>
              <a:buChar char="•"/>
              <a:tabLst>
                <a:tab pos="711200" algn="l"/>
              </a:tabLst>
            </a:pPr>
            <a:r>
              <a:rPr lang="en-GB" sz="2400" dirty="0" smtClean="0"/>
              <a:t>   Sig increase from mean of 0.7 </a:t>
            </a:r>
            <a:r>
              <a:rPr lang="en-GB" sz="2400" dirty="0" err="1" smtClean="0"/>
              <a:t>ng</a:t>
            </a:r>
            <a:r>
              <a:rPr lang="en-GB" sz="2400" dirty="0" smtClean="0"/>
              <a:t>/ml at baseline to     	5.4 </a:t>
            </a:r>
            <a:r>
              <a:rPr lang="en-GB" sz="2400" dirty="0" err="1" smtClean="0"/>
              <a:t>ng</a:t>
            </a:r>
            <a:r>
              <a:rPr lang="en-GB" sz="2400" dirty="0" smtClean="0"/>
              <a:t>/ml at end of 10 puff period (p &lt; 0.01)</a:t>
            </a:r>
          </a:p>
          <a:p>
            <a:pPr marL="369888" lvl="1">
              <a:buFont typeface="Arial" pitchFamily="34" charset="0"/>
              <a:buChar char="•"/>
              <a:tabLst>
                <a:tab pos="711200" algn="l"/>
                <a:tab pos="812800" algn="l"/>
              </a:tabLst>
            </a:pPr>
            <a:r>
              <a:rPr lang="en-GB" sz="2400" dirty="0" smtClean="0"/>
              <a:t>   Mean max of 13.8ng/ml by end of 60 </a:t>
            </a:r>
            <a:r>
              <a:rPr lang="en-GB" sz="2400" dirty="0" err="1" smtClean="0"/>
              <a:t>mins</a:t>
            </a:r>
            <a:r>
              <a:rPr lang="en-GB" sz="2400" dirty="0" smtClean="0"/>
              <a:t> ad lib 	</a:t>
            </a:r>
            <a:r>
              <a:rPr lang="en-GB" sz="2400" dirty="0" err="1" smtClean="0"/>
              <a:t>vaping</a:t>
            </a:r>
            <a:r>
              <a:rPr lang="en-GB" sz="2400" dirty="0" smtClean="0"/>
              <a:t> 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126876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Error bars = 1SE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Individual nicotine levels</a:t>
            </a:r>
            <a:endParaRPr lang="en-GB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179512" y="1628800"/>
          <a:ext cx="59046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84168" y="1988840"/>
            <a:ext cx="26642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200" dirty="0" smtClean="0"/>
              <a:t>  Mean puffs: 29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/>
              <a:t>  Moderate, non-sig  correlation between number of puffs and plasma nicotine (</a:t>
            </a:r>
            <a:r>
              <a:rPr lang="en-GB" sz="2200" i="1" dirty="0" smtClean="0"/>
              <a:t>r </a:t>
            </a:r>
            <a:r>
              <a:rPr lang="en-GB" sz="2200" dirty="0" smtClean="0"/>
              <a:t>= 0.48, p = 0.16)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Withdrawal symptoms &amp; Urge to smoke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948264" y="126876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Error bars = 1SE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1700808"/>
            <a:ext cx="374441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tabLst>
                <a:tab pos="174625" algn="l"/>
              </a:tabLst>
            </a:pPr>
            <a:r>
              <a:rPr lang="en-GB" dirty="0" smtClean="0"/>
              <a:t>  </a:t>
            </a:r>
            <a:r>
              <a:rPr lang="en-GB" sz="2200" dirty="0" smtClean="0"/>
              <a:t>Sig reduction in MPSS 	scores and urge to smoke 	from baseline to 10 puffs 	and 60 </a:t>
            </a:r>
            <a:r>
              <a:rPr lang="en-GB" sz="2200" dirty="0" err="1" smtClean="0"/>
              <a:t>mins</a:t>
            </a:r>
            <a:r>
              <a:rPr lang="en-GB" sz="2200" dirty="0" smtClean="0"/>
              <a:t> </a:t>
            </a:r>
            <a:r>
              <a:rPr lang="en-GB" sz="2200" i="1" dirty="0" smtClean="0"/>
              <a:t>ad lib </a:t>
            </a:r>
            <a:r>
              <a:rPr lang="en-GB" sz="2200" dirty="0" err="1" smtClean="0"/>
              <a:t>vaping</a:t>
            </a:r>
            <a:r>
              <a:rPr lang="en-GB" sz="2200" dirty="0" smtClean="0"/>
              <a:t> 	(p &lt; 0.05)</a:t>
            </a:r>
            <a:endParaRPr lang="en-GB" sz="2200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0" y="1412776"/>
          <a:ext cx="41764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395536" y="3861048"/>
          <a:ext cx="4608512" cy="279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/>
          <a:lstStyle/>
          <a:p>
            <a:r>
              <a:rPr lang="en-GB" dirty="0" smtClean="0"/>
              <a:t>Adverse Effects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55576" y="1268760"/>
          <a:ext cx="7560840" cy="4389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60240"/>
                <a:gridCol w="1279894"/>
                <a:gridCol w="1323129"/>
                <a:gridCol w="1389285"/>
                <a:gridCol w="1408292"/>
              </a:tblGrid>
              <a:tr h="32232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Side Effect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Mean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SEM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Light-headedness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41.36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7.37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Throat</a:t>
                      </a:r>
                      <a:r>
                        <a:rPr lang="en-GB" baseline="0" dirty="0" smtClean="0"/>
                        <a:t> irritation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27.25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7.53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Dizzy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24.82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5.54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Salivation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66.5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20.71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5.58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Mouth irritation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16.54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4.75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Weak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14.86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4.90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Cold hands/feet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10.82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3.32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Poundin</a:t>
                      </a:r>
                      <a:r>
                        <a:rPr lang="en-GB" baseline="0" dirty="0" smtClean="0"/>
                        <a:t>g heart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10.71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2.40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Headache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10.61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3.81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Sweaty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48.5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9.79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3.08</a:t>
                      </a:r>
                      <a:endParaRPr lang="en-GB" dirty="0"/>
                    </a:p>
                  </a:txBody>
                  <a:tcPr/>
                </a:tc>
              </a:tr>
              <a:tr h="322322">
                <a:tc>
                  <a:txBody>
                    <a:bodyPr/>
                    <a:lstStyle/>
                    <a:p>
                      <a:r>
                        <a:rPr lang="en-GB" dirty="0" smtClean="0"/>
                        <a:t>Mean TOTAL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12.81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1.45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Summary/Conclusions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Effective plasma nicotine concentrations can be achieved via use of an e-cigarette </a:t>
            </a:r>
            <a:r>
              <a:rPr lang="en-GB" dirty="0" err="1" smtClean="0"/>
              <a:t>cartomizer</a:t>
            </a:r>
            <a:r>
              <a:rPr lang="en-GB" dirty="0" smtClean="0"/>
              <a:t> device (</a:t>
            </a:r>
            <a:r>
              <a:rPr lang="en-GB" dirty="0" err="1" smtClean="0"/>
              <a:t>skycig</a:t>
            </a:r>
            <a:r>
              <a:rPr lang="en-GB" dirty="0" smtClean="0"/>
              <a:t>) in habitual users</a:t>
            </a:r>
          </a:p>
          <a:p>
            <a:r>
              <a:rPr lang="en-GB" dirty="0" smtClean="0"/>
              <a:t>Wide individual variation &amp; gender effects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 err="1" smtClean="0"/>
              <a:t>skycig</a:t>
            </a:r>
            <a:r>
              <a:rPr lang="en-GB" dirty="0" smtClean="0"/>
              <a:t> seems to be effective in alleviating urge to smoke and tobacco-related withdrawal symptoms…</a:t>
            </a:r>
          </a:p>
          <a:p>
            <a:r>
              <a:rPr lang="en-GB" dirty="0" smtClean="0"/>
              <a:t>…And associated with low reporting of adverse effects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Directions/Implications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Future work should explore effects of </a:t>
            </a:r>
            <a:r>
              <a:rPr lang="en-GB" dirty="0" err="1" smtClean="0"/>
              <a:t>vaping</a:t>
            </a:r>
            <a:r>
              <a:rPr lang="en-GB" dirty="0" smtClean="0"/>
              <a:t> topography and device characteristics in relation to nicotine delivery</a:t>
            </a:r>
          </a:p>
          <a:p>
            <a:r>
              <a:rPr lang="en-GB" dirty="0" smtClean="0"/>
              <a:t>Level of nicotine in cartridges may not be important if </a:t>
            </a:r>
            <a:r>
              <a:rPr lang="en-GB" dirty="0" err="1" smtClean="0"/>
              <a:t>vapers</a:t>
            </a:r>
            <a:r>
              <a:rPr lang="en-GB" dirty="0" smtClean="0"/>
              <a:t> can adapt the way they </a:t>
            </a:r>
            <a:r>
              <a:rPr lang="en-GB" dirty="0" err="1" smtClean="0"/>
              <a:t>vape</a:t>
            </a:r>
            <a:r>
              <a:rPr lang="en-GB" dirty="0" smtClean="0"/>
              <a:t> to influence nicotine delivery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u="sng" dirty="0" smtClean="0"/>
              <a:t>Thanks to:</a:t>
            </a:r>
          </a:p>
          <a:p>
            <a:r>
              <a:rPr lang="en-GB" dirty="0" err="1" smtClean="0"/>
              <a:t>Skycigs</a:t>
            </a:r>
            <a:r>
              <a:rPr lang="en-GB" dirty="0" smtClean="0"/>
              <a:t> for funding the study </a:t>
            </a:r>
          </a:p>
          <a:p>
            <a:r>
              <a:rPr lang="en-GB" dirty="0" smtClean="0"/>
              <a:t>ABS labs for </a:t>
            </a:r>
            <a:r>
              <a:rPr lang="en-GB" dirty="0" err="1" smtClean="0"/>
              <a:t>bioanalysis</a:t>
            </a:r>
            <a:r>
              <a:rPr lang="en-GB" dirty="0" smtClean="0"/>
              <a:t> of nicotine from plasma</a:t>
            </a:r>
          </a:p>
          <a:p>
            <a:r>
              <a:rPr lang="en-GB" dirty="0" smtClean="0"/>
              <a:t>Paula Booth for recruitment and data collection </a:t>
            </a:r>
          </a:p>
          <a:p>
            <a:r>
              <a:rPr lang="en-GB" dirty="0" smtClean="0"/>
              <a:t>Participants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Conflict of Interest &amp; Funding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dirty="0" smtClean="0"/>
              <a:t>	</a:t>
            </a:r>
            <a:r>
              <a:rPr lang="en-GB" sz="3000" dirty="0" smtClean="0">
                <a:solidFill>
                  <a:schemeClr val="tx1"/>
                </a:solidFill>
              </a:rPr>
              <a:t>This study was funded by SKYCIGS</a:t>
            </a:r>
          </a:p>
          <a:p>
            <a:pPr algn="ctr">
              <a:buNone/>
            </a:pPr>
            <a:endParaRPr lang="en-GB" sz="30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GB" sz="3000" dirty="0" smtClean="0">
                <a:solidFill>
                  <a:schemeClr val="tx1"/>
                </a:solidFill>
              </a:rPr>
              <a:t>	Lynne Dawkins has previously undertaken research for e-cigarette companies, received products for research purposes and funding for speaking at research conferences</a:t>
            </a:r>
          </a:p>
          <a:p>
            <a:pPr algn="ctr">
              <a:buNone/>
            </a:pPr>
            <a:endParaRPr lang="en-GB" sz="30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GB" sz="3000" dirty="0" smtClean="0">
                <a:solidFill>
                  <a:schemeClr val="tx1"/>
                </a:solidFill>
              </a:rPr>
              <a:t>	Olivia Corcoran has no conflicts of interests to declare</a:t>
            </a:r>
          </a:p>
          <a:p>
            <a:pPr>
              <a:buNone/>
            </a:pPr>
            <a:endParaRPr lang="en-GB" sz="2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GB" sz="2800" dirty="0" smtClean="0">
                <a:solidFill>
                  <a:schemeClr val="tx1"/>
                </a:solidFill>
              </a:rPr>
              <a:t>	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0"/>
            <a:ext cx="6696744" cy="1124744"/>
          </a:xfrm>
        </p:spPr>
        <p:txBody>
          <a:bodyPr>
            <a:normAutofit/>
          </a:bodyPr>
          <a:lstStyle/>
          <a:p>
            <a:pPr algn="ctr"/>
            <a:r>
              <a:rPr lang="en-GB" sz="38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</a:rPr>
              <a:t>E-cigarettes:  what are they?</a:t>
            </a:r>
            <a:endParaRPr lang="en-GB" sz="3800" dirty="0">
              <a:solidFill>
                <a:schemeClr val="tx1">
                  <a:lumMod val="75000"/>
                </a:schemeClr>
              </a:solidFill>
              <a:latin typeface="Arial" pitchFamily="34" charset="0"/>
            </a:endParaRPr>
          </a:p>
        </p:txBody>
      </p:sp>
      <p:pic>
        <p:nvPicPr>
          <p:cNvPr id="33" name="Picture 32" descr="2tornado batte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412776"/>
            <a:ext cx="2376264" cy="2376264"/>
          </a:xfrm>
          <a:prstGeom prst="rect">
            <a:avLst/>
          </a:prstGeom>
        </p:spPr>
      </p:pic>
      <p:pic>
        <p:nvPicPr>
          <p:cNvPr id="34" name="Picture 33" descr="min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0"/>
            <a:ext cx="2605330" cy="2204864"/>
          </a:xfrm>
          <a:prstGeom prst="rect">
            <a:avLst/>
          </a:prstGeom>
        </p:spPr>
      </p:pic>
      <p:pic>
        <p:nvPicPr>
          <p:cNvPr id="38" name="Picture 37" descr="EGo-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89440" y="3501008"/>
            <a:ext cx="2354560" cy="2354560"/>
          </a:xfrm>
          <a:prstGeom prst="rect">
            <a:avLst/>
          </a:prstGeom>
        </p:spPr>
      </p:pic>
      <p:pic>
        <p:nvPicPr>
          <p:cNvPr id="32774" name="Picture 6" descr="http://bestecigarettekit.com/wp-content/uploads/2012/10/Electronic-Cigarette-blac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254305">
            <a:off x="3667358" y="4756606"/>
            <a:ext cx="3019928" cy="3019929"/>
          </a:xfrm>
          <a:prstGeom prst="rect">
            <a:avLst/>
          </a:prstGeom>
          <a:noFill/>
        </p:spPr>
      </p:pic>
      <p:pic>
        <p:nvPicPr>
          <p:cNvPr id="13" name="Content Placeholder 12" descr="atomizer and cart.jpg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3779912" y="3789040"/>
            <a:ext cx="2664296" cy="1970235"/>
          </a:xfrm>
        </p:spPr>
      </p:pic>
      <p:pic>
        <p:nvPicPr>
          <p:cNvPr id="16" name="Picture 15" descr="odessey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3528" y="5445224"/>
            <a:ext cx="3024335" cy="1104253"/>
          </a:xfrm>
          <a:prstGeom prst="rect">
            <a:avLst/>
          </a:prstGeom>
        </p:spPr>
      </p:pic>
      <p:pic>
        <p:nvPicPr>
          <p:cNvPr id="30" name="Picture 29" descr="clearomizer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5536" y="3501008"/>
            <a:ext cx="2627784" cy="1862410"/>
          </a:xfrm>
          <a:prstGeom prst="rect">
            <a:avLst/>
          </a:prstGeom>
        </p:spPr>
      </p:pic>
      <p:pic>
        <p:nvPicPr>
          <p:cNvPr id="14" name="Picture 13" descr="skycig case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915816" y="1412776"/>
            <a:ext cx="3912142" cy="1944216"/>
          </a:xfrm>
          <a:prstGeom prst="rect">
            <a:avLst/>
          </a:prstGeom>
        </p:spPr>
      </p:pic>
      <p:pic>
        <p:nvPicPr>
          <p:cNvPr id="15" name="Picture 14" descr="skycig_cartridge_refills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084168" y="980728"/>
            <a:ext cx="2678038" cy="1379595"/>
          </a:xfrm>
          <a:prstGeom prst="rect">
            <a:avLst/>
          </a:prstGeom>
        </p:spPr>
      </p:pic>
      <p:pic>
        <p:nvPicPr>
          <p:cNvPr id="35" name="Picture 34" descr="liquid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812360" y="1916832"/>
            <a:ext cx="1772816" cy="1772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Previous Research: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68052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 smtClean="0">
                <a:solidFill>
                  <a:schemeClr val="tx1"/>
                </a:solidFill>
              </a:rPr>
              <a:t>Survey data suggest that the majority of smokers use e-cigs to stop smoking (74%; Dawkins et al., 2013)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en-GB" sz="12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 err="1" smtClean="0">
                <a:solidFill>
                  <a:schemeClr val="tx1"/>
                </a:solidFill>
              </a:rPr>
              <a:t>Bullen</a:t>
            </a:r>
            <a:r>
              <a:rPr lang="en-GB" sz="2800" dirty="0" smtClean="0">
                <a:solidFill>
                  <a:schemeClr val="tx1"/>
                </a:solidFill>
              </a:rPr>
              <a:t> et al. (2010)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600" dirty="0" smtClean="0">
                <a:solidFill>
                  <a:schemeClr val="tx1"/>
                </a:solidFill>
              </a:rPr>
              <a:t>Relative to 0mg, the16mg (</a:t>
            </a:r>
            <a:r>
              <a:rPr lang="en-GB" sz="2600" dirty="0" err="1" smtClean="0">
                <a:solidFill>
                  <a:schemeClr val="tx1"/>
                </a:solidFill>
              </a:rPr>
              <a:t>Ruyan</a:t>
            </a:r>
            <a:r>
              <a:rPr lang="en-GB" sz="2600" dirty="0" smtClean="0">
                <a:solidFill>
                  <a:schemeClr val="tx1"/>
                </a:solidFill>
              </a:rPr>
              <a:t>) e-cig reduced craving but not withdrawal symptoms over 60 minutes.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600" dirty="0" smtClean="0">
                <a:solidFill>
                  <a:schemeClr val="tx1"/>
                </a:solidFill>
              </a:rPr>
              <a:t>Mean </a:t>
            </a:r>
            <a:r>
              <a:rPr lang="en-GB" sz="2600" dirty="0" err="1" smtClean="0">
                <a:solidFill>
                  <a:schemeClr val="tx1"/>
                </a:solidFill>
              </a:rPr>
              <a:t>tmax</a:t>
            </a:r>
            <a:r>
              <a:rPr lang="en-GB" sz="2600" dirty="0" smtClean="0">
                <a:solidFill>
                  <a:schemeClr val="tx1"/>
                </a:solidFill>
              </a:rPr>
              <a:t>: 19.6 </a:t>
            </a:r>
            <a:r>
              <a:rPr lang="en-GB" sz="2600" dirty="0" err="1" smtClean="0">
                <a:solidFill>
                  <a:schemeClr val="tx1"/>
                </a:solidFill>
              </a:rPr>
              <a:t>mins</a:t>
            </a:r>
            <a:r>
              <a:rPr lang="en-GB" sz="2600" dirty="0" smtClean="0">
                <a:solidFill>
                  <a:schemeClr val="tx1"/>
                </a:solidFill>
              </a:rPr>
              <a:t>; mean </a:t>
            </a:r>
            <a:r>
              <a:rPr lang="en-GB" sz="2600" dirty="0" err="1" smtClean="0">
                <a:solidFill>
                  <a:schemeClr val="tx1"/>
                </a:solidFill>
              </a:rPr>
              <a:t>Cmax</a:t>
            </a:r>
            <a:r>
              <a:rPr lang="en-GB" sz="2600" dirty="0" smtClean="0">
                <a:solidFill>
                  <a:schemeClr val="tx1"/>
                </a:solidFill>
              </a:rPr>
              <a:t>: 1.3ng/ml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GB" sz="10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800" dirty="0" err="1" smtClean="0">
                <a:solidFill>
                  <a:schemeClr val="tx1"/>
                </a:solidFill>
              </a:rPr>
              <a:t>Eissenberg</a:t>
            </a:r>
            <a:r>
              <a:rPr lang="en-GB" sz="2800" dirty="0" smtClean="0">
                <a:solidFill>
                  <a:schemeClr val="tx1"/>
                </a:solidFill>
              </a:rPr>
              <a:t> (2010)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600" dirty="0" smtClean="0">
                <a:solidFill>
                  <a:schemeClr val="tx1"/>
                </a:solidFill>
              </a:rPr>
              <a:t>Compared 2 brands of 16mg e-cigs to tobacco smoking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600" dirty="0" smtClean="0">
                <a:solidFill>
                  <a:schemeClr val="tx1"/>
                </a:solidFill>
              </a:rPr>
              <a:t>Only tobacco smoking sig raised blood nicotine levels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2600" dirty="0" smtClean="0">
                <a:solidFill>
                  <a:schemeClr val="tx1"/>
                </a:solidFill>
              </a:rPr>
              <a:t>Both e-cigs ineffective at suppressing craving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Previous Research: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536504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Ineffective / inconsistent </a:t>
            </a:r>
            <a:r>
              <a:rPr lang="en-GB" dirty="0" err="1" smtClean="0">
                <a:solidFill>
                  <a:schemeClr val="tx1"/>
                </a:solidFill>
              </a:rPr>
              <a:t>vaping</a:t>
            </a:r>
            <a:r>
              <a:rPr lang="en-GB" dirty="0" smtClean="0">
                <a:solidFill>
                  <a:schemeClr val="tx1"/>
                </a:solidFill>
              </a:rPr>
              <a:t> in naive users?</a:t>
            </a:r>
          </a:p>
          <a:p>
            <a:r>
              <a:rPr lang="en-GB" dirty="0" err="1" smtClean="0">
                <a:solidFill>
                  <a:schemeClr val="tx1"/>
                </a:solidFill>
              </a:rPr>
              <a:t>Vansickel</a:t>
            </a:r>
            <a:r>
              <a:rPr lang="en-GB" dirty="0" smtClean="0">
                <a:solidFill>
                  <a:schemeClr val="tx1"/>
                </a:solidFill>
              </a:rPr>
              <a:t> &amp; </a:t>
            </a:r>
            <a:r>
              <a:rPr lang="en-GB" dirty="0" err="1" smtClean="0">
                <a:solidFill>
                  <a:schemeClr val="tx1"/>
                </a:solidFill>
              </a:rPr>
              <a:t>Eissenberg</a:t>
            </a:r>
            <a:r>
              <a:rPr lang="en-GB" dirty="0" smtClean="0">
                <a:solidFill>
                  <a:schemeClr val="tx1"/>
                </a:solidFill>
              </a:rPr>
              <a:t> (2013)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Effective nicotine delivery in 8 experienced ‘</a:t>
            </a:r>
            <a:r>
              <a:rPr lang="en-GB" dirty="0" err="1" smtClean="0">
                <a:solidFill>
                  <a:schemeClr val="tx1"/>
                </a:solidFill>
              </a:rPr>
              <a:t>vapers</a:t>
            </a:r>
            <a:r>
              <a:rPr lang="en-GB" dirty="0" smtClean="0">
                <a:solidFill>
                  <a:schemeClr val="tx1"/>
                </a:solidFill>
              </a:rPr>
              <a:t>’ 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Increase from 2ng/ml at baseline to 10.3ng/ml within 5 </a:t>
            </a:r>
            <a:r>
              <a:rPr lang="en-GB" dirty="0" err="1" smtClean="0">
                <a:solidFill>
                  <a:schemeClr val="tx1"/>
                </a:solidFill>
              </a:rPr>
              <a:t>mins</a:t>
            </a:r>
            <a:endParaRPr lang="en-GB" dirty="0" smtClean="0">
              <a:solidFill>
                <a:schemeClr val="tx1"/>
              </a:solidFill>
            </a:endParaRP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Mean </a:t>
            </a:r>
            <a:r>
              <a:rPr lang="en-GB" dirty="0" err="1" smtClean="0">
                <a:solidFill>
                  <a:schemeClr val="tx1"/>
                </a:solidFill>
              </a:rPr>
              <a:t>tmax</a:t>
            </a:r>
            <a:r>
              <a:rPr lang="en-GB" dirty="0" smtClean="0">
                <a:solidFill>
                  <a:schemeClr val="tx1"/>
                </a:solidFill>
              </a:rPr>
              <a:t>:  60 </a:t>
            </a:r>
            <a:r>
              <a:rPr lang="en-GB" dirty="0" err="1" smtClean="0">
                <a:solidFill>
                  <a:schemeClr val="tx1"/>
                </a:solidFill>
              </a:rPr>
              <a:t>mins</a:t>
            </a:r>
            <a:r>
              <a:rPr lang="en-GB" dirty="0" smtClean="0">
                <a:solidFill>
                  <a:schemeClr val="tx1"/>
                </a:solidFill>
              </a:rPr>
              <a:t>; mean </a:t>
            </a:r>
            <a:r>
              <a:rPr lang="en-GB" dirty="0" err="1" smtClean="0">
                <a:solidFill>
                  <a:schemeClr val="tx1"/>
                </a:solidFill>
              </a:rPr>
              <a:t>Cmax</a:t>
            </a:r>
            <a:r>
              <a:rPr lang="en-GB" dirty="0" smtClean="0">
                <a:solidFill>
                  <a:schemeClr val="tx1"/>
                </a:solidFill>
              </a:rPr>
              <a:t>: 16.3ng/ml</a:t>
            </a:r>
          </a:p>
          <a:p>
            <a:pPr lvl="1"/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7885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797424" y="2132857"/>
          <a:ext cx="4088055" cy="318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rism 5" r:id="rId4" imgW="3740040" imgH="2917080" progId="">
                  <p:embed/>
                </p:oleObj>
              </mc:Choice>
              <mc:Fallback>
                <p:oleObj name="Prism 5" r:id="rId4" imgW="3740040" imgH="29170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4" y="2132857"/>
                        <a:ext cx="4088055" cy="318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Current Aims: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000" dirty="0" smtClean="0">
                <a:solidFill>
                  <a:schemeClr val="tx1"/>
                </a:solidFill>
              </a:rPr>
              <a:t>To replicate the </a:t>
            </a:r>
            <a:r>
              <a:rPr lang="en-GB" sz="3000" dirty="0" err="1" smtClean="0">
                <a:solidFill>
                  <a:schemeClr val="tx1"/>
                </a:solidFill>
              </a:rPr>
              <a:t>Vansickel</a:t>
            </a:r>
            <a:r>
              <a:rPr lang="en-GB" sz="3000" dirty="0" smtClean="0">
                <a:solidFill>
                  <a:schemeClr val="tx1"/>
                </a:solidFill>
              </a:rPr>
              <a:t> &amp; </a:t>
            </a:r>
            <a:r>
              <a:rPr lang="en-GB" sz="3000" dirty="0" err="1" smtClean="0">
                <a:solidFill>
                  <a:schemeClr val="tx1"/>
                </a:solidFill>
              </a:rPr>
              <a:t>Eissenberg</a:t>
            </a:r>
            <a:r>
              <a:rPr lang="en-GB" sz="3000" dirty="0" smtClean="0">
                <a:solidFill>
                  <a:schemeClr val="tx1"/>
                </a:solidFill>
              </a:rPr>
              <a:t> (2013) study design in a sample of habitual e-cigarette users (</a:t>
            </a:r>
            <a:r>
              <a:rPr lang="en-GB" sz="3000" dirty="0" err="1" smtClean="0">
                <a:solidFill>
                  <a:schemeClr val="tx1"/>
                </a:solidFill>
              </a:rPr>
              <a:t>vapers</a:t>
            </a:r>
            <a:r>
              <a:rPr lang="en-GB" sz="3000" dirty="0" smtClean="0">
                <a:solidFill>
                  <a:schemeClr val="tx1"/>
                </a:solidFill>
              </a:rPr>
              <a:t>) using a standard cigarette-like </a:t>
            </a:r>
            <a:r>
              <a:rPr lang="en-GB" sz="3000" dirty="0" err="1" smtClean="0">
                <a:solidFill>
                  <a:schemeClr val="tx1"/>
                </a:solidFill>
              </a:rPr>
              <a:t>cartomizer</a:t>
            </a:r>
            <a:r>
              <a:rPr lang="en-GB" sz="3000" dirty="0" smtClean="0">
                <a:solidFill>
                  <a:schemeClr val="tx1"/>
                </a:solidFill>
              </a:rPr>
              <a:t> e-cigarette (the SKYCIG) with 18mg/ml nicotine cartridge</a:t>
            </a:r>
          </a:p>
          <a:p>
            <a:pPr>
              <a:buNone/>
            </a:pPr>
            <a:endParaRPr lang="en-GB" sz="1100" dirty="0" smtClean="0">
              <a:solidFill>
                <a:schemeClr val="tx1"/>
              </a:solidFill>
            </a:endParaRPr>
          </a:p>
          <a:p>
            <a:r>
              <a:rPr lang="en-GB" sz="3000" dirty="0" smtClean="0">
                <a:solidFill>
                  <a:schemeClr val="tx1"/>
                </a:solidFill>
              </a:rPr>
              <a:t>To explore effects of the e-cigarette on urge to smoke, tobacco-related withdrawal symptoms and adverse effects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Methods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n-GB" u="sng" dirty="0" smtClean="0">
                <a:solidFill>
                  <a:schemeClr val="tx1"/>
                </a:solidFill>
              </a:rPr>
              <a:t>Participants:</a:t>
            </a:r>
            <a:r>
              <a:rPr lang="en-GB" dirty="0" smtClean="0">
                <a:solidFill>
                  <a:schemeClr val="tx1"/>
                </a:solidFill>
              </a:rPr>
              <a:t>  14 regular SKYCIG users (3 female; mean age 37) </a:t>
            </a:r>
          </a:p>
          <a:p>
            <a:r>
              <a:rPr lang="en-GB" u="sng" dirty="0" smtClean="0">
                <a:solidFill>
                  <a:schemeClr val="tx1"/>
                </a:solidFill>
              </a:rPr>
              <a:t>The E-cigarette: </a:t>
            </a:r>
            <a:r>
              <a:rPr lang="en-GB" dirty="0" err="1" smtClean="0">
                <a:solidFill>
                  <a:schemeClr val="tx1"/>
                </a:solidFill>
              </a:rPr>
              <a:t>skycig</a:t>
            </a:r>
            <a:r>
              <a:rPr lang="en-GB" dirty="0" smtClean="0">
                <a:solidFill>
                  <a:schemeClr val="tx1"/>
                </a:solidFill>
              </a:rPr>
              <a:t> 2-piece </a:t>
            </a:r>
            <a:r>
              <a:rPr lang="en-GB" dirty="0" err="1" smtClean="0">
                <a:solidFill>
                  <a:schemeClr val="tx1"/>
                </a:solidFill>
              </a:rPr>
              <a:t>cartomizer</a:t>
            </a:r>
            <a:r>
              <a:rPr lang="en-GB" dirty="0" smtClean="0">
                <a:solidFill>
                  <a:schemeClr val="tx1"/>
                </a:solidFill>
              </a:rPr>
              <a:t> e-cigarette fitted with 18mg/ml Crown Tobacco Bold cartridge 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 descr="skycig comple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412064"/>
            <a:ext cx="4464496" cy="2085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Procedure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1520" y="1700808"/>
            <a:ext cx="8677472" cy="720079"/>
            <a:chOff x="251520" y="1700808"/>
            <a:chExt cx="8677472" cy="720079"/>
          </a:xfrm>
        </p:grpSpPr>
        <p:sp>
          <p:nvSpPr>
            <p:cNvPr id="9" name="TextBox 8"/>
            <p:cNvSpPr txBox="1"/>
            <p:nvPr/>
          </p:nvSpPr>
          <p:spPr>
            <a:xfrm>
              <a:off x="251520" y="1700808"/>
              <a:ext cx="1584176" cy="707886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Overnight abstinence </a:t>
              </a:r>
              <a:endParaRPr lang="en-GB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95736" y="1844824"/>
              <a:ext cx="1224136" cy="400110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baseline</a:t>
              </a:r>
              <a:endParaRPr lang="en-GB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79912" y="1844824"/>
              <a:ext cx="1296144" cy="400110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10 puffs</a:t>
              </a:r>
              <a:endParaRPr lang="en-GB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36096" y="1700808"/>
              <a:ext cx="1584176" cy="707886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60m </a:t>
              </a:r>
              <a:r>
                <a:rPr lang="en-GB" sz="2000" i="1" dirty="0" smtClean="0"/>
                <a:t>ad lib</a:t>
              </a:r>
              <a:r>
                <a:rPr lang="en-GB" sz="2000" dirty="0" smtClean="0"/>
                <a:t> </a:t>
              </a:r>
              <a:r>
                <a:rPr lang="en-GB" sz="2000" dirty="0" err="1" smtClean="0"/>
                <a:t>vaping</a:t>
              </a:r>
              <a:endParaRPr lang="en-GB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52320" y="1700808"/>
              <a:ext cx="1476672" cy="720079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/>
                <a:t>60m rest (no </a:t>
              </a:r>
              <a:r>
                <a:rPr lang="en-GB" sz="2000" dirty="0" err="1" smtClean="0"/>
                <a:t>vaping</a:t>
              </a:r>
              <a:r>
                <a:rPr lang="en-GB" sz="2000" dirty="0" smtClean="0"/>
                <a:t>)</a:t>
              </a:r>
              <a:endParaRPr lang="en-GB" sz="2000" dirty="0"/>
            </a:p>
          </p:txBody>
        </p:sp>
        <p:cxnSp>
          <p:nvCxnSpPr>
            <p:cNvPr id="11" name="Straight Arrow Connector 10"/>
            <p:cNvCxnSpPr>
              <a:stCxn id="9" idx="3"/>
              <a:endCxn id="12" idx="1"/>
            </p:cNvCxnSpPr>
            <p:nvPr/>
          </p:nvCxnSpPr>
          <p:spPr>
            <a:xfrm flipV="1">
              <a:off x="1835696" y="2044879"/>
              <a:ext cx="360040" cy="9872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3419872" y="2060848"/>
              <a:ext cx="360040" cy="9872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076056" y="2060848"/>
              <a:ext cx="360040" cy="9872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7020272" y="2060848"/>
              <a:ext cx="360040" cy="9872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79512" y="3068960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B = blood</a:t>
            </a:r>
          </a:p>
          <a:p>
            <a:r>
              <a:rPr lang="en-GB" sz="2000" dirty="0" smtClean="0">
                <a:solidFill>
                  <a:srgbClr val="008E40"/>
                </a:solidFill>
              </a:rPr>
              <a:t>Q =  questionnaires</a:t>
            </a:r>
            <a:endParaRPr lang="en-GB" sz="2000" dirty="0">
              <a:solidFill>
                <a:srgbClr val="008E4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771800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499992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508104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012160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516216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020272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820472" y="2564904"/>
            <a:ext cx="0" cy="1224136"/>
          </a:xfrm>
          <a:prstGeom prst="straightConnector1">
            <a:avLst/>
          </a:prstGeom>
          <a:ln w="25400">
            <a:solidFill>
              <a:schemeClr val="tx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39752" y="386104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b="1" dirty="0" smtClean="0">
                <a:solidFill>
                  <a:srgbClr val="008E40"/>
                </a:solidFill>
              </a:rPr>
              <a:t>Q</a:t>
            </a:r>
            <a:endParaRPr lang="en-GB" b="1" dirty="0">
              <a:solidFill>
                <a:srgbClr val="008E4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67944" y="386104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b="1" dirty="0" smtClean="0">
                <a:solidFill>
                  <a:srgbClr val="008E40"/>
                </a:solidFill>
              </a:rPr>
              <a:t>Q</a:t>
            </a:r>
            <a:endParaRPr lang="en-GB" b="1" dirty="0">
              <a:solidFill>
                <a:srgbClr val="008E4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388424" y="386104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b="1" dirty="0" smtClean="0">
                <a:solidFill>
                  <a:srgbClr val="008E40"/>
                </a:solidFill>
              </a:rPr>
              <a:t>Q</a:t>
            </a:r>
            <a:endParaRPr lang="en-GB" b="1" dirty="0">
              <a:solidFill>
                <a:srgbClr val="008E4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732240" y="386104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b="1" dirty="0" smtClean="0">
                <a:solidFill>
                  <a:srgbClr val="008E40"/>
                </a:solidFill>
              </a:rPr>
              <a:t>Q</a:t>
            </a:r>
            <a:endParaRPr lang="en-GB" b="1" dirty="0">
              <a:solidFill>
                <a:srgbClr val="008E4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20072" y="38610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724128" y="38610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28184" y="38610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9552" y="5301208"/>
            <a:ext cx="5904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chemeClr val="tx1">
                    <a:lumMod val="75000"/>
                  </a:schemeClr>
                </a:solidFill>
              </a:rPr>
              <a:t>Analysis of nicotine from plasma samples conducted by ABS Labs via mass spectrometry</a:t>
            </a:r>
            <a:endParaRPr lang="en-GB" sz="22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Questionnaires</a:t>
            </a:r>
            <a:endParaRPr lang="en-GB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en-GB" sz="2800" dirty="0" err="1" smtClean="0">
                <a:solidFill>
                  <a:schemeClr val="tx1"/>
                </a:solidFill>
              </a:rPr>
              <a:t>Fagerström</a:t>
            </a:r>
            <a:r>
              <a:rPr lang="en-GB" sz="2800" dirty="0" smtClean="0">
                <a:solidFill>
                  <a:schemeClr val="tx1"/>
                </a:solidFill>
              </a:rPr>
              <a:t> Test of Cigarette Dependence (baseline)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Mood &amp; Physical Symptoms Scale </a:t>
            </a:r>
            <a:r>
              <a:rPr lang="en-GB" sz="2400" dirty="0" smtClean="0">
                <a:solidFill>
                  <a:schemeClr val="tx1"/>
                </a:solidFill>
              </a:rPr>
              <a:t>(MPSS; West &amp; Hajek, 2004): </a:t>
            </a:r>
            <a:r>
              <a:rPr lang="en-GB" sz="2800" dirty="0" smtClean="0">
                <a:solidFill>
                  <a:schemeClr val="tx1"/>
                </a:solidFill>
              </a:rPr>
              <a:t>depressed, irritable, restless, hungry, poor concentration (all rated from 1-5) &amp; urge to smoke (rated from 1-7).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21 item VAS assessing side effects – e.g.: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5373216"/>
            <a:ext cx="6840760" cy="0"/>
          </a:xfrm>
          <a:prstGeom prst="line">
            <a:avLst/>
          </a:prstGeom>
          <a:ln w="3175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683568" y="4869160"/>
            <a:ext cx="7848872" cy="945396"/>
            <a:chOff x="683568" y="4869160"/>
            <a:chExt cx="7848872" cy="945396"/>
          </a:xfrm>
        </p:grpSpPr>
        <p:sp>
          <p:nvSpPr>
            <p:cNvPr id="6" name="TextBox 5"/>
            <p:cNvSpPr txBox="1"/>
            <p:nvPr/>
          </p:nvSpPr>
          <p:spPr>
            <a:xfrm>
              <a:off x="683568" y="5445224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000000"/>
                  </a:solidFill>
                </a:rPr>
                <a:t>Not at all</a:t>
              </a:r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92280" y="5445224"/>
              <a:ext cx="1440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000000"/>
                  </a:solidFill>
                </a:rPr>
                <a:t>extremely</a:t>
              </a:r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67944" y="4869160"/>
              <a:ext cx="14401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rgbClr val="000000"/>
                  </a:solidFill>
                </a:rPr>
                <a:t>Nausea</a:t>
              </a:r>
              <a:endParaRPr lang="en-GB" sz="20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EL Master Brand">
      <a:dk1>
        <a:srgbClr val="0063A4"/>
      </a:dk1>
      <a:lt1>
        <a:sysClr val="window" lastClr="FFFFFF"/>
      </a:lt1>
      <a:dk2>
        <a:srgbClr val="009ADA"/>
      </a:dk2>
      <a:lt2>
        <a:srgbClr val="EEECE1"/>
      </a:lt2>
      <a:accent1>
        <a:srgbClr val="A7A9AC"/>
      </a:accent1>
      <a:accent2>
        <a:srgbClr val="A7A9AC"/>
      </a:accent2>
      <a:accent3>
        <a:srgbClr val="A7A9AC"/>
      </a:accent3>
      <a:accent4>
        <a:srgbClr val="A7A9AC"/>
      </a:accent4>
      <a:accent5>
        <a:srgbClr val="A7A9AC"/>
      </a:accent5>
      <a:accent6>
        <a:srgbClr val="A7A9AC"/>
      </a:accent6>
      <a:hlink>
        <a:srgbClr val="009ADA"/>
      </a:hlink>
      <a:folHlink>
        <a:srgbClr val="009ADA"/>
      </a:folHlink>
    </a:clrScheme>
    <a:fontScheme name="U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824</Words>
  <Application>Microsoft Macintosh PowerPoint</Application>
  <PresentationFormat>On-screen Show (4:3)</PresentationFormat>
  <Paragraphs>225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Prism 5</vt:lpstr>
      <vt:lpstr>Evaluation of the ‘skycig’ electronic cigarette for nicotine delivery and subjective effects following acute use in regular users</vt:lpstr>
      <vt:lpstr>Conflict of Interest &amp; Funding</vt:lpstr>
      <vt:lpstr>E-cigarettes:  what are they?</vt:lpstr>
      <vt:lpstr>Previous Research:</vt:lpstr>
      <vt:lpstr>Previous Research:</vt:lpstr>
      <vt:lpstr>Current Aims:</vt:lpstr>
      <vt:lpstr>Methods</vt:lpstr>
      <vt:lpstr>Procedure</vt:lpstr>
      <vt:lpstr>Questionnaires</vt:lpstr>
      <vt:lpstr>Demographic &amp; smoking/vaping related information</vt:lpstr>
      <vt:lpstr>Mean plasma nicotine levels</vt:lpstr>
      <vt:lpstr>Individual nicotine levels</vt:lpstr>
      <vt:lpstr>Withdrawal symptoms &amp; Urge to smoke </vt:lpstr>
      <vt:lpstr>Adverse Effects</vt:lpstr>
      <vt:lpstr>Summary/Conclusions</vt:lpstr>
      <vt:lpstr>Future Directions/Implications</vt:lpstr>
      <vt:lpstr>Acknowledgements:</vt:lpstr>
    </vt:vector>
  </TitlesOfParts>
  <Company>University of East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of Health &amp; Bioscience</dc:title>
  <dc:creator>stuart2</dc:creator>
  <cp:lastModifiedBy>Monique Tomlinson</cp:lastModifiedBy>
  <cp:revision>141</cp:revision>
  <dcterms:created xsi:type="dcterms:W3CDTF">2011-02-16T17:01:59Z</dcterms:created>
  <dcterms:modified xsi:type="dcterms:W3CDTF">2013-06-21T09:11:05Z</dcterms:modified>
</cp:coreProperties>
</file>