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83" r:id="rId2"/>
    <p:sldId id="301" r:id="rId3"/>
    <p:sldId id="266" r:id="rId4"/>
    <p:sldId id="284" r:id="rId5"/>
    <p:sldId id="285" r:id="rId6"/>
    <p:sldId id="286" r:id="rId7"/>
    <p:sldId id="287" r:id="rId8"/>
    <p:sldId id="288" r:id="rId9"/>
    <p:sldId id="289" r:id="rId10"/>
    <p:sldId id="292" r:id="rId11"/>
    <p:sldId id="293" r:id="rId12"/>
    <p:sldId id="294" r:id="rId13"/>
    <p:sldId id="290" r:id="rId14"/>
    <p:sldId id="291" r:id="rId15"/>
    <p:sldId id="295" r:id="rId16"/>
    <p:sldId id="299" r:id="rId17"/>
    <p:sldId id="30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1DA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41" autoAdjust="0"/>
    <p:restoredTop sz="58602" autoAdjust="0"/>
  </p:normalViewPr>
  <p:slideViewPr>
    <p:cSldViewPr>
      <p:cViewPr varScale="1">
        <p:scale>
          <a:sx n="38" d="100"/>
          <a:sy n="38" d="100"/>
        </p:scale>
        <p:origin x="-15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4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9C602-98F9-4733-803E-370008B47F51}" type="datetimeFigureOut">
              <a:rPr lang="en-GB" smtClean="0"/>
              <a:pPr/>
              <a:t>21/06/2013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8A429-7651-46EC-B689-3ADC26074DD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857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8A429-7651-46EC-B689-3ADC26074DD8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48680" y="4343400"/>
            <a:ext cx="5832648" cy="4114800"/>
          </a:xfrm>
        </p:spPr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8A429-7651-46EC-B689-3ADC26074DD8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8A429-7651-46EC-B689-3ADC26074DD8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8A429-7651-46EC-B689-3ADC26074DD8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48680" y="4572000"/>
            <a:ext cx="5904656" cy="3886200"/>
          </a:xfrm>
        </p:spPr>
        <p:txBody>
          <a:bodyPr>
            <a:normAutofit/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8A429-7651-46EC-B689-3ADC26074DD8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716016"/>
            <a:ext cx="5486400" cy="3742184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8A429-7651-46EC-B689-3ADC26074DD8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8A429-7651-46EC-B689-3ADC26074DD8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6672" y="4644008"/>
            <a:ext cx="6048672" cy="3814192"/>
          </a:xfrm>
        </p:spPr>
        <p:txBody>
          <a:bodyPr>
            <a:normAutofit lnSpcReduction="10000"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8A429-7651-46EC-B689-3ADC26074DD8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8A429-7651-46EC-B689-3ADC26074DD8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8A429-7651-46EC-B689-3ADC26074DD8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2656" y="4343400"/>
            <a:ext cx="6192688" cy="4333056"/>
          </a:xfrm>
        </p:spPr>
        <p:txBody>
          <a:bodyPr>
            <a:normAutofit/>
          </a:bodyPr>
          <a:lstStyle/>
          <a:p>
            <a:endParaRPr lang="en-GB" baseline="0" dirty="0" smtClean="0"/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8A429-7651-46EC-B689-3ADC26074DD8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8A429-7651-46EC-B689-3ADC26074DD8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8A429-7651-46EC-B689-3ADC26074DD8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8A429-7651-46EC-B689-3ADC26074DD8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8A429-7651-46EC-B689-3ADC26074DD8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572000"/>
            <a:ext cx="5486400" cy="3886200"/>
          </a:xfrm>
        </p:spPr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8A429-7651-46EC-B689-3ADC26074DD8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644008"/>
            <a:ext cx="5486400" cy="3814192"/>
          </a:xfrm>
        </p:spPr>
        <p:txBody>
          <a:bodyPr>
            <a:normAutofit/>
          </a:bodyPr>
          <a:lstStyle/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8A429-7651-46EC-B689-3ADC26074DD8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EL BRANDING DEVICE PSYCHOLOGY 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714808" y="3429000"/>
            <a:ext cx="15716984" cy="39292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000109"/>
            <a:ext cx="7772400" cy="642942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420" y="16764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C830-2931-40F4-A9AD-9D1B2FCAF2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21/06/2013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F499-35EC-47F5-ADA8-AEB26AC70B6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sy_backgrou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693722"/>
            <a:ext cx="9144000" cy="516427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sy_backgrou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693722"/>
            <a:ext cx="9144000" cy="51642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sy_backgrou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693722"/>
            <a:ext cx="9144000" cy="51642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sy_backgrou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693722"/>
            <a:ext cx="9144000" cy="51642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4" name="Picture 3" descr="psy_backgrou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693722"/>
            <a:ext cx="9144000" cy="51642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sy_backgrou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693722"/>
            <a:ext cx="9144000" cy="51642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sy_backgrou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693722"/>
            <a:ext cx="9144000" cy="51642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sy_backgrou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693722"/>
            <a:ext cx="9144000" cy="51642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sy_backgrou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693722"/>
            <a:ext cx="9144000" cy="51642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2C830-2931-40F4-A9AD-9D1B2FCAF2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21/06/2013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7F499-35EC-47F5-ADA8-AEB26AC70B6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uel.ac.uk/psychology/research/drugs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png"/><Relationship Id="rId1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9.jpeg"/><Relationship Id="rId10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7772400" cy="2016225"/>
          </a:xfrm>
        </p:spPr>
        <p:txBody>
          <a:bodyPr>
            <a:normAutofit fontScale="90000"/>
          </a:bodyPr>
          <a:lstStyle/>
          <a:p>
            <a:r>
              <a:rPr lang="en-GB" dirty="0" err="1" smtClean="0"/>
              <a:t>Vaping</a:t>
            </a:r>
            <a:r>
              <a:rPr lang="en-GB" dirty="0" smtClean="0"/>
              <a:t> profiles and preferences:  an online survey of electronic cigarette users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2852936"/>
            <a:ext cx="7128792" cy="1752600"/>
          </a:xfrm>
        </p:spPr>
        <p:txBody>
          <a:bodyPr>
            <a:normAutofit fontScale="77500" lnSpcReduction="20000"/>
          </a:bodyPr>
          <a:lstStyle/>
          <a:p>
            <a:r>
              <a:rPr lang="en-GB" sz="3100" b="1" dirty="0" smtClean="0"/>
              <a:t>Dawkins, L., </a:t>
            </a:r>
            <a:r>
              <a:rPr lang="en-GB" sz="3100" dirty="0" smtClean="0"/>
              <a:t>Turner, J. Roberts, A. &amp; Soar, K.</a:t>
            </a:r>
            <a:r>
              <a:rPr lang="en-GB" sz="31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GB" sz="3100" dirty="0" smtClean="0"/>
              <a:t>Drugs &amp; Addictive Behaviours Research Group, School of Psychology, UEL</a:t>
            </a:r>
          </a:p>
          <a:p>
            <a:r>
              <a:rPr lang="en-GB" sz="3100" dirty="0" smtClean="0">
                <a:hlinkClick r:id="rId3"/>
              </a:rPr>
              <a:t>http://www.uel.ac.uk/psychology/research/drugs/</a:t>
            </a:r>
            <a:endParaRPr lang="en-GB" sz="3100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908720"/>
          </a:xfrm>
        </p:spPr>
        <p:txBody>
          <a:bodyPr>
            <a:noAutofit/>
          </a:bodyPr>
          <a:lstStyle/>
          <a:p>
            <a:r>
              <a:rPr lang="en-GB" sz="4000" dirty="0" smtClean="0"/>
              <a:t>Reasons for Use / Effects on smoking</a:t>
            </a:r>
            <a:endParaRPr lang="en-GB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95536" y="908720"/>
          <a:ext cx="8229600" cy="5263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2160240"/>
                <a:gridCol w="1964904"/>
              </a:tblGrid>
              <a:tr h="375983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/>
                        <a:t>N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/>
                        <a:t>%</a:t>
                      </a:r>
                      <a:endParaRPr lang="en-GB" sz="1600" b="0" dirty="0"/>
                    </a:p>
                  </a:txBody>
                  <a:tcPr/>
                </a:tc>
              </a:tr>
              <a:tr h="375983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Why start using </a:t>
                      </a:r>
                      <a:r>
                        <a:rPr lang="en-GB" sz="1600" b="1" dirty="0" err="1" smtClean="0"/>
                        <a:t>EC?</a:t>
                      </a:r>
                      <a:r>
                        <a:rPr lang="en-GB" sz="1600" b="1" baseline="30000" dirty="0" err="1" smtClean="0"/>
                        <a:t>a</a:t>
                      </a:r>
                      <a:endParaRPr lang="en-GB" sz="1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</a:tr>
              <a:tr h="37598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  complete alternative to smoking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1027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76</a:t>
                      </a:r>
                      <a:endParaRPr lang="en-GB" sz="1600" dirty="0"/>
                    </a:p>
                  </a:txBody>
                  <a:tcPr/>
                </a:tc>
              </a:tr>
              <a:tr h="37598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   partial alternative</a:t>
                      </a:r>
                      <a:r>
                        <a:rPr lang="en-GB" sz="1600" baseline="0" dirty="0" smtClean="0"/>
                        <a:t> to smoking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257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19</a:t>
                      </a:r>
                      <a:endParaRPr lang="en-GB" sz="1600" dirty="0"/>
                    </a:p>
                  </a:txBody>
                  <a:tcPr/>
                </a:tc>
              </a:tr>
              <a:tr h="37598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   Other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730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65</a:t>
                      </a:r>
                      <a:endParaRPr lang="en-GB" sz="1600" dirty="0"/>
                    </a:p>
                  </a:txBody>
                  <a:tcPr/>
                </a:tc>
              </a:tr>
              <a:tr h="375983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Since</a:t>
                      </a:r>
                      <a:r>
                        <a:rPr lang="en-GB" sz="1600" b="1" baseline="0" dirty="0" smtClean="0"/>
                        <a:t> using </a:t>
                      </a:r>
                      <a:r>
                        <a:rPr lang="en-GB" sz="1600" b="1" baseline="0" dirty="0" err="1" smtClean="0"/>
                        <a:t>EC</a:t>
                      </a:r>
                      <a:r>
                        <a:rPr lang="en-GB" sz="1600" b="1" baseline="30000" dirty="0" err="1" smtClean="0"/>
                        <a:t>b</a:t>
                      </a:r>
                      <a:r>
                        <a:rPr lang="en-GB" sz="1600" b="1" baseline="0" dirty="0" smtClean="0"/>
                        <a:t>: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</a:tr>
              <a:tr h="37598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   not smoked</a:t>
                      </a:r>
                      <a:r>
                        <a:rPr lang="en-GB" sz="1600" baseline="0" dirty="0" smtClean="0"/>
                        <a:t> for several weeks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221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17</a:t>
                      </a:r>
                      <a:endParaRPr lang="en-GB" sz="1600" dirty="0"/>
                    </a:p>
                  </a:txBody>
                  <a:tcPr/>
                </a:tc>
              </a:tr>
              <a:tr h="37598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   not smoked</a:t>
                      </a:r>
                      <a:r>
                        <a:rPr lang="en-GB" sz="1600" baseline="0" dirty="0" smtClean="0"/>
                        <a:t> for several months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760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57</a:t>
                      </a:r>
                      <a:endParaRPr lang="en-GB" sz="1600" dirty="0"/>
                    </a:p>
                  </a:txBody>
                  <a:tcPr/>
                </a:tc>
              </a:tr>
              <a:tr h="375983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Since</a:t>
                      </a:r>
                      <a:r>
                        <a:rPr lang="en-GB" sz="1600" b="1" baseline="0" dirty="0" smtClean="0"/>
                        <a:t> EC use, tobacco craving </a:t>
                      </a:r>
                      <a:r>
                        <a:rPr lang="en-GB" sz="1600" b="1" baseline="0" dirty="0" err="1" smtClean="0"/>
                        <a:t>has</a:t>
                      </a:r>
                      <a:r>
                        <a:rPr lang="en-GB" sz="1600" b="1" baseline="30000" dirty="0" err="1" smtClean="0"/>
                        <a:t>b</a:t>
                      </a:r>
                      <a:r>
                        <a:rPr lang="en-GB" sz="1600" b="1" baseline="0" dirty="0" smtClean="0"/>
                        <a:t>: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</a:tr>
              <a:tr h="375983">
                <a:tc>
                  <a:txBody>
                    <a:bodyPr/>
                    <a:lstStyle/>
                    <a:p>
                      <a:r>
                        <a:rPr lang="en-GB" sz="1600" baseline="0" dirty="0" smtClean="0"/>
                        <a:t>   Decreased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1208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91</a:t>
                      </a:r>
                      <a:endParaRPr lang="en-GB" sz="1600" dirty="0"/>
                    </a:p>
                  </a:txBody>
                  <a:tcPr/>
                </a:tc>
              </a:tr>
              <a:tr h="375983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Attempted</a:t>
                      </a:r>
                      <a:r>
                        <a:rPr lang="en-GB" sz="1600" b="1" baseline="0" dirty="0" smtClean="0"/>
                        <a:t> to cut down EC use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392 out of 1330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30</a:t>
                      </a:r>
                      <a:endParaRPr lang="en-GB" sz="1600" dirty="0"/>
                    </a:p>
                  </a:txBody>
                  <a:tcPr/>
                </a:tc>
              </a:tr>
              <a:tr h="375983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Success at cutting down?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385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</a:tr>
              <a:tr h="37598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   Successful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231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60</a:t>
                      </a:r>
                      <a:endParaRPr lang="en-GB" sz="1600" dirty="0"/>
                    </a:p>
                  </a:txBody>
                  <a:tcPr/>
                </a:tc>
              </a:tr>
              <a:tr h="37598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   Unsuccessful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154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40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5536" y="6381328"/>
            <a:ext cx="7488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aseline="30000" dirty="0" smtClean="0"/>
              <a:t>a</a:t>
            </a:r>
            <a:r>
              <a:rPr lang="en-GB" sz="1600" dirty="0" smtClean="0"/>
              <a:t> Respondents could indicate more than one option; </a:t>
            </a:r>
            <a:r>
              <a:rPr lang="en-GB" sz="1600" baseline="30000" dirty="0" smtClean="0"/>
              <a:t>b</a:t>
            </a:r>
            <a:r>
              <a:rPr lang="en-GB" sz="1600" dirty="0" smtClean="0"/>
              <a:t> Forced choice option</a:t>
            </a:r>
            <a:endParaRPr lang="en-GB" sz="1600" baseline="300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/>
          <a:lstStyle/>
          <a:p>
            <a:r>
              <a:rPr lang="en-GB" dirty="0" smtClean="0"/>
              <a:t>Effects of the EC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23528" y="1340768"/>
          <a:ext cx="8435280" cy="4754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0525"/>
                <a:gridCol w="1697577"/>
                <a:gridCol w="1771384"/>
                <a:gridCol w="1855794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dirty="0" smtClean="0"/>
                        <a:t>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Not at all    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Very</a:t>
                      </a:r>
                      <a:r>
                        <a:rPr lang="en-GB" baseline="0" dirty="0" smtClean="0"/>
                        <a:t> much so (%)</a:t>
                      </a:r>
                      <a:endParaRPr lang="en-GB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dirty="0" smtClean="0"/>
                        <a:t>The EC</a:t>
                      </a:r>
                      <a:r>
                        <a:rPr lang="en-GB" baseline="0" dirty="0" smtClean="0"/>
                        <a:t> has helped me to stop smoking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dirty="0" smtClean="0"/>
                        <a:t>1333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dirty="0" smtClean="0"/>
                        <a:t>1.5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dirty="0" smtClean="0"/>
                        <a:t>89.4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dirty="0" smtClean="0"/>
                        <a:t>My breathing has improved since using the EC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dirty="0" smtClean="0"/>
                        <a:t>1327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dirty="0" smtClean="0"/>
                        <a:t>3.5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dirty="0" smtClean="0"/>
                        <a:t>72.4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dirty="0" smtClean="0"/>
                        <a:t>EC use is as satisfying as</a:t>
                      </a:r>
                      <a:r>
                        <a:rPr lang="en-GB" baseline="0" dirty="0" smtClean="0"/>
                        <a:t> tobacco smoking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dirty="0" smtClean="0"/>
                        <a:t>1335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dirty="0" smtClean="0"/>
                        <a:t>1.2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dirty="0" smtClean="0"/>
                        <a:t>68.0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dirty="0" smtClean="0"/>
                        <a:t>I crave ECs</a:t>
                      </a:r>
                      <a:r>
                        <a:rPr lang="en-GB" baseline="0" dirty="0" smtClean="0"/>
                        <a:t> as much as I do/did tobacco cigarettes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dirty="0" smtClean="0"/>
                        <a:t>1322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dirty="0" smtClean="0"/>
                        <a:t>13.3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dirty="0" smtClean="0"/>
                        <a:t>18.4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dirty="0" smtClean="0"/>
                        <a:t>The EC allows</a:t>
                      </a:r>
                      <a:r>
                        <a:rPr lang="en-GB" baseline="0" dirty="0" smtClean="0"/>
                        <a:t> me to use nicotine more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dirty="0" smtClean="0"/>
                        <a:t>1327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dirty="0" smtClean="0"/>
                        <a:t>47.6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dirty="0" smtClean="0"/>
                        <a:t>11.1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dirty="0" smtClean="0"/>
                        <a:t>I</a:t>
                      </a:r>
                      <a:r>
                        <a:rPr lang="en-GB" baseline="0" dirty="0" smtClean="0"/>
                        <a:t> frequently use the EC in places where smoking is banned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dirty="0" smtClean="0"/>
                        <a:t>1326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dirty="0" smtClean="0"/>
                        <a:t>35.9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Negative effects of the EC (%)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95536" y="2060848"/>
          <a:ext cx="8229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0584"/>
                <a:gridCol w="1512168"/>
                <a:gridCol w="1440160"/>
                <a:gridCol w="1584176"/>
                <a:gridCol w="1522512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Not at all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Slightly</a:t>
                      </a:r>
                      <a:r>
                        <a:rPr lang="en-GB" baseline="0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Quite a lot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All the time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Mouth irritation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Throat irritation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Feeling sick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0.3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Flatulence/Bloating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Heartburn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0.4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Feeling dizzy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Headache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0.2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988840"/>
            <a:ext cx="8075240" cy="413732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Ex-smokers reported:</a:t>
            </a:r>
          </a:p>
          <a:p>
            <a:pPr lvl="1"/>
            <a:r>
              <a:rPr lang="en-GB" dirty="0" smtClean="0"/>
              <a:t>Using a tank or custom-made device</a:t>
            </a:r>
          </a:p>
          <a:p>
            <a:pPr lvl="1"/>
            <a:r>
              <a:rPr lang="en-GB" sz="2800" dirty="0" smtClean="0"/>
              <a:t>Greater craving reduction with the EC</a:t>
            </a:r>
          </a:p>
          <a:p>
            <a:pPr lvl="1"/>
            <a:r>
              <a:rPr lang="en-GB" sz="2800" dirty="0" smtClean="0"/>
              <a:t>Greater benefit to breathing</a:t>
            </a:r>
          </a:p>
          <a:p>
            <a:pPr lvl="1"/>
            <a:r>
              <a:rPr lang="en-GB" sz="2800" dirty="0" smtClean="0"/>
              <a:t>Stronger ‘hit’ from the EC</a:t>
            </a:r>
          </a:p>
          <a:p>
            <a:pPr lvl="1"/>
            <a:r>
              <a:rPr lang="en-GB" sz="2800" dirty="0" smtClean="0"/>
              <a:t>Less throat irritation</a:t>
            </a:r>
          </a:p>
          <a:p>
            <a:r>
              <a:rPr lang="en-GB" sz="3200" dirty="0" smtClean="0"/>
              <a:t>No differences in liquid strength or flavour</a:t>
            </a:r>
            <a:endParaRPr lang="en-GB" sz="3200" dirty="0"/>
          </a:p>
        </p:txBody>
      </p:sp>
      <p:pic>
        <p:nvPicPr>
          <p:cNvPr id="4" name="Picture 3" descr="Cigarette-Smok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188640"/>
            <a:ext cx="1722653" cy="1679586"/>
          </a:xfrm>
          <a:prstGeom prst="rect">
            <a:avLst/>
          </a:prstGeom>
        </p:spPr>
      </p:pic>
      <p:pic>
        <p:nvPicPr>
          <p:cNvPr id="5" name="Picture 4" descr="EGo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9980660">
            <a:off x="197885" y="42368"/>
            <a:ext cx="2659803" cy="199485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dirty="0" smtClean="0"/>
              <a:t> Ex vs. current </a:t>
            </a:r>
            <a:br>
              <a:rPr lang="en-GB" dirty="0" smtClean="0"/>
            </a:br>
            <a:r>
              <a:rPr lang="en-GB" dirty="0" smtClean="0"/>
              <a:t>smokers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6165304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(All smoker group differences significant at p &lt; 0.01)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en-GB" dirty="0" smtClean="0"/>
              <a:t>Gender differences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23528" y="1340768"/>
            <a:ext cx="4173860" cy="388843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800" b="1" dirty="0" smtClean="0">
                <a:solidFill>
                  <a:srgbClr val="00A1DA"/>
                </a:solidFill>
              </a:rPr>
              <a:t>Males</a:t>
            </a:r>
          </a:p>
          <a:p>
            <a:r>
              <a:rPr lang="en-GB" sz="2600" dirty="0" smtClean="0">
                <a:solidFill>
                  <a:srgbClr val="00A1DA"/>
                </a:solidFill>
              </a:rPr>
              <a:t>Predominantly male sample (70%)</a:t>
            </a:r>
          </a:p>
          <a:p>
            <a:r>
              <a:rPr lang="en-GB" sz="2600" dirty="0" smtClean="0">
                <a:solidFill>
                  <a:srgbClr val="00A1DA"/>
                </a:solidFill>
              </a:rPr>
              <a:t>More likely to use screwdriver or Tank</a:t>
            </a:r>
          </a:p>
          <a:p>
            <a:r>
              <a:rPr lang="en-GB" sz="2600" dirty="0" smtClean="0">
                <a:solidFill>
                  <a:srgbClr val="00A1DA"/>
                </a:solidFill>
              </a:rPr>
              <a:t>Favourite flavour: tobacco </a:t>
            </a:r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27984" y="1268760"/>
            <a:ext cx="4392487" cy="4857403"/>
          </a:xfrm>
        </p:spPr>
        <p:txBody>
          <a:bodyPr/>
          <a:lstStyle/>
          <a:p>
            <a:pPr>
              <a:buNone/>
            </a:pPr>
            <a:r>
              <a:rPr lang="en-GB" sz="2800" b="1" dirty="0" smtClean="0">
                <a:solidFill>
                  <a:srgbClr val="FF66CC"/>
                </a:solidFill>
              </a:rPr>
              <a:t>Females</a:t>
            </a:r>
          </a:p>
          <a:p>
            <a:r>
              <a:rPr lang="en-GB" sz="2600" dirty="0" smtClean="0">
                <a:solidFill>
                  <a:srgbClr val="FF66CC"/>
                </a:solidFill>
              </a:rPr>
              <a:t>Preferred super/mini kits</a:t>
            </a:r>
          </a:p>
          <a:p>
            <a:r>
              <a:rPr lang="en-GB" sz="2600" dirty="0" smtClean="0">
                <a:solidFill>
                  <a:srgbClr val="FF66CC"/>
                </a:solidFill>
              </a:rPr>
              <a:t>Favourite flavour: chocolate/sweet</a:t>
            </a:r>
          </a:p>
          <a:p>
            <a:r>
              <a:rPr lang="en-GB" sz="2600" dirty="0" smtClean="0">
                <a:solidFill>
                  <a:srgbClr val="FF66CC"/>
                </a:solidFill>
              </a:rPr>
              <a:t>more likely to report that they ‘liked the taste’ and liked the EC because it ‘looks and feels like a cigarette’ </a:t>
            </a:r>
            <a:endParaRPr lang="en-GB" sz="2600" dirty="0">
              <a:solidFill>
                <a:srgbClr val="FF66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5301208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No gender effects for: time to </a:t>
            </a:r>
            <a:r>
              <a:rPr lang="en-GB" sz="2400" dirty="0" err="1" smtClean="0"/>
              <a:t>vape</a:t>
            </a:r>
            <a:r>
              <a:rPr lang="en-GB" sz="2400" dirty="0" smtClean="0"/>
              <a:t>, duration of use, amount used, strength, effects on tobacco consumption, craving or attempt to cut down</a:t>
            </a:r>
            <a:endParaRPr lang="en-GB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012160" y="332656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(All gender differences significant at p &lt; 0.01)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820472" cy="5733256"/>
          </a:xfrm>
        </p:spPr>
        <p:txBody>
          <a:bodyPr>
            <a:normAutofit/>
          </a:bodyPr>
          <a:lstStyle/>
          <a:p>
            <a:r>
              <a:rPr lang="en-GB" dirty="0" smtClean="0"/>
              <a:t>Typical EC user is male, white, educated, early 40s and...</a:t>
            </a:r>
          </a:p>
          <a:p>
            <a:r>
              <a:rPr lang="en-GB" dirty="0" smtClean="0"/>
              <a:t>... wants to stop smoking.</a:t>
            </a:r>
          </a:p>
          <a:p>
            <a:r>
              <a:rPr lang="en-GB" dirty="0" smtClean="0"/>
              <a:t>¾ reported not smoking at all for at least a few weeks</a:t>
            </a:r>
          </a:p>
          <a:p>
            <a:r>
              <a:rPr lang="en-GB" dirty="0" smtClean="0"/>
              <a:t>ECs were satisfying to use, associated with improved cough &amp; breathing and...</a:t>
            </a:r>
          </a:p>
          <a:p>
            <a:r>
              <a:rPr lang="en-GB" dirty="0" smtClean="0"/>
              <a:t>and very few adverse effects</a:t>
            </a:r>
          </a:p>
          <a:p>
            <a:r>
              <a:rPr lang="en-GB" dirty="0" smtClean="0"/>
              <a:t>Limitations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Summary cont. &amp; future directions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Ex-smokers’ product choice – are Tanks better?</a:t>
            </a:r>
          </a:p>
          <a:p>
            <a:r>
              <a:rPr lang="en-GB" dirty="0" smtClean="0"/>
              <a:t>Females prefer ECs resembling cigarettes</a:t>
            </a:r>
          </a:p>
          <a:p>
            <a:pPr lvl="1"/>
            <a:r>
              <a:rPr lang="en-GB" dirty="0" smtClean="0"/>
              <a:t>Is visual appearance important?</a:t>
            </a:r>
          </a:p>
          <a:p>
            <a:r>
              <a:rPr lang="en-GB" dirty="0" smtClean="0"/>
              <a:t>Long mean duration of use ~ 10 months</a:t>
            </a:r>
          </a:p>
          <a:p>
            <a:r>
              <a:rPr lang="en-GB" dirty="0" smtClean="0"/>
              <a:t>Addictive potential?  Mixed findings</a:t>
            </a:r>
          </a:p>
          <a:p>
            <a:r>
              <a:rPr lang="en-GB" dirty="0" smtClean="0"/>
              <a:t>Long term effects (e.g. Lung function)?</a:t>
            </a:r>
          </a:p>
          <a:p>
            <a:r>
              <a:rPr lang="en-GB" dirty="0" smtClean="0"/>
              <a:t>Appeal to non-smokers? 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Acknowledgements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Thanks to all the participants for the wealth of information and plethora of further comments!</a:t>
            </a:r>
          </a:p>
          <a:p>
            <a:r>
              <a:rPr lang="en-GB" dirty="0" smtClean="0"/>
              <a:t>TECC &amp; TW for providing links from their web pages</a:t>
            </a:r>
          </a:p>
          <a:p>
            <a:r>
              <a:rPr lang="en-GB" dirty="0" smtClean="0"/>
              <a:t>TW for funding my attendance at UKNSCC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Conflict of Interest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	</a:t>
            </a:r>
            <a:r>
              <a:rPr lang="en-GB" sz="2800" dirty="0" smtClean="0"/>
              <a:t>Lynne Dawkins has undertaken research for e-cigarette companies, received products for research purposes and funding for speaking at research conferences</a:t>
            </a:r>
          </a:p>
          <a:p>
            <a:pPr>
              <a:buNone/>
            </a:pPr>
            <a:endParaRPr lang="en-GB" sz="2800" dirty="0" smtClean="0"/>
          </a:p>
          <a:p>
            <a:pPr>
              <a:buNone/>
            </a:pPr>
            <a:r>
              <a:rPr lang="en-GB" sz="2800" dirty="0" smtClean="0"/>
              <a:t>	The other authors have no conflict of interest</a:t>
            </a:r>
          </a:p>
          <a:p>
            <a:pPr>
              <a:buNone/>
            </a:pPr>
            <a:endParaRPr lang="en-GB" sz="2800" dirty="0" smtClean="0"/>
          </a:p>
          <a:p>
            <a:pPr>
              <a:buNone/>
            </a:pPr>
            <a:r>
              <a:rPr lang="en-GB" sz="2800" dirty="0" smtClean="0"/>
              <a:t>	No funding was received for this study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784" y="0"/>
            <a:ext cx="6696744" cy="1124744"/>
          </a:xfrm>
        </p:spPr>
        <p:txBody>
          <a:bodyPr>
            <a:normAutofit/>
          </a:bodyPr>
          <a:lstStyle/>
          <a:p>
            <a:pPr algn="ctr"/>
            <a:r>
              <a:rPr lang="en-GB" sz="3800" dirty="0" smtClean="0">
                <a:latin typeface="Arial" pitchFamily="34" charset="0"/>
              </a:rPr>
              <a:t>E-cigarettes:  what are they?</a:t>
            </a:r>
            <a:endParaRPr lang="en-GB" sz="3800" dirty="0">
              <a:latin typeface="Arial" pitchFamily="34" charset="0"/>
            </a:endParaRPr>
          </a:p>
        </p:txBody>
      </p:sp>
      <p:pic>
        <p:nvPicPr>
          <p:cNvPr id="33" name="Picture 32" descr="2tornado batte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412776"/>
            <a:ext cx="2376264" cy="2376264"/>
          </a:xfrm>
          <a:prstGeom prst="rect">
            <a:avLst/>
          </a:prstGeom>
        </p:spPr>
      </p:pic>
      <p:pic>
        <p:nvPicPr>
          <p:cNvPr id="34" name="Picture 33" descr="min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0"/>
            <a:ext cx="2605330" cy="2204864"/>
          </a:xfrm>
          <a:prstGeom prst="rect">
            <a:avLst/>
          </a:prstGeom>
        </p:spPr>
      </p:pic>
      <p:pic>
        <p:nvPicPr>
          <p:cNvPr id="35" name="Picture 34" descr="liqui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1988840"/>
            <a:ext cx="1772816" cy="1772816"/>
          </a:xfrm>
          <a:prstGeom prst="rect">
            <a:avLst/>
          </a:prstGeom>
        </p:spPr>
      </p:pic>
      <p:pic>
        <p:nvPicPr>
          <p:cNvPr id="36" name="Picture 35" descr="micro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63888" y="1412776"/>
            <a:ext cx="2661257" cy="2033218"/>
          </a:xfrm>
          <a:prstGeom prst="rect">
            <a:avLst/>
          </a:prstGeom>
        </p:spPr>
      </p:pic>
      <p:pic>
        <p:nvPicPr>
          <p:cNvPr id="37" name="Picture 36" descr="charge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08304" y="1052736"/>
            <a:ext cx="2029453" cy="1944216"/>
          </a:xfrm>
          <a:prstGeom prst="rect">
            <a:avLst/>
          </a:prstGeom>
        </p:spPr>
      </p:pic>
      <p:pic>
        <p:nvPicPr>
          <p:cNvPr id="38" name="Picture 37" descr="EGo-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89440" y="3501008"/>
            <a:ext cx="2354560" cy="2354560"/>
          </a:xfrm>
          <a:prstGeom prst="rect">
            <a:avLst/>
          </a:prstGeom>
        </p:spPr>
      </p:pic>
      <p:pic>
        <p:nvPicPr>
          <p:cNvPr id="32774" name="Picture 6" descr="http://bestecigarettekit.com/wp-content/uploads/2012/10/Electronic-Cigarette-black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254305">
            <a:off x="3667358" y="4756606"/>
            <a:ext cx="3019928" cy="3019929"/>
          </a:xfrm>
          <a:prstGeom prst="rect">
            <a:avLst/>
          </a:prstGeom>
          <a:noFill/>
        </p:spPr>
      </p:pic>
      <p:pic>
        <p:nvPicPr>
          <p:cNvPr id="13" name="Content Placeholder 12" descr="atomizer and cart.jpg"/>
          <p:cNvPicPr>
            <a:picLocks noGrp="1" noChangeAspect="1"/>
          </p:cNvPicPr>
          <p:nvPr>
            <p:ph idx="1"/>
          </p:nvPr>
        </p:nvPicPr>
        <p:blipFill>
          <a:blip r:embed="rId10" cstate="print"/>
          <a:stretch>
            <a:fillRect/>
          </a:stretch>
        </p:blipFill>
        <p:spPr>
          <a:xfrm>
            <a:off x="3779912" y="3789040"/>
            <a:ext cx="2664296" cy="1970235"/>
          </a:xfrm>
        </p:spPr>
      </p:pic>
      <p:pic>
        <p:nvPicPr>
          <p:cNvPr id="16" name="Picture 15" descr="odessey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23528" y="5445224"/>
            <a:ext cx="3024335" cy="1104253"/>
          </a:xfrm>
          <a:prstGeom prst="rect">
            <a:avLst/>
          </a:prstGeom>
        </p:spPr>
      </p:pic>
      <p:pic>
        <p:nvPicPr>
          <p:cNvPr id="30" name="Picture 29" descr="clearomizer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95536" y="3501008"/>
            <a:ext cx="2627784" cy="1862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Previous survey data </a:t>
            </a:r>
            <a:r>
              <a:rPr lang="en-GB" sz="3600" dirty="0" smtClean="0"/>
              <a:t>(</a:t>
            </a:r>
            <a:r>
              <a:rPr lang="en-GB" sz="3600" dirty="0" err="1" smtClean="0"/>
              <a:t>Etter</a:t>
            </a:r>
            <a:r>
              <a:rPr lang="en-GB" sz="3600" dirty="0" smtClean="0"/>
              <a:t> &amp; </a:t>
            </a:r>
            <a:r>
              <a:rPr lang="en-GB" sz="3600" dirty="0" err="1" smtClean="0"/>
              <a:t>Bullen</a:t>
            </a:r>
            <a:r>
              <a:rPr lang="en-GB" sz="3600" dirty="0" smtClean="0"/>
              <a:t>, 2011)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N = 3587; 62% US</a:t>
            </a:r>
          </a:p>
          <a:p>
            <a:r>
              <a:rPr lang="en-GB" dirty="0" smtClean="0"/>
              <a:t>62% male; 70% ex-smoker</a:t>
            </a:r>
          </a:p>
          <a:p>
            <a:r>
              <a:rPr lang="en-GB" dirty="0" smtClean="0"/>
              <a:t>93% agreed that the e-cigarette (EC) had helped them to quit or reduce their smoking</a:t>
            </a:r>
          </a:p>
          <a:p>
            <a:r>
              <a:rPr lang="en-GB" dirty="0" smtClean="0"/>
              <a:t>Participants used e-cig to deal with tobacco craving (79%), withdrawal symptoms (67%) or to quit smoking/avoid relapsing (77%)</a:t>
            </a:r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Aims: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88840"/>
            <a:ext cx="8496944" cy="4137323"/>
          </a:xfrm>
        </p:spPr>
        <p:txBody>
          <a:bodyPr/>
          <a:lstStyle/>
          <a:p>
            <a:r>
              <a:rPr lang="en-GB" sz="3400" dirty="0" smtClean="0"/>
              <a:t>To characterise EC users, use and effects in a sample of Totally Wicked (TW) and The Electronic Cigarette Company (TECC) users</a:t>
            </a:r>
          </a:p>
          <a:p>
            <a:pPr lvl="1"/>
            <a:r>
              <a:rPr lang="en-GB" sz="3000" dirty="0" smtClean="0"/>
              <a:t>Characteristics of users</a:t>
            </a:r>
          </a:p>
          <a:p>
            <a:pPr lvl="1"/>
            <a:r>
              <a:rPr lang="en-GB" sz="3000" dirty="0" smtClean="0"/>
              <a:t>Nature of use</a:t>
            </a:r>
          </a:p>
          <a:p>
            <a:pPr lvl="1"/>
            <a:r>
              <a:rPr lang="en-GB" sz="3000" dirty="0" smtClean="0"/>
              <a:t>Positive and negative effects </a:t>
            </a:r>
            <a:endParaRPr lang="en-GB" sz="3000" dirty="0"/>
          </a:p>
        </p:txBody>
      </p:sp>
      <p:pic>
        <p:nvPicPr>
          <p:cNvPr id="4" name="Picture 3" descr="eliquid_head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476672"/>
            <a:ext cx="1028350" cy="120982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548680"/>
            <a:ext cx="990249" cy="104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r>
              <a:rPr lang="en-GB" dirty="0" smtClean="0"/>
              <a:t>Data collected between Sept. 2011 &amp; May 2012</a:t>
            </a:r>
          </a:p>
          <a:p>
            <a:r>
              <a:rPr lang="en-GB" dirty="0" err="1" smtClean="0"/>
              <a:t>Q’nnaire</a:t>
            </a:r>
            <a:r>
              <a:rPr lang="en-GB" dirty="0" smtClean="0"/>
              <a:t> hosted on UEL server; links from TECC &amp; TW.</a:t>
            </a:r>
          </a:p>
          <a:p>
            <a:r>
              <a:rPr lang="en-GB" dirty="0" smtClean="0"/>
              <a:t>15-20 min questionnaire: 6 sections – demographics, tobacco smoking info., use of EC, effects of EC, side effects of EC., other comments.  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611560" y="1412776"/>
            <a:ext cx="6120680" cy="4596318"/>
            <a:chOff x="611560" y="1412776"/>
            <a:chExt cx="6120680" cy="4596318"/>
          </a:xfrm>
        </p:grpSpPr>
        <p:sp>
          <p:nvSpPr>
            <p:cNvPr id="9" name="TextBox 8"/>
            <p:cNvSpPr txBox="1"/>
            <p:nvPr/>
          </p:nvSpPr>
          <p:spPr>
            <a:xfrm>
              <a:off x="611560" y="1412776"/>
              <a:ext cx="1584176" cy="707886"/>
            </a:xfrm>
            <a:prstGeom prst="rect">
              <a:avLst/>
            </a:prstGeom>
            <a:noFill/>
            <a:ln w="2540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solidFill>
                    <a:schemeClr val="tx2"/>
                  </a:solidFill>
                </a:rPr>
                <a:t>1376 initial responses</a:t>
              </a:r>
              <a:endParaRPr lang="en-GB" sz="2000" dirty="0">
                <a:solidFill>
                  <a:schemeClr val="tx2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91680" y="2348880"/>
              <a:ext cx="1584176" cy="400110"/>
            </a:xfrm>
            <a:prstGeom prst="rect">
              <a:avLst/>
            </a:prstGeom>
            <a:noFill/>
            <a:ln w="2540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solidFill>
                    <a:schemeClr val="tx2"/>
                  </a:solidFill>
                </a:rPr>
                <a:t>27 removed</a:t>
              </a:r>
              <a:endParaRPr lang="en-GB" sz="2000" dirty="0">
                <a:solidFill>
                  <a:schemeClr val="tx2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699792" y="3068960"/>
              <a:ext cx="1656184" cy="707886"/>
            </a:xfrm>
            <a:prstGeom prst="rect">
              <a:avLst/>
            </a:prstGeom>
            <a:noFill/>
            <a:ln w="2540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solidFill>
                    <a:schemeClr val="tx2"/>
                  </a:solidFill>
                </a:rPr>
                <a:t>1349 responses</a:t>
              </a:r>
              <a:endParaRPr lang="en-GB" sz="2000" dirty="0">
                <a:solidFill>
                  <a:schemeClr val="tx2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779912" y="4077072"/>
              <a:ext cx="1728192" cy="1015663"/>
            </a:xfrm>
            <a:prstGeom prst="rect">
              <a:avLst/>
            </a:prstGeom>
            <a:noFill/>
            <a:ln w="2540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solidFill>
                    <a:schemeClr val="tx2"/>
                  </a:solidFill>
                </a:rPr>
                <a:t>2 ‘never-smokers’ removed</a:t>
              </a:r>
              <a:endParaRPr lang="en-GB" sz="2000" dirty="0">
                <a:solidFill>
                  <a:schemeClr val="tx2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04048" y="5301208"/>
              <a:ext cx="1728192" cy="707886"/>
            </a:xfrm>
            <a:prstGeom prst="rect">
              <a:avLst/>
            </a:prstGeom>
            <a:noFill/>
            <a:ln w="2540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solidFill>
                    <a:schemeClr val="tx2"/>
                  </a:solidFill>
                </a:rPr>
                <a:t>Final sample: 1347</a:t>
              </a:r>
              <a:endParaRPr lang="en-GB" sz="2000" dirty="0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en-GB" dirty="0" smtClean="0"/>
              <a:t>Results:  Survey Respondents</a:t>
            </a:r>
            <a:endParaRPr lang="en-GB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419872" y="1484784"/>
            <a:ext cx="3168352" cy="3168352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Results: Participant information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9553" y="764704"/>
          <a:ext cx="7992886" cy="5832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439"/>
                <a:gridCol w="2549196"/>
                <a:gridCol w="2611251"/>
              </a:tblGrid>
              <a:tr h="343097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GB" sz="1500" dirty="0" smtClean="0"/>
                        <a:t>N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GB" sz="1500" dirty="0" smtClean="0"/>
                        <a:t>Mean (SD)</a:t>
                      </a:r>
                      <a:endParaRPr lang="en-GB" sz="1500" dirty="0"/>
                    </a:p>
                  </a:txBody>
                  <a:tcPr/>
                </a:tc>
              </a:tr>
              <a:tr h="343097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r>
                        <a:rPr lang="en-GB" sz="1500" b="1" dirty="0" smtClean="0"/>
                        <a:t>Age (years)</a:t>
                      </a:r>
                      <a:endParaRPr lang="en-GB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GB" sz="1500" dirty="0" smtClean="0"/>
                        <a:t>1302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GB" sz="1500" dirty="0" smtClean="0"/>
                        <a:t>43 (12)</a:t>
                      </a:r>
                      <a:endParaRPr lang="en-GB" sz="1500" dirty="0"/>
                    </a:p>
                  </a:txBody>
                  <a:tcPr/>
                </a:tc>
              </a:tr>
              <a:tr h="343097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r>
                        <a:rPr lang="en-GB" sz="1500" b="1" dirty="0" smtClean="0"/>
                        <a:t>FTCD</a:t>
                      </a:r>
                      <a:endParaRPr lang="en-GB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GB" sz="1500" dirty="0" smtClean="0"/>
                        <a:t>1317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GB" sz="1500" dirty="0" smtClean="0"/>
                        <a:t>6 (2.41)</a:t>
                      </a:r>
                      <a:endParaRPr lang="en-GB" sz="1500" dirty="0"/>
                    </a:p>
                  </a:txBody>
                  <a:tcPr/>
                </a:tc>
              </a:tr>
              <a:tr h="343097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lang="en-GB" sz="15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GB" sz="1500" b="1" baseline="0" dirty="0" smtClean="0">
                          <a:solidFill>
                            <a:schemeClr val="bg1"/>
                          </a:solidFill>
                        </a:rPr>
                        <a:t>%</a:t>
                      </a:r>
                      <a:endParaRPr lang="en-GB" sz="150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43097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r>
                        <a:rPr lang="en-GB" sz="1500" b="1" dirty="0" smtClean="0"/>
                        <a:t>Smoking</a:t>
                      </a:r>
                      <a:r>
                        <a:rPr lang="en-GB" sz="1500" b="1" baseline="0" dirty="0" smtClean="0"/>
                        <a:t> status:</a:t>
                      </a:r>
                      <a:endParaRPr lang="en-GB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lang="en-GB" sz="1500" dirty="0"/>
                    </a:p>
                  </a:txBody>
                  <a:tcPr/>
                </a:tc>
              </a:tr>
              <a:tr h="343097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r>
                        <a:rPr lang="en-GB" sz="1500" dirty="0" smtClean="0"/>
                        <a:t>   Ex-smoker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GB" sz="1500" dirty="0" smtClean="0"/>
                        <a:t>1123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GB" sz="1500" dirty="0" smtClean="0"/>
                        <a:t>83</a:t>
                      </a:r>
                      <a:endParaRPr lang="en-GB" sz="1500" dirty="0"/>
                    </a:p>
                  </a:txBody>
                  <a:tcPr/>
                </a:tc>
              </a:tr>
              <a:tr h="343097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r>
                        <a:rPr lang="en-GB" sz="1500" dirty="0" smtClean="0"/>
                        <a:t>   Current smoker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GB" sz="1500" dirty="0" smtClean="0"/>
                        <a:t>218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GB" sz="1500" dirty="0" smtClean="0"/>
                        <a:t>16</a:t>
                      </a:r>
                      <a:endParaRPr lang="en-GB" sz="1500" dirty="0"/>
                    </a:p>
                  </a:txBody>
                  <a:tcPr/>
                </a:tc>
              </a:tr>
              <a:tr h="343097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r>
                        <a:rPr lang="en-GB" sz="1500" dirty="0" smtClean="0"/>
                        <a:t>   Never smoker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GB" sz="1500" dirty="0" smtClean="0"/>
                        <a:t>4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GB" sz="1500" dirty="0" smtClean="0"/>
                        <a:t>0.3</a:t>
                      </a:r>
                      <a:endParaRPr lang="en-GB" sz="1500" dirty="0"/>
                    </a:p>
                  </a:txBody>
                  <a:tcPr/>
                </a:tc>
              </a:tr>
              <a:tr h="343097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r>
                        <a:rPr lang="en-GB" sz="1500" b="1" dirty="0" smtClean="0"/>
                        <a:t>Gender</a:t>
                      </a:r>
                      <a:endParaRPr lang="en-GB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GB" sz="1500" dirty="0" smtClean="0"/>
                        <a:t>1287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lang="en-GB" sz="1500" dirty="0"/>
                    </a:p>
                  </a:txBody>
                  <a:tcPr/>
                </a:tc>
              </a:tr>
              <a:tr h="343097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r>
                        <a:rPr lang="en-GB" sz="1500" dirty="0" smtClean="0"/>
                        <a:t>   Male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GB" sz="1500" dirty="0" smtClean="0"/>
                        <a:t>897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GB" sz="1500" dirty="0" smtClean="0"/>
                        <a:t>70</a:t>
                      </a:r>
                      <a:endParaRPr lang="en-GB" sz="1500" dirty="0"/>
                    </a:p>
                  </a:txBody>
                  <a:tcPr/>
                </a:tc>
              </a:tr>
              <a:tr h="343097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lang="en-GB" sz="1500" b="1" dirty="0" smtClean="0"/>
                        <a:t>Ethnicity</a:t>
                      </a:r>
                      <a:endParaRPr lang="en-GB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GB" sz="1500" dirty="0" smtClean="0"/>
                        <a:t>1272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lang="en-GB" sz="1500" dirty="0"/>
                    </a:p>
                  </a:txBody>
                  <a:tcPr/>
                </a:tc>
              </a:tr>
              <a:tr h="343097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r>
                        <a:rPr lang="en-GB" sz="1500" dirty="0" smtClean="0"/>
                        <a:t>   White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GB" sz="1500" dirty="0" smtClean="0"/>
                        <a:t>1225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GB" sz="1500" dirty="0" smtClean="0"/>
                        <a:t>96</a:t>
                      </a:r>
                      <a:endParaRPr lang="en-GB" sz="1500" dirty="0"/>
                    </a:p>
                  </a:txBody>
                  <a:tcPr/>
                </a:tc>
              </a:tr>
              <a:tr h="343097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r>
                        <a:rPr lang="en-GB" sz="1500" b="1" dirty="0" smtClean="0"/>
                        <a:t>Education</a:t>
                      </a:r>
                      <a:endParaRPr lang="en-GB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GB" sz="1500" dirty="0" smtClean="0"/>
                        <a:t>1274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lang="en-GB" sz="1500" dirty="0"/>
                    </a:p>
                  </a:txBody>
                  <a:tcPr/>
                </a:tc>
              </a:tr>
              <a:tr h="343097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r>
                        <a:rPr lang="en-GB" sz="1500" dirty="0" smtClean="0"/>
                        <a:t>   Degree or above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GB" sz="1500" dirty="0" smtClean="0"/>
                        <a:t>560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GB" sz="1500" dirty="0" smtClean="0"/>
                        <a:t>44</a:t>
                      </a:r>
                      <a:endParaRPr lang="en-GB" sz="1500" dirty="0"/>
                    </a:p>
                  </a:txBody>
                  <a:tcPr/>
                </a:tc>
              </a:tr>
              <a:tr h="343097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r>
                        <a:rPr lang="en-GB" sz="1500" b="1" dirty="0" smtClean="0"/>
                        <a:t>Country</a:t>
                      </a:r>
                      <a:endParaRPr lang="en-GB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GB" sz="1500" dirty="0" smtClean="0"/>
                        <a:t>856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lang="en-GB" sz="1500" dirty="0"/>
                    </a:p>
                  </a:txBody>
                  <a:tcPr/>
                </a:tc>
              </a:tr>
              <a:tr h="343097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r>
                        <a:rPr lang="en-GB" sz="1500" dirty="0" smtClean="0"/>
                        <a:t>   Europe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GB" sz="1500" dirty="0" smtClean="0"/>
                        <a:t>623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GB" sz="1500" dirty="0" smtClean="0"/>
                        <a:t>73</a:t>
                      </a:r>
                      <a:endParaRPr lang="en-GB" sz="1500" dirty="0"/>
                    </a:p>
                  </a:txBody>
                  <a:tcPr/>
                </a:tc>
              </a:tr>
              <a:tr h="343097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r>
                        <a:rPr lang="en-GB" sz="1500" dirty="0" smtClean="0"/>
                        <a:t>   USA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GB" sz="1500" dirty="0" smtClean="0"/>
                        <a:t>211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GB" sz="1500" dirty="0" smtClean="0"/>
                        <a:t>16</a:t>
                      </a:r>
                      <a:endParaRPr lang="en-GB" sz="15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EC patterns of use</a:t>
            </a:r>
            <a:endParaRPr lang="en-GB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544" y="777240"/>
          <a:ext cx="8064895" cy="608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4773"/>
                <a:gridCol w="2585655"/>
                <a:gridCol w="2534467"/>
              </a:tblGrid>
              <a:tr h="302459">
                <a:tc>
                  <a:txBody>
                    <a:bodyPr/>
                    <a:lstStyle/>
                    <a:p>
                      <a:pPr algn="ctr"/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/>
                        <a:t>N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/>
                        <a:t>Mean (SD)</a:t>
                      </a:r>
                      <a:endParaRPr lang="en-GB" sz="1500" dirty="0"/>
                    </a:p>
                  </a:txBody>
                  <a:tcPr/>
                </a:tc>
              </a:tr>
              <a:tr h="302459">
                <a:tc>
                  <a:txBody>
                    <a:bodyPr/>
                    <a:lstStyle/>
                    <a:p>
                      <a:r>
                        <a:rPr lang="en-GB" sz="1500" b="1" dirty="0" smtClean="0"/>
                        <a:t>Duration of use (days)</a:t>
                      </a:r>
                      <a:endParaRPr lang="en-GB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/>
                        <a:t>1334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/>
                        <a:t>316 (334)</a:t>
                      </a:r>
                      <a:endParaRPr lang="en-GB" sz="1500" dirty="0"/>
                    </a:p>
                  </a:txBody>
                  <a:tcPr/>
                </a:tc>
              </a:tr>
              <a:tr h="302459">
                <a:tc>
                  <a:txBody>
                    <a:bodyPr/>
                    <a:lstStyle/>
                    <a:p>
                      <a:r>
                        <a:rPr lang="en-GB" sz="1500" b="1" dirty="0" smtClean="0"/>
                        <a:t>Max.</a:t>
                      </a:r>
                      <a:r>
                        <a:rPr lang="en-GB" sz="1500" b="1" baseline="0" dirty="0" smtClean="0"/>
                        <a:t> daily use (ml)</a:t>
                      </a:r>
                      <a:endParaRPr lang="en-GB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/>
                        <a:t>1197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/>
                        <a:t>3.36 (3.53)</a:t>
                      </a:r>
                      <a:endParaRPr lang="en-GB" sz="1500" dirty="0"/>
                    </a:p>
                  </a:txBody>
                  <a:tcPr/>
                </a:tc>
              </a:tr>
              <a:tr h="302459">
                <a:tc>
                  <a:txBody>
                    <a:bodyPr/>
                    <a:lstStyle/>
                    <a:p>
                      <a:r>
                        <a:rPr lang="en-GB" sz="1500" b="1" dirty="0" smtClean="0"/>
                        <a:t>Max.</a:t>
                      </a:r>
                      <a:r>
                        <a:rPr lang="en-GB" sz="1500" b="1" baseline="0" dirty="0" smtClean="0"/>
                        <a:t> daily use (puffs)</a:t>
                      </a:r>
                      <a:endParaRPr lang="en-GB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/>
                        <a:t>983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/>
                        <a:t>236 (339)</a:t>
                      </a:r>
                      <a:endParaRPr lang="en-GB" sz="1500" dirty="0"/>
                    </a:p>
                  </a:txBody>
                  <a:tcPr/>
                </a:tc>
              </a:tr>
              <a:tr h="302459">
                <a:tc>
                  <a:txBody>
                    <a:bodyPr/>
                    <a:lstStyle/>
                    <a:p>
                      <a:pPr algn="ctr"/>
                      <a:endParaRPr lang="en-GB" sz="15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baseline="0" dirty="0" smtClean="0">
                          <a:solidFill>
                            <a:schemeClr val="bg1"/>
                          </a:solidFill>
                        </a:rPr>
                        <a:t>N</a:t>
                      </a:r>
                      <a:endParaRPr lang="en-GB" sz="150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baseline="0" dirty="0" smtClean="0">
                          <a:solidFill>
                            <a:schemeClr val="bg1"/>
                          </a:solidFill>
                        </a:rPr>
                        <a:t>%</a:t>
                      </a:r>
                      <a:endParaRPr lang="en-GB" sz="150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02459">
                <a:tc>
                  <a:txBody>
                    <a:bodyPr/>
                    <a:lstStyle/>
                    <a:p>
                      <a:r>
                        <a:rPr lang="en-GB" sz="1500" b="1" dirty="0" smtClean="0"/>
                        <a:t>Product type</a:t>
                      </a:r>
                      <a:endParaRPr lang="en-GB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/>
                </a:tc>
              </a:tr>
              <a:tr h="302459"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   Tank</a:t>
                      </a:r>
                      <a:r>
                        <a:rPr lang="en-GB" sz="1500" baseline="0" dirty="0" smtClean="0"/>
                        <a:t> (any)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/>
                        <a:t>678 (out of 974)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/>
                        <a:t>72</a:t>
                      </a:r>
                      <a:endParaRPr lang="en-GB" sz="1500" dirty="0"/>
                    </a:p>
                  </a:txBody>
                  <a:tcPr/>
                </a:tc>
              </a:tr>
              <a:tr h="302459">
                <a:tc>
                  <a:txBody>
                    <a:bodyPr/>
                    <a:lstStyle/>
                    <a:p>
                      <a:r>
                        <a:rPr lang="en-GB" sz="1500" baseline="0" dirty="0" smtClean="0"/>
                        <a:t>   Tornado </a:t>
                      </a:r>
                      <a:r>
                        <a:rPr lang="en-GB" sz="1500" dirty="0" err="1" smtClean="0"/>
                        <a:t>EGo</a:t>
                      </a:r>
                      <a:r>
                        <a:rPr lang="en-GB" sz="1500" dirty="0" smtClean="0"/>
                        <a:t>-C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/>
                        <a:t>301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/>
                        <a:t>23</a:t>
                      </a:r>
                      <a:endParaRPr lang="en-GB" sz="1500" dirty="0"/>
                    </a:p>
                  </a:txBody>
                  <a:tcPr/>
                </a:tc>
              </a:tr>
              <a:tr h="302459"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   Tornado Tank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/>
                        <a:t>197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/>
                        <a:t>15</a:t>
                      </a:r>
                      <a:endParaRPr lang="en-GB" sz="1500" dirty="0"/>
                    </a:p>
                  </a:txBody>
                  <a:tcPr/>
                </a:tc>
              </a:tr>
              <a:tr h="302459"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   Custom</a:t>
                      </a:r>
                      <a:r>
                        <a:rPr lang="en-GB" sz="1500" baseline="0" dirty="0" smtClean="0"/>
                        <a:t> made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/>
                        <a:t>113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/>
                        <a:t>9</a:t>
                      </a:r>
                      <a:endParaRPr lang="en-GB" sz="1500" dirty="0"/>
                    </a:p>
                  </a:txBody>
                  <a:tcPr/>
                </a:tc>
              </a:tr>
              <a:tr h="302459">
                <a:tc>
                  <a:txBody>
                    <a:bodyPr/>
                    <a:lstStyle/>
                    <a:p>
                      <a:r>
                        <a:rPr lang="en-GB" sz="1500" b="1" dirty="0" smtClean="0"/>
                        <a:t>Strengths used</a:t>
                      </a:r>
                      <a:endParaRPr lang="en-GB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500" dirty="0"/>
                    </a:p>
                  </a:txBody>
                  <a:tcPr/>
                </a:tc>
              </a:tr>
              <a:tr h="302459"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   18mg/ml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/>
                        <a:t>663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/>
                        <a:t>49</a:t>
                      </a:r>
                      <a:endParaRPr lang="en-GB" sz="1500" dirty="0"/>
                    </a:p>
                  </a:txBody>
                  <a:tcPr/>
                </a:tc>
              </a:tr>
              <a:tr h="302459"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   11mg/ml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/>
                        <a:t>447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/>
                        <a:t>33</a:t>
                      </a:r>
                      <a:endParaRPr lang="en-GB" sz="1500" dirty="0"/>
                    </a:p>
                  </a:txBody>
                  <a:tcPr/>
                </a:tc>
              </a:tr>
              <a:tr h="302459"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   mix</a:t>
                      </a:r>
                      <a:r>
                        <a:rPr lang="en-GB" sz="1500" baseline="0" dirty="0" smtClean="0"/>
                        <a:t> own/combine strengths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/>
                        <a:t>286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/>
                        <a:t>21</a:t>
                      </a:r>
                      <a:endParaRPr lang="en-GB" sz="1500" dirty="0"/>
                    </a:p>
                  </a:txBody>
                  <a:tcPr/>
                </a:tc>
              </a:tr>
              <a:tr h="302459"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   0 mg/ml only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/>
                        <a:t>14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/>
                        <a:t>1</a:t>
                      </a:r>
                      <a:endParaRPr lang="en-GB" sz="1500" dirty="0"/>
                    </a:p>
                  </a:txBody>
                  <a:tcPr/>
                </a:tc>
              </a:tr>
              <a:tr h="302459">
                <a:tc>
                  <a:txBody>
                    <a:bodyPr/>
                    <a:lstStyle/>
                    <a:p>
                      <a:r>
                        <a:rPr lang="en-GB" sz="1500" b="1" dirty="0" smtClean="0"/>
                        <a:t>Preferred</a:t>
                      </a:r>
                      <a:r>
                        <a:rPr lang="en-GB" sz="1500" b="1" baseline="0" dirty="0" smtClean="0"/>
                        <a:t> flavour</a:t>
                      </a:r>
                      <a:endParaRPr lang="en-GB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500" dirty="0"/>
                    </a:p>
                  </a:txBody>
                  <a:tcPr/>
                </a:tc>
              </a:tr>
              <a:tr h="302459"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   Tobacco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/>
                        <a:t>664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/>
                        <a:t>53</a:t>
                      </a:r>
                      <a:endParaRPr lang="en-GB" sz="1500" dirty="0"/>
                    </a:p>
                  </a:txBody>
                  <a:tcPr/>
                </a:tc>
              </a:tr>
              <a:tr h="302459"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   Fruit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/>
                        <a:t>421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/>
                        <a:t>33</a:t>
                      </a:r>
                      <a:endParaRPr lang="en-GB" sz="1500" dirty="0"/>
                    </a:p>
                  </a:txBody>
                  <a:tcPr/>
                </a:tc>
              </a:tr>
              <a:tr h="302459">
                <a:tc>
                  <a:txBody>
                    <a:bodyPr/>
                    <a:lstStyle/>
                    <a:p>
                      <a:r>
                        <a:rPr lang="en-GB" sz="1500" baseline="0" dirty="0" smtClean="0"/>
                        <a:t>   Mint/menthol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/>
                        <a:t>357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/>
                        <a:t>28</a:t>
                      </a:r>
                      <a:endParaRPr lang="en-GB" sz="15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1028</Words>
  <Application>Microsoft Macintosh PowerPoint</Application>
  <PresentationFormat>On-screen Show (4:3)</PresentationFormat>
  <Paragraphs>286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1_Office Theme</vt:lpstr>
      <vt:lpstr>Vaping profiles and preferences:  an online survey of electronic cigarette users</vt:lpstr>
      <vt:lpstr>Conflict of Interest</vt:lpstr>
      <vt:lpstr>E-cigarettes:  what are they?</vt:lpstr>
      <vt:lpstr>Previous survey data (Etter &amp; Bullen, 2011)</vt:lpstr>
      <vt:lpstr>Current Aims:</vt:lpstr>
      <vt:lpstr>Method</vt:lpstr>
      <vt:lpstr>Results:  Survey Respondents</vt:lpstr>
      <vt:lpstr>Results: Participant information</vt:lpstr>
      <vt:lpstr>EC patterns of use</vt:lpstr>
      <vt:lpstr>Reasons for Use / Effects on smoking</vt:lpstr>
      <vt:lpstr>Effects of the EC</vt:lpstr>
      <vt:lpstr>Negative effects of the EC (%)</vt:lpstr>
      <vt:lpstr> Ex vs. current  smokers</vt:lpstr>
      <vt:lpstr>Gender differences</vt:lpstr>
      <vt:lpstr>Summary</vt:lpstr>
      <vt:lpstr>Summary cont. &amp; future directions</vt:lpstr>
      <vt:lpstr>Acknowledgements</vt:lpstr>
    </vt:vector>
  </TitlesOfParts>
  <Company>University of East London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Mary Spiller</dc:creator>
  <cp:lastModifiedBy>Monique Tomlinson</cp:lastModifiedBy>
  <cp:revision>138</cp:revision>
  <dcterms:created xsi:type="dcterms:W3CDTF">2011-07-12T14:27:51Z</dcterms:created>
  <dcterms:modified xsi:type="dcterms:W3CDTF">2013-06-21T09:10:41Z</dcterms:modified>
</cp:coreProperties>
</file>