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68" r:id="rId4"/>
    <p:sldId id="269" r:id="rId5"/>
    <p:sldId id="270" r:id="rId6"/>
    <p:sldId id="259" r:id="rId7"/>
    <p:sldId id="260" r:id="rId8"/>
    <p:sldId id="277" r:id="rId9"/>
    <p:sldId id="276" r:id="rId10"/>
    <p:sldId id="261" r:id="rId11"/>
    <p:sldId id="274" r:id="rId12"/>
    <p:sldId id="262" r:id="rId13"/>
    <p:sldId id="275" r:id="rId14"/>
    <p:sldId id="278" r:id="rId15"/>
    <p:sldId id="273" r:id="rId16"/>
  </p:sldIdLst>
  <p:sldSz cx="9144000" cy="6858000" type="screen4x3"/>
  <p:notesSz cx="6648450" cy="9850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64" autoAdjust="0"/>
  </p:normalViewPr>
  <p:slideViewPr>
    <p:cSldViewPr>
      <p:cViewPr varScale="1">
        <p:scale>
          <a:sx n="72" d="100"/>
          <a:sy n="72" d="100"/>
        </p:scale>
        <p:origin x="-104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1D722-0F1D-43BF-8DF0-1FAE010FA0DB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8AB2-B748-4912-A10C-522BB32B47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21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BF31C-B0F1-4569-9A3A-650F6E462269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7E23C-7994-4A76-BE7C-32A998937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19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7E23C-7994-4A76-BE7C-32A998937E7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11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79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4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21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1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2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90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5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61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90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9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AD5-8C90-4252-A408-6D0296DFC56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FEA73-4BBC-4BA6-BCF1-4C4D306B5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2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888" y="404664"/>
            <a:ext cx="8712968" cy="2046089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chemeClr val="tx2"/>
                </a:solidFill>
              </a:rPr>
              <a:t>Using </a:t>
            </a:r>
            <a:r>
              <a:rPr lang="en-GB" b="1" dirty="0">
                <a:solidFill>
                  <a:schemeClr val="tx2"/>
                </a:solidFill>
              </a:rPr>
              <a:t>air quality feedback to reduce </a:t>
            </a:r>
            <a:r>
              <a:rPr lang="en-GB" b="1" dirty="0" smtClean="0">
                <a:solidFill>
                  <a:schemeClr val="tx2"/>
                </a:solidFill>
              </a:rPr>
              <a:t>SHS levels </a:t>
            </a:r>
            <a:r>
              <a:rPr lang="en-GB" b="1" dirty="0">
                <a:solidFill>
                  <a:schemeClr val="tx2"/>
                </a:solidFill>
              </a:rPr>
              <a:t>in homes: working in partnership with a local champion to deliver the REFRESH </a:t>
            </a:r>
            <a:r>
              <a:rPr lang="en-GB" b="1" dirty="0" smtClean="0">
                <a:solidFill>
                  <a:schemeClr val="tx2"/>
                </a:solidFill>
              </a:rPr>
              <a:t>approach</a:t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3600" b="1" dirty="0" smtClean="0"/>
              <a:t>Amanda Amos, </a:t>
            </a:r>
            <a:r>
              <a:rPr lang="en-GB" sz="3600" b="1" dirty="0"/>
              <a:t>Donald </a:t>
            </a:r>
            <a:r>
              <a:rPr lang="en-GB" sz="3600" b="1" dirty="0" smtClean="0"/>
              <a:t>Lockhart, Rory Morrison, Deborah Ritchie, Sean </a:t>
            </a:r>
            <a:r>
              <a:rPr lang="en-GB" sz="3600" b="1" dirty="0" err="1" smtClean="0"/>
              <a:t>Semple</a:t>
            </a:r>
            <a:r>
              <a:rPr lang="en-GB" sz="3600" b="1" dirty="0" smtClean="0"/>
              <a:t>, Steve Turner, </a:t>
            </a:r>
            <a:br>
              <a:rPr lang="en-GB" sz="3600" b="1" dirty="0" smtClean="0"/>
            </a:br>
            <a:r>
              <a:rPr lang="en-GB" sz="3600" b="1" dirty="0" smtClean="0"/>
              <a:t>John Watson</a:t>
            </a:r>
            <a:endParaRPr lang="en-GB" sz="3600" b="1" dirty="0"/>
          </a:p>
        </p:txBody>
      </p:sp>
      <p:pic>
        <p:nvPicPr>
          <p:cNvPr id="1026" name="Picture 2" descr="REFRESH_log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760293"/>
            <a:ext cx="58674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278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748883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2"/>
                </a:solidFill>
                <a:latin typeface="+mj-lt"/>
              </a:rPr>
              <a:t>Measurement results (1)</a:t>
            </a:r>
          </a:p>
          <a:p>
            <a:pPr algn="ctr"/>
            <a:endParaRPr lang="en-GB" sz="4000" b="1" dirty="0" smtClean="0">
              <a:solidFill>
                <a:schemeClr val="tx2"/>
              </a:solidFill>
              <a:latin typeface="+mj-lt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GB" sz="2800" b="1" dirty="0" smtClean="0"/>
              <a:t>Recruitment</a:t>
            </a:r>
            <a:r>
              <a:rPr lang="en-GB" sz="2800" dirty="0" smtClean="0"/>
              <a:t>: 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8 participants recruited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7 provided baseline data (1 withdrew)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4 received follow-up </a:t>
            </a:r>
            <a:r>
              <a:rPr lang="en-GB" sz="2800" dirty="0" err="1" smtClean="0"/>
              <a:t>Dylos</a:t>
            </a:r>
            <a:r>
              <a:rPr lang="en-GB" sz="2800" dirty="0" smtClean="0"/>
              <a:t> (1 failed to collect data)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3 provided follow-up data</a:t>
            </a:r>
          </a:p>
          <a:p>
            <a:pPr lvl="1"/>
            <a:endParaRPr lang="en-GB" sz="2800" dirty="0" smtClean="0"/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66925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Measurement </a:t>
            </a:r>
            <a:r>
              <a:rPr lang="en-GB" b="1" dirty="0" smtClean="0">
                <a:solidFill>
                  <a:schemeClr val="tx2"/>
                </a:solidFill>
              </a:rPr>
              <a:t>results (2)</a:t>
            </a:r>
            <a:r>
              <a:rPr lang="en-GB" b="1" dirty="0">
                <a:solidFill>
                  <a:schemeClr val="tx2"/>
                </a:solidFill>
              </a:rPr>
              <a:t/>
            </a:r>
            <a:br>
              <a:rPr lang="en-GB" b="1" dirty="0">
                <a:solidFill>
                  <a:schemeClr val="tx2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92500"/>
          </a:bodyPr>
          <a:lstStyle/>
          <a:p>
            <a:pPr marL="742950" indent="-742950"/>
            <a:r>
              <a:rPr lang="en-GB" sz="2800" b="1" dirty="0"/>
              <a:t>Baseline measures: 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GB" dirty="0" smtClean="0"/>
              <a:t>25 </a:t>
            </a:r>
            <a:r>
              <a:rPr lang="en-GB" dirty="0"/>
              <a:t>days of </a:t>
            </a:r>
            <a:r>
              <a:rPr lang="en-GB" dirty="0" smtClean="0"/>
              <a:t>data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GB" dirty="0" smtClean="0"/>
              <a:t>Average </a:t>
            </a:r>
            <a:r>
              <a:rPr lang="en-GB" dirty="0"/>
              <a:t>PM</a:t>
            </a:r>
            <a:r>
              <a:rPr lang="en-GB" baseline="-25000" dirty="0"/>
              <a:t>2.5</a:t>
            </a:r>
            <a:r>
              <a:rPr lang="en-GB" dirty="0"/>
              <a:t> </a:t>
            </a:r>
            <a:r>
              <a:rPr lang="en-GB" b="1" dirty="0" smtClean="0"/>
              <a:t>77</a:t>
            </a:r>
            <a:r>
              <a:rPr lang="en-GB" b="1" dirty="0" smtClean="0">
                <a:latin typeface="Symbol"/>
                <a:ea typeface="Times New Roman"/>
                <a:cs typeface="Arial"/>
              </a:rPr>
              <a:t>m</a:t>
            </a:r>
            <a:r>
              <a:rPr lang="en-GB" b="1" dirty="0" smtClean="0"/>
              <a:t>g/m</a:t>
            </a:r>
            <a:r>
              <a:rPr lang="en-GB" b="1" baseline="30000" dirty="0" smtClean="0"/>
              <a:t>3 </a:t>
            </a:r>
            <a:r>
              <a:rPr lang="en-GB" baseline="-25000" dirty="0" smtClean="0"/>
              <a:t> </a:t>
            </a:r>
            <a:r>
              <a:rPr lang="en-GB" dirty="0" smtClean="0"/>
              <a:t>(range </a:t>
            </a:r>
            <a:r>
              <a:rPr lang="en-GB" dirty="0"/>
              <a:t>20-175 </a:t>
            </a:r>
            <a:r>
              <a:rPr lang="en-GB" dirty="0" smtClean="0">
                <a:latin typeface="Symbol"/>
                <a:ea typeface="Times New Roman"/>
                <a:cs typeface="Arial"/>
              </a:rPr>
              <a:t>m</a:t>
            </a:r>
            <a:r>
              <a:rPr lang="en-GB" dirty="0" smtClean="0"/>
              <a:t>g/m</a:t>
            </a:r>
            <a:r>
              <a:rPr lang="en-GB" baseline="30000" dirty="0" smtClean="0"/>
              <a:t>3</a:t>
            </a:r>
            <a:r>
              <a:rPr lang="en-GB" dirty="0" smtClean="0"/>
              <a:t>) 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GB" dirty="0" smtClean="0"/>
              <a:t>40</a:t>
            </a:r>
            <a:r>
              <a:rPr lang="en-GB" dirty="0"/>
              <a:t>% of time above WHO guidance </a:t>
            </a:r>
            <a:r>
              <a:rPr lang="en-GB" dirty="0" smtClean="0"/>
              <a:t>value (25 </a:t>
            </a:r>
            <a:r>
              <a:rPr lang="en-GB" dirty="0" smtClean="0">
                <a:latin typeface="Symbol"/>
                <a:ea typeface="Times New Roman"/>
                <a:cs typeface="Arial"/>
              </a:rPr>
              <a:t>m</a:t>
            </a:r>
            <a:r>
              <a:rPr lang="en-GB" dirty="0" smtClean="0"/>
              <a:t>g/m</a:t>
            </a:r>
            <a:r>
              <a:rPr lang="en-GB" baseline="30000" dirty="0" smtClean="0"/>
              <a:t>3</a:t>
            </a:r>
            <a:r>
              <a:rPr lang="en-GB" dirty="0" smtClean="0"/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742950" indent="-742950"/>
            <a:r>
              <a:rPr lang="en-GB" sz="2800" b="1" dirty="0"/>
              <a:t>Follow-up </a:t>
            </a:r>
            <a:r>
              <a:rPr lang="en-GB" sz="2800" b="1" dirty="0" smtClean="0"/>
              <a:t>measures:</a:t>
            </a:r>
          </a:p>
          <a:p>
            <a:pPr marL="1143000" lvl="1" indent="-742950">
              <a:buFont typeface="Arial" panose="020B0604020202020204" pitchFamily="34" charset="0"/>
              <a:buChar char="•"/>
            </a:pPr>
            <a:r>
              <a:rPr lang="en-GB" dirty="0" smtClean="0"/>
              <a:t>3 </a:t>
            </a:r>
            <a:r>
              <a:rPr lang="en-GB" dirty="0"/>
              <a:t>follow-up participants </a:t>
            </a:r>
            <a:endParaRPr lang="en-GB" dirty="0" smtClean="0"/>
          </a:p>
          <a:p>
            <a:pPr marL="1143000" lvl="1" indent="-742950">
              <a:buFont typeface="Arial" panose="020B0604020202020204" pitchFamily="34" charset="0"/>
              <a:buChar char="•"/>
            </a:pPr>
            <a:r>
              <a:rPr lang="en-GB" dirty="0" smtClean="0"/>
              <a:t>Baseline average </a:t>
            </a:r>
            <a:r>
              <a:rPr lang="en-GB" dirty="0"/>
              <a:t>of </a:t>
            </a:r>
            <a:r>
              <a:rPr lang="en-GB" b="1" dirty="0"/>
              <a:t>51 </a:t>
            </a:r>
            <a:r>
              <a:rPr lang="en-GB" b="1" dirty="0">
                <a:latin typeface="Symbol"/>
                <a:ea typeface="Times New Roman"/>
                <a:cs typeface="Arial"/>
              </a:rPr>
              <a:t>m</a:t>
            </a:r>
            <a:r>
              <a:rPr lang="en-GB" b="1" dirty="0"/>
              <a:t>g/m</a:t>
            </a:r>
            <a:r>
              <a:rPr lang="en-GB" b="1" baseline="30000" dirty="0"/>
              <a:t>3</a:t>
            </a:r>
            <a:r>
              <a:rPr lang="en-GB" baseline="-25000" dirty="0"/>
              <a:t> </a:t>
            </a:r>
            <a:endParaRPr lang="en-GB" baseline="-25000" dirty="0" smtClean="0"/>
          </a:p>
          <a:p>
            <a:pPr marL="1143000" lvl="1" indent="-742950">
              <a:buFont typeface="Arial" panose="020B0604020202020204" pitchFamily="34" charset="0"/>
              <a:buChar char="•"/>
            </a:pPr>
            <a:r>
              <a:rPr lang="en-GB" dirty="0" smtClean="0"/>
              <a:t>At </a:t>
            </a:r>
            <a:r>
              <a:rPr lang="en-GB" dirty="0"/>
              <a:t>follow up was </a:t>
            </a:r>
            <a:r>
              <a:rPr lang="en-GB" b="1" dirty="0"/>
              <a:t>20 </a:t>
            </a:r>
            <a:r>
              <a:rPr lang="en-GB" b="1" dirty="0" smtClean="0">
                <a:latin typeface="Symbol"/>
                <a:ea typeface="Times New Roman"/>
                <a:cs typeface="Arial"/>
              </a:rPr>
              <a:t>m</a:t>
            </a:r>
            <a:r>
              <a:rPr lang="en-GB" b="1" dirty="0" smtClean="0"/>
              <a:t>g/m</a:t>
            </a:r>
            <a:r>
              <a:rPr lang="en-GB" b="1" baseline="30000" dirty="0" smtClean="0"/>
              <a:t>3</a:t>
            </a:r>
          </a:p>
          <a:p>
            <a:pPr marL="1143000" lvl="1" indent="-742950">
              <a:buFont typeface="Arial" panose="020B0604020202020204" pitchFamily="34" charset="0"/>
              <a:buChar char="•"/>
            </a:pPr>
            <a:r>
              <a:rPr lang="en-GB" dirty="0" smtClean="0"/>
              <a:t>14% </a:t>
            </a:r>
            <a:r>
              <a:rPr lang="en-GB" dirty="0"/>
              <a:t>of time above WHO guidance </a:t>
            </a:r>
            <a:r>
              <a:rPr lang="en-GB" dirty="0" smtClean="0"/>
              <a:t>value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672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0648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2"/>
                </a:solidFill>
              </a:rPr>
              <a:t>Interview findings- participants</a:t>
            </a:r>
          </a:p>
          <a:p>
            <a:pPr algn="ctr"/>
            <a:endParaRPr lang="en-GB" sz="4000" b="1" dirty="0" smtClean="0">
              <a:solidFill>
                <a:schemeClr val="tx2"/>
              </a:solidFill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5 of 8 were interviewed (3 had left the Centre)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All expressed desire to protect child health, reported already taking steps to limit child exposure (smoking in kitchen, at back door, cooker hood fan </a:t>
            </a:r>
            <a:r>
              <a:rPr lang="en-GB" sz="2800" dirty="0" err="1" smtClean="0"/>
              <a:t>etc</a:t>
            </a:r>
            <a:r>
              <a:rPr lang="en-GB" sz="2800" dirty="0" smtClean="0"/>
              <a:t>)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Delivery and self-install </a:t>
            </a:r>
            <a:r>
              <a:rPr lang="en-GB" sz="2800" dirty="0"/>
              <a:t>generally worked </a:t>
            </a:r>
            <a:r>
              <a:rPr lang="en-GB" sz="2800" dirty="0" smtClean="0"/>
              <a:t>well, preferred to collect/return to Centre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Expressed surprise and disbelief at PM</a:t>
            </a:r>
            <a:r>
              <a:rPr lang="en-GB" sz="2800" baseline="-25000" dirty="0" smtClean="0"/>
              <a:t>2.5</a:t>
            </a:r>
            <a:r>
              <a:rPr lang="en-GB" sz="2800" dirty="0" smtClean="0"/>
              <a:t> levels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All had discussed AQM with friends/family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GB" sz="2800" dirty="0" smtClean="0"/>
              <a:t>Highlighted facilitators (</a:t>
            </a:r>
            <a:r>
              <a:rPr lang="en-GB" sz="2800" dirty="0" err="1" smtClean="0"/>
              <a:t>eg</a:t>
            </a:r>
            <a:r>
              <a:rPr lang="en-GB" sz="2800" dirty="0" smtClean="0"/>
              <a:t> childcare, removing ashtrays) &amp; barriers (</a:t>
            </a:r>
            <a:r>
              <a:rPr lang="en-GB" sz="2800" dirty="0" err="1" smtClean="0"/>
              <a:t>eg</a:t>
            </a:r>
            <a:r>
              <a:rPr lang="en-GB" sz="2800" dirty="0" smtClean="0"/>
              <a:t> stressful situations)</a:t>
            </a:r>
            <a:br>
              <a:rPr lang="en-GB" sz="2800" dirty="0" smtClean="0"/>
            </a:b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080707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2"/>
                </a:solidFill>
              </a:rPr>
              <a:t>Focus group and interview- staff</a:t>
            </a:r>
            <a:endParaRPr lang="en-GB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/>
            <a:r>
              <a:rPr lang="en-GB" dirty="0" smtClean="0"/>
              <a:t>Data </a:t>
            </a:r>
            <a:r>
              <a:rPr lang="en-GB" dirty="0"/>
              <a:t>collection and feedback package worked well, and was comprehensible</a:t>
            </a:r>
          </a:p>
          <a:p>
            <a:pPr marL="742950" indent="-742950"/>
            <a:r>
              <a:rPr lang="en-GB" dirty="0"/>
              <a:t>Local champion was crucial</a:t>
            </a:r>
          </a:p>
          <a:p>
            <a:pPr marL="742950" indent="-742950"/>
            <a:r>
              <a:rPr lang="en-GB" dirty="0" smtClean="0"/>
              <a:t>Large </a:t>
            </a:r>
            <a:r>
              <a:rPr lang="en-GB" dirty="0"/>
              <a:t>time demand for local </a:t>
            </a:r>
            <a:r>
              <a:rPr lang="en-GB" dirty="0" smtClean="0"/>
              <a:t>champion (</a:t>
            </a:r>
            <a:r>
              <a:rPr lang="en-GB" dirty="0" err="1" smtClean="0"/>
              <a:t>pt</a:t>
            </a:r>
            <a:r>
              <a:rPr lang="en-GB" dirty="0" smtClean="0"/>
              <a:t>)</a:t>
            </a:r>
            <a:endParaRPr lang="en-GB" dirty="0"/>
          </a:p>
          <a:p>
            <a:pPr marL="742950" indent="-742950"/>
            <a:r>
              <a:rPr lang="en-GB" dirty="0" smtClean="0"/>
              <a:t>Other </a:t>
            </a:r>
            <a:r>
              <a:rPr lang="en-GB" dirty="0"/>
              <a:t>centre staff could possibly have been engaged to a greater extent for additional </a:t>
            </a:r>
            <a:r>
              <a:rPr lang="en-GB" dirty="0" smtClean="0"/>
              <a:t>benefit- requires more training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465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Conclusions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small pilot study </a:t>
            </a:r>
            <a:r>
              <a:rPr lang="en-GB" u="sng" dirty="0" smtClean="0"/>
              <a:t>but</a:t>
            </a:r>
          </a:p>
          <a:p>
            <a:r>
              <a:rPr lang="en-GB" dirty="0" smtClean="0"/>
              <a:t>Demonstrated as feasible a way to deliver air quality interventions that overcome some of the barriers identified in the original REFRESH project</a:t>
            </a:r>
          </a:p>
          <a:p>
            <a:r>
              <a:rPr lang="en-GB" dirty="0" smtClean="0"/>
              <a:t>Need to develop and test this approach with larger numbers involving more staff</a:t>
            </a:r>
          </a:p>
          <a:p>
            <a:r>
              <a:rPr lang="en-GB" dirty="0" smtClean="0"/>
              <a:t>‘First </a:t>
            </a:r>
            <a:r>
              <a:rPr lang="en-GB" dirty="0"/>
              <a:t>Steps to </a:t>
            </a:r>
            <a:r>
              <a:rPr lang="en-GB" dirty="0" smtClean="0"/>
              <a:t>Smoke-Free’ trial </a:t>
            </a:r>
            <a:r>
              <a:rPr lang="en-GB" dirty="0"/>
              <a:t>with NHS  Lanarkshire First Steps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59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Thanks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http</a:t>
            </a:r>
            <a:r>
              <a:rPr lang="en-GB" dirty="0"/>
              <a:t>://</a:t>
            </a:r>
            <a:r>
              <a:rPr lang="en-GB" dirty="0" smtClean="0"/>
              <a:t>www.refreshproject.org.uk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36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>
                <a:solidFill>
                  <a:schemeClr val="tx2"/>
                </a:solidFill>
              </a:rPr>
              <a:t>REFRESH</a:t>
            </a:r>
            <a:r>
              <a:rPr lang="en-GB" b="1" dirty="0">
                <a:solidFill>
                  <a:schemeClr val="tx2"/>
                </a:solidFill>
              </a:rPr>
              <a:t/>
            </a:r>
            <a:br>
              <a:rPr lang="en-GB" b="1" dirty="0">
                <a:solidFill>
                  <a:schemeClr val="tx2"/>
                </a:solidFill>
              </a:rPr>
            </a:br>
            <a:r>
              <a:rPr lang="en-GB" b="1" dirty="0" smtClean="0">
                <a:solidFill>
                  <a:schemeClr val="tx2"/>
                </a:solidFill>
              </a:rPr>
              <a:t>Reducing </a:t>
            </a:r>
            <a:r>
              <a:rPr lang="en-GB" b="1" dirty="0">
                <a:solidFill>
                  <a:schemeClr val="tx2"/>
                </a:solidFill>
              </a:rPr>
              <a:t>Families Exposure to </a:t>
            </a:r>
            <a:r>
              <a:rPr lang="en-GB" b="1" dirty="0" err="1">
                <a:solidFill>
                  <a:schemeClr val="tx2"/>
                </a:solidFill>
              </a:rPr>
              <a:t>Secondhand</a:t>
            </a:r>
            <a:r>
              <a:rPr lang="en-GB" b="1" dirty="0">
                <a:solidFill>
                  <a:schemeClr val="tx2"/>
                </a:solidFill>
              </a:rPr>
              <a:t> Smoke in the </a:t>
            </a:r>
            <a:r>
              <a:rPr lang="en-GB" b="1" dirty="0" smtClean="0">
                <a:solidFill>
                  <a:schemeClr val="tx2"/>
                </a:solidFill>
              </a:rPr>
              <a:t>Home 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Aim- to reduce children’s SHS exposure by creating a smoke-free home</a:t>
            </a:r>
          </a:p>
          <a:p>
            <a:r>
              <a:rPr lang="en-GB" dirty="0" smtClean="0"/>
              <a:t>Feasibility study/pilot </a:t>
            </a:r>
            <a:r>
              <a:rPr lang="en-GB" dirty="0" err="1" smtClean="0"/>
              <a:t>rct</a:t>
            </a:r>
            <a:endParaRPr lang="en-GB" dirty="0" smtClean="0"/>
          </a:p>
          <a:p>
            <a:r>
              <a:rPr lang="en-GB" dirty="0" smtClean="0"/>
              <a:t>Intervention- letter from GP to mothers who smoke with children aged 1-5 years, personal air quality feedback (24hrs) </a:t>
            </a:r>
            <a:r>
              <a:rPr lang="en-GB" dirty="0"/>
              <a:t>from </a:t>
            </a:r>
            <a:r>
              <a:rPr lang="en-GB" dirty="0" err="1" smtClean="0"/>
              <a:t>Sidepack</a:t>
            </a:r>
            <a:r>
              <a:rPr lang="en-GB" dirty="0" smtClean="0"/>
              <a:t> monitor + motivational interview</a:t>
            </a:r>
          </a:p>
          <a:p>
            <a:r>
              <a:rPr lang="en-GB" dirty="0" smtClean="0"/>
              <a:t>Follow-up at one month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853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Learning from REFRESH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96855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Delivering the intervention was feasible</a:t>
            </a:r>
          </a:p>
          <a:p>
            <a:r>
              <a:rPr lang="en-GB" dirty="0"/>
              <a:t>The intervention was understandable and acceptable </a:t>
            </a:r>
          </a:p>
          <a:p>
            <a:r>
              <a:rPr lang="en-GB" dirty="0" smtClean="0"/>
              <a:t>Improved home air quality measures at one month</a:t>
            </a:r>
          </a:p>
          <a:p>
            <a:pPr marL="0" indent="0">
              <a:buNone/>
            </a:pPr>
            <a:r>
              <a:rPr lang="en-GB" b="1" dirty="0" smtClean="0"/>
              <a:t>BUT</a:t>
            </a:r>
            <a:r>
              <a:rPr lang="en-GB" dirty="0" smtClean="0"/>
              <a:t> </a:t>
            </a:r>
          </a:p>
          <a:p>
            <a:r>
              <a:rPr lang="en-GB" dirty="0" smtClean="0"/>
              <a:t>Only 3.5% uptake</a:t>
            </a:r>
          </a:p>
          <a:p>
            <a:r>
              <a:rPr lang="en-GB" dirty="0" smtClean="0"/>
              <a:t>Delivering the intervention was resource intensive, the </a:t>
            </a:r>
            <a:r>
              <a:rPr lang="en-GB" dirty="0" err="1" smtClean="0"/>
              <a:t>Sidepack</a:t>
            </a:r>
            <a:r>
              <a:rPr lang="en-GB" dirty="0" smtClean="0"/>
              <a:t> monitor was expensive and required technical skills to install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52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chemeClr val="tx2"/>
                </a:solidFill>
              </a:rPr>
              <a:t>Greendykes</a:t>
            </a:r>
            <a:r>
              <a:rPr lang="en-GB" b="1" dirty="0" smtClean="0">
                <a:solidFill>
                  <a:schemeClr val="tx2"/>
                </a:solidFill>
              </a:rPr>
              <a:t> Project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075240" cy="4248472"/>
          </a:xfrm>
        </p:spPr>
        <p:txBody>
          <a:bodyPr>
            <a:normAutofit fontScale="77500" lnSpcReduction="20000"/>
          </a:bodyPr>
          <a:lstStyle/>
          <a:p>
            <a:pPr marL="285750" indent="-285750"/>
            <a:r>
              <a:rPr lang="en-GB" dirty="0" smtClean="0"/>
              <a:t>A </a:t>
            </a:r>
            <a:r>
              <a:rPr lang="en-GB" dirty="0"/>
              <a:t>follow-on from main REFRESH project</a:t>
            </a:r>
          </a:p>
          <a:p>
            <a:pPr marL="285750" indent="-285750"/>
            <a:r>
              <a:rPr lang="en-GB" dirty="0" smtClean="0"/>
              <a:t>Investigated the  </a:t>
            </a:r>
            <a:r>
              <a:rPr lang="en-GB" dirty="0"/>
              <a:t>feasibility of delivering low-cost SHS </a:t>
            </a:r>
            <a:r>
              <a:rPr lang="en-GB" dirty="0" smtClean="0"/>
              <a:t>intervention with the </a:t>
            </a:r>
            <a:r>
              <a:rPr lang="en-GB" dirty="0" err="1" smtClean="0"/>
              <a:t>Dylos</a:t>
            </a:r>
            <a:r>
              <a:rPr lang="en-GB" dirty="0" smtClean="0"/>
              <a:t> machine</a:t>
            </a:r>
          </a:p>
          <a:p>
            <a:pPr marL="285750" indent="-285750"/>
            <a:r>
              <a:rPr lang="en-GB" dirty="0" err="1" smtClean="0"/>
              <a:t>Dylos</a:t>
            </a:r>
            <a:r>
              <a:rPr lang="en-GB" dirty="0" smtClean="0"/>
              <a:t> is cheaper, </a:t>
            </a:r>
            <a:r>
              <a:rPr lang="en-GB" dirty="0"/>
              <a:t>less </a:t>
            </a:r>
            <a:r>
              <a:rPr lang="en-GB" dirty="0" smtClean="0"/>
              <a:t>noisy, smaller, can be posted, simple to operate, differentiates </a:t>
            </a:r>
            <a:r>
              <a:rPr lang="en-GB" dirty="0"/>
              <a:t>SHS from other household PM </a:t>
            </a:r>
            <a:r>
              <a:rPr lang="en-GB" dirty="0" smtClean="0"/>
              <a:t>sources </a:t>
            </a:r>
            <a:endParaRPr lang="en-GB" dirty="0"/>
          </a:p>
          <a:p>
            <a:pPr marL="285750" indent="-285750"/>
            <a:r>
              <a:rPr lang="en-GB" dirty="0"/>
              <a:t>Delivered at </a:t>
            </a:r>
            <a:r>
              <a:rPr lang="en-GB" dirty="0" err="1" smtClean="0"/>
              <a:t>Greendykes</a:t>
            </a:r>
            <a:r>
              <a:rPr lang="en-GB" dirty="0" smtClean="0"/>
              <a:t> Child </a:t>
            </a:r>
            <a:r>
              <a:rPr lang="en-GB" dirty="0"/>
              <a:t>and </a:t>
            </a:r>
            <a:r>
              <a:rPr lang="en-GB" dirty="0" smtClean="0"/>
              <a:t>Family Centre </a:t>
            </a:r>
            <a:r>
              <a:rPr lang="en-GB" dirty="0"/>
              <a:t>(children </a:t>
            </a:r>
            <a:r>
              <a:rPr lang="en-GB" dirty="0" smtClean="0"/>
              <a:t>0 </a:t>
            </a:r>
            <a:r>
              <a:rPr lang="en-GB" dirty="0"/>
              <a:t>to 5 years) </a:t>
            </a:r>
            <a:r>
              <a:rPr lang="en-GB" dirty="0" smtClean="0"/>
              <a:t>by </a:t>
            </a:r>
            <a:r>
              <a:rPr lang="en-GB" dirty="0"/>
              <a:t>a </a:t>
            </a:r>
            <a:r>
              <a:rPr lang="en-GB" dirty="0" smtClean="0"/>
              <a:t>non-expert ‘local </a:t>
            </a:r>
            <a:r>
              <a:rPr lang="en-GB" dirty="0"/>
              <a:t>champion’</a:t>
            </a:r>
          </a:p>
          <a:p>
            <a:pPr marL="285750" indent="-285750"/>
            <a:r>
              <a:rPr lang="en-GB" dirty="0" smtClean="0"/>
              <a:t>Low </a:t>
            </a:r>
            <a:r>
              <a:rPr lang="en-GB" dirty="0"/>
              <a:t>cost, relatively light </a:t>
            </a:r>
            <a:r>
              <a:rPr lang="en-GB" dirty="0" smtClean="0"/>
              <a:t>touch                                            – - - solution </a:t>
            </a:r>
            <a:r>
              <a:rPr lang="en-GB" dirty="0"/>
              <a:t>to recruitment and </a:t>
            </a:r>
            <a:r>
              <a:rPr lang="en-GB" dirty="0" smtClean="0"/>
              <a:t>                               delivery </a:t>
            </a:r>
            <a:r>
              <a:rPr lang="en-GB" dirty="0"/>
              <a:t>barriers identified in </a:t>
            </a:r>
            <a:r>
              <a:rPr lang="en-GB" dirty="0" smtClean="0"/>
              <a:t>REFRESH?                                                  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1" y="4395617"/>
            <a:ext cx="3531975" cy="2462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7199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chemeClr val="tx2"/>
                </a:solidFill>
              </a:rPr>
              <a:t>Greendykes</a:t>
            </a:r>
            <a:r>
              <a:rPr lang="en-GB" b="1" dirty="0" smtClean="0">
                <a:solidFill>
                  <a:schemeClr val="tx2"/>
                </a:solidFill>
              </a:rPr>
              <a:t> Child and Family Centre</a:t>
            </a:r>
            <a:endParaRPr lang="en-GB" b="1" dirty="0">
              <a:solidFill>
                <a:schemeClr val="tx2"/>
              </a:solidFill>
            </a:endParaRPr>
          </a:p>
        </p:txBody>
      </p:sp>
      <p:pic>
        <p:nvPicPr>
          <p:cNvPr id="4" name="Content Placeholder 3" descr="C:\Users\RMorrison.ASHSCOTLAND\Desktop\greendyk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24356"/>
            <a:ext cx="8229600" cy="287765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259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4927" y="1628800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2800" dirty="0" smtClean="0"/>
              <a:t>To test the feasibility of offering a modified version of the REFRESH intervention providing home air quality monitors to smoking parents and carers whose children are enrolled at </a:t>
            </a:r>
            <a:r>
              <a:rPr lang="en-GB" sz="2800" dirty="0" err="1" smtClean="0"/>
              <a:t>Greendykes</a:t>
            </a:r>
            <a:endParaRPr lang="en-GB" sz="2800" dirty="0" smtClean="0"/>
          </a:p>
          <a:p>
            <a:pPr marL="742950" indent="-742950">
              <a:buFont typeface="+mj-lt"/>
              <a:buAutoNum type="arabicPeriod"/>
            </a:pPr>
            <a:r>
              <a:rPr lang="en-GB" sz="2800" dirty="0"/>
              <a:t>T</a:t>
            </a:r>
            <a:r>
              <a:rPr lang="en-GB" sz="2800" dirty="0" smtClean="0"/>
              <a:t>o evaluate the experiences and outcomes of participating households receiving this intervention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2800" dirty="0" smtClean="0"/>
              <a:t>To evaluate the experiences of the </a:t>
            </a:r>
            <a:r>
              <a:rPr lang="en-GB" sz="2800" dirty="0" err="1" smtClean="0"/>
              <a:t>Greendykes</a:t>
            </a:r>
            <a:r>
              <a:rPr lang="en-GB" sz="2800" dirty="0" smtClean="0"/>
              <a:t> staff and ‘local champion’ of the manageability of intervention.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Project Aims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4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799288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2"/>
                </a:solidFill>
                <a:latin typeface="+mj-lt"/>
              </a:rPr>
              <a:t>The pilot</a:t>
            </a:r>
          </a:p>
          <a:p>
            <a:endParaRPr lang="en-GB" sz="4000" b="1" dirty="0" smtClean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Aimed for 10 participants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Postal or Centre delivery and return of </a:t>
            </a:r>
            <a:r>
              <a:rPr lang="en-GB" sz="2800" dirty="0" err="1" smtClean="0"/>
              <a:t>Dylos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Intervention (recruitment, personal feedback) delivered by local champion (a Group Worker at </a:t>
            </a:r>
            <a:r>
              <a:rPr lang="en-GB" sz="2800" dirty="0" err="1" smtClean="0"/>
              <a:t>Greendykes</a:t>
            </a:r>
            <a:r>
              <a:rPr lang="en-GB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Training: 2.5 hours local champion + 20 </a:t>
            </a:r>
            <a:r>
              <a:rPr lang="en-GB" sz="2800" dirty="0" err="1" smtClean="0"/>
              <a:t>mins</a:t>
            </a:r>
            <a:r>
              <a:rPr lang="en-GB" sz="2800" dirty="0" smtClean="0"/>
              <a:t> all staff briefing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Follow up interviews with participants, interview with local champion and focus group with staff </a:t>
            </a:r>
          </a:p>
        </p:txBody>
      </p:sp>
    </p:spTree>
    <p:extLst>
      <p:ext uri="{BB962C8B-B14F-4D97-AF65-F5344CB8AC3E}">
        <p14:creationId xmlns:p14="http://schemas.microsoft.com/office/powerpoint/2010/main" val="402367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-94815"/>
            <a:ext cx="9144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GB" altLang="en-US" sz="2800" b="1" i="0" u="none" strike="noStrike" cap="none" normalizeH="0" baseline="0" dirty="0" smtClean="0" bmk="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iagram of participant path through intervention</a:t>
            </a:r>
            <a:endParaRPr kumimoji="0" lang="en-GB" altLang="en-US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2555776" y="620688"/>
            <a:ext cx="4032448" cy="6048672"/>
            <a:chOff x="1800" y="1501"/>
            <a:chExt cx="6090" cy="10923"/>
          </a:xfrm>
        </p:grpSpPr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 rot="5400000">
              <a:off x="4469" y="10258"/>
              <a:ext cx="753" cy="607"/>
            </a:xfrm>
            <a:prstGeom prst="rightArrow">
              <a:avLst>
                <a:gd name="adj1" fmla="val 50000"/>
                <a:gd name="adj2" fmla="val 31013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11"/>
            <p:cNvSpPr>
              <a:spLocks noChangeArrowheads="1"/>
            </p:cNvSpPr>
            <p:nvPr/>
          </p:nvSpPr>
          <p:spPr bwMode="auto">
            <a:xfrm rot="5400000">
              <a:off x="4469" y="6209"/>
              <a:ext cx="753" cy="607"/>
            </a:xfrm>
            <a:prstGeom prst="rightArrow">
              <a:avLst>
                <a:gd name="adj1" fmla="val 50000"/>
                <a:gd name="adj2" fmla="val 31013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1800" y="1501"/>
              <a:ext cx="6090" cy="91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Recruitment &amp; completion of baseline questionnaire</a:t>
              </a:r>
              <a:b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 rot="5400000">
              <a:off x="4469" y="2489"/>
              <a:ext cx="753" cy="607"/>
            </a:xfrm>
            <a:prstGeom prst="rightArrow">
              <a:avLst>
                <a:gd name="adj1" fmla="val 50000"/>
                <a:gd name="adj2" fmla="val 31013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1800" y="3256"/>
              <a:ext cx="6090" cy="10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n-US" altLang="en-US" sz="1000" b="1" i="0" u="none" strike="noStrike" cap="none" normalizeH="0" baseline="3000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</a:t>
              </a: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Air quality measurement period</a:t>
              </a:r>
              <a:b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 days (spanning a weekend) of air quality logging in the home, instrument sent back to REFRESH team for analysis &amp; summary.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 rot="5400000">
              <a:off x="4469" y="4349"/>
              <a:ext cx="753" cy="607"/>
            </a:xfrm>
            <a:prstGeom prst="rightArrow">
              <a:avLst>
                <a:gd name="adj1" fmla="val 50000"/>
                <a:gd name="adj2" fmla="val 31013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>
              <a:off x="1800" y="5116"/>
              <a:ext cx="6090" cy="116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n-US" altLang="en-US" sz="1000" b="1" i="0" u="none" strike="noStrike" cap="none" normalizeH="0" baseline="3000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</a:t>
              </a: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Feedback session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Written feedback on results of 1</a:t>
              </a:r>
              <a:r>
                <a:rPr kumimoji="0" lang="en-US" altLang="en-US" sz="1000" b="0" i="0" u="none" strike="noStrike" cap="none" normalizeH="0" baseline="3000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air quality monitoring discussed with participants by local champion, information on reducing SHS in home provided.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1800" y="6961"/>
              <a:ext cx="6090" cy="135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2</a:t>
              </a:r>
              <a:r>
                <a:rPr kumimoji="0" lang="en-US" altLang="en-US" sz="1000" b="1" i="0" u="none" strike="noStrike" cap="none" normalizeH="0" baseline="3000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nd</a:t>
              </a: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Air quality measurement period &amp; follow-up questionnaire</a:t>
              </a:r>
              <a:b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Complete follow-up questionnaire and further 5 days (spanning a weekend) of air quality logging in the home, instrument &amp; completed questionnaire sent back for analysis &amp; summary.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 rot="5400000">
              <a:off x="4469" y="8399"/>
              <a:ext cx="753" cy="607"/>
            </a:xfrm>
            <a:prstGeom prst="rightArrow">
              <a:avLst>
                <a:gd name="adj1" fmla="val 50000"/>
                <a:gd name="adj2" fmla="val 31013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3"/>
            <p:cNvSpPr>
              <a:spLocks noChangeArrowheads="1"/>
            </p:cNvSpPr>
            <p:nvPr/>
          </p:nvSpPr>
          <p:spPr bwMode="auto">
            <a:xfrm>
              <a:off x="1800" y="9165"/>
              <a:ext cx="6090" cy="121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n-US" altLang="en-US" sz="1000" b="1" i="0" u="none" strike="noStrike" cap="none" normalizeH="0" baseline="3000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nd</a:t>
              </a: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Feedback session</a:t>
              </a:r>
              <a:b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lang="en-US" altLang="en-US" sz="1000" dirty="0">
                  <a:solidFill>
                    <a:srgbClr val="1F497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Written feedback </a:t>
              </a:r>
              <a:r>
                <a:rPr lang="en-US" altLang="en-US" sz="1000" dirty="0" smtClean="0">
                  <a:solidFill>
                    <a:srgbClr val="1F497D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on results 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of 2</a:t>
              </a:r>
              <a:r>
                <a:rPr kumimoji="0" lang="en-US" altLang="en-US" sz="1000" b="0" i="0" u="none" strike="noStrike" cap="none" normalizeH="0" baseline="3000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nd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air quality monitoring, including comparison with </a:t>
              </a: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n-US" altLang="en-US" sz="1000" b="0" i="0" u="none" strike="noStrike" cap="none" normalizeH="0" baseline="3000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</a:t>
              </a: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measurement,</a:t>
              </a:r>
              <a:r>
                <a:rPr kumimoji="0" lang="en-US" altLang="en-US" sz="1000" b="0" i="0" u="none" strike="noStrike" cap="none" normalizeH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discussed 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with participants by  local champion.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2"/>
            <p:cNvSpPr>
              <a:spLocks noChangeArrowheads="1"/>
            </p:cNvSpPr>
            <p:nvPr/>
          </p:nvSpPr>
          <p:spPr bwMode="auto">
            <a:xfrm>
              <a:off x="1800" y="11010"/>
              <a:ext cx="6090" cy="141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0">
              <a:solidFill>
                <a:srgbClr val="4F81B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Interviews with participants</a:t>
              </a:r>
              <a:b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30 minute 1:1 semi-structured interviews exploring </a:t>
              </a: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behavioural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changes around SHS in the home &amp; experience of the research process. Gift voucher given to participants.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809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1196752"/>
            <a:ext cx="3178696" cy="792088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Written feedback given to participants </a:t>
            </a:r>
            <a:r>
              <a:rPr lang="en-GB" sz="2800" b="1" smtClean="0">
                <a:solidFill>
                  <a:schemeClr val="tx2"/>
                </a:solidFill>
              </a:rPr>
              <a:t>with verbal explanation </a:t>
            </a:r>
            <a:r>
              <a:rPr lang="en-GB" sz="2800" b="1" dirty="0" smtClean="0">
                <a:solidFill>
                  <a:schemeClr val="tx2"/>
                </a:solidFill>
              </a:rPr>
              <a:t>from local champion </a:t>
            </a:r>
            <a:endParaRPr lang="en-GB" sz="2800" b="1" dirty="0">
              <a:solidFill>
                <a:schemeClr val="tx2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7" y="0"/>
            <a:ext cx="5346396" cy="40939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564" y="3429000"/>
            <a:ext cx="5099323" cy="370220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0195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670</Words>
  <Application>Microsoft Macintosh PowerPoint</Application>
  <PresentationFormat>On-screen Show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 Using air quality feedback to reduce SHS levels in homes: working in partnership with a local champion to deliver the REFRESH approach   Amanda Amos, Donald Lockhart, Rory Morrison, Deborah Ritchie, Sean Semple, Steve Turner,  John Watson</vt:lpstr>
      <vt:lpstr>  REFRESH Reducing Families Exposure to Secondhand Smoke in the Home  </vt:lpstr>
      <vt:lpstr>Learning from REFRESH</vt:lpstr>
      <vt:lpstr>Greendykes Project</vt:lpstr>
      <vt:lpstr>Greendykes Child and Family Centre</vt:lpstr>
      <vt:lpstr>Project Aims</vt:lpstr>
      <vt:lpstr>PowerPoint Presentation</vt:lpstr>
      <vt:lpstr>PowerPoint Presentation</vt:lpstr>
      <vt:lpstr>Written feedback given to participants with verbal explanation from local champion </vt:lpstr>
      <vt:lpstr>PowerPoint Presentation</vt:lpstr>
      <vt:lpstr>Measurement results (2) </vt:lpstr>
      <vt:lpstr>PowerPoint Presentation</vt:lpstr>
      <vt:lpstr>Focus group and interview- staff</vt:lpstr>
      <vt:lpstr>Conclusions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Greendykes:  project</dc:title>
  <dc:creator>Rory Morrison</dc:creator>
  <cp:lastModifiedBy>Monique Tomlinson</cp:lastModifiedBy>
  <cp:revision>43</cp:revision>
  <cp:lastPrinted>2014-06-09T08:12:27Z</cp:lastPrinted>
  <dcterms:created xsi:type="dcterms:W3CDTF">2014-04-29T14:49:31Z</dcterms:created>
  <dcterms:modified xsi:type="dcterms:W3CDTF">2014-06-09T08:37:05Z</dcterms:modified>
</cp:coreProperties>
</file>