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1"/>
  </p:notesMasterIdLst>
  <p:handoutMasterIdLst>
    <p:handoutMasterId r:id="rId22"/>
  </p:handoutMasterIdLst>
  <p:sldIdLst>
    <p:sldId id="257" r:id="rId2"/>
    <p:sldId id="272" r:id="rId3"/>
    <p:sldId id="293" r:id="rId4"/>
    <p:sldId id="291" r:id="rId5"/>
    <p:sldId id="273" r:id="rId6"/>
    <p:sldId id="274" r:id="rId7"/>
    <p:sldId id="292" r:id="rId8"/>
    <p:sldId id="275" r:id="rId9"/>
    <p:sldId id="276" r:id="rId10"/>
    <p:sldId id="278" r:id="rId11"/>
    <p:sldId id="277" r:id="rId12"/>
    <p:sldId id="279" r:id="rId13"/>
    <p:sldId id="280" r:id="rId14"/>
    <p:sldId id="284" r:id="rId15"/>
    <p:sldId id="285" r:id="rId16"/>
    <p:sldId id="288" r:id="rId17"/>
    <p:sldId id="287" r:id="rId18"/>
    <p:sldId id="283" r:id="rId19"/>
    <p:sldId id="29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064" y="-10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91C20D-50F1-4180-A107-A05B0ABA94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A1778533-5B75-4D69-B7A7-EBC81FF1A916}">
      <dgm:prSet phldrT="[Text]"/>
      <dgm:spPr>
        <a:solidFill>
          <a:schemeClr val="accent2"/>
        </a:solidFill>
      </dgm:spPr>
      <dgm:t>
        <a:bodyPr/>
        <a:lstStyle/>
        <a:p>
          <a:r>
            <a:rPr lang="en-GB" dirty="0" smtClean="0"/>
            <a:t>Basic skills</a:t>
          </a:r>
        </a:p>
        <a:p>
          <a:r>
            <a:rPr lang="en-GB" dirty="0" smtClean="0"/>
            <a:t>School and NCSCT</a:t>
          </a:r>
          <a:endParaRPr lang="en-GB" dirty="0"/>
        </a:p>
      </dgm:t>
    </dgm:pt>
    <dgm:pt modelId="{EB183B73-30AD-40A6-8C81-C1F862F44B47}" type="parTrans" cxnId="{15695DDE-D0EE-4583-87CD-6FC1CD0F637F}">
      <dgm:prSet/>
      <dgm:spPr/>
      <dgm:t>
        <a:bodyPr/>
        <a:lstStyle/>
        <a:p>
          <a:endParaRPr lang="en-GB"/>
        </a:p>
      </dgm:t>
    </dgm:pt>
    <dgm:pt modelId="{9A03A7B9-7AC5-467B-86B5-893A44054C6B}" type="sibTrans" cxnId="{15695DDE-D0EE-4583-87CD-6FC1CD0F637F}">
      <dgm:prSet/>
      <dgm:spPr/>
      <dgm:t>
        <a:bodyPr/>
        <a:lstStyle/>
        <a:p>
          <a:endParaRPr lang="en-GB"/>
        </a:p>
      </dgm:t>
    </dgm:pt>
    <dgm:pt modelId="{436190BD-DB6F-4AEA-8268-29EEA05D45E5}">
      <dgm:prSet phldrT="[Text]"/>
      <dgm:spPr>
        <a:solidFill>
          <a:schemeClr val="accent2"/>
        </a:solidFill>
      </dgm:spPr>
      <dgm:t>
        <a:bodyPr/>
        <a:lstStyle/>
        <a:p>
          <a:r>
            <a:rPr lang="en-GB" dirty="0" smtClean="0"/>
            <a:t>Assessment School and NCSCT</a:t>
          </a:r>
          <a:endParaRPr lang="en-GB" dirty="0"/>
        </a:p>
      </dgm:t>
    </dgm:pt>
    <dgm:pt modelId="{DEC7D944-863F-46C2-9D41-325ECD1BFB9D}" type="parTrans" cxnId="{51CFF3C6-FED6-4B7D-9FBC-970C48AA1572}">
      <dgm:prSet/>
      <dgm:spPr/>
      <dgm:t>
        <a:bodyPr/>
        <a:lstStyle/>
        <a:p>
          <a:endParaRPr lang="en-GB"/>
        </a:p>
      </dgm:t>
    </dgm:pt>
    <dgm:pt modelId="{4C67D296-8A8F-4288-8F44-0E4AF899445C}" type="sibTrans" cxnId="{51CFF3C6-FED6-4B7D-9FBC-970C48AA1572}">
      <dgm:prSet/>
      <dgm:spPr/>
      <dgm:t>
        <a:bodyPr/>
        <a:lstStyle/>
        <a:p>
          <a:endParaRPr lang="en-GB"/>
        </a:p>
      </dgm:t>
    </dgm:pt>
    <dgm:pt modelId="{46E759BE-9F9C-43E8-A60B-E95CE484C7AA}">
      <dgm:prSet phldrT="[Text]"/>
      <dgm:spPr>
        <a:solidFill>
          <a:schemeClr val="accent2"/>
        </a:solidFill>
      </dgm:spPr>
      <dgm:t>
        <a:bodyPr/>
        <a:lstStyle/>
        <a:p>
          <a:r>
            <a:rPr lang="en-GB" dirty="0" smtClean="0"/>
            <a:t>Certificates; School and NCSCT</a:t>
          </a:r>
          <a:endParaRPr lang="en-GB" dirty="0"/>
        </a:p>
      </dgm:t>
    </dgm:pt>
    <dgm:pt modelId="{09EE0CC4-67C4-4280-B2F5-96FCD93AFCA4}" type="parTrans" cxnId="{03738699-D20F-4E4A-958A-FB6E40504FD1}">
      <dgm:prSet/>
      <dgm:spPr/>
      <dgm:t>
        <a:bodyPr/>
        <a:lstStyle/>
        <a:p>
          <a:endParaRPr lang="en-GB"/>
        </a:p>
      </dgm:t>
    </dgm:pt>
    <dgm:pt modelId="{BCF188DF-36BF-4726-8A6F-6561FBC3D308}" type="sibTrans" cxnId="{03738699-D20F-4E4A-958A-FB6E40504FD1}">
      <dgm:prSet/>
      <dgm:spPr/>
      <dgm:t>
        <a:bodyPr/>
        <a:lstStyle/>
        <a:p>
          <a:endParaRPr lang="en-GB"/>
        </a:p>
      </dgm:t>
    </dgm:pt>
    <dgm:pt modelId="{56FFB419-A948-4C88-AA69-63B438586F54}">
      <dgm:prSet phldrT="[Text]"/>
      <dgm:spPr>
        <a:solidFill>
          <a:schemeClr val="accent2"/>
        </a:solidFill>
      </dgm:spPr>
      <dgm:t>
        <a:bodyPr/>
        <a:lstStyle/>
        <a:p>
          <a:r>
            <a:rPr lang="en-GB" dirty="0" smtClean="0"/>
            <a:t>Apply in context Clinical placements</a:t>
          </a:r>
          <a:endParaRPr lang="en-GB" dirty="0"/>
        </a:p>
      </dgm:t>
    </dgm:pt>
    <dgm:pt modelId="{6433C2CA-C728-4832-AC95-54CE3B5EF72A}" type="parTrans" cxnId="{9CB10523-4F52-450E-88B7-486A06EC899D}">
      <dgm:prSet/>
      <dgm:spPr/>
      <dgm:t>
        <a:bodyPr/>
        <a:lstStyle/>
        <a:p>
          <a:endParaRPr lang="en-GB"/>
        </a:p>
      </dgm:t>
    </dgm:pt>
    <dgm:pt modelId="{652ABCB7-009F-4D4B-9BA4-C6DD4FD6FF56}" type="sibTrans" cxnId="{9CB10523-4F52-450E-88B7-486A06EC899D}">
      <dgm:prSet/>
      <dgm:spPr/>
      <dgm:t>
        <a:bodyPr/>
        <a:lstStyle/>
        <a:p>
          <a:endParaRPr lang="en-GB"/>
        </a:p>
      </dgm:t>
    </dgm:pt>
    <dgm:pt modelId="{B9562799-4B0B-416C-8938-566384F629DC}">
      <dgm:prSet phldrT="[Text]"/>
      <dgm:spPr>
        <a:solidFill>
          <a:schemeClr val="accent2"/>
        </a:solidFill>
      </dgm:spPr>
      <dgm:t>
        <a:bodyPr/>
        <a:lstStyle/>
        <a:p>
          <a:r>
            <a:rPr lang="en-GB" dirty="0" smtClean="0"/>
            <a:t>Win </a:t>
          </a:r>
          <a:r>
            <a:rPr lang="en-GB" dirty="0" err="1" smtClean="0"/>
            <a:t>win</a:t>
          </a:r>
          <a:r>
            <a:rPr lang="en-GB" dirty="0" smtClean="0"/>
            <a:t>! Students skills and patient support</a:t>
          </a:r>
          <a:endParaRPr lang="en-GB" dirty="0"/>
        </a:p>
      </dgm:t>
    </dgm:pt>
    <dgm:pt modelId="{2A2BC692-509F-43DD-A0A5-A5DC8C22DAF1}" type="parTrans" cxnId="{DB88A709-E28E-451B-A102-C76A8E058654}">
      <dgm:prSet/>
      <dgm:spPr/>
      <dgm:t>
        <a:bodyPr/>
        <a:lstStyle/>
        <a:p>
          <a:endParaRPr lang="en-GB"/>
        </a:p>
      </dgm:t>
    </dgm:pt>
    <dgm:pt modelId="{CEF3D636-564B-4585-AA2F-45399C96881C}" type="sibTrans" cxnId="{DB88A709-E28E-451B-A102-C76A8E058654}">
      <dgm:prSet/>
      <dgm:spPr/>
      <dgm:t>
        <a:bodyPr/>
        <a:lstStyle/>
        <a:p>
          <a:endParaRPr lang="en-GB"/>
        </a:p>
      </dgm:t>
    </dgm:pt>
    <dgm:pt modelId="{18543894-310A-44BD-8C1C-EA5CD56C55E6}" type="pres">
      <dgm:prSet presAssocID="{9E91C20D-50F1-4180-A107-A05B0ABA9490}" presName="diagram" presStyleCnt="0">
        <dgm:presLayoutVars>
          <dgm:dir/>
          <dgm:resizeHandles val="exact"/>
        </dgm:presLayoutVars>
      </dgm:prSet>
      <dgm:spPr/>
      <dgm:t>
        <a:bodyPr/>
        <a:lstStyle/>
        <a:p>
          <a:endParaRPr lang="en-GB"/>
        </a:p>
      </dgm:t>
    </dgm:pt>
    <dgm:pt modelId="{1D3C71EF-BD2A-4F83-8D40-15A8F01B775A}" type="pres">
      <dgm:prSet presAssocID="{A1778533-5B75-4D69-B7A7-EBC81FF1A916}" presName="node" presStyleLbl="node1" presStyleIdx="0" presStyleCnt="5">
        <dgm:presLayoutVars>
          <dgm:bulletEnabled val="1"/>
        </dgm:presLayoutVars>
      </dgm:prSet>
      <dgm:spPr/>
      <dgm:t>
        <a:bodyPr/>
        <a:lstStyle/>
        <a:p>
          <a:endParaRPr lang="en-GB"/>
        </a:p>
      </dgm:t>
    </dgm:pt>
    <dgm:pt modelId="{84B66F88-5636-438A-AFA8-3F82E952187A}" type="pres">
      <dgm:prSet presAssocID="{9A03A7B9-7AC5-467B-86B5-893A44054C6B}" presName="sibTrans" presStyleCnt="0"/>
      <dgm:spPr/>
    </dgm:pt>
    <dgm:pt modelId="{AC0AF0F3-9EC8-435E-BBE7-7BE4FA2C3FB3}" type="pres">
      <dgm:prSet presAssocID="{436190BD-DB6F-4AEA-8268-29EEA05D45E5}" presName="node" presStyleLbl="node1" presStyleIdx="1" presStyleCnt="5">
        <dgm:presLayoutVars>
          <dgm:bulletEnabled val="1"/>
        </dgm:presLayoutVars>
      </dgm:prSet>
      <dgm:spPr/>
      <dgm:t>
        <a:bodyPr/>
        <a:lstStyle/>
        <a:p>
          <a:endParaRPr lang="en-GB"/>
        </a:p>
      </dgm:t>
    </dgm:pt>
    <dgm:pt modelId="{B8678B8B-FEAC-4453-89CB-C703497A0ED3}" type="pres">
      <dgm:prSet presAssocID="{4C67D296-8A8F-4288-8F44-0E4AF899445C}" presName="sibTrans" presStyleCnt="0"/>
      <dgm:spPr/>
    </dgm:pt>
    <dgm:pt modelId="{4CA5E95A-937B-4948-AA40-86586A81C228}" type="pres">
      <dgm:prSet presAssocID="{46E759BE-9F9C-43E8-A60B-E95CE484C7AA}" presName="node" presStyleLbl="node1" presStyleIdx="2" presStyleCnt="5">
        <dgm:presLayoutVars>
          <dgm:bulletEnabled val="1"/>
        </dgm:presLayoutVars>
      </dgm:prSet>
      <dgm:spPr/>
      <dgm:t>
        <a:bodyPr/>
        <a:lstStyle/>
        <a:p>
          <a:endParaRPr lang="en-GB"/>
        </a:p>
      </dgm:t>
    </dgm:pt>
    <dgm:pt modelId="{81E62379-80F8-460B-9B8C-68A0468F7ECB}" type="pres">
      <dgm:prSet presAssocID="{BCF188DF-36BF-4726-8A6F-6561FBC3D308}" presName="sibTrans" presStyleCnt="0"/>
      <dgm:spPr/>
    </dgm:pt>
    <dgm:pt modelId="{7A325945-A89A-4FA1-85D7-6ECA5F9C9A11}" type="pres">
      <dgm:prSet presAssocID="{56FFB419-A948-4C88-AA69-63B438586F54}" presName="node" presStyleLbl="node1" presStyleIdx="3" presStyleCnt="5">
        <dgm:presLayoutVars>
          <dgm:bulletEnabled val="1"/>
        </dgm:presLayoutVars>
      </dgm:prSet>
      <dgm:spPr/>
      <dgm:t>
        <a:bodyPr/>
        <a:lstStyle/>
        <a:p>
          <a:endParaRPr lang="en-GB"/>
        </a:p>
      </dgm:t>
    </dgm:pt>
    <dgm:pt modelId="{98E5AA32-EDA2-4CA1-999B-6D7BAEAC89E5}" type="pres">
      <dgm:prSet presAssocID="{652ABCB7-009F-4D4B-9BA4-C6DD4FD6FF56}" presName="sibTrans" presStyleCnt="0"/>
      <dgm:spPr/>
    </dgm:pt>
    <dgm:pt modelId="{36EBA26C-37DE-4AF2-9033-654B7E96C8B7}" type="pres">
      <dgm:prSet presAssocID="{B9562799-4B0B-416C-8938-566384F629DC}" presName="node" presStyleLbl="node1" presStyleIdx="4" presStyleCnt="5">
        <dgm:presLayoutVars>
          <dgm:bulletEnabled val="1"/>
        </dgm:presLayoutVars>
      </dgm:prSet>
      <dgm:spPr/>
      <dgm:t>
        <a:bodyPr/>
        <a:lstStyle/>
        <a:p>
          <a:endParaRPr lang="en-GB"/>
        </a:p>
      </dgm:t>
    </dgm:pt>
  </dgm:ptLst>
  <dgm:cxnLst>
    <dgm:cxn modelId="{5A2ECD6B-9732-483E-8C8C-93EF0E597348}" type="presOf" srcId="{46E759BE-9F9C-43E8-A60B-E95CE484C7AA}" destId="{4CA5E95A-937B-4948-AA40-86586A81C228}" srcOrd="0" destOrd="0" presId="urn:microsoft.com/office/officeart/2005/8/layout/default"/>
    <dgm:cxn modelId="{E772BCE5-90BB-4E19-9D01-8A3F18B1D9B6}" type="presOf" srcId="{56FFB419-A948-4C88-AA69-63B438586F54}" destId="{7A325945-A89A-4FA1-85D7-6ECA5F9C9A11}" srcOrd="0" destOrd="0" presId="urn:microsoft.com/office/officeart/2005/8/layout/default"/>
    <dgm:cxn modelId="{AF31C9CA-AD36-4915-A3CF-E2751330BAE5}" type="presOf" srcId="{436190BD-DB6F-4AEA-8268-29EEA05D45E5}" destId="{AC0AF0F3-9EC8-435E-BBE7-7BE4FA2C3FB3}" srcOrd="0" destOrd="0" presId="urn:microsoft.com/office/officeart/2005/8/layout/default"/>
    <dgm:cxn modelId="{51CFF3C6-FED6-4B7D-9FBC-970C48AA1572}" srcId="{9E91C20D-50F1-4180-A107-A05B0ABA9490}" destId="{436190BD-DB6F-4AEA-8268-29EEA05D45E5}" srcOrd="1" destOrd="0" parTransId="{DEC7D944-863F-46C2-9D41-325ECD1BFB9D}" sibTransId="{4C67D296-8A8F-4288-8F44-0E4AF899445C}"/>
    <dgm:cxn modelId="{FF024D93-D496-4BF5-9BBA-4C1819EDCC72}" type="presOf" srcId="{B9562799-4B0B-416C-8938-566384F629DC}" destId="{36EBA26C-37DE-4AF2-9033-654B7E96C8B7}" srcOrd="0" destOrd="0" presId="urn:microsoft.com/office/officeart/2005/8/layout/default"/>
    <dgm:cxn modelId="{03738699-D20F-4E4A-958A-FB6E40504FD1}" srcId="{9E91C20D-50F1-4180-A107-A05B0ABA9490}" destId="{46E759BE-9F9C-43E8-A60B-E95CE484C7AA}" srcOrd="2" destOrd="0" parTransId="{09EE0CC4-67C4-4280-B2F5-96FCD93AFCA4}" sibTransId="{BCF188DF-36BF-4726-8A6F-6561FBC3D308}"/>
    <dgm:cxn modelId="{9CB10523-4F52-450E-88B7-486A06EC899D}" srcId="{9E91C20D-50F1-4180-A107-A05B0ABA9490}" destId="{56FFB419-A948-4C88-AA69-63B438586F54}" srcOrd="3" destOrd="0" parTransId="{6433C2CA-C728-4832-AC95-54CE3B5EF72A}" sibTransId="{652ABCB7-009F-4D4B-9BA4-C6DD4FD6FF56}"/>
    <dgm:cxn modelId="{F9CEC401-6194-4B44-9133-69FD6AB2D106}" type="presOf" srcId="{A1778533-5B75-4D69-B7A7-EBC81FF1A916}" destId="{1D3C71EF-BD2A-4F83-8D40-15A8F01B775A}" srcOrd="0" destOrd="0" presId="urn:microsoft.com/office/officeart/2005/8/layout/default"/>
    <dgm:cxn modelId="{15695DDE-D0EE-4583-87CD-6FC1CD0F637F}" srcId="{9E91C20D-50F1-4180-A107-A05B0ABA9490}" destId="{A1778533-5B75-4D69-B7A7-EBC81FF1A916}" srcOrd="0" destOrd="0" parTransId="{EB183B73-30AD-40A6-8C81-C1F862F44B47}" sibTransId="{9A03A7B9-7AC5-467B-86B5-893A44054C6B}"/>
    <dgm:cxn modelId="{DB88A709-E28E-451B-A102-C76A8E058654}" srcId="{9E91C20D-50F1-4180-A107-A05B0ABA9490}" destId="{B9562799-4B0B-416C-8938-566384F629DC}" srcOrd="4" destOrd="0" parTransId="{2A2BC692-509F-43DD-A0A5-A5DC8C22DAF1}" sibTransId="{CEF3D636-564B-4585-AA2F-45399C96881C}"/>
    <dgm:cxn modelId="{FC90C29B-4F47-4D35-A847-A651FD8854A5}" type="presOf" srcId="{9E91C20D-50F1-4180-A107-A05B0ABA9490}" destId="{18543894-310A-44BD-8C1C-EA5CD56C55E6}" srcOrd="0" destOrd="0" presId="urn:microsoft.com/office/officeart/2005/8/layout/default"/>
    <dgm:cxn modelId="{F65D0474-F42F-4569-AA48-9F1FB8AAE855}" type="presParOf" srcId="{18543894-310A-44BD-8C1C-EA5CD56C55E6}" destId="{1D3C71EF-BD2A-4F83-8D40-15A8F01B775A}" srcOrd="0" destOrd="0" presId="urn:microsoft.com/office/officeart/2005/8/layout/default"/>
    <dgm:cxn modelId="{E8CFBE16-57F0-4E70-977C-F06F88E84F15}" type="presParOf" srcId="{18543894-310A-44BD-8C1C-EA5CD56C55E6}" destId="{84B66F88-5636-438A-AFA8-3F82E952187A}" srcOrd="1" destOrd="0" presId="urn:microsoft.com/office/officeart/2005/8/layout/default"/>
    <dgm:cxn modelId="{9335390F-6F8B-468B-A496-42DA90BA59AB}" type="presParOf" srcId="{18543894-310A-44BD-8C1C-EA5CD56C55E6}" destId="{AC0AF0F3-9EC8-435E-BBE7-7BE4FA2C3FB3}" srcOrd="2" destOrd="0" presId="urn:microsoft.com/office/officeart/2005/8/layout/default"/>
    <dgm:cxn modelId="{5C705D48-D74D-4009-A531-8CAA31DDBA93}" type="presParOf" srcId="{18543894-310A-44BD-8C1C-EA5CD56C55E6}" destId="{B8678B8B-FEAC-4453-89CB-C703497A0ED3}" srcOrd="3" destOrd="0" presId="urn:microsoft.com/office/officeart/2005/8/layout/default"/>
    <dgm:cxn modelId="{1998B39C-CBC3-4B7B-A560-CE72D0CC8479}" type="presParOf" srcId="{18543894-310A-44BD-8C1C-EA5CD56C55E6}" destId="{4CA5E95A-937B-4948-AA40-86586A81C228}" srcOrd="4" destOrd="0" presId="urn:microsoft.com/office/officeart/2005/8/layout/default"/>
    <dgm:cxn modelId="{2C618591-334A-4B01-9310-D63716CE67BD}" type="presParOf" srcId="{18543894-310A-44BD-8C1C-EA5CD56C55E6}" destId="{81E62379-80F8-460B-9B8C-68A0468F7ECB}" srcOrd="5" destOrd="0" presId="urn:microsoft.com/office/officeart/2005/8/layout/default"/>
    <dgm:cxn modelId="{E4A79E58-326F-499B-BFE2-FE5DEEAEE384}" type="presParOf" srcId="{18543894-310A-44BD-8C1C-EA5CD56C55E6}" destId="{7A325945-A89A-4FA1-85D7-6ECA5F9C9A11}" srcOrd="6" destOrd="0" presId="urn:microsoft.com/office/officeart/2005/8/layout/default"/>
    <dgm:cxn modelId="{7E265A18-8EC3-48BB-A591-99CAB1F20165}" type="presParOf" srcId="{18543894-310A-44BD-8C1C-EA5CD56C55E6}" destId="{98E5AA32-EDA2-4CA1-999B-6D7BAEAC89E5}" srcOrd="7" destOrd="0" presId="urn:microsoft.com/office/officeart/2005/8/layout/default"/>
    <dgm:cxn modelId="{2DFB5842-0C15-4874-9A83-5FE4A7A0B481}" type="presParOf" srcId="{18543894-310A-44BD-8C1C-EA5CD56C55E6}" destId="{36EBA26C-37DE-4AF2-9033-654B7E96C8B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91658F-FD78-4889-8FEC-9118E20DAA26}" type="doc">
      <dgm:prSet loTypeId="urn:microsoft.com/office/officeart/2005/8/layout/cycle3" loCatId="cycle" qsTypeId="urn:microsoft.com/office/officeart/2005/8/quickstyle/simple1" qsCatId="simple" csTypeId="urn:microsoft.com/office/officeart/2005/8/colors/colorful3" csCatId="colorful" phldr="1"/>
      <dgm:spPr/>
      <dgm:t>
        <a:bodyPr/>
        <a:lstStyle/>
        <a:p>
          <a:endParaRPr lang="en-GB"/>
        </a:p>
      </dgm:t>
    </dgm:pt>
    <dgm:pt modelId="{5BDBE2C8-650A-4962-806B-1F72AA1383C1}">
      <dgm:prSet phldrT="[Text]"/>
      <dgm:spPr>
        <a:solidFill>
          <a:srgbClr val="00B050"/>
        </a:solidFill>
      </dgm:spPr>
      <dgm:t>
        <a:bodyPr/>
        <a:lstStyle/>
        <a:p>
          <a:r>
            <a:rPr lang="en-GB" b="1" dirty="0">
              <a:solidFill>
                <a:schemeClr val="tx1"/>
              </a:solidFill>
            </a:rPr>
            <a:t>Action:</a:t>
          </a:r>
        </a:p>
        <a:p>
          <a:r>
            <a:rPr lang="en-GB" b="1" dirty="0">
              <a:solidFill>
                <a:schemeClr val="tx1"/>
              </a:solidFill>
            </a:rPr>
            <a:t>Making Changes</a:t>
          </a:r>
        </a:p>
      </dgm:t>
    </dgm:pt>
    <dgm:pt modelId="{07A2F42F-D7B6-4ED6-BF69-85B6451BCD15}" type="parTrans" cxnId="{E00F3D5B-D49B-4D47-AB3F-0429475F846E}">
      <dgm:prSet/>
      <dgm:spPr/>
      <dgm:t>
        <a:bodyPr/>
        <a:lstStyle/>
        <a:p>
          <a:endParaRPr lang="en-GB"/>
        </a:p>
      </dgm:t>
    </dgm:pt>
    <dgm:pt modelId="{204AB52E-8AB1-4F51-9106-F8807C501905}" type="sibTrans" cxnId="{E00F3D5B-D49B-4D47-AB3F-0429475F846E}">
      <dgm:prSet/>
      <dgm:spPr/>
      <dgm:t>
        <a:bodyPr/>
        <a:lstStyle/>
        <a:p>
          <a:endParaRPr lang="en-GB"/>
        </a:p>
      </dgm:t>
    </dgm:pt>
    <dgm:pt modelId="{6FFFFDE3-945B-4185-9105-D07B732859C4}">
      <dgm:prSet phldrT="[Text]"/>
      <dgm:spPr>
        <a:solidFill>
          <a:srgbClr val="00B0F0"/>
        </a:solidFill>
      </dgm:spPr>
      <dgm:t>
        <a:bodyPr/>
        <a:lstStyle/>
        <a:p>
          <a:r>
            <a:rPr lang="en-GB" b="1" dirty="0">
              <a:solidFill>
                <a:schemeClr val="tx1"/>
              </a:solidFill>
            </a:rPr>
            <a:t>Maintenance:</a:t>
          </a:r>
        </a:p>
        <a:p>
          <a:r>
            <a:rPr lang="en-GB" b="1" dirty="0">
              <a:solidFill>
                <a:schemeClr val="tx1"/>
              </a:solidFill>
            </a:rPr>
            <a:t>Maintaining change</a:t>
          </a:r>
        </a:p>
      </dgm:t>
    </dgm:pt>
    <dgm:pt modelId="{610D0121-4B8D-479E-8128-496FE9905514}" type="parTrans" cxnId="{EEE2F7F3-2F9D-4E3F-BB81-600586B241CB}">
      <dgm:prSet/>
      <dgm:spPr/>
      <dgm:t>
        <a:bodyPr/>
        <a:lstStyle/>
        <a:p>
          <a:endParaRPr lang="en-GB"/>
        </a:p>
      </dgm:t>
    </dgm:pt>
    <dgm:pt modelId="{0E97536E-A0D1-461E-BA42-ECFF100E7C13}" type="sibTrans" cxnId="{EEE2F7F3-2F9D-4E3F-BB81-600586B241CB}">
      <dgm:prSet/>
      <dgm:spPr/>
      <dgm:t>
        <a:bodyPr/>
        <a:lstStyle/>
        <a:p>
          <a:endParaRPr lang="en-GB"/>
        </a:p>
      </dgm:t>
    </dgm:pt>
    <dgm:pt modelId="{264C3ACB-AE00-43A3-89BC-EFDD3FB4BEE4}">
      <dgm:prSet phldrT="[Text]"/>
      <dgm:spPr>
        <a:solidFill>
          <a:srgbClr val="FF0000"/>
        </a:solidFill>
      </dgm:spPr>
      <dgm:t>
        <a:bodyPr/>
        <a:lstStyle/>
        <a:p>
          <a:r>
            <a:rPr lang="en-GB" b="1" dirty="0">
              <a:solidFill>
                <a:schemeClr val="tx1"/>
              </a:solidFill>
            </a:rPr>
            <a:t>Relapse:</a:t>
          </a:r>
        </a:p>
        <a:p>
          <a:r>
            <a:rPr lang="en-GB" b="1" dirty="0">
              <a:solidFill>
                <a:schemeClr val="tx1"/>
              </a:solidFill>
            </a:rPr>
            <a:t>Relapsing back</a:t>
          </a:r>
        </a:p>
      </dgm:t>
    </dgm:pt>
    <dgm:pt modelId="{825FDFBE-79D6-41A1-B326-2F2B19EF22FB}" type="parTrans" cxnId="{C903DFA2-C463-47D2-8242-F57525A091CB}">
      <dgm:prSet/>
      <dgm:spPr/>
      <dgm:t>
        <a:bodyPr/>
        <a:lstStyle/>
        <a:p>
          <a:endParaRPr lang="en-GB"/>
        </a:p>
      </dgm:t>
    </dgm:pt>
    <dgm:pt modelId="{B1B98455-F011-4B7A-A0F5-2EFA5670D014}" type="sibTrans" cxnId="{C903DFA2-C463-47D2-8242-F57525A091CB}">
      <dgm:prSet/>
      <dgm:spPr/>
      <dgm:t>
        <a:bodyPr/>
        <a:lstStyle/>
        <a:p>
          <a:endParaRPr lang="en-GB"/>
        </a:p>
      </dgm:t>
    </dgm:pt>
    <dgm:pt modelId="{05FD50B4-FC27-44A9-A070-622B11A90822}">
      <dgm:prSet phldrT="[Text]"/>
      <dgm:spPr>
        <a:solidFill>
          <a:schemeClr val="accent2">
            <a:lumMod val="75000"/>
          </a:schemeClr>
        </a:solidFill>
      </dgm:spPr>
      <dgm:t>
        <a:bodyPr/>
        <a:lstStyle/>
        <a:p>
          <a:r>
            <a:rPr lang="en-GB" b="1" dirty="0">
              <a:solidFill>
                <a:schemeClr val="tx1"/>
              </a:solidFill>
            </a:rPr>
            <a:t>Contemplation:</a:t>
          </a:r>
        </a:p>
        <a:p>
          <a:r>
            <a:rPr lang="en-GB" b="1" dirty="0">
              <a:solidFill>
                <a:schemeClr val="tx1"/>
              </a:solidFill>
            </a:rPr>
            <a:t>Thinking about change</a:t>
          </a:r>
        </a:p>
      </dgm:t>
    </dgm:pt>
    <dgm:pt modelId="{1C736D91-0269-4719-B791-E4F31C3CBA25}" type="parTrans" cxnId="{C2EEEDEA-DB4F-447B-A4B9-16F1E925B784}">
      <dgm:prSet/>
      <dgm:spPr/>
      <dgm:t>
        <a:bodyPr/>
        <a:lstStyle/>
        <a:p>
          <a:endParaRPr lang="en-GB"/>
        </a:p>
      </dgm:t>
    </dgm:pt>
    <dgm:pt modelId="{E8271496-1F12-40CF-A207-3CF71ED70969}" type="sibTrans" cxnId="{C2EEEDEA-DB4F-447B-A4B9-16F1E925B784}">
      <dgm:prSet/>
      <dgm:spPr/>
      <dgm:t>
        <a:bodyPr/>
        <a:lstStyle/>
        <a:p>
          <a:endParaRPr lang="en-GB"/>
        </a:p>
      </dgm:t>
    </dgm:pt>
    <dgm:pt modelId="{1E527DDB-359C-45F3-91F0-4EA9085B969D}">
      <dgm:prSet phldrT="[Text]"/>
      <dgm:spPr>
        <a:solidFill>
          <a:srgbClr val="92D050"/>
        </a:solidFill>
      </dgm:spPr>
      <dgm:t>
        <a:bodyPr/>
        <a:lstStyle/>
        <a:p>
          <a:r>
            <a:rPr lang="en-GB" b="1" dirty="0">
              <a:solidFill>
                <a:schemeClr val="tx1"/>
              </a:solidFill>
            </a:rPr>
            <a:t>Commitment:</a:t>
          </a:r>
        </a:p>
        <a:p>
          <a:r>
            <a:rPr lang="en-GB" b="1" dirty="0">
              <a:solidFill>
                <a:schemeClr val="tx1"/>
              </a:solidFill>
            </a:rPr>
            <a:t>Ready to change</a:t>
          </a:r>
        </a:p>
      </dgm:t>
    </dgm:pt>
    <dgm:pt modelId="{E8290091-4BE0-46BC-B3D6-5B15BF4DD61D}" type="parTrans" cxnId="{FBDE0050-558D-481D-B5B6-AAE64BC12238}">
      <dgm:prSet/>
      <dgm:spPr/>
      <dgm:t>
        <a:bodyPr/>
        <a:lstStyle/>
        <a:p>
          <a:endParaRPr lang="en-GB"/>
        </a:p>
      </dgm:t>
    </dgm:pt>
    <dgm:pt modelId="{CAAFEC5C-D272-4DC9-9EDE-3A90DD45722C}" type="sibTrans" cxnId="{FBDE0050-558D-481D-B5B6-AAE64BC12238}">
      <dgm:prSet/>
      <dgm:spPr/>
      <dgm:t>
        <a:bodyPr/>
        <a:lstStyle/>
        <a:p>
          <a:endParaRPr lang="en-GB"/>
        </a:p>
      </dgm:t>
    </dgm:pt>
    <dgm:pt modelId="{97FFEEE9-EEAD-4ACB-9CF9-CB0234CBA14A}" type="pres">
      <dgm:prSet presAssocID="{5E91658F-FD78-4889-8FEC-9118E20DAA26}" presName="Name0" presStyleCnt="0">
        <dgm:presLayoutVars>
          <dgm:dir/>
          <dgm:resizeHandles val="exact"/>
        </dgm:presLayoutVars>
      </dgm:prSet>
      <dgm:spPr/>
      <dgm:t>
        <a:bodyPr/>
        <a:lstStyle/>
        <a:p>
          <a:endParaRPr lang="en-GB"/>
        </a:p>
      </dgm:t>
    </dgm:pt>
    <dgm:pt modelId="{98CB7885-B4E0-42EB-B71A-44860874FB18}" type="pres">
      <dgm:prSet presAssocID="{5E91658F-FD78-4889-8FEC-9118E20DAA26}" presName="cycle" presStyleCnt="0"/>
      <dgm:spPr/>
    </dgm:pt>
    <dgm:pt modelId="{8FFBD8F3-6EB5-43F6-AA9B-1B876F77741E}" type="pres">
      <dgm:prSet presAssocID="{5BDBE2C8-650A-4962-806B-1F72AA1383C1}" presName="nodeFirstNode" presStyleLbl="node1" presStyleIdx="0" presStyleCnt="5">
        <dgm:presLayoutVars>
          <dgm:bulletEnabled val="1"/>
        </dgm:presLayoutVars>
      </dgm:prSet>
      <dgm:spPr/>
      <dgm:t>
        <a:bodyPr/>
        <a:lstStyle/>
        <a:p>
          <a:endParaRPr lang="en-GB"/>
        </a:p>
      </dgm:t>
    </dgm:pt>
    <dgm:pt modelId="{5A828AB8-FFF1-42AC-94F2-C0D5C0850F16}" type="pres">
      <dgm:prSet presAssocID="{204AB52E-8AB1-4F51-9106-F8807C501905}" presName="sibTransFirstNode" presStyleLbl="bgShp" presStyleIdx="0" presStyleCnt="1"/>
      <dgm:spPr/>
      <dgm:t>
        <a:bodyPr/>
        <a:lstStyle/>
        <a:p>
          <a:endParaRPr lang="en-GB"/>
        </a:p>
      </dgm:t>
    </dgm:pt>
    <dgm:pt modelId="{3DFACF38-CC0C-4F20-9229-28075834B94B}" type="pres">
      <dgm:prSet presAssocID="{6FFFFDE3-945B-4185-9105-D07B732859C4}" presName="nodeFollowingNodes" presStyleLbl="node1" presStyleIdx="1" presStyleCnt="5">
        <dgm:presLayoutVars>
          <dgm:bulletEnabled val="1"/>
        </dgm:presLayoutVars>
      </dgm:prSet>
      <dgm:spPr/>
      <dgm:t>
        <a:bodyPr/>
        <a:lstStyle/>
        <a:p>
          <a:endParaRPr lang="en-GB"/>
        </a:p>
      </dgm:t>
    </dgm:pt>
    <dgm:pt modelId="{40CDD870-2062-4DF3-92C7-C9118EF3973B}" type="pres">
      <dgm:prSet presAssocID="{264C3ACB-AE00-43A3-89BC-EFDD3FB4BEE4}" presName="nodeFollowingNodes" presStyleLbl="node1" presStyleIdx="2" presStyleCnt="5">
        <dgm:presLayoutVars>
          <dgm:bulletEnabled val="1"/>
        </dgm:presLayoutVars>
      </dgm:prSet>
      <dgm:spPr/>
      <dgm:t>
        <a:bodyPr/>
        <a:lstStyle/>
        <a:p>
          <a:endParaRPr lang="en-GB"/>
        </a:p>
      </dgm:t>
    </dgm:pt>
    <dgm:pt modelId="{2A1E00B3-8BB8-4F69-889B-96F0F9D468E2}" type="pres">
      <dgm:prSet presAssocID="{05FD50B4-FC27-44A9-A070-622B11A90822}" presName="nodeFollowingNodes" presStyleLbl="node1" presStyleIdx="3" presStyleCnt="5">
        <dgm:presLayoutVars>
          <dgm:bulletEnabled val="1"/>
        </dgm:presLayoutVars>
      </dgm:prSet>
      <dgm:spPr/>
      <dgm:t>
        <a:bodyPr/>
        <a:lstStyle/>
        <a:p>
          <a:endParaRPr lang="en-GB"/>
        </a:p>
      </dgm:t>
    </dgm:pt>
    <dgm:pt modelId="{EF2892B3-C3A7-4753-ADCC-2C1FE2107160}" type="pres">
      <dgm:prSet presAssocID="{1E527DDB-359C-45F3-91F0-4EA9085B969D}" presName="nodeFollowingNodes" presStyleLbl="node1" presStyleIdx="4" presStyleCnt="5">
        <dgm:presLayoutVars>
          <dgm:bulletEnabled val="1"/>
        </dgm:presLayoutVars>
      </dgm:prSet>
      <dgm:spPr/>
      <dgm:t>
        <a:bodyPr/>
        <a:lstStyle/>
        <a:p>
          <a:endParaRPr lang="en-GB"/>
        </a:p>
      </dgm:t>
    </dgm:pt>
  </dgm:ptLst>
  <dgm:cxnLst>
    <dgm:cxn modelId="{E00F3D5B-D49B-4D47-AB3F-0429475F846E}" srcId="{5E91658F-FD78-4889-8FEC-9118E20DAA26}" destId="{5BDBE2C8-650A-4962-806B-1F72AA1383C1}" srcOrd="0" destOrd="0" parTransId="{07A2F42F-D7B6-4ED6-BF69-85B6451BCD15}" sibTransId="{204AB52E-8AB1-4F51-9106-F8807C501905}"/>
    <dgm:cxn modelId="{84732CAC-DF2A-4207-B3CA-F537DECD9A86}" type="presOf" srcId="{5E91658F-FD78-4889-8FEC-9118E20DAA26}" destId="{97FFEEE9-EEAD-4ACB-9CF9-CB0234CBA14A}" srcOrd="0" destOrd="0" presId="urn:microsoft.com/office/officeart/2005/8/layout/cycle3"/>
    <dgm:cxn modelId="{06A64682-A86C-4422-B9DA-E4C41255CFAC}" type="presOf" srcId="{264C3ACB-AE00-43A3-89BC-EFDD3FB4BEE4}" destId="{40CDD870-2062-4DF3-92C7-C9118EF3973B}" srcOrd="0" destOrd="0" presId="urn:microsoft.com/office/officeart/2005/8/layout/cycle3"/>
    <dgm:cxn modelId="{E805F331-4401-43E8-BBDB-9ADEC8E4AE0D}" type="presOf" srcId="{5BDBE2C8-650A-4962-806B-1F72AA1383C1}" destId="{8FFBD8F3-6EB5-43F6-AA9B-1B876F77741E}" srcOrd="0" destOrd="0" presId="urn:microsoft.com/office/officeart/2005/8/layout/cycle3"/>
    <dgm:cxn modelId="{A3B42CA3-6389-48A4-A81D-04DEDAC61C42}" type="presOf" srcId="{6FFFFDE3-945B-4185-9105-D07B732859C4}" destId="{3DFACF38-CC0C-4F20-9229-28075834B94B}" srcOrd="0" destOrd="0" presId="urn:microsoft.com/office/officeart/2005/8/layout/cycle3"/>
    <dgm:cxn modelId="{A594BB79-1936-4C37-BE74-C55B818B3BD8}" type="presOf" srcId="{204AB52E-8AB1-4F51-9106-F8807C501905}" destId="{5A828AB8-FFF1-42AC-94F2-C0D5C0850F16}" srcOrd="0" destOrd="0" presId="urn:microsoft.com/office/officeart/2005/8/layout/cycle3"/>
    <dgm:cxn modelId="{C903DFA2-C463-47D2-8242-F57525A091CB}" srcId="{5E91658F-FD78-4889-8FEC-9118E20DAA26}" destId="{264C3ACB-AE00-43A3-89BC-EFDD3FB4BEE4}" srcOrd="2" destOrd="0" parTransId="{825FDFBE-79D6-41A1-B326-2F2B19EF22FB}" sibTransId="{B1B98455-F011-4B7A-A0F5-2EFA5670D014}"/>
    <dgm:cxn modelId="{5D5A85EB-376F-4CA9-8BD0-DF405B5ADC42}" type="presOf" srcId="{05FD50B4-FC27-44A9-A070-622B11A90822}" destId="{2A1E00B3-8BB8-4F69-889B-96F0F9D468E2}" srcOrd="0" destOrd="0" presId="urn:microsoft.com/office/officeart/2005/8/layout/cycle3"/>
    <dgm:cxn modelId="{C2EEEDEA-DB4F-447B-A4B9-16F1E925B784}" srcId="{5E91658F-FD78-4889-8FEC-9118E20DAA26}" destId="{05FD50B4-FC27-44A9-A070-622B11A90822}" srcOrd="3" destOrd="0" parTransId="{1C736D91-0269-4719-B791-E4F31C3CBA25}" sibTransId="{E8271496-1F12-40CF-A207-3CF71ED70969}"/>
    <dgm:cxn modelId="{E7F4154C-9059-49CC-BF35-AB84E5C084C2}" type="presOf" srcId="{1E527DDB-359C-45F3-91F0-4EA9085B969D}" destId="{EF2892B3-C3A7-4753-ADCC-2C1FE2107160}" srcOrd="0" destOrd="0" presId="urn:microsoft.com/office/officeart/2005/8/layout/cycle3"/>
    <dgm:cxn modelId="{FBDE0050-558D-481D-B5B6-AAE64BC12238}" srcId="{5E91658F-FD78-4889-8FEC-9118E20DAA26}" destId="{1E527DDB-359C-45F3-91F0-4EA9085B969D}" srcOrd="4" destOrd="0" parTransId="{E8290091-4BE0-46BC-B3D6-5B15BF4DD61D}" sibTransId="{CAAFEC5C-D272-4DC9-9EDE-3A90DD45722C}"/>
    <dgm:cxn modelId="{EEE2F7F3-2F9D-4E3F-BB81-600586B241CB}" srcId="{5E91658F-FD78-4889-8FEC-9118E20DAA26}" destId="{6FFFFDE3-945B-4185-9105-D07B732859C4}" srcOrd="1" destOrd="0" parTransId="{610D0121-4B8D-479E-8128-496FE9905514}" sibTransId="{0E97536E-A0D1-461E-BA42-ECFF100E7C13}"/>
    <dgm:cxn modelId="{DE8E17DB-7134-4DC0-95BB-25E38DF3311B}" type="presParOf" srcId="{97FFEEE9-EEAD-4ACB-9CF9-CB0234CBA14A}" destId="{98CB7885-B4E0-42EB-B71A-44860874FB18}" srcOrd="0" destOrd="0" presId="urn:microsoft.com/office/officeart/2005/8/layout/cycle3"/>
    <dgm:cxn modelId="{20148878-815E-4E80-9D3F-20F763994F2C}" type="presParOf" srcId="{98CB7885-B4E0-42EB-B71A-44860874FB18}" destId="{8FFBD8F3-6EB5-43F6-AA9B-1B876F77741E}" srcOrd="0" destOrd="0" presId="urn:microsoft.com/office/officeart/2005/8/layout/cycle3"/>
    <dgm:cxn modelId="{8B42FBBE-49FA-4A39-9063-DEA645F8D709}" type="presParOf" srcId="{98CB7885-B4E0-42EB-B71A-44860874FB18}" destId="{5A828AB8-FFF1-42AC-94F2-C0D5C0850F16}" srcOrd="1" destOrd="0" presId="urn:microsoft.com/office/officeart/2005/8/layout/cycle3"/>
    <dgm:cxn modelId="{1FF35871-D752-4FD0-AB35-CC9FB77A3730}" type="presParOf" srcId="{98CB7885-B4E0-42EB-B71A-44860874FB18}" destId="{3DFACF38-CC0C-4F20-9229-28075834B94B}" srcOrd="2" destOrd="0" presId="urn:microsoft.com/office/officeart/2005/8/layout/cycle3"/>
    <dgm:cxn modelId="{1D54F534-ADAE-4D49-B42F-6B20015C3F28}" type="presParOf" srcId="{98CB7885-B4E0-42EB-B71A-44860874FB18}" destId="{40CDD870-2062-4DF3-92C7-C9118EF3973B}" srcOrd="3" destOrd="0" presId="urn:microsoft.com/office/officeart/2005/8/layout/cycle3"/>
    <dgm:cxn modelId="{85A7EDF1-8CA1-4C12-B88B-4E1C7BD30D95}" type="presParOf" srcId="{98CB7885-B4E0-42EB-B71A-44860874FB18}" destId="{2A1E00B3-8BB8-4F69-889B-96F0F9D468E2}" srcOrd="4" destOrd="0" presId="urn:microsoft.com/office/officeart/2005/8/layout/cycle3"/>
    <dgm:cxn modelId="{81246DE7-34BD-49C4-A1C1-EF5A3B0E8FAB}" type="presParOf" srcId="{98CB7885-B4E0-42EB-B71A-44860874FB18}" destId="{EF2892B3-C3A7-4753-ADCC-2C1FE2107160}"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91C20D-50F1-4180-A107-A05B0ABA94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A1778533-5B75-4D69-B7A7-EBC81FF1A916}">
      <dgm:prSet phldrT="[Text]"/>
      <dgm:spPr>
        <a:solidFill>
          <a:schemeClr val="accent2"/>
        </a:solidFill>
      </dgm:spPr>
      <dgm:t>
        <a:bodyPr/>
        <a:lstStyle/>
        <a:p>
          <a:r>
            <a:rPr lang="en-GB" dirty="0" smtClean="0"/>
            <a:t>Basic skills</a:t>
          </a:r>
        </a:p>
        <a:p>
          <a:r>
            <a:rPr lang="en-GB" dirty="0" smtClean="0"/>
            <a:t>School and NCSCT</a:t>
          </a:r>
          <a:endParaRPr lang="en-GB" dirty="0"/>
        </a:p>
      </dgm:t>
    </dgm:pt>
    <dgm:pt modelId="{EB183B73-30AD-40A6-8C81-C1F862F44B47}" type="parTrans" cxnId="{15695DDE-D0EE-4583-87CD-6FC1CD0F637F}">
      <dgm:prSet/>
      <dgm:spPr/>
      <dgm:t>
        <a:bodyPr/>
        <a:lstStyle/>
        <a:p>
          <a:endParaRPr lang="en-GB"/>
        </a:p>
      </dgm:t>
    </dgm:pt>
    <dgm:pt modelId="{9A03A7B9-7AC5-467B-86B5-893A44054C6B}" type="sibTrans" cxnId="{15695DDE-D0EE-4583-87CD-6FC1CD0F637F}">
      <dgm:prSet/>
      <dgm:spPr/>
      <dgm:t>
        <a:bodyPr/>
        <a:lstStyle/>
        <a:p>
          <a:endParaRPr lang="en-GB"/>
        </a:p>
      </dgm:t>
    </dgm:pt>
    <dgm:pt modelId="{436190BD-DB6F-4AEA-8268-29EEA05D45E5}">
      <dgm:prSet phldrT="[Text]"/>
      <dgm:spPr>
        <a:solidFill>
          <a:schemeClr val="accent2"/>
        </a:solidFill>
      </dgm:spPr>
      <dgm:t>
        <a:bodyPr/>
        <a:lstStyle/>
        <a:p>
          <a:r>
            <a:rPr lang="en-GB" dirty="0" smtClean="0"/>
            <a:t>Assessment School and NCSCT</a:t>
          </a:r>
          <a:endParaRPr lang="en-GB" dirty="0"/>
        </a:p>
      </dgm:t>
    </dgm:pt>
    <dgm:pt modelId="{DEC7D944-863F-46C2-9D41-325ECD1BFB9D}" type="parTrans" cxnId="{51CFF3C6-FED6-4B7D-9FBC-970C48AA1572}">
      <dgm:prSet/>
      <dgm:spPr/>
      <dgm:t>
        <a:bodyPr/>
        <a:lstStyle/>
        <a:p>
          <a:endParaRPr lang="en-GB"/>
        </a:p>
      </dgm:t>
    </dgm:pt>
    <dgm:pt modelId="{4C67D296-8A8F-4288-8F44-0E4AF899445C}" type="sibTrans" cxnId="{51CFF3C6-FED6-4B7D-9FBC-970C48AA1572}">
      <dgm:prSet/>
      <dgm:spPr/>
      <dgm:t>
        <a:bodyPr/>
        <a:lstStyle/>
        <a:p>
          <a:endParaRPr lang="en-GB"/>
        </a:p>
      </dgm:t>
    </dgm:pt>
    <dgm:pt modelId="{46E759BE-9F9C-43E8-A60B-E95CE484C7AA}">
      <dgm:prSet phldrT="[Text]"/>
      <dgm:spPr>
        <a:solidFill>
          <a:schemeClr val="accent2"/>
        </a:solidFill>
      </dgm:spPr>
      <dgm:t>
        <a:bodyPr/>
        <a:lstStyle/>
        <a:p>
          <a:r>
            <a:rPr lang="en-GB" dirty="0" smtClean="0"/>
            <a:t>Certificates; School and NCSCT</a:t>
          </a:r>
          <a:endParaRPr lang="en-GB" dirty="0"/>
        </a:p>
      </dgm:t>
    </dgm:pt>
    <dgm:pt modelId="{09EE0CC4-67C4-4280-B2F5-96FCD93AFCA4}" type="parTrans" cxnId="{03738699-D20F-4E4A-958A-FB6E40504FD1}">
      <dgm:prSet/>
      <dgm:spPr/>
      <dgm:t>
        <a:bodyPr/>
        <a:lstStyle/>
        <a:p>
          <a:endParaRPr lang="en-GB"/>
        </a:p>
      </dgm:t>
    </dgm:pt>
    <dgm:pt modelId="{BCF188DF-36BF-4726-8A6F-6561FBC3D308}" type="sibTrans" cxnId="{03738699-D20F-4E4A-958A-FB6E40504FD1}">
      <dgm:prSet/>
      <dgm:spPr/>
      <dgm:t>
        <a:bodyPr/>
        <a:lstStyle/>
        <a:p>
          <a:endParaRPr lang="en-GB"/>
        </a:p>
      </dgm:t>
    </dgm:pt>
    <dgm:pt modelId="{56FFB419-A948-4C88-AA69-63B438586F54}">
      <dgm:prSet phldrT="[Text]"/>
      <dgm:spPr>
        <a:solidFill>
          <a:schemeClr val="accent2"/>
        </a:solidFill>
      </dgm:spPr>
      <dgm:t>
        <a:bodyPr/>
        <a:lstStyle/>
        <a:p>
          <a:r>
            <a:rPr lang="en-GB" dirty="0" smtClean="0"/>
            <a:t>Apply in context Clinical placements</a:t>
          </a:r>
          <a:endParaRPr lang="en-GB" dirty="0"/>
        </a:p>
      </dgm:t>
    </dgm:pt>
    <dgm:pt modelId="{6433C2CA-C728-4832-AC95-54CE3B5EF72A}" type="parTrans" cxnId="{9CB10523-4F52-450E-88B7-486A06EC899D}">
      <dgm:prSet/>
      <dgm:spPr/>
      <dgm:t>
        <a:bodyPr/>
        <a:lstStyle/>
        <a:p>
          <a:endParaRPr lang="en-GB"/>
        </a:p>
      </dgm:t>
    </dgm:pt>
    <dgm:pt modelId="{652ABCB7-009F-4D4B-9BA4-C6DD4FD6FF56}" type="sibTrans" cxnId="{9CB10523-4F52-450E-88B7-486A06EC899D}">
      <dgm:prSet/>
      <dgm:spPr/>
      <dgm:t>
        <a:bodyPr/>
        <a:lstStyle/>
        <a:p>
          <a:endParaRPr lang="en-GB"/>
        </a:p>
      </dgm:t>
    </dgm:pt>
    <dgm:pt modelId="{B9562799-4B0B-416C-8938-566384F629DC}">
      <dgm:prSet phldrT="[Text]"/>
      <dgm:spPr>
        <a:solidFill>
          <a:schemeClr val="accent2"/>
        </a:solidFill>
      </dgm:spPr>
      <dgm:t>
        <a:bodyPr/>
        <a:lstStyle/>
        <a:p>
          <a:r>
            <a:rPr lang="en-GB" dirty="0" smtClean="0"/>
            <a:t>Win </a:t>
          </a:r>
          <a:r>
            <a:rPr lang="en-GB" dirty="0" err="1" smtClean="0"/>
            <a:t>win</a:t>
          </a:r>
          <a:r>
            <a:rPr lang="en-GB" dirty="0" smtClean="0"/>
            <a:t>! Students skills and patient support</a:t>
          </a:r>
          <a:endParaRPr lang="en-GB" dirty="0"/>
        </a:p>
      </dgm:t>
    </dgm:pt>
    <dgm:pt modelId="{2A2BC692-509F-43DD-A0A5-A5DC8C22DAF1}" type="parTrans" cxnId="{DB88A709-E28E-451B-A102-C76A8E058654}">
      <dgm:prSet/>
      <dgm:spPr/>
      <dgm:t>
        <a:bodyPr/>
        <a:lstStyle/>
        <a:p>
          <a:endParaRPr lang="en-GB"/>
        </a:p>
      </dgm:t>
    </dgm:pt>
    <dgm:pt modelId="{CEF3D636-564B-4585-AA2F-45399C96881C}" type="sibTrans" cxnId="{DB88A709-E28E-451B-A102-C76A8E058654}">
      <dgm:prSet/>
      <dgm:spPr/>
      <dgm:t>
        <a:bodyPr/>
        <a:lstStyle/>
        <a:p>
          <a:endParaRPr lang="en-GB"/>
        </a:p>
      </dgm:t>
    </dgm:pt>
    <dgm:pt modelId="{18543894-310A-44BD-8C1C-EA5CD56C55E6}" type="pres">
      <dgm:prSet presAssocID="{9E91C20D-50F1-4180-A107-A05B0ABA9490}" presName="diagram" presStyleCnt="0">
        <dgm:presLayoutVars>
          <dgm:dir/>
          <dgm:resizeHandles val="exact"/>
        </dgm:presLayoutVars>
      </dgm:prSet>
      <dgm:spPr/>
      <dgm:t>
        <a:bodyPr/>
        <a:lstStyle/>
        <a:p>
          <a:endParaRPr lang="en-GB"/>
        </a:p>
      </dgm:t>
    </dgm:pt>
    <dgm:pt modelId="{1D3C71EF-BD2A-4F83-8D40-15A8F01B775A}" type="pres">
      <dgm:prSet presAssocID="{A1778533-5B75-4D69-B7A7-EBC81FF1A916}" presName="node" presStyleLbl="node1" presStyleIdx="0" presStyleCnt="5">
        <dgm:presLayoutVars>
          <dgm:bulletEnabled val="1"/>
        </dgm:presLayoutVars>
      </dgm:prSet>
      <dgm:spPr/>
      <dgm:t>
        <a:bodyPr/>
        <a:lstStyle/>
        <a:p>
          <a:endParaRPr lang="en-GB"/>
        </a:p>
      </dgm:t>
    </dgm:pt>
    <dgm:pt modelId="{84B66F88-5636-438A-AFA8-3F82E952187A}" type="pres">
      <dgm:prSet presAssocID="{9A03A7B9-7AC5-467B-86B5-893A44054C6B}" presName="sibTrans" presStyleCnt="0"/>
      <dgm:spPr/>
    </dgm:pt>
    <dgm:pt modelId="{AC0AF0F3-9EC8-435E-BBE7-7BE4FA2C3FB3}" type="pres">
      <dgm:prSet presAssocID="{436190BD-DB6F-4AEA-8268-29EEA05D45E5}" presName="node" presStyleLbl="node1" presStyleIdx="1" presStyleCnt="5">
        <dgm:presLayoutVars>
          <dgm:bulletEnabled val="1"/>
        </dgm:presLayoutVars>
      </dgm:prSet>
      <dgm:spPr/>
      <dgm:t>
        <a:bodyPr/>
        <a:lstStyle/>
        <a:p>
          <a:endParaRPr lang="en-GB"/>
        </a:p>
      </dgm:t>
    </dgm:pt>
    <dgm:pt modelId="{B8678B8B-FEAC-4453-89CB-C703497A0ED3}" type="pres">
      <dgm:prSet presAssocID="{4C67D296-8A8F-4288-8F44-0E4AF899445C}" presName="sibTrans" presStyleCnt="0"/>
      <dgm:spPr/>
    </dgm:pt>
    <dgm:pt modelId="{4CA5E95A-937B-4948-AA40-86586A81C228}" type="pres">
      <dgm:prSet presAssocID="{46E759BE-9F9C-43E8-A60B-E95CE484C7AA}" presName="node" presStyleLbl="node1" presStyleIdx="2" presStyleCnt="5">
        <dgm:presLayoutVars>
          <dgm:bulletEnabled val="1"/>
        </dgm:presLayoutVars>
      </dgm:prSet>
      <dgm:spPr/>
      <dgm:t>
        <a:bodyPr/>
        <a:lstStyle/>
        <a:p>
          <a:endParaRPr lang="en-GB"/>
        </a:p>
      </dgm:t>
    </dgm:pt>
    <dgm:pt modelId="{81E62379-80F8-460B-9B8C-68A0468F7ECB}" type="pres">
      <dgm:prSet presAssocID="{BCF188DF-36BF-4726-8A6F-6561FBC3D308}" presName="sibTrans" presStyleCnt="0"/>
      <dgm:spPr/>
    </dgm:pt>
    <dgm:pt modelId="{7A325945-A89A-4FA1-85D7-6ECA5F9C9A11}" type="pres">
      <dgm:prSet presAssocID="{56FFB419-A948-4C88-AA69-63B438586F54}" presName="node" presStyleLbl="node1" presStyleIdx="3" presStyleCnt="5">
        <dgm:presLayoutVars>
          <dgm:bulletEnabled val="1"/>
        </dgm:presLayoutVars>
      </dgm:prSet>
      <dgm:spPr/>
      <dgm:t>
        <a:bodyPr/>
        <a:lstStyle/>
        <a:p>
          <a:endParaRPr lang="en-GB"/>
        </a:p>
      </dgm:t>
    </dgm:pt>
    <dgm:pt modelId="{98E5AA32-EDA2-4CA1-999B-6D7BAEAC89E5}" type="pres">
      <dgm:prSet presAssocID="{652ABCB7-009F-4D4B-9BA4-C6DD4FD6FF56}" presName="sibTrans" presStyleCnt="0"/>
      <dgm:spPr/>
    </dgm:pt>
    <dgm:pt modelId="{36EBA26C-37DE-4AF2-9033-654B7E96C8B7}" type="pres">
      <dgm:prSet presAssocID="{B9562799-4B0B-416C-8938-566384F629DC}" presName="node" presStyleLbl="node1" presStyleIdx="4" presStyleCnt="5">
        <dgm:presLayoutVars>
          <dgm:bulletEnabled val="1"/>
        </dgm:presLayoutVars>
      </dgm:prSet>
      <dgm:spPr/>
      <dgm:t>
        <a:bodyPr/>
        <a:lstStyle/>
        <a:p>
          <a:endParaRPr lang="en-GB"/>
        </a:p>
      </dgm:t>
    </dgm:pt>
  </dgm:ptLst>
  <dgm:cxnLst>
    <dgm:cxn modelId="{9CB10523-4F52-450E-88B7-486A06EC899D}" srcId="{9E91C20D-50F1-4180-A107-A05B0ABA9490}" destId="{56FFB419-A948-4C88-AA69-63B438586F54}" srcOrd="3" destOrd="0" parTransId="{6433C2CA-C728-4832-AC95-54CE3B5EF72A}" sibTransId="{652ABCB7-009F-4D4B-9BA4-C6DD4FD6FF56}"/>
    <dgm:cxn modelId="{D952DBAC-A765-4369-BE70-13B08682124B}" type="presOf" srcId="{56FFB419-A948-4C88-AA69-63B438586F54}" destId="{7A325945-A89A-4FA1-85D7-6ECA5F9C9A11}" srcOrd="0" destOrd="0" presId="urn:microsoft.com/office/officeart/2005/8/layout/default"/>
    <dgm:cxn modelId="{DB88A709-E28E-451B-A102-C76A8E058654}" srcId="{9E91C20D-50F1-4180-A107-A05B0ABA9490}" destId="{B9562799-4B0B-416C-8938-566384F629DC}" srcOrd="4" destOrd="0" parTransId="{2A2BC692-509F-43DD-A0A5-A5DC8C22DAF1}" sibTransId="{CEF3D636-564B-4585-AA2F-45399C96881C}"/>
    <dgm:cxn modelId="{03738699-D20F-4E4A-958A-FB6E40504FD1}" srcId="{9E91C20D-50F1-4180-A107-A05B0ABA9490}" destId="{46E759BE-9F9C-43E8-A60B-E95CE484C7AA}" srcOrd="2" destOrd="0" parTransId="{09EE0CC4-67C4-4280-B2F5-96FCD93AFCA4}" sibTransId="{BCF188DF-36BF-4726-8A6F-6561FBC3D308}"/>
    <dgm:cxn modelId="{51CFF3C6-FED6-4B7D-9FBC-970C48AA1572}" srcId="{9E91C20D-50F1-4180-A107-A05B0ABA9490}" destId="{436190BD-DB6F-4AEA-8268-29EEA05D45E5}" srcOrd="1" destOrd="0" parTransId="{DEC7D944-863F-46C2-9D41-325ECD1BFB9D}" sibTransId="{4C67D296-8A8F-4288-8F44-0E4AF899445C}"/>
    <dgm:cxn modelId="{47DA56C1-223A-4FEB-A42C-7155F5C32F9E}" type="presOf" srcId="{436190BD-DB6F-4AEA-8268-29EEA05D45E5}" destId="{AC0AF0F3-9EC8-435E-BBE7-7BE4FA2C3FB3}" srcOrd="0" destOrd="0" presId="urn:microsoft.com/office/officeart/2005/8/layout/default"/>
    <dgm:cxn modelId="{D952B147-21E7-48FD-A7DF-9D324A30EB9E}" type="presOf" srcId="{B9562799-4B0B-416C-8938-566384F629DC}" destId="{36EBA26C-37DE-4AF2-9033-654B7E96C8B7}" srcOrd="0" destOrd="0" presId="urn:microsoft.com/office/officeart/2005/8/layout/default"/>
    <dgm:cxn modelId="{15695DDE-D0EE-4583-87CD-6FC1CD0F637F}" srcId="{9E91C20D-50F1-4180-A107-A05B0ABA9490}" destId="{A1778533-5B75-4D69-B7A7-EBC81FF1A916}" srcOrd="0" destOrd="0" parTransId="{EB183B73-30AD-40A6-8C81-C1F862F44B47}" sibTransId="{9A03A7B9-7AC5-467B-86B5-893A44054C6B}"/>
    <dgm:cxn modelId="{6CB324AD-3B44-4D94-8782-FEF0EE108CF4}" type="presOf" srcId="{9E91C20D-50F1-4180-A107-A05B0ABA9490}" destId="{18543894-310A-44BD-8C1C-EA5CD56C55E6}" srcOrd="0" destOrd="0" presId="urn:microsoft.com/office/officeart/2005/8/layout/default"/>
    <dgm:cxn modelId="{E266C195-62F0-4AA2-A509-718B18684624}" type="presOf" srcId="{A1778533-5B75-4D69-B7A7-EBC81FF1A916}" destId="{1D3C71EF-BD2A-4F83-8D40-15A8F01B775A}" srcOrd="0" destOrd="0" presId="urn:microsoft.com/office/officeart/2005/8/layout/default"/>
    <dgm:cxn modelId="{78F55264-629A-40E3-A223-FF1484432E2E}" type="presOf" srcId="{46E759BE-9F9C-43E8-A60B-E95CE484C7AA}" destId="{4CA5E95A-937B-4948-AA40-86586A81C228}" srcOrd="0" destOrd="0" presId="urn:microsoft.com/office/officeart/2005/8/layout/default"/>
    <dgm:cxn modelId="{2FC5418D-15DE-44AA-9C55-67F7DB658B5B}" type="presParOf" srcId="{18543894-310A-44BD-8C1C-EA5CD56C55E6}" destId="{1D3C71EF-BD2A-4F83-8D40-15A8F01B775A}" srcOrd="0" destOrd="0" presId="urn:microsoft.com/office/officeart/2005/8/layout/default"/>
    <dgm:cxn modelId="{768BB0B8-2ADA-4D6E-82FC-F58710B27964}" type="presParOf" srcId="{18543894-310A-44BD-8C1C-EA5CD56C55E6}" destId="{84B66F88-5636-438A-AFA8-3F82E952187A}" srcOrd="1" destOrd="0" presId="urn:microsoft.com/office/officeart/2005/8/layout/default"/>
    <dgm:cxn modelId="{B72EC179-49C1-4447-BEFD-3EB643180B81}" type="presParOf" srcId="{18543894-310A-44BD-8C1C-EA5CD56C55E6}" destId="{AC0AF0F3-9EC8-435E-BBE7-7BE4FA2C3FB3}" srcOrd="2" destOrd="0" presId="urn:microsoft.com/office/officeart/2005/8/layout/default"/>
    <dgm:cxn modelId="{28008638-C7D7-4238-BDBB-B987264814C2}" type="presParOf" srcId="{18543894-310A-44BD-8C1C-EA5CD56C55E6}" destId="{B8678B8B-FEAC-4453-89CB-C703497A0ED3}" srcOrd="3" destOrd="0" presId="urn:microsoft.com/office/officeart/2005/8/layout/default"/>
    <dgm:cxn modelId="{3B77926A-1F9C-493A-9308-7B977889574A}" type="presParOf" srcId="{18543894-310A-44BD-8C1C-EA5CD56C55E6}" destId="{4CA5E95A-937B-4948-AA40-86586A81C228}" srcOrd="4" destOrd="0" presId="urn:microsoft.com/office/officeart/2005/8/layout/default"/>
    <dgm:cxn modelId="{63154476-5248-4F62-BD84-AF4370DA9A6B}" type="presParOf" srcId="{18543894-310A-44BD-8C1C-EA5CD56C55E6}" destId="{81E62379-80F8-460B-9B8C-68A0468F7ECB}" srcOrd="5" destOrd="0" presId="urn:microsoft.com/office/officeart/2005/8/layout/default"/>
    <dgm:cxn modelId="{4CE759DC-3B8F-4EF8-836E-F41547E79167}" type="presParOf" srcId="{18543894-310A-44BD-8C1C-EA5CD56C55E6}" destId="{7A325945-A89A-4FA1-85D7-6ECA5F9C9A11}" srcOrd="6" destOrd="0" presId="urn:microsoft.com/office/officeart/2005/8/layout/default"/>
    <dgm:cxn modelId="{75D02846-A92B-4254-807B-ACC76775FD37}" type="presParOf" srcId="{18543894-310A-44BD-8C1C-EA5CD56C55E6}" destId="{98E5AA32-EDA2-4CA1-999B-6D7BAEAC89E5}" srcOrd="7" destOrd="0" presId="urn:microsoft.com/office/officeart/2005/8/layout/default"/>
    <dgm:cxn modelId="{1E793FE9-9BA0-44D4-800B-2C4543B8D8FA}" type="presParOf" srcId="{18543894-310A-44BD-8C1C-EA5CD56C55E6}" destId="{36EBA26C-37DE-4AF2-9033-654B7E96C8B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C71EF-BD2A-4F83-8D40-15A8F01B775A}">
      <dsp:nvSpPr>
        <dsp:cNvPr id="0" name=""/>
        <dsp:cNvSpPr/>
      </dsp:nvSpPr>
      <dsp:spPr>
        <a:xfrm>
          <a:off x="0" y="591343"/>
          <a:ext cx="2571749" cy="1543050"/>
        </a:xfrm>
        <a:prstGeom prst="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t>Basic skills</a:t>
          </a:r>
        </a:p>
        <a:p>
          <a:pPr lvl="0" algn="ctr" defTabSz="1244600">
            <a:lnSpc>
              <a:spcPct val="90000"/>
            </a:lnSpc>
            <a:spcBef>
              <a:spcPct val="0"/>
            </a:spcBef>
            <a:spcAft>
              <a:spcPct val="35000"/>
            </a:spcAft>
          </a:pPr>
          <a:r>
            <a:rPr lang="en-GB" sz="2800" kern="1200" dirty="0" smtClean="0"/>
            <a:t>School and NCSCT</a:t>
          </a:r>
          <a:endParaRPr lang="en-GB" sz="2800" kern="1200" dirty="0"/>
        </a:p>
      </dsp:txBody>
      <dsp:txXfrm>
        <a:off x="0" y="591343"/>
        <a:ext cx="2571749" cy="1543050"/>
      </dsp:txXfrm>
    </dsp:sp>
    <dsp:sp modelId="{AC0AF0F3-9EC8-435E-BBE7-7BE4FA2C3FB3}">
      <dsp:nvSpPr>
        <dsp:cNvPr id="0" name=""/>
        <dsp:cNvSpPr/>
      </dsp:nvSpPr>
      <dsp:spPr>
        <a:xfrm>
          <a:off x="2828925" y="591343"/>
          <a:ext cx="2571749" cy="1543050"/>
        </a:xfrm>
        <a:prstGeom prst="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t>Assessment School and NCSCT</a:t>
          </a:r>
          <a:endParaRPr lang="en-GB" sz="2800" kern="1200" dirty="0"/>
        </a:p>
      </dsp:txBody>
      <dsp:txXfrm>
        <a:off x="2828925" y="591343"/>
        <a:ext cx="2571749" cy="1543050"/>
      </dsp:txXfrm>
    </dsp:sp>
    <dsp:sp modelId="{4CA5E95A-937B-4948-AA40-86586A81C228}">
      <dsp:nvSpPr>
        <dsp:cNvPr id="0" name=""/>
        <dsp:cNvSpPr/>
      </dsp:nvSpPr>
      <dsp:spPr>
        <a:xfrm>
          <a:off x="5657849" y="591343"/>
          <a:ext cx="2571749" cy="1543050"/>
        </a:xfrm>
        <a:prstGeom prst="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t>Certificates; School and NCSCT</a:t>
          </a:r>
          <a:endParaRPr lang="en-GB" sz="2800" kern="1200" dirty="0"/>
        </a:p>
      </dsp:txBody>
      <dsp:txXfrm>
        <a:off x="5657849" y="591343"/>
        <a:ext cx="2571749" cy="1543050"/>
      </dsp:txXfrm>
    </dsp:sp>
    <dsp:sp modelId="{7A325945-A89A-4FA1-85D7-6ECA5F9C9A11}">
      <dsp:nvSpPr>
        <dsp:cNvPr id="0" name=""/>
        <dsp:cNvSpPr/>
      </dsp:nvSpPr>
      <dsp:spPr>
        <a:xfrm>
          <a:off x="1414462" y="2391569"/>
          <a:ext cx="2571749" cy="1543050"/>
        </a:xfrm>
        <a:prstGeom prst="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t>Apply in context Clinical placements</a:t>
          </a:r>
          <a:endParaRPr lang="en-GB" sz="2800" kern="1200" dirty="0"/>
        </a:p>
      </dsp:txBody>
      <dsp:txXfrm>
        <a:off x="1414462" y="2391569"/>
        <a:ext cx="2571749" cy="1543050"/>
      </dsp:txXfrm>
    </dsp:sp>
    <dsp:sp modelId="{36EBA26C-37DE-4AF2-9033-654B7E96C8B7}">
      <dsp:nvSpPr>
        <dsp:cNvPr id="0" name=""/>
        <dsp:cNvSpPr/>
      </dsp:nvSpPr>
      <dsp:spPr>
        <a:xfrm>
          <a:off x="4243387" y="2391569"/>
          <a:ext cx="2571749" cy="1543050"/>
        </a:xfrm>
        <a:prstGeom prst="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t>Win </a:t>
          </a:r>
          <a:r>
            <a:rPr lang="en-GB" sz="2800" kern="1200" dirty="0" err="1" smtClean="0"/>
            <a:t>win</a:t>
          </a:r>
          <a:r>
            <a:rPr lang="en-GB" sz="2800" kern="1200" dirty="0" smtClean="0"/>
            <a:t>! Students skills and patient support</a:t>
          </a:r>
          <a:endParaRPr lang="en-GB" sz="2800" kern="1200" dirty="0"/>
        </a:p>
      </dsp:txBody>
      <dsp:txXfrm>
        <a:off x="4243387" y="2391569"/>
        <a:ext cx="2571749" cy="1543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828AB8-FFF1-42AC-94F2-C0D5C0850F16}">
      <dsp:nvSpPr>
        <dsp:cNvPr id="0" name=""/>
        <dsp:cNvSpPr/>
      </dsp:nvSpPr>
      <dsp:spPr>
        <a:xfrm>
          <a:off x="1843731" y="-25511"/>
          <a:ext cx="4084937" cy="4084937"/>
        </a:xfrm>
        <a:prstGeom prst="circularArrow">
          <a:avLst>
            <a:gd name="adj1" fmla="val 5544"/>
            <a:gd name="adj2" fmla="val 330680"/>
            <a:gd name="adj3" fmla="val 13776030"/>
            <a:gd name="adj4" fmla="val 17385900"/>
            <a:gd name="adj5" fmla="val 575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FBD8F3-6EB5-43F6-AA9B-1B876F77741E}">
      <dsp:nvSpPr>
        <dsp:cNvPr id="0" name=""/>
        <dsp:cNvSpPr/>
      </dsp:nvSpPr>
      <dsp:spPr>
        <a:xfrm>
          <a:off x="2929830" y="118"/>
          <a:ext cx="1912739" cy="956369"/>
        </a:xfrm>
        <a:prstGeom prst="roundRect">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b="1" kern="1200" dirty="0">
              <a:solidFill>
                <a:schemeClr val="tx1"/>
              </a:solidFill>
            </a:rPr>
            <a:t>Action:</a:t>
          </a:r>
        </a:p>
        <a:p>
          <a:pPr lvl="0" algn="ctr" defTabSz="666750">
            <a:lnSpc>
              <a:spcPct val="90000"/>
            </a:lnSpc>
            <a:spcBef>
              <a:spcPct val="0"/>
            </a:spcBef>
            <a:spcAft>
              <a:spcPct val="35000"/>
            </a:spcAft>
          </a:pPr>
          <a:r>
            <a:rPr lang="en-GB" sz="1500" b="1" kern="1200" dirty="0">
              <a:solidFill>
                <a:schemeClr val="tx1"/>
              </a:solidFill>
            </a:rPr>
            <a:t>Making Changes</a:t>
          </a:r>
        </a:p>
      </dsp:txBody>
      <dsp:txXfrm>
        <a:off x="2976516" y="46804"/>
        <a:ext cx="1819367" cy="862997"/>
      </dsp:txXfrm>
    </dsp:sp>
    <dsp:sp modelId="{3DFACF38-CC0C-4F20-9229-28075834B94B}">
      <dsp:nvSpPr>
        <dsp:cNvPr id="0" name=""/>
        <dsp:cNvSpPr/>
      </dsp:nvSpPr>
      <dsp:spPr>
        <a:xfrm>
          <a:off x="4586549" y="1203795"/>
          <a:ext cx="1912739" cy="956369"/>
        </a:xfrm>
        <a:prstGeom prst="roundRect">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b="1" kern="1200" dirty="0">
              <a:solidFill>
                <a:schemeClr val="tx1"/>
              </a:solidFill>
            </a:rPr>
            <a:t>Maintenance:</a:t>
          </a:r>
        </a:p>
        <a:p>
          <a:pPr lvl="0" algn="ctr" defTabSz="666750">
            <a:lnSpc>
              <a:spcPct val="90000"/>
            </a:lnSpc>
            <a:spcBef>
              <a:spcPct val="0"/>
            </a:spcBef>
            <a:spcAft>
              <a:spcPct val="35000"/>
            </a:spcAft>
          </a:pPr>
          <a:r>
            <a:rPr lang="en-GB" sz="1500" b="1" kern="1200" dirty="0">
              <a:solidFill>
                <a:schemeClr val="tx1"/>
              </a:solidFill>
            </a:rPr>
            <a:t>Maintaining change</a:t>
          </a:r>
        </a:p>
      </dsp:txBody>
      <dsp:txXfrm>
        <a:off x="4633235" y="1250481"/>
        <a:ext cx="1819367" cy="862997"/>
      </dsp:txXfrm>
    </dsp:sp>
    <dsp:sp modelId="{40CDD870-2062-4DF3-92C7-C9118EF3973B}">
      <dsp:nvSpPr>
        <dsp:cNvPr id="0" name=""/>
        <dsp:cNvSpPr/>
      </dsp:nvSpPr>
      <dsp:spPr>
        <a:xfrm>
          <a:off x="3953739" y="3151385"/>
          <a:ext cx="1912739" cy="956369"/>
        </a:xfrm>
        <a:prstGeom prst="roundRect">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b="1" kern="1200" dirty="0">
              <a:solidFill>
                <a:schemeClr val="tx1"/>
              </a:solidFill>
            </a:rPr>
            <a:t>Relapse:</a:t>
          </a:r>
        </a:p>
        <a:p>
          <a:pPr lvl="0" algn="ctr" defTabSz="666750">
            <a:lnSpc>
              <a:spcPct val="90000"/>
            </a:lnSpc>
            <a:spcBef>
              <a:spcPct val="0"/>
            </a:spcBef>
            <a:spcAft>
              <a:spcPct val="35000"/>
            </a:spcAft>
          </a:pPr>
          <a:r>
            <a:rPr lang="en-GB" sz="1500" b="1" kern="1200" dirty="0">
              <a:solidFill>
                <a:schemeClr val="tx1"/>
              </a:solidFill>
            </a:rPr>
            <a:t>Relapsing back</a:t>
          </a:r>
        </a:p>
      </dsp:txBody>
      <dsp:txXfrm>
        <a:off x="4000425" y="3198071"/>
        <a:ext cx="1819367" cy="862997"/>
      </dsp:txXfrm>
    </dsp:sp>
    <dsp:sp modelId="{2A1E00B3-8BB8-4F69-889B-96F0F9D468E2}">
      <dsp:nvSpPr>
        <dsp:cNvPr id="0" name=""/>
        <dsp:cNvSpPr/>
      </dsp:nvSpPr>
      <dsp:spPr>
        <a:xfrm>
          <a:off x="1905921" y="3151385"/>
          <a:ext cx="1912739" cy="956369"/>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b="1" kern="1200" dirty="0">
              <a:solidFill>
                <a:schemeClr val="tx1"/>
              </a:solidFill>
            </a:rPr>
            <a:t>Contemplation:</a:t>
          </a:r>
        </a:p>
        <a:p>
          <a:pPr lvl="0" algn="ctr" defTabSz="666750">
            <a:lnSpc>
              <a:spcPct val="90000"/>
            </a:lnSpc>
            <a:spcBef>
              <a:spcPct val="0"/>
            </a:spcBef>
            <a:spcAft>
              <a:spcPct val="35000"/>
            </a:spcAft>
          </a:pPr>
          <a:r>
            <a:rPr lang="en-GB" sz="1500" b="1" kern="1200" dirty="0">
              <a:solidFill>
                <a:schemeClr val="tx1"/>
              </a:solidFill>
            </a:rPr>
            <a:t>Thinking about change</a:t>
          </a:r>
        </a:p>
      </dsp:txBody>
      <dsp:txXfrm>
        <a:off x="1952607" y="3198071"/>
        <a:ext cx="1819367" cy="862997"/>
      </dsp:txXfrm>
    </dsp:sp>
    <dsp:sp modelId="{EF2892B3-C3A7-4753-ADCC-2C1FE2107160}">
      <dsp:nvSpPr>
        <dsp:cNvPr id="0" name=""/>
        <dsp:cNvSpPr/>
      </dsp:nvSpPr>
      <dsp:spPr>
        <a:xfrm>
          <a:off x="1273111" y="1203795"/>
          <a:ext cx="1912739" cy="956369"/>
        </a:xfrm>
        <a:prstGeom prst="roundRect">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b="1" kern="1200" dirty="0">
              <a:solidFill>
                <a:schemeClr val="tx1"/>
              </a:solidFill>
            </a:rPr>
            <a:t>Commitment:</a:t>
          </a:r>
        </a:p>
        <a:p>
          <a:pPr lvl="0" algn="ctr" defTabSz="666750">
            <a:lnSpc>
              <a:spcPct val="90000"/>
            </a:lnSpc>
            <a:spcBef>
              <a:spcPct val="0"/>
            </a:spcBef>
            <a:spcAft>
              <a:spcPct val="35000"/>
            </a:spcAft>
          </a:pPr>
          <a:r>
            <a:rPr lang="en-GB" sz="1500" b="1" kern="1200" dirty="0">
              <a:solidFill>
                <a:schemeClr val="tx1"/>
              </a:solidFill>
            </a:rPr>
            <a:t>Ready to change</a:t>
          </a:r>
        </a:p>
      </dsp:txBody>
      <dsp:txXfrm>
        <a:off x="1319797" y="1250481"/>
        <a:ext cx="1819367" cy="8629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C71EF-BD2A-4F83-8D40-15A8F01B775A}">
      <dsp:nvSpPr>
        <dsp:cNvPr id="0" name=""/>
        <dsp:cNvSpPr/>
      </dsp:nvSpPr>
      <dsp:spPr>
        <a:xfrm>
          <a:off x="0" y="591343"/>
          <a:ext cx="2571749" cy="1543050"/>
        </a:xfrm>
        <a:prstGeom prst="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t>Basic skills</a:t>
          </a:r>
        </a:p>
        <a:p>
          <a:pPr lvl="0" algn="ctr" defTabSz="1244600">
            <a:lnSpc>
              <a:spcPct val="90000"/>
            </a:lnSpc>
            <a:spcBef>
              <a:spcPct val="0"/>
            </a:spcBef>
            <a:spcAft>
              <a:spcPct val="35000"/>
            </a:spcAft>
          </a:pPr>
          <a:r>
            <a:rPr lang="en-GB" sz="2800" kern="1200" dirty="0" smtClean="0"/>
            <a:t>School and NCSCT</a:t>
          </a:r>
          <a:endParaRPr lang="en-GB" sz="2800" kern="1200" dirty="0"/>
        </a:p>
      </dsp:txBody>
      <dsp:txXfrm>
        <a:off x="0" y="591343"/>
        <a:ext cx="2571749" cy="1543050"/>
      </dsp:txXfrm>
    </dsp:sp>
    <dsp:sp modelId="{AC0AF0F3-9EC8-435E-BBE7-7BE4FA2C3FB3}">
      <dsp:nvSpPr>
        <dsp:cNvPr id="0" name=""/>
        <dsp:cNvSpPr/>
      </dsp:nvSpPr>
      <dsp:spPr>
        <a:xfrm>
          <a:off x="2828925" y="591343"/>
          <a:ext cx="2571749" cy="1543050"/>
        </a:xfrm>
        <a:prstGeom prst="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t>Assessment School and NCSCT</a:t>
          </a:r>
          <a:endParaRPr lang="en-GB" sz="2800" kern="1200" dirty="0"/>
        </a:p>
      </dsp:txBody>
      <dsp:txXfrm>
        <a:off x="2828925" y="591343"/>
        <a:ext cx="2571749" cy="1543050"/>
      </dsp:txXfrm>
    </dsp:sp>
    <dsp:sp modelId="{4CA5E95A-937B-4948-AA40-86586A81C228}">
      <dsp:nvSpPr>
        <dsp:cNvPr id="0" name=""/>
        <dsp:cNvSpPr/>
      </dsp:nvSpPr>
      <dsp:spPr>
        <a:xfrm>
          <a:off x="5657849" y="591343"/>
          <a:ext cx="2571749" cy="1543050"/>
        </a:xfrm>
        <a:prstGeom prst="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t>Certificates; School and NCSCT</a:t>
          </a:r>
          <a:endParaRPr lang="en-GB" sz="2800" kern="1200" dirty="0"/>
        </a:p>
      </dsp:txBody>
      <dsp:txXfrm>
        <a:off x="5657849" y="591343"/>
        <a:ext cx="2571749" cy="1543050"/>
      </dsp:txXfrm>
    </dsp:sp>
    <dsp:sp modelId="{7A325945-A89A-4FA1-85D7-6ECA5F9C9A11}">
      <dsp:nvSpPr>
        <dsp:cNvPr id="0" name=""/>
        <dsp:cNvSpPr/>
      </dsp:nvSpPr>
      <dsp:spPr>
        <a:xfrm>
          <a:off x="1414462" y="2391569"/>
          <a:ext cx="2571749" cy="1543050"/>
        </a:xfrm>
        <a:prstGeom prst="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t>Apply in context Clinical placements</a:t>
          </a:r>
          <a:endParaRPr lang="en-GB" sz="2800" kern="1200" dirty="0"/>
        </a:p>
      </dsp:txBody>
      <dsp:txXfrm>
        <a:off x="1414462" y="2391569"/>
        <a:ext cx="2571749" cy="1543050"/>
      </dsp:txXfrm>
    </dsp:sp>
    <dsp:sp modelId="{36EBA26C-37DE-4AF2-9033-654B7E96C8B7}">
      <dsp:nvSpPr>
        <dsp:cNvPr id="0" name=""/>
        <dsp:cNvSpPr/>
      </dsp:nvSpPr>
      <dsp:spPr>
        <a:xfrm>
          <a:off x="4243387" y="2391569"/>
          <a:ext cx="2571749" cy="1543050"/>
        </a:xfrm>
        <a:prstGeom prst="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t>Win </a:t>
          </a:r>
          <a:r>
            <a:rPr lang="en-GB" sz="2800" kern="1200" dirty="0" err="1" smtClean="0"/>
            <a:t>win</a:t>
          </a:r>
          <a:r>
            <a:rPr lang="en-GB" sz="2800" kern="1200" dirty="0" smtClean="0"/>
            <a:t>! Students skills and patient support</a:t>
          </a:r>
          <a:endParaRPr lang="en-GB" sz="2800" kern="1200" dirty="0"/>
        </a:p>
      </dsp:txBody>
      <dsp:txXfrm>
        <a:off x="4243387" y="2391569"/>
        <a:ext cx="2571749" cy="15430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AFC07F-2E86-F14A-8DD5-43497F2F4AD8}" type="datetimeFigureOut">
              <a:rPr lang="en-US" smtClean="0"/>
              <a:pPr/>
              <a:t>02/07/2014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5E0342-D833-8C4E-B4B4-3D9F7A4437A9}" type="slidenum">
              <a:rPr lang="en-US" smtClean="0"/>
              <a:pPr/>
              <a:t>‹#›</a:t>
            </a:fld>
            <a:endParaRPr lang="en-US"/>
          </a:p>
        </p:txBody>
      </p:sp>
    </p:spTree>
    <p:extLst>
      <p:ext uri="{BB962C8B-B14F-4D97-AF65-F5344CB8AC3E}">
        <p14:creationId xmlns:p14="http://schemas.microsoft.com/office/powerpoint/2010/main" val="42772042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5CF9E8-5781-4242-A057-C3CB41374284}" type="datetimeFigureOut">
              <a:rPr lang="en-US" smtClean="0"/>
              <a:pPr/>
              <a:t>02/07/2014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5CC05C-6D4C-7040-9759-62479E9741ED}" type="slidenum">
              <a:rPr lang="en-US" smtClean="0"/>
              <a:pPr/>
              <a:t>‹#›</a:t>
            </a:fld>
            <a:endParaRPr lang="en-US"/>
          </a:p>
        </p:txBody>
      </p:sp>
    </p:spTree>
    <p:extLst>
      <p:ext uri="{BB962C8B-B14F-4D97-AF65-F5344CB8AC3E}">
        <p14:creationId xmlns:p14="http://schemas.microsoft.com/office/powerpoint/2010/main" val="151000785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5 as being ask; </a:t>
            </a:r>
            <a:r>
              <a:rPr lang="en-GB" dirty="0" err="1" smtClean="0"/>
              <a:t>assess;advice;assist;arrange</a:t>
            </a:r>
            <a:endParaRPr lang="en-GB" dirty="0"/>
          </a:p>
        </p:txBody>
      </p:sp>
      <p:sp>
        <p:nvSpPr>
          <p:cNvPr id="4" name="Slide Number Placeholder 3"/>
          <p:cNvSpPr>
            <a:spLocks noGrp="1"/>
          </p:cNvSpPr>
          <p:nvPr>
            <p:ph type="sldNum" sz="quarter" idx="10"/>
          </p:nvPr>
        </p:nvSpPr>
        <p:spPr/>
        <p:txBody>
          <a:bodyPr/>
          <a:lstStyle/>
          <a:p>
            <a:fld id="{315DCAF6-33C5-4E37-AE7B-6CC57D44729D}" type="slidenum">
              <a:rPr lang="en-GB" smtClean="0"/>
              <a:t>8</a:t>
            </a:fld>
            <a:endParaRPr lang="en-GB"/>
          </a:p>
        </p:txBody>
      </p:sp>
    </p:spTree>
    <p:extLst>
      <p:ext uri="{BB962C8B-B14F-4D97-AF65-F5344CB8AC3E}">
        <p14:creationId xmlns:p14="http://schemas.microsoft.com/office/powerpoint/2010/main" val="3254873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5CC05C-6D4C-7040-9759-62479E9741ED}" type="slidenum">
              <a:rPr lang="en-US" smtClean="0"/>
              <a:pPr/>
              <a:t>19</a:t>
            </a:fld>
            <a:endParaRPr lang="en-US"/>
          </a:p>
        </p:txBody>
      </p:sp>
    </p:spTree>
    <p:extLst>
      <p:ext uri="{BB962C8B-B14F-4D97-AF65-F5344CB8AC3E}">
        <p14:creationId xmlns:p14="http://schemas.microsoft.com/office/powerpoint/2010/main" val="1635204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3" name="Rounded Rectangle 12"/>
          <p:cNvSpPr/>
          <p:nvPr/>
        </p:nvSpPr>
        <p:spPr>
          <a:xfrm>
            <a:off x="65314" y="69756"/>
            <a:ext cx="9013372" cy="6692201"/>
          </a:xfrm>
          <a:prstGeom prst="roundRect">
            <a:avLst>
              <a:gd name="adj" fmla="val 0"/>
            </a:avLst>
          </a:prstGeom>
          <a:solidFill>
            <a:schemeClr val="bg1"/>
          </a:solidFill>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rot="5400000">
            <a:off x="4014045" y="1772378"/>
            <a:ext cx="6715223" cy="3313299"/>
          </a:xfrm>
          <a:prstGeom prst="rect">
            <a:avLst/>
          </a:prstGeom>
          <a:solidFill>
            <a:srgbClr val="C00000"/>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hasCustomPrompt="1"/>
          </p:nvPr>
        </p:nvSpPr>
        <p:spPr>
          <a:xfrm>
            <a:off x="142844" y="2000240"/>
            <a:ext cx="8001056" cy="1143007"/>
          </a:xfrm>
          <a:solidFill>
            <a:srgbClr val="C00000"/>
          </a:solidFill>
          <a:ln>
            <a:solidFill>
              <a:schemeClr val="bg1"/>
            </a:solidFill>
          </a:ln>
        </p:spPr>
        <p:txBody>
          <a:bodyPr anchor="ctr"/>
          <a:lstStyle>
            <a:lvl1pPr algn="ctr">
              <a:defRPr lang="en-US" baseline="0" dirty="0">
                <a:solidFill>
                  <a:srgbClr val="FFFFFF"/>
                </a:solidFill>
                <a:latin typeface="Cambria" pitchFamily="18" charset="0"/>
              </a:defRPr>
            </a:lvl1pPr>
          </a:lstStyle>
          <a:p>
            <a:r>
              <a:rPr kumimoji="0" lang="en-US" dirty="0" smtClean="0"/>
              <a:t>Planning Practice-based Tutorials</a:t>
            </a:r>
            <a:endParaRPr kumimoji="0" lang="en-US" dirty="0"/>
          </a:p>
        </p:txBody>
      </p:sp>
      <p:sp>
        <p:nvSpPr>
          <p:cNvPr id="15" name="TextBox 14"/>
          <p:cNvSpPr txBox="1"/>
          <p:nvPr userDrawn="1"/>
        </p:nvSpPr>
        <p:spPr>
          <a:xfrm>
            <a:off x="203199" y="6189418"/>
            <a:ext cx="5357850" cy="461665"/>
          </a:xfrm>
          <a:prstGeom prst="rect">
            <a:avLst/>
          </a:prstGeom>
          <a:noFill/>
        </p:spPr>
        <p:txBody>
          <a:bodyPr wrap="square" rtlCol="0">
            <a:spAutoFit/>
          </a:bodyPr>
          <a:lstStyle/>
          <a:p>
            <a:r>
              <a:rPr lang="en-GB" sz="2400" dirty="0" smtClean="0">
                <a:solidFill>
                  <a:srgbClr val="C00000"/>
                </a:solidFill>
                <a:latin typeface="Cambria" pitchFamily="18" charset="0"/>
              </a:rPr>
              <a:t>SAPC Annual</a:t>
            </a:r>
            <a:r>
              <a:rPr lang="en-GB" sz="2400" baseline="0" dirty="0" smtClean="0">
                <a:solidFill>
                  <a:srgbClr val="C00000"/>
                </a:solidFill>
                <a:latin typeface="Cambria" pitchFamily="18" charset="0"/>
              </a:rPr>
              <a:t> Conference July 2014</a:t>
            </a:r>
            <a:endParaRPr lang="en-GB" sz="2800" baseline="0" dirty="0" smtClean="0">
              <a:solidFill>
                <a:srgbClr val="C00000"/>
              </a:solidFill>
              <a:latin typeface="Cambria" pitchFamily="18" charset="0"/>
            </a:endParaRPr>
          </a:p>
        </p:txBody>
      </p:sp>
      <p:pic>
        <p:nvPicPr>
          <p:cNvPr id="10" name="Picture 9" descr="kumeclogotransparent%20%285%29.png"/>
          <p:cNvPicPr>
            <a:picLocks noChangeAspect="1"/>
          </p:cNvPicPr>
          <p:nvPr userDrawn="1"/>
        </p:nvPicPr>
        <p:blipFill>
          <a:blip r:embed="rId2"/>
          <a:stretch>
            <a:fillRect/>
          </a:stretch>
        </p:blipFill>
        <p:spPr>
          <a:xfrm>
            <a:off x="203199" y="403225"/>
            <a:ext cx="5077421" cy="111729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D899529-5177-3F46-B03D-AADA128EA16C}" type="datetime1">
              <a:rPr lang="en-US" smtClean="0"/>
              <a:pPr/>
              <a:t>02/07/2014</a:t>
            </a:fld>
            <a:endParaRPr lang="en-US"/>
          </a:p>
        </p:txBody>
      </p:sp>
      <p:sp>
        <p:nvSpPr>
          <p:cNvPr id="6" name="Footer Placeholder 5"/>
          <p:cNvSpPr>
            <a:spLocks noGrp="1"/>
          </p:cNvSpPr>
          <p:nvPr>
            <p:ph type="ftr" sz="quarter" idx="11"/>
          </p:nvPr>
        </p:nvSpPr>
        <p:spPr>
          <a:xfrm>
            <a:off x="914400" y="6172200"/>
            <a:ext cx="3886200" cy="457200"/>
          </a:xfrm>
        </p:spPr>
        <p:txBody>
          <a:bodyPr/>
          <a:lstStyle/>
          <a:p>
            <a:r>
              <a:rPr lang="en-US" smtClean="0"/>
              <a:t>KUMEC - King's Undergraduate Medical Education in the Community</a:t>
            </a:r>
            <a:endParaRPr lang="en-US"/>
          </a:p>
        </p:txBody>
      </p:sp>
      <p:sp>
        <p:nvSpPr>
          <p:cNvPr id="7" name="Slide Number Placeholder 6"/>
          <p:cNvSpPr>
            <a:spLocks noGrp="1"/>
          </p:cNvSpPr>
          <p:nvPr>
            <p:ph type="sldNum" sz="quarter" idx="12"/>
          </p:nvPr>
        </p:nvSpPr>
        <p:spPr>
          <a:xfrm>
            <a:off x="146304" y="6208776"/>
            <a:ext cx="457200" cy="457200"/>
          </a:xfrm>
          <a:prstGeom prst="ellipse">
            <a:avLst/>
          </a:prstGeom>
        </p:spPr>
        <p:txBody>
          <a:bodyPr/>
          <a:lstStyle/>
          <a:p>
            <a:fld id="{72236C26-3323-4D57-994A-B92A07D1E2E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10" y="4650475"/>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1"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9" y="66676"/>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51F33E-D942-8141-B208-5342AB8184CE}" type="datetime1">
              <a:rPr lang="en-US" smtClean="0"/>
              <a:pPr/>
              <a:t>02/07/2014</a:t>
            </a:fld>
            <a:endParaRPr lang="en-US"/>
          </a:p>
        </p:txBody>
      </p:sp>
      <p:sp>
        <p:nvSpPr>
          <p:cNvPr id="5" name="Footer Placeholder 4"/>
          <p:cNvSpPr>
            <a:spLocks noGrp="1"/>
          </p:cNvSpPr>
          <p:nvPr>
            <p:ph type="ftr" sz="quarter" idx="11"/>
          </p:nvPr>
        </p:nvSpPr>
        <p:spPr/>
        <p:txBody>
          <a:bodyPr/>
          <a:lstStyle/>
          <a:p>
            <a:r>
              <a:rPr lang="en-US" smtClean="0"/>
              <a:t>KUMEC - King's Undergraduate Medical Education in the Community</a:t>
            </a:r>
            <a:endParaRPr lang="en-US"/>
          </a:p>
        </p:txBody>
      </p:sp>
      <p:sp>
        <p:nvSpPr>
          <p:cNvPr id="6" name="Slide Number Placeholder 5"/>
          <p:cNvSpPr>
            <a:spLocks noGrp="1"/>
          </p:cNvSpPr>
          <p:nvPr>
            <p:ph type="sldNum" sz="quarter" idx="12"/>
          </p:nvPr>
        </p:nvSpPr>
        <p:spPr>
          <a:xfrm>
            <a:off x="146304" y="6210300"/>
            <a:ext cx="457200" cy="457200"/>
          </a:xfrm>
          <a:prstGeom prst="ellipse">
            <a:avLst/>
          </a:prstGeom>
        </p:spPr>
        <p:txBody>
          <a:bodyPr/>
          <a:lstStyle/>
          <a:p>
            <a:fld id="{72236C26-3323-4D57-994A-B92A07D1E2E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1"/>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2429A0-268B-A141-9503-EDE34DD2AD68}" type="datetime1">
              <a:rPr lang="en-US" smtClean="0"/>
              <a:pPr/>
              <a:t>02/07/2014</a:t>
            </a:fld>
            <a:endParaRPr lang="en-US"/>
          </a:p>
        </p:txBody>
      </p:sp>
      <p:sp>
        <p:nvSpPr>
          <p:cNvPr id="5" name="Footer Placeholder 4"/>
          <p:cNvSpPr>
            <a:spLocks noGrp="1"/>
          </p:cNvSpPr>
          <p:nvPr>
            <p:ph type="ftr" sz="quarter" idx="11"/>
          </p:nvPr>
        </p:nvSpPr>
        <p:spPr/>
        <p:txBody>
          <a:bodyPr/>
          <a:lstStyle/>
          <a:p>
            <a:r>
              <a:rPr lang="en-US" smtClean="0"/>
              <a:t>KUMEC - King's Undergraduate Medical Education in the Community</a:t>
            </a:r>
            <a:endParaRPr lang="en-US"/>
          </a:p>
        </p:txBody>
      </p:sp>
      <p:sp>
        <p:nvSpPr>
          <p:cNvPr id="6" name="Slide Number Placeholder 5"/>
          <p:cNvSpPr>
            <a:spLocks noGrp="1"/>
          </p:cNvSpPr>
          <p:nvPr>
            <p:ph type="sldNum" sz="quarter" idx="12"/>
          </p:nvPr>
        </p:nvSpPr>
        <p:spPr>
          <a:xfrm>
            <a:off x="146304" y="6210300"/>
            <a:ext cx="457200" cy="457200"/>
          </a:xfrm>
          <a:prstGeom prst="ellipse">
            <a:avLst/>
          </a:prstGeom>
        </p:spPr>
        <p:txBody>
          <a:bodyPr/>
          <a:lstStyle/>
          <a:p>
            <a:fld id="{72236C26-3323-4D57-994A-B92A07D1E2E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3" descr="Panoramic view of the River Thames taken from Waterloo Bridge, looking eastwards towards Blackfriars Bridge and the City of London, showing St Bride's Church, St Paul's Cathedral, the Gherkin and the Oxo Tower."/>
          <p:cNvPicPr>
            <a:picLocks noChangeAspect="1"/>
          </p:cNvPicPr>
          <p:nvPr userDrawn="1"/>
        </p:nvPicPr>
        <p:blipFill>
          <a:blip r:embed="rId2"/>
          <a:srcRect b="5836"/>
          <a:stretch>
            <a:fillRect/>
          </a:stretch>
        </p:blipFill>
        <p:spPr bwMode="auto">
          <a:xfrm>
            <a:off x="0" y="0"/>
            <a:ext cx="9144000" cy="6858000"/>
          </a:xfrm>
          <a:prstGeom prst="rect">
            <a:avLst/>
          </a:prstGeom>
          <a:noFill/>
          <a:ln w="9525">
            <a:noFill/>
            <a:miter lim="800000"/>
            <a:headEnd/>
            <a:tailEnd/>
          </a:ln>
        </p:spPr>
      </p:pic>
      <p:grpSp>
        <p:nvGrpSpPr>
          <p:cNvPr id="5" name="Group 20"/>
          <p:cNvGrpSpPr>
            <a:grpSpLocks/>
          </p:cNvGrpSpPr>
          <p:nvPr userDrawn="1"/>
        </p:nvGrpSpPr>
        <p:grpSpPr bwMode="auto">
          <a:xfrm>
            <a:off x="0" y="5975350"/>
            <a:ext cx="9144000" cy="884238"/>
            <a:chOff x="0" y="5975701"/>
            <a:chExt cx="9144000" cy="884381"/>
          </a:xfrm>
        </p:grpSpPr>
        <p:sp>
          <p:nvSpPr>
            <p:cNvPr id="6" name="Rectangle 5"/>
            <p:cNvSpPr/>
            <p:nvPr/>
          </p:nvSpPr>
          <p:spPr>
            <a:xfrm>
              <a:off x="4587875" y="5977289"/>
              <a:ext cx="3398838" cy="882793"/>
            </a:xfrm>
            <a:prstGeom prst="rect">
              <a:avLst/>
            </a:prstGeom>
            <a:solidFill>
              <a:srgbClr val="DEDD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2"/>
                </a:solidFill>
              </a:endParaRPr>
            </a:p>
          </p:txBody>
        </p:sp>
        <p:pic>
          <p:nvPicPr>
            <p:cNvPr id="7" name="Picture 6" descr="KCL_box_red pin rgb.jpg"/>
            <p:cNvPicPr>
              <a:picLocks noChangeAspect="1"/>
            </p:cNvPicPr>
            <p:nvPr/>
          </p:nvPicPr>
          <p:blipFill>
            <a:blip r:embed="rId3"/>
            <a:srcRect/>
            <a:stretch>
              <a:fillRect/>
            </a:stretch>
          </p:blipFill>
          <p:spPr bwMode="auto">
            <a:xfrm>
              <a:off x="7986520" y="5978082"/>
              <a:ext cx="1157480" cy="882000"/>
            </a:xfrm>
            <a:prstGeom prst="rect">
              <a:avLst/>
            </a:prstGeom>
            <a:noFill/>
            <a:ln w="9525">
              <a:noFill/>
              <a:miter lim="800000"/>
              <a:headEnd/>
              <a:tailEnd/>
            </a:ln>
          </p:spPr>
        </p:pic>
        <p:sp>
          <p:nvSpPr>
            <p:cNvPr id="8" name="Rectangle 7"/>
            <p:cNvSpPr/>
            <p:nvPr/>
          </p:nvSpPr>
          <p:spPr>
            <a:xfrm>
              <a:off x="0" y="5975701"/>
              <a:ext cx="4587875" cy="8827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2"/>
                </a:solidFill>
              </a:endParaRPr>
            </a:p>
          </p:txBody>
        </p:sp>
      </p:grpSp>
      <p:sp>
        <p:nvSpPr>
          <p:cNvPr id="9" name="Rectangle 8"/>
          <p:cNvSpPr>
            <a:spLocks/>
          </p:cNvSpPr>
          <p:nvPr userDrawn="1"/>
        </p:nvSpPr>
        <p:spPr>
          <a:xfrm>
            <a:off x="0" y="-9525"/>
            <a:ext cx="9150350" cy="3032125"/>
          </a:xfrm>
          <a:prstGeom prst="rect">
            <a:avLst/>
          </a:prstGeom>
          <a:gradFill flip="none" rotWithShape="1">
            <a:gsLst>
              <a:gs pos="0">
                <a:srgbClr val="343C3E"/>
              </a:gs>
              <a:gs pos="100000">
                <a:srgbClr val="FFFFFF">
                  <a:alpha val="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2"/>
              </a:solidFill>
            </a:endParaRPr>
          </a:p>
        </p:txBody>
      </p:sp>
      <p:sp>
        <p:nvSpPr>
          <p:cNvPr id="2" name="Title 1"/>
          <p:cNvSpPr>
            <a:spLocks noGrp="1"/>
          </p:cNvSpPr>
          <p:nvPr>
            <p:ph type="ctrTitle"/>
          </p:nvPr>
        </p:nvSpPr>
        <p:spPr>
          <a:xfrm>
            <a:off x="457200" y="276718"/>
            <a:ext cx="8229600" cy="1470025"/>
          </a:xfrm>
        </p:spPr>
        <p:txBody>
          <a:bodyPr/>
          <a:lstStyle>
            <a:lvl1pPr>
              <a:lnSpc>
                <a:spcPts val="4500"/>
              </a:lnSpc>
              <a:defRPr sz="4500" cap="all">
                <a:solidFill>
                  <a:srgbClr val="FFFFFF"/>
                </a:solidFil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457201" y="1546583"/>
            <a:ext cx="8229600" cy="826456"/>
          </a:xfrm>
        </p:spPr>
        <p:txBody>
          <a:bodyPr>
            <a:normAutofit/>
          </a:bodyPr>
          <a:lstStyle>
            <a:lvl1pPr marL="0" indent="0" algn="l">
              <a:lnSpc>
                <a:spcPts val="2800"/>
              </a:lnSpc>
              <a:spcBef>
                <a:spcPts val="0"/>
              </a:spcBef>
              <a:buNone/>
              <a:defRPr sz="2800" cap="all">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bullet points">
    <p:spTree>
      <p:nvGrpSpPr>
        <p:cNvPr id="1" name=""/>
        <p:cNvGrpSpPr/>
        <p:nvPr/>
      </p:nvGrpSpPr>
      <p:grpSpPr>
        <a:xfrm>
          <a:off x="0" y="0"/>
          <a:ext cx="0" cy="0"/>
          <a:chOff x="0" y="0"/>
          <a:chExt cx="0" cy="0"/>
        </a:xfrm>
      </p:grpSpPr>
      <p:cxnSp>
        <p:nvCxnSpPr>
          <p:cNvPr id="4" name="Straight Connector 3"/>
          <p:cNvCxnSpPr/>
          <p:nvPr userDrawn="1"/>
        </p:nvCxnSpPr>
        <p:spPr>
          <a:xfrm>
            <a:off x="284163" y="995363"/>
            <a:ext cx="8583612"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260000"/>
            <a:ext cx="8229600" cy="4525963"/>
          </a:xfrm>
        </p:spPr>
        <p:txBody>
          <a:bodyPr>
            <a:noAutofit/>
          </a:bodyPr>
          <a:lstStyle>
            <a:lvl1pPr>
              <a:defRPr sz="2400"/>
            </a:lvl1pPr>
            <a:lvl2pPr marL="0">
              <a:buFontTx/>
              <a:buNone/>
              <a:defRPr sz="2200"/>
            </a:lvl2pPr>
            <a:lvl3pPr marL="262800" indent="-262800">
              <a:defRPr sz="2200"/>
            </a:lvl3pPr>
            <a:lvl4pPr marL="536400" indent="-273600">
              <a:defRPr sz="2200"/>
            </a:lvl4pPr>
            <a:lvl5pPr marL="813600" indent="-277200">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6" charset="0"/>
              </a:defRPr>
            </a:lvl1pPr>
          </a:lstStyle>
          <a:p>
            <a:fld id="{6AE574BC-CF1D-3F41-8BAF-E8776485D02F}" type="datetime1">
              <a:rPr lang="en-US" smtClean="0"/>
              <a:pPr/>
              <a:t>02/07/2014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smtClean="0"/>
              <a:t>KUMEC - King's Undergraduate Medical Education in the Community</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6" charset="0"/>
              </a:defRPr>
            </a:lvl1pPr>
          </a:lstStyle>
          <a:p>
            <a:fld id="{21C85A48-D9A1-1549-AA45-BF8AA987C5D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latin typeface="Calibri"/>
                <a:cs typeface="Calibri"/>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25FC5107-EF76-D049-B192-300448405852}" type="datetime1">
              <a:rPr lang="en-US" smtClean="0"/>
              <a:pPr/>
              <a:t>02/07/2014</a:t>
            </a:fld>
            <a:endParaRPr lang="en-US"/>
          </a:p>
        </p:txBody>
      </p:sp>
      <p:sp>
        <p:nvSpPr>
          <p:cNvPr id="5" name="Footer Placeholder 4"/>
          <p:cNvSpPr>
            <a:spLocks noGrp="1"/>
          </p:cNvSpPr>
          <p:nvPr>
            <p:ph type="ftr" sz="quarter" idx="11"/>
          </p:nvPr>
        </p:nvSpPr>
        <p:spPr/>
        <p:txBody>
          <a:bodyPr/>
          <a:lstStyle>
            <a:lvl1pPr>
              <a:defRPr>
                <a:solidFill>
                  <a:srgbClr val="C00000"/>
                </a:solidFill>
              </a:defRPr>
            </a:lvl1pPr>
          </a:lstStyle>
          <a:p>
            <a:r>
              <a:rPr lang="en-US" smtClean="0"/>
              <a:t>KUMEC - King's Undergraduate Medical Education in the Community</a:t>
            </a:r>
            <a:endParaRPr lang="en-US" dirty="0"/>
          </a:p>
        </p:txBody>
      </p:sp>
      <p:sp>
        <p:nvSpPr>
          <p:cNvPr id="6" name="Slide Number Placeholder 5"/>
          <p:cNvSpPr>
            <a:spLocks noGrp="1"/>
          </p:cNvSpPr>
          <p:nvPr>
            <p:ph type="sldNum" sz="quarter" idx="12"/>
          </p:nvPr>
        </p:nvSpPr>
        <p:spPr>
          <a:xfrm>
            <a:off x="146304" y="6210300"/>
            <a:ext cx="457200" cy="457200"/>
          </a:xfrm>
          <a:prstGeom prst="ellipse">
            <a:avLst/>
          </a:prstGeom>
        </p:spPr>
        <p:txBody>
          <a:bodyPr/>
          <a:lstStyle/>
          <a:p>
            <a:fld id="{72236C26-3323-4D57-994A-B92A07D1E2E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cxnSp>
        <p:nvCxnSpPr>
          <p:cNvPr id="9" name="Straight Connector 8"/>
          <p:cNvCxnSpPr/>
          <p:nvPr userDrawn="1"/>
        </p:nvCxnSpPr>
        <p:spPr>
          <a:xfrm>
            <a:off x="928662" y="1428736"/>
            <a:ext cx="7715304"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latin typeface="Cambria" pitchFamily="18" charset="0"/>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2E4261B4-285C-6345-A38D-8F763AB199BC}" type="datetime1">
              <a:rPr lang="en-US" smtClean="0"/>
              <a:pPr/>
              <a:t>02/07/2014</a:t>
            </a:fld>
            <a:endParaRPr lang="en-US"/>
          </a:p>
        </p:txBody>
      </p:sp>
      <p:sp>
        <p:nvSpPr>
          <p:cNvPr id="5" name="Footer Placeholder 4"/>
          <p:cNvSpPr>
            <a:spLocks noGrp="1"/>
          </p:cNvSpPr>
          <p:nvPr>
            <p:ph type="ftr" sz="quarter" idx="11"/>
          </p:nvPr>
        </p:nvSpPr>
        <p:spPr/>
        <p:txBody>
          <a:bodyPr/>
          <a:lstStyle>
            <a:lvl1pPr>
              <a:defRPr>
                <a:solidFill>
                  <a:srgbClr val="C00000"/>
                </a:solidFill>
              </a:defRPr>
            </a:lvl1pPr>
          </a:lstStyle>
          <a:p>
            <a:r>
              <a:rPr lang="en-US" smtClean="0"/>
              <a:t>KUMEC - King's Undergraduate Medical Education in the Community</a:t>
            </a:r>
            <a:endParaRPr lang="en-US" dirty="0"/>
          </a:p>
        </p:txBody>
      </p:sp>
      <p:sp>
        <p:nvSpPr>
          <p:cNvPr id="6" name="Slide Number Placeholder 5"/>
          <p:cNvSpPr>
            <a:spLocks noGrp="1"/>
          </p:cNvSpPr>
          <p:nvPr>
            <p:ph type="sldNum" sz="quarter" idx="12"/>
          </p:nvPr>
        </p:nvSpPr>
        <p:spPr>
          <a:xfrm>
            <a:off x="146304" y="6210300"/>
            <a:ext cx="457200" cy="457200"/>
          </a:xfrm>
          <a:prstGeom prst="ellipse">
            <a:avLst/>
          </a:prstGeom>
        </p:spPr>
        <p:txBody>
          <a:bodyPr/>
          <a:lstStyle/>
          <a:p>
            <a:fld id="{72236C26-3323-4D57-994A-B92A07D1E2E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cxnSp>
        <p:nvCxnSpPr>
          <p:cNvPr id="9" name="Straight Connector 8"/>
          <p:cNvCxnSpPr/>
          <p:nvPr userDrawn="1"/>
        </p:nvCxnSpPr>
        <p:spPr>
          <a:xfrm>
            <a:off x="928662" y="1428736"/>
            <a:ext cx="7715304"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4" y="69756"/>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1"/>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9"/>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3BD3ED3-CB75-894C-855E-751AE87A0FBC}" type="datetime1">
              <a:rPr lang="en-US" smtClean="0"/>
              <a:pPr/>
              <a:t>02/07/2014</a:t>
            </a:fld>
            <a:endParaRPr lang="en-US"/>
          </a:p>
        </p:txBody>
      </p:sp>
      <p:sp>
        <p:nvSpPr>
          <p:cNvPr id="5" name="Footer Placeholder 4"/>
          <p:cNvSpPr>
            <a:spLocks noGrp="1"/>
          </p:cNvSpPr>
          <p:nvPr>
            <p:ph type="ftr" sz="quarter" idx="11"/>
          </p:nvPr>
        </p:nvSpPr>
        <p:spPr>
          <a:xfrm>
            <a:off x="800101" y="6172200"/>
            <a:ext cx="4000500" cy="457200"/>
          </a:xfrm>
        </p:spPr>
        <p:txBody>
          <a:bodyPr/>
          <a:lstStyle/>
          <a:p>
            <a:r>
              <a:rPr lang="en-US" smtClean="0"/>
              <a:t>KUMEC - King's Undergraduate Medical Education in the Community</a:t>
            </a:r>
            <a:endParaRPr lang="en-US"/>
          </a:p>
        </p:txBody>
      </p:sp>
      <p:sp>
        <p:nvSpPr>
          <p:cNvPr id="7" name="Rectangle 6"/>
          <p:cNvSpPr/>
          <p:nvPr/>
        </p:nvSpPr>
        <p:spPr>
          <a:xfrm flipV="1">
            <a:off x="69413"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7" y="2341476"/>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7"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a:prstGeom prst="ellipse">
            <a:avLst/>
          </a:prstGeom>
        </p:spPr>
        <p:txBody>
          <a:bodyPr/>
          <a:lstStyle/>
          <a:p>
            <a:fld id="{72236C26-3323-4D57-994A-B92A07D1E2E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latin typeface="Calibri"/>
                <a:cs typeface="Calibri"/>
              </a:defRPr>
            </a:lvl1pPr>
          </a:lstStyle>
          <a:p>
            <a:r>
              <a:rPr kumimoji="0" lang="en-US" dirty="0" smtClean="0"/>
              <a:t>Click to edit Master title style</a:t>
            </a:r>
            <a:endParaRPr kumimoji="0" lang="en-US" dirty="0"/>
          </a:p>
        </p:txBody>
      </p:sp>
      <p:sp>
        <p:nvSpPr>
          <p:cNvPr id="5" name="Date Placeholder 4"/>
          <p:cNvSpPr>
            <a:spLocks noGrp="1"/>
          </p:cNvSpPr>
          <p:nvPr>
            <p:ph type="dt" sz="half" idx="10"/>
          </p:nvPr>
        </p:nvSpPr>
        <p:spPr/>
        <p:txBody>
          <a:bodyPr/>
          <a:lstStyle/>
          <a:p>
            <a:fld id="{D1E463B3-E358-384A-8F84-28A38411D4C8}" type="datetime1">
              <a:rPr lang="en-US" smtClean="0"/>
              <a:pPr/>
              <a:t>02/07/2014</a:t>
            </a:fld>
            <a:endParaRPr lang="en-US"/>
          </a:p>
        </p:txBody>
      </p:sp>
      <p:sp>
        <p:nvSpPr>
          <p:cNvPr id="6" name="Footer Placeholder 5"/>
          <p:cNvSpPr>
            <a:spLocks noGrp="1"/>
          </p:cNvSpPr>
          <p:nvPr>
            <p:ph type="ftr" sz="quarter" idx="11"/>
          </p:nvPr>
        </p:nvSpPr>
        <p:spPr/>
        <p:txBody>
          <a:bodyPr/>
          <a:lstStyle>
            <a:lvl1pPr>
              <a:defRPr>
                <a:solidFill>
                  <a:srgbClr val="C00000"/>
                </a:solidFill>
              </a:defRPr>
            </a:lvl1pPr>
          </a:lstStyle>
          <a:p>
            <a:r>
              <a:rPr lang="en-US" smtClean="0"/>
              <a:t>KUMEC - King's Undergraduate Medical Education in the Community</a:t>
            </a:r>
            <a:endParaRPr lang="en-US" dirty="0"/>
          </a:p>
        </p:txBody>
      </p:sp>
      <p:sp>
        <p:nvSpPr>
          <p:cNvPr id="7" name="Slide Number Placeholder 6"/>
          <p:cNvSpPr>
            <a:spLocks noGrp="1"/>
          </p:cNvSpPr>
          <p:nvPr>
            <p:ph type="sldNum" sz="quarter" idx="12"/>
          </p:nvPr>
        </p:nvSpPr>
        <p:spPr>
          <a:xfrm>
            <a:off x="146304" y="6210300"/>
            <a:ext cx="457200" cy="457200"/>
          </a:xfrm>
          <a:prstGeom prst="ellipse">
            <a:avLst/>
          </a:prstGeom>
        </p:spPr>
        <p:txBody>
          <a:bodyPr/>
          <a:lstStyle/>
          <a:p>
            <a:fld id="{72236C26-3323-4D57-994A-B92A07D1E2E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Content Placeholder 10"/>
          <p:cNvSpPr>
            <a:spLocks noGrp="1"/>
          </p:cNvSpPr>
          <p:nvPr>
            <p:ph sz="quarter" idx="2"/>
          </p:nvPr>
        </p:nvSpPr>
        <p:spPr>
          <a:xfrm>
            <a:off x="4933951" y="1447800"/>
            <a:ext cx="3749040" cy="4572000"/>
          </a:xfrm>
        </p:spPr>
        <p:txBody>
          <a:bodyPr vert="horz"/>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cxnSp>
        <p:nvCxnSpPr>
          <p:cNvPr id="10" name="Straight Connector 9"/>
          <p:cNvCxnSpPr/>
          <p:nvPr userDrawn="1"/>
        </p:nvCxnSpPr>
        <p:spPr>
          <a:xfrm>
            <a:off x="928662" y="1428736"/>
            <a:ext cx="778674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F22ABC5-280B-AE4E-A613-EF05B419755E}" type="datetime1">
              <a:rPr lang="en-US" smtClean="0"/>
              <a:pPr/>
              <a:t>02/07/2014</a:t>
            </a:fld>
            <a:endParaRPr lang="en-US"/>
          </a:p>
        </p:txBody>
      </p:sp>
      <p:sp>
        <p:nvSpPr>
          <p:cNvPr id="8" name="Footer Placeholder 7"/>
          <p:cNvSpPr>
            <a:spLocks noGrp="1"/>
          </p:cNvSpPr>
          <p:nvPr>
            <p:ph type="ftr" sz="quarter" idx="11"/>
          </p:nvPr>
        </p:nvSpPr>
        <p:spPr/>
        <p:txBody>
          <a:bodyPr/>
          <a:lstStyle/>
          <a:p>
            <a:r>
              <a:rPr lang="en-US" smtClean="0"/>
              <a:t>KUMEC - King's Undergraduate Medical Education in the Community</a:t>
            </a:r>
            <a:endParaRPr lang="en-US"/>
          </a:p>
        </p:txBody>
      </p:sp>
      <p:sp>
        <p:nvSpPr>
          <p:cNvPr id="9" name="Slide Number Placeholder 8"/>
          <p:cNvSpPr>
            <a:spLocks noGrp="1"/>
          </p:cNvSpPr>
          <p:nvPr>
            <p:ph type="sldNum" sz="quarter" idx="12"/>
          </p:nvPr>
        </p:nvSpPr>
        <p:spPr>
          <a:xfrm>
            <a:off x="146304" y="6210300"/>
            <a:ext cx="457200" cy="457200"/>
          </a:xfrm>
          <a:prstGeom prst="ellipse">
            <a:avLst/>
          </a:prstGeom>
        </p:spPr>
        <p:txBody>
          <a:bodyPr/>
          <a:lstStyle/>
          <a:p>
            <a:fld id="{72236C26-3323-4D57-994A-B92A07D1E2E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023B0C2-1008-AF40-8338-8EC6C3071659}" type="datetime1">
              <a:rPr lang="en-US" smtClean="0"/>
              <a:pPr/>
              <a:t>02/07/2014</a:t>
            </a:fld>
            <a:endParaRPr lang="en-US"/>
          </a:p>
        </p:txBody>
      </p:sp>
      <p:sp>
        <p:nvSpPr>
          <p:cNvPr id="4" name="Footer Placeholder 3"/>
          <p:cNvSpPr>
            <a:spLocks noGrp="1"/>
          </p:cNvSpPr>
          <p:nvPr>
            <p:ph type="ftr" sz="quarter" idx="11"/>
          </p:nvPr>
        </p:nvSpPr>
        <p:spPr/>
        <p:txBody>
          <a:bodyPr/>
          <a:lstStyle/>
          <a:p>
            <a:r>
              <a:rPr lang="en-US" smtClean="0"/>
              <a:t>KUMEC - King's Undergraduate Medical Education in the Community</a:t>
            </a:r>
            <a:endParaRPr lang="en-US"/>
          </a:p>
        </p:txBody>
      </p:sp>
      <p:sp>
        <p:nvSpPr>
          <p:cNvPr id="5" name="Slide Number Placeholder 4"/>
          <p:cNvSpPr>
            <a:spLocks noGrp="1"/>
          </p:cNvSpPr>
          <p:nvPr>
            <p:ph type="sldNum" sz="quarter" idx="12"/>
          </p:nvPr>
        </p:nvSpPr>
        <p:spPr>
          <a:xfrm>
            <a:off x="146304" y="6210300"/>
            <a:ext cx="457200" cy="457200"/>
          </a:xfrm>
          <a:prstGeom prst="ellipse">
            <a:avLst/>
          </a:prstGeom>
        </p:spPr>
        <p:txBody>
          <a:bodyPr/>
          <a:lstStyle/>
          <a:p>
            <a:fld id="{72236C26-3323-4D57-994A-B92A07D1E2E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3F5A6A-E435-DA41-9EE2-58B1B3D4ED65}" type="datetime1">
              <a:rPr lang="en-US" smtClean="0"/>
              <a:pPr/>
              <a:t>02/07/2014</a:t>
            </a:fld>
            <a:endParaRPr lang="en-US"/>
          </a:p>
        </p:txBody>
      </p:sp>
      <p:sp>
        <p:nvSpPr>
          <p:cNvPr id="3" name="Footer Placeholder 2"/>
          <p:cNvSpPr>
            <a:spLocks noGrp="1"/>
          </p:cNvSpPr>
          <p:nvPr>
            <p:ph type="ftr" sz="quarter" idx="11"/>
          </p:nvPr>
        </p:nvSpPr>
        <p:spPr/>
        <p:txBody>
          <a:bodyPr/>
          <a:lstStyle/>
          <a:p>
            <a:r>
              <a:rPr lang="en-US" smtClean="0"/>
              <a:t>KUMEC - King's Undergraduate Medical Education in the Community</a:t>
            </a:r>
            <a:endParaRPr lang="en-US"/>
          </a:p>
        </p:txBody>
      </p:sp>
      <p:sp>
        <p:nvSpPr>
          <p:cNvPr id="4" name="Slide Number Placeholder 3"/>
          <p:cNvSpPr>
            <a:spLocks noGrp="1"/>
          </p:cNvSpPr>
          <p:nvPr>
            <p:ph type="sldNum" sz="quarter" idx="12"/>
          </p:nvPr>
        </p:nvSpPr>
        <p:spPr>
          <a:xfrm>
            <a:off x="146304" y="6210300"/>
            <a:ext cx="457200" cy="457200"/>
          </a:xfrm>
          <a:prstGeom prst="ellipse">
            <a:avLst/>
          </a:prstGeom>
        </p:spPr>
        <p:txBody>
          <a:bodyPr/>
          <a:lstStyle/>
          <a:p>
            <a:fld id="{72236C26-3323-4D57-994A-B92A07D1E2E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9"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02B4D46-838F-504B-88C8-B5691F9279A8}" type="datetime1">
              <a:rPr lang="en-US" smtClean="0"/>
              <a:pPr/>
              <a:t>02/07/2014</a:t>
            </a:fld>
            <a:endParaRPr lang="en-US"/>
          </a:p>
        </p:txBody>
      </p:sp>
      <p:sp>
        <p:nvSpPr>
          <p:cNvPr id="6" name="Footer Placeholder 5"/>
          <p:cNvSpPr>
            <a:spLocks noGrp="1"/>
          </p:cNvSpPr>
          <p:nvPr>
            <p:ph type="ftr" sz="quarter" idx="11"/>
          </p:nvPr>
        </p:nvSpPr>
        <p:spPr/>
        <p:txBody>
          <a:bodyPr/>
          <a:lstStyle/>
          <a:p>
            <a:r>
              <a:rPr lang="en-US" smtClean="0"/>
              <a:t>KUMEC - King's Undergraduate Medical Education in the Community</a:t>
            </a:r>
            <a:endParaRPr lang="en-US"/>
          </a:p>
        </p:txBody>
      </p:sp>
      <p:sp>
        <p:nvSpPr>
          <p:cNvPr id="7" name="Slide Number Placeholder 6"/>
          <p:cNvSpPr>
            <a:spLocks noGrp="1"/>
          </p:cNvSpPr>
          <p:nvPr>
            <p:ph type="sldNum" sz="quarter" idx="12"/>
          </p:nvPr>
        </p:nvSpPr>
        <p:spPr>
          <a:xfrm>
            <a:off x="146304" y="6210300"/>
            <a:ext cx="457200" cy="457200"/>
          </a:xfrm>
          <a:prstGeom prst="ellipse">
            <a:avLst/>
          </a:prstGeom>
        </p:spPr>
        <p:txBody>
          <a:bodyPr/>
          <a:lstStyle/>
          <a:p>
            <a:fld id="{72236C26-3323-4D57-994A-B92A07D1E2E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9" y="69755"/>
            <a:ext cx="9013372" cy="6693408"/>
          </a:xfrm>
          <a:prstGeom prst="roundRect">
            <a:avLst>
              <a:gd name="adj" fmla="val 0"/>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1"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6FC4B6E-C772-F141-811B-76BE8AC420F0}" type="datetime1">
              <a:rPr lang="en-US" smtClean="0"/>
              <a:pPr/>
              <a:t>02/07/2014</a:t>
            </a:fld>
            <a:endParaRPr lang="en-US" dirty="0"/>
          </a:p>
        </p:txBody>
      </p:sp>
      <p:sp>
        <p:nvSpPr>
          <p:cNvPr id="3" name="Footer Placeholder 2"/>
          <p:cNvSpPr>
            <a:spLocks noGrp="1"/>
          </p:cNvSpPr>
          <p:nvPr>
            <p:ph type="ftr" sz="quarter" idx="3"/>
          </p:nvPr>
        </p:nvSpPr>
        <p:spPr>
          <a:xfrm>
            <a:off x="914400" y="6172200"/>
            <a:ext cx="5086360" cy="457200"/>
          </a:xfrm>
          <a:prstGeom prst="rect">
            <a:avLst/>
          </a:prstGeom>
        </p:spPr>
        <p:txBody>
          <a:bodyPr anchor="ctr" anchorCtr="0"/>
          <a:lstStyle>
            <a:lvl1pPr eaLnBrk="1" latinLnBrk="0" hangingPunct="1">
              <a:defRPr kumimoji="0" sz="1400" i="1">
                <a:solidFill>
                  <a:schemeClr val="tx2"/>
                </a:solidFill>
              </a:defRPr>
            </a:lvl1pPr>
          </a:lstStyle>
          <a:p>
            <a:r>
              <a:rPr lang="en-US" smtClean="0"/>
              <a:t>KUMEC - King's Undergraduate Medical Education in the Community</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3" r:id="rId13"/>
    <p:sldLayoutId id="2147483674" r:id="rId14"/>
  </p:sldLayoutIdLst>
  <p:hf sldNum="0"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wmf"/><Relationship Id="rId3" Type="http://schemas.openxmlformats.org/officeDocument/2006/relationships/image" Target="../media/image9.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76225"/>
            <a:ext cx="8229600" cy="1801956"/>
          </a:xfrm>
          <a:solidFill>
            <a:schemeClr val="bg1"/>
          </a:solidFill>
        </p:spPr>
        <p:txBody>
          <a:bodyPr anchor="t">
            <a:noAutofit/>
          </a:bodyPr>
          <a:lstStyle/>
          <a:p>
            <a:r>
              <a:rPr lang="en-GB" sz="2400" b="1" dirty="0">
                <a:solidFill>
                  <a:schemeClr val="tx1"/>
                </a:solidFill>
              </a:rPr>
              <a:t>Medical students – potential contributors to smoking cessation provision: the added benefits of the online NCSCT training</a:t>
            </a:r>
            <a:endParaRPr lang="en-US" sz="2400" cap="none" dirty="0">
              <a:solidFill>
                <a:schemeClr val="tx1"/>
              </a:solidFill>
              <a:latin typeface="Calibri"/>
              <a:cs typeface="Calibri"/>
            </a:endParaRPr>
          </a:p>
        </p:txBody>
      </p:sp>
      <p:sp>
        <p:nvSpPr>
          <p:cNvPr id="3" name="Subtitle 2"/>
          <p:cNvSpPr>
            <a:spLocks noGrp="1"/>
          </p:cNvSpPr>
          <p:nvPr>
            <p:ph type="subTitle" idx="1"/>
          </p:nvPr>
        </p:nvSpPr>
        <p:spPr>
          <a:xfrm>
            <a:off x="532456" y="834498"/>
            <a:ext cx="8229600" cy="1243683"/>
          </a:xfrm>
        </p:spPr>
        <p:txBody>
          <a:bodyPr>
            <a:normAutofit/>
          </a:bodyPr>
          <a:lstStyle/>
          <a:p>
            <a:pPr>
              <a:spcBef>
                <a:spcPct val="0"/>
              </a:spcBef>
            </a:pPr>
            <a:endParaRPr lang="en-US" sz="2400" cap="none" dirty="0">
              <a:solidFill>
                <a:schemeClr val="tx1"/>
              </a:solidFill>
              <a:latin typeface="Calibri"/>
              <a:cs typeface="Calibri"/>
            </a:endParaRPr>
          </a:p>
        </p:txBody>
      </p:sp>
      <p:sp>
        <p:nvSpPr>
          <p:cNvPr id="6" name="Title 1"/>
          <p:cNvSpPr txBox="1">
            <a:spLocks/>
          </p:cNvSpPr>
          <p:nvPr/>
        </p:nvSpPr>
        <p:spPr>
          <a:xfrm>
            <a:off x="4773202" y="6127395"/>
            <a:ext cx="3089275" cy="636529"/>
          </a:xfrm>
          <a:prstGeom prst="rect">
            <a:avLst/>
          </a:prstGeom>
        </p:spPr>
        <p:txBody>
          <a:bodyPr lIns="0" tIns="0" rIns="0" bIns="0">
            <a:prstTxWarp prst="textNoShape">
              <a:avLst/>
            </a:prstTxWarp>
          </a:bodyPr>
          <a:lstStyle/>
          <a:p>
            <a:pPr>
              <a:lnSpc>
                <a:spcPts val="1400"/>
              </a:lnSpc>
            </a:pPr>
            <a:r>
              <a:rPr lang="en-US" sz="1400" dirty="0" smtClean="0">
                <a:latin typeface="Calibri"/>
                <a:ea typeface="Impact" pitchFamily="-106" charset="0"/>
                <a:cs typeface="Calibri"/>
              </a:rPr>
              <a:t>King’s Undergraduate Medical Education in the Community (KUMEC)</a:t>
            </a:r>
          </a:p>
          <a:p>
            <a:pPr>
              <a:lnSpc>
                <a:spcPts val="1400"/>
              </a:lnSpc>
            </a:pPr>
            <a:r>
              <a:rPr lang="en-US" sz="1050" dirty="0" smtClean="0">
                <a:latin typeface="Calibri"/>
                <a:ea typeface="Impact" pitchFamily="-106" charset="0"/>
                <a:cs typeface="Calibri"/>
              </a:rPr>
              <a:t>Department of Primary Care and Public Health Sciences</a:t>
            </a:r>
            <a:endParaRPr lang="en-US" sz="700" dirty="0">
              <a:latin typeface="Calibri"/>
              <a:ea typeface="Georgia" pitchFamily="-106" charset="0"/>
              <a:cs typeface="Calibri"/>
            </a:endParaRPr>
          </a:p>
        </p:txBody>
      </p:sp>
      <p:sp>
        <p:nvSpPr>
          <p:cNvPr id="7" name="TextBox 6"/>
          <p:cNvSpPr txBox="1"/>
          <p:nvPr/>
        </p:nvSpPr>
        <p:spPr>
          <a:xfrm>
            <a:off x="0" y="6127395"/>
            <a:ext cx="4355630" cy="307777"/>
          </a:xfrm>
          <a:prstGeom prst="rect">
            <a:avLst/>
          </a:prstGeom>
          <a:noFill/>
        </p:spPr>
        <p:txBody>
          <a:bodyPr wrap="square" rtlCol="0">
            <a:spAutoFit/>
          </a:bodyPr>
          <a:lstStyle/>
          <a:p>
            <a:r>
              <a:rPr lang="en-US" sz="1400" dirty="0" smtClean="0">
                <a:latin typeface="Calibri"/>
                <a:cs typeface="Calibri"/>
              </a:rPr>
              <a:t>NCSCT  London Friday 13</a:t>
            </a:r>
            <a:r>
              <a:rPr lang="en-US" sz="1400" baseline="30000" dirty="0" smtClean="0">
                <a:latin typeface="Calibri"/>
                <a:cs typeface="Calibri"/>
              </a:rPr>
              <a:t>th</a:t>
            </a:r>
            <a:r>
              <a:rPr lang="en-US" sz="1400" dirty="0" smtClean="0">
                <a:latin typeface="Calibri"/>
                <a:cs typeface="Calibri"/>
              </a:rPr>
              <a:t> June 2014</a:t>
            </a:r>
            <a:endParaRPr lang="en-US" sz="1400" dirty="0">
              <a:latin typeface="Calibri"/>
              <a:cs typeface="Calibri"/>
            </a:endParaRPr>
          </a:p>
        </p:txBody>
      </p:sp>
      <p:sp>
        <p:nvSpPr>
          <p:cNvPr id="8" name="TextBox 7"/>
          <p:cNvSpPr txBox="1"/>
          <p:nvPr/>
        </p:nvSpPr>
        <p:spPr>
          <a:xfrm>
            <a:off x="457200" y="1708622"/>
            <a:ext cx="7981244" cy="2031325"/>
          </a:xfrm>
          <a:prstGeom prst="rect">
            <a:avLst/>
          </a:prstGeom>
          <a:noFill/>
        </p:spPr>
        <p:txBody>
          <a:bodyPr wrap="square" rtlCol="0">
            <a:spAutoFit/>
          </a:bodyPr>
          <a:lstStyle/>
          <a:p>
            <a:endParaRPr lang="en-GB" dirty="0" smtClean="0"/>
          </a:p>
          <a:p>
            <a:endParaRPr lang="en-GB" dirty="0"/>
          </a:p>
          <a:p>
            <a:r>
              <a:rPr lang="en-GB" sz="2400" dirty="0" smtClean="0"/>
              <a:t>Dr </a:t>
            </a:r>
            <a:r>
              <a:rPr lang="en-GB" sz="2400" dirty="0"/>
              <a:t>Ann Wylie Senior Teaching Fellow</a:t>
            </a:r>
          </a:p>
          <a:p>
            <a:r>
              <a:rPr lang="en-GB" sz="2400" dirty="0"/>
              <a:t>KUMEC King’s undergraduate medical education in the community </a:t>
            </a:r>
          </a:p>
          <a:p>
            <a:r>
              <a:rPr lang="en-GB" sz="2400" dirty="0" smtClean="0"/>
              <a:t>Ann.wylie@kcl.ac.uk</a:t>
            </a:r>
            <a:endParaRPr lang="en-US" sz="2400" dirty="0" smtClean="0">
              <a:solidFill>
                <a:schemeClr val="tx2">
                  <a:lumMod val="50000"/>
                </a:schemeClr>
              </a:solidFill>
              <a:latin typeface="Calibri"/>
              <a:cs typeface="Calibri"/>
            </a:endParaRPr>
          </a:p>
          <a:p>
            <a:endParaRPr lang="en-US" dirty="0">
              <a:solidFill>
                <a:schemeClr val="tx2">
                  <a:lumMod val="50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GB" dirty="0" smtClean="0"/>
              <a:t>NCSCT – a new opportunity</a:t>
            </a:r>
            <a:endParaRPr lang="en-GB" dirty="0"/>
          </a:p>
        </p:txBody>
      </p:sp>
      <p:sp>
        <p:nvSpPr>
          <p:cNvPr id="3" name="Content Placeholder 2"/>
          <p:cNvSpPr>
            <a:spLocks noGrp="1"/>
          </p:cNvSpPr>
          <p:nvPr>
            <p:ph idx="1"/>
          </p:nvPr>
        </p:nvSpPr>
        <p:spPr/>
        <p:txBody>
          <a:bodyPr>
            <a:normAutofit/>
          </a:bodyPr>
          <a:lstStyle/>
          <a:p>
            <a:r>
              <a:rPr lang="en-GB" dirty="0" smtClean="0"/>
              <a:t>Since 2011-12 senior medical students completing online Stage 1 and /or 2 </a:t>
            </a:r>
            <a:r>
              <a:rPr lang="en-GB" b="1" u="sng" dirty="0" smtClean="0"/>
              <a:t>received a certificate</a:t>
            </a:r>
          </a:p>
          <a:p>
            <a:r>
              <a:rPr lang="en-GB" dirty="0" smtClean="0"/>
              <a:t>Students  advised of the potential benefit of this training however this was </a:t>
            </a:r>
            <a:r>
              <a:rPr lang="en-GB" b="1" dirty="0" smtClean="0"/>
              <a:t>not </a:t>
            </a:r>
            <a:r>
              <a:rPr lang="en-GB" dirty="0" smtClean="0"/>
              <a:t>compulsory </a:t>
            </a:r>
          </a:p>
          <a:p>
            <a:r>
              <a:rPr lang="en-GB" dirty="0" smtClean="0"/>
              <a:t>Suggested they did it around their core teaching and respiratory training</a:t>
            </a:r>
          </a:p>
          <a:p>
            <a:r>
              <a:rPr lang="en-GB" dirty="0" smtClean="0"/>
              <a:t>Constant promotion was needed!   </a:t>
            </a:r>
            <a:endParaRPr lang="en-GB" dirty="0"/>
          </a:p>
        </p:txBody>
      </p:sp>
      <p:pic>
        <p:nvPicPr>
          <p:cNvPr id="4" name="Picture 2" descr="C:\Users\ann_w\AppData\Local\Microsoft\Windows\Temporary Internet Files\Content.IE5\EHV27SAA\MC90005912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2483" y="4917920"/>
            <a:ext cx="1812341" cy="164957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ann_w\AppData\Local\Microsoft\Windows\Temporary Internet Files\Content.IE5\RBCCUD40\MC90005912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8425" y="4917920"/>
            <a:ext cx="1763878" cy="1781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5388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GB" dirty="0" smtClean="0"/>
              <a:t>Complementary learning</a:t>
            </a:r>
            <a:endParaRPr lang="en-GB" dirty="0"/>
          </a:p>
        </p:txBody>
      </p:sp>
      <p:sp>
        <p:nvSpPr>
          <p:cNvPr id="3" name="Content Placeholder 2"/>
          <p:cNvSpPr>
            <a:spLocks noGrp="1"/>
          </p:cNvSpPr>
          <p:nvPr>
            <p:ph idx="1"/>
          </p:nvPr>
        </p:nvSpPr>
        <p:spPr/>
        <p:txBody>
          <a:bodyPr>
            <a:normAutofit/>
          </a:bodyPr>
          <a:lstStyle/>
          <a:p>
            <a:r>
              <a:rPr lang="en-GB" dirty="0" smtClean="0"/>
              <a:t>During the Behaviour Change teaching sessions students with Stage 1 and or 2 displayed confidence, knowledge and skills</a:t>
            </a:r>
          </a:p>
          <a:p>
            <a:r>
              <a:rPr lang="en-GB" dirty="0" smtClean="0"/>
              <a:t>Prompted other students to do NCSCT</a:t>
            </a:r>
          </a:p>
          <a:p>
            <a:r>
              <a:rPr lang="en-GB" dirty="0" smtClean="0"/>
              <a:t>Some students with Stage 1 and or 2 did GP practice based cessation projects – helpful to GP practices</a:t>
            </a:r>
          </a:p>
          <a:p>
            <a:r>
              <a:rPr lang="en-GB" dirty="0" smtClean="0"/>
              <a:t>Some students did hospital based cessation project to prepare for NICE secondary care implementation  </a:t>
            </a:r>
            <a:endParaRPr lang="en-GB" dirty="0"/>
          </a:p>
        </p:txBody>
      </p:sp>
      <p:pic>
        <p:nvPicPr>
          <p:cNvPr id="6146" name="Picture 2" descr="C:\Users\ann_w\AppData\Local\Microsoft\Windows\Temporary Internet Files\Content.IE5\EHV27SAA\MC90043600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345" y="5458690"/>
            <a:ext cx="1128280" cy="106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6424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GB" dirty="0" smtClean="0"/>
              <a:t>Current data</a:t>
            </a:r>
            <a:endParaRPr lang="en-GB" dirty="0"/>
          </a:p>
        </p:txBody>
      </p:sp>
      <p:sp>
        <p:nvSpPr>
          <p:cNvPr id="3" name="Content Placeholder 2"/>
          <p:cNvSpPr>
            <a:spLocks noGrp="1"/>
          </p:cNvSpPr>
          <p:nvPr>
            <p:ph idx="1"/>
          </p:nvPr>
        </p:nvSpPr>
        <p:spPr/>
        <p:txBody>
          <a:bodyPr/>
          <a:lstStyle/>
          <a:p>
            <a:r>
              <a:rPr lang="en-GB" dirty="0" smtClean="0"/>
              <a:t>Students from 3-5</a:t>
            </a:r>
            <a:r>
              <a:rPr lang="en-GB" baseline="30000" dirty="0" smtClean="0"/>
              <a:t>th</a:t>
            </a:r>
            <a:r>
              <a:rPr lang="en-GB" dirty="0" smtClean="0"/>
              <a:t> year with Stage 1</a:t>
            </a:r>
          </a:p>
          <a:p>
            <a:pPr lvl="1"/>
            <a:r>
              <a:rPr lang="en-GB" dirty="0" smtClean="0"/>
              <a:t>N = 140 (12%)</a:t>
            </a:r>
          </a:p>
          <a:p>
            <a:pPr lvl="1"/>
            <a:endParaRPr lang="en-GB" dirty="0" smtClean="0"/>
          </a:p>
          <a:p>
            <a:r>
              <a:rPr lang="en-GB" dirty="0"/>
              <a:t>Students from 3-5</a:t>
            </a:r>
            <a:r>
              <a:rPr lang="en-GB" baseline="30000" dirty="0"/>
              <a:t>th</a:t>
            </a:r>
            <a:r>
              <a:rPr lang="en-GB" dirty="0"/>
              <a:t> year with Stage </a:t>
            </a:r>
            <a:r>
              <a:rPr lang="en-GB" dirty="0" smtClean="0"/>
              <a:t>2</a:t>
            </a:r>
          </a:p>
          <a:p>
            <a:pPr lvl="1"/>
            <a:r>
              <a:rPr lang="en-GB" dirty="0" smtClean="0"/>
              <a:t>N = 46 (3%)</a:t>
            </a:r>
          </a:p>
          <a:p>
            <a:pPr lvl="1"/>
            <a:endParaRPr lang="en-GB" dirty="0"/>
          </a:p>
          <a:p>
            <a:r>
              <a:rPr lang="en-GB" dirty="0" smtClean="0"/>
              <a:t>Graduating final year students with one or more certificate </a:t>
            </a:r>
          </a:p>
          <a:p>
            <a:pPr lvl="1"/>
            <a:r>
              <a:rPr lang="en-GB" dirty="0" smtClean="0"/>
              <a:t>N = 116 (30%)</a:t>
            </a:r>
          </a:p>
          <a:p>
            <a:pPr lvl="1"/>
            <a:endParaRPr lang="en-GB" dirty="0"/>
          </a:p>
          <a:p>
            <a:pPr lvl="1"/>
            <a:endParaRPr lang="en-GB" dirty="0" smtClean="0"/>
          </a:p>
          <a:p>
            <a:pPr marL="457200" lvl="1" indent="0">
              <a:buNone/>
            </a:pPr>
            <a:endParaRPr lang="en-GB" dirty="0"/>
          </a:p>
        </p:txBody>
      </p:sp>
    </p:spTree>
    <p:extLst>
      <p:ext uri="{BB962C8B-B14F-4D97-AF65-F5344CB8AC3E}">
        <p14:creationId xmlns:p14="http://schemas.microsoft.com/office/powerpoint/2010/main" val="23037693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GB" dirty="0" smtClean="0"/>
              <a:t>Disseminating  </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Students have used their skills to design posters and presentations</a:t>
            </a:r>
          </a:p>
          <a:p>
            <a:pPr lvl="1"/>
            <a:r>
              <a:rPr lang="en-GB" dirty="0" smtClean="0"/>
              <a:t>for GP practices (46 students based at 13 practices)</a:t>
            </a:r>
          </a:p>
          <a:p>
            <a:pPr lvl="1"/>
            <a:r>
              <a:rPr lang="en-GB" dirty="0" smtClean="0"/>
              <a:t>for  GP conferences (3)</a:t>
            </a:r>
          </a:p>
          <a:p>
            <a:pPr lvl="1"/>
            <a:r>
              <a:rPr lang="en-GB" dirty="0" smtClean="0"/>
              <a:t>for presentations to policy makers (3)</a:t>
            </a:r>
          </a:p>
          <a:p>
            <a:pPr lvl="1"/>
            <a:r>
              <a:rPr lang="en-GB" dirty="0" smtClean="0"/>
              <a:t>for research (2)</a:t>
            </a:r>
          </a:p>
          <a:p>
            <a:pPr lvl="1"/>
            <a:r>
              <a:rPr lang="en-GB" dirty="0" smtClean="0"/>
              <a:t>for further academic work</a:t>
            </a:r>
          </a:p>
          <a:p>
            <a:pPr lvl="1"/>
            <a:r>
              <a:rPr lang="en-GB" dirty="0" smtClean="0"/>
              <a:t>for encouraging other students</a:t>
            </a:r>
            <a:endParaRPr lang="en-GB" dirty="0"/>
          </a:p>
        </p:txBody>
      </p:sp>
    </p:spTree>
    <p:extLst>
      <p:ext uri="{BB962C8B-B14F-4D97-AF65-F5344CB8AC3E}">
        <p14:creationId xmlns:p14="http://schemas.microsoft.com/office/powerpoint/2010/main" val="27434647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en-GB" dirty="0" smtClean="0"/>
              <a:t>Medical students – significant contributors</a:t>
            </a:r>
            <a:endParaRPr lang="en-GB" dirty="0"/>
          </a:p>
        </p:txBody>
      </p:sp>
      <p:sp>
        <p:nvSpPr>
          <p:cNvPr id="3" name="Content Placeholder 2"/>
          <p:cNvSpPr>
            <a:spLocks noGrp="1"/>
          </p:cNvSpPr>
          <p:nvPr>
            <p:ph idx="1"/>
          </p:nvPr>
        </p:nvSpPr>
        <p:spPr/>
        <p:txBody>
          <a:bodyPr/>
          <a:lstStyle/>
          <a:p>
            <a:r>
              <a:rPr lang="en-GB" dirty="0" smtClean="0"/>
              <a:t>About 6000 medical students graduate each year in UK – becoming FY1 doctors in Aug</a:t>
            </a:r>
          </a:p>
          <a:p>
            <a:endParaRPr lang="en-GB" dirty="0" smtClean="0"/>
          </a:p>
          <a:p>
            <a:r>
              <a:rPr lang="en-GB" dirty="0" smtClean="0"/>
              <a:t>At KCL about 400 graduates and currently about 120 have an NCSCT certificate</a:t>
            </a:r>
          </a:p>
          <a:p>
            <a:endParaRPr lang="en-GB" dirty="0" smtClean="0"/>
          </a:p>
          <a:p>
            <a:r>
              <a:rPr lang="en-GB" dirty="0" smtClean="0"/>
              <a:t>In their final 3 years medical students have substantive patient contact and opportunities to talk to patients </a:t>
            </a:r>
            <a:endParaRPr lang="en-GB" dirty="0"/>
          </a:p>
        </p:txBody>
      </p:sp>
    </p:spTree>
    <p:extLst>
      <p:ext uri="{BB962C8B-B14F-4D97-AF65-F5344CB8AC3E}">
        <p14:creationId xmlns:p14="http://schemas.microsoft.com/office/powerpoint/2010/main" val="34337072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GB" dirty="0" smtClean="0"/>
              <a:t>Potential problems</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Early evaluation qualitative research findings suggested:</a:t>
            </a:r>
          </a:p>
          <a:p>
            <a:r>
              <a:rPr lang="en-GB" dirty="0" smtClean="0"/>
              <a:t>Students had limited opportunities to “apply &amp; practice” skills in clinical arena – danger of “atrophy”</a:t>
            </a:r>
          </a:p>
          <a:p>
            <a:r>
              <a:rPr lang="en-GB" dirty="0" smtClean="0"/>
              <a:t>The online process (now improved) was onerous</a:t>
            </a:r>
          </a:p>
          <a:p>
            <a:r>
              <a:rPr lang="en-GB" dirty="0" smtClean="0"/>
              <a:t>Needed to repeat the course for exam revision</a:t>
            </a:r>
          </a:p>
          <a:p>
            <a:r>
              <a:rPr lang="en-GB" dirty="0" smtClean="0"/>
              <a:t>Limited exposure to good clinical role modelling </a:t>
            </a:r>
          </a:p>
          <a:p>
            <a:endParaRPr lang="en-GB" dirty="0"/>
          </a:p>
        </p:txBody>
      </p:sp>
    </p:spTree>
    <p:extLst>
      <p:ext uri="{BB962C8B-B14F-4D97-AF65-F5344CB8AC3E}">
        <p14:creationId xmlns:p14="http://schemas.microsoft.com/office/powerpoint/2010/main" val="22968130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2014 Graduating cohort</a:t>
            </a:r>
            <a:endParaRPr lang="en-GB" dirty="0"/>
          </a:p>
        </p:txBody>
      </p:sp>
      <p:sp>
        <p:nvSpPr>
          <p:cNvPr id="3" name="Footer Placeholder 2"/>
          <p:cNvSpPr>
            <a:spLocks noGrp="1"/>
          </p:cNvSpPr>
          <p:nvPr>
            <p:ph type="ftr" sz="quarter" idx="11"/>
          </p:nvPr>
        </p:nvSpPr>
        <p:spPr/>
        <p:txBody>
          <a:bodyPr/>
          <a:lstStyle/>
          <a:p>
            <a:r>
              <a:rPr lang="en-US" smtClean="0"/>
              <a:t>KUMEC - King's Undergraduate Medical Education in the Community</a:t>
            </a:r>
            <a:endParaRPr lang="en-US" dirty="0"/>
          </a:p>
        </p:txBody>
      </p:sp>
      <p:sp>
        <p:nvSpPr>
          <p:cNvPr id="4" name="Content Placeholder 3"/>
          <p:cNvSpPr>
            <a:spLocks noGrp="1"/>
          </p:cNvSpPr>
          <p:nvPr>
            <p:ph sz="quarter" idx="1"/>
          </p:nvPr>
        </p:nvSpPr>
        <p:spPr>
          <a:xfrm>
            <a:off x="581891" y="1447800"/>
            <a:ext cx="4081549" cy="4572000"/>
          </a:xfrm>
        </p:spPr>
        <p:txBody>
          <a:bodyPr>
            <a:normAutofit/>
          </a:bodyPr>
          <a:lstStyle/>
          <a:p>
            <a:endParaRPr lang="en-GB" dirty="0"/>
          </a:p>
        </p:txBody>
      </p:sp>
      <p:sp>
        <p:nvSpPr>
          <p:cNvPr id="5" name="Content Placeholder 4"/>
          <p:cNvSpPr>
            <a:spLocks noGrp="1"/>
          </p:cNvSpPr>
          <p:nvPr>
            <p:ph sz="quarter" idx="2"/>
          </p:nvPr>
        </p:nvSpPr>
        <p:spPr>
          <a:xfrm>
            <a:off x="4663440" y="1447800"/>
            <a:ext cx="4019551" cy="4572000"/>
          </a:xfrm>
        </p:spPr>
        <p:txBody>
          <a:bodyPr>
            <a:normAutofit/>
          </a:bodyPr>
          <a:lstStyle/>
          <a:p>
            <a:r>
              <a:rPr lang="en-GB" dirty="0" smtClean="0"/>
              <a:t>Will be junior doctors in Aug </a:t>
            </a:r>
          </a:p>
          <a:p>
            <a:r>
              <a:rPr lang="en-GB" dirty="0" smtClean="0"/>
              <a:t>Assessing new patient admissions for smoking status</a:t>
            </a:r>
          </a:p>
          <a:p>
            <a:r>
              <a:rPr lang="en-GB" dirty="0" smtClean="0"/>
              <a:t>Providing appropriate therapy including NRT</a:t>
            </a:r>
          </a:p>
          <a:p>
            <a:r>
              <a:rPr lang="en-GB" dirty="0" smtClean="0"/>
              <a:t>30% of KCL graduates have Stage 1</a:t>
            </a:r>
          </a:p>
          <a:p>
            <a:r>
              <a:rPr lang="en-GB" dirty="0" smtClean="0"/>
              <a:t>5% have Stage 2</a:t>
            </a:r>
          </a:p>
          <a:p>
            <a:endParaRPr lang="en-GB" dirty="0"/>
          </a:p>
        </p:txBody>
      </p:sp>
      <p:pic>
        <p:nvPicPr>
          <p:cNvPr id="1028" name="Picture 4" descr="C:\Users\ann_w\AppData\Local\Microsoft\Windows\Temporary Internet Files\Content.IE5\0DV330JS\MP90042259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891" y="1620982"/>
            <a:ext cx="4081549" cy="3893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2927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GB" dirty="0" smtClean="0"/>
              <a:t>Future</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Online learning/e-learning now the norm</a:t>
            </a:r>
          </a:p>
          <a:p>
            <a:endParaRPr lang="en-GB" dirty="0" smtClean="0"/>
          </a:p>
          <a:p>
            <a:r>
              <a:rPr lang="en-GB" dirty="0" smtClean="0"/>
              <a:t>Need to ensure students are given time to do this, at appropriate junctures in curriculum at linked to clinical contact/patient context </a:t>
            </a:r>
          </a:p>
          <a:p>
            <a:endParaRPr lang="en-GB" dirty="0" smtClean="0"/>
          </a:p>
          <a:p>
            <a:r>
              <a:rPr lang="en-GB" dirty="0" smtClean="0"/>
              <a:t>Integrate into wider curriculum and assessment</a:t>
            </a:r>
          </a:p>
          <a:p>
            <a:endParaRPr lang="en-GB" dirty="0" smtClean="0"/>
          </a:p>
          <a:p>
            <a:r>
              <a:rPr lang="en-GB" dirty="0" smtClean="0"/>
              <a:t>Other medical schools adopting NCSCT option</a:t>
            </a:r>
          </a:p>
          <a:p>
            <a:endParaRPr lang="en-GB" dirty="0" smtClean="0"/>
          </a:p>
          <a:p>
            <a:r>
              <a:rPr lang="en-GB" dirty="0" smtClean="0"/>
              <a:t>GP practices and NHS training hospitals can expect students to have competences and be contributors to cessation provision/policy </a:t>
            </a:r>
            <a:endParaRPr lang="en-GB" dirty="0"/>
          </a:p>
        </p:txBody>
      </p:sp>
    </p:spTree>
    <p:extLst>
      <p:ext uri="{BB962C8B-B14F-4D97-AF65-F5344CB8AC3E}">
        <p14:creationId xmlns:p14="http://schemas.microsoft.com/office/powerpoint/2010/main" val="15305045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en-GB" dirty="0" smtClean="0"/>
              <a:t>Smoking cessation in medical curriculum</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938126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696153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Students as learners and contributors</a:t>
            </a:r>
            <a:endParaRPr lang="en-GB" dirty="0"/>
          </a:p>
        </p:txBody>
      </p:sp>
      <p:sp>
        <p:nvSpPr>
          <p:cNvPr id="3" name="Footer Placeholder 2"/>
          <p:cNvSpPr>
            <a:spLocks noGrp="1"/>
          </p:cNvSpPr>
          <p:nvPr>
            <p:ph type="ftr" sz="quarter" idx="11"/>
          </p:nvPr>
        </p:nvSpPr>
        <p:spPr>
          <a:xfrm>
            <a:off x="914400" y="6276108"/>
            <a:ext cx="5086360" cy="353291"/>
          </a:xfrm>
        </p:spPr>
        <p:txBody>
          <a:bodyPr/>
          <a:lstStyle/>
          <a:p>
            <a:r>
              <a:rPr lang="en-US" dirty="0" smtClean="0"/>
              <a:t>KUMEC - King's Undergraduate Medical Education in the Community</a:t>
            </a:r>
            <a:endParaRPr lang="en-US" dirty="0"/>
          </a:p>
        </p:txBody>
      </p:sp>
      <p:sp>
        <p:nvSpPr>
          <p:cNvPr id="4" name="Content Placeholder 3"/>
          <p:cNvSpPr>
            <a:spLocks noGrp="1"/>
          </p:cNvSpPr>
          <p:nvPr>
            <p:ph sz="quarter" idx="1"/>
          </p:nvPr>
        </p:nvSpPr>
        <p:spPr/>
        <p:txBody>
          <a:bodyPr/>
          <a:lstStyle/>
          <a:p>
            <a:pPr marL="0" indent="0">
              <a:buNone/>
            </a:pPr>
            <a:endParaRPr lang="en-GB" dirty="0"/>
          </a:p>
        </p:txBody>
      </p:sp>
      <p:sp>
        <p:nvSpPr>
          <p:cNvPr id="5" name="Content Placeholder 4"/>
          <p:cNvSpPr>
            <a:spLocks noGrp="1"/>
          </p:cNvSpPr>
          <p:nvPr>
            <p:ph sz="quarter" idx="2"/>
          </p:nvPr>
        </p:nvSpPr>
        <p:spPr/>
        <p:txBody>
          <a:bodyPr/>
          <a:lstStyle/>
          <a:p>
            <a:pPr marL="0" indent="0">
              <a:buNone/>
            </a:pPr>
            <a:endParaRPr lang="en-GB" i="1" dirty="0"/>
          </a:p>
        </p:txBody>
      </p:sp>
      <p:sp>
        <p:nvSpPr>
          <p:cNvPr id="6" name="Cloud Callout 5"/>
          <p:cNvSpPr/>
          <p:nvPr/>
        </p:nvSpPr>
        <p:spPr>
          <a:xfrm>
            <a:off x="4933951" y="1704108"/>
            <a:ext cx="3752849" cy="431569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i="1" dirty="0" smtClean="0">
                <a:solidFill>
                  <a:schemeClr val="tx1"/>
                </a:solidFill>
              </a:rPr>
              <a:t>It </a:t>
            </a:r>
            <a:r>
              <a:rPr lang="en-GB" sz="2000" b="1" i="1" dirty="0">
                <a:solidFill>
                  <a:schemeClr val="tx1"/>
                </a:solidFill>
              </a:rPr>
              <a:t>also enables us to critically assess the functioning of the GP practice …in terms of what smoking cessation services they provided and how efficient they were</a:t>
            </a:r>
            <a:r>
              <a:rPr lang="en-GB" sz="2000" b="1" dirty="0">
                <a:solidFill>
                  <a:schemeClr val="tx1"/>
                </a:solidFill>
              </a:rPr>
              <a:t>.”</a:t>
            </a:r>
          </a:p>
        </p:txBody>
      </p:sp>
      <p:sp>
        <p:nvSpPr>
          <p:cNvPr id="7" name="Cloud Callout 6"/>
          <p:cNvSpPr/>
          <p:nvPr/>
        </p:nvSpPr>
        <p:spPr>
          <a:xfrm>
            <a:off x="1066799" y="1704108"/>
            <a:ext cx="3519055" cy="39624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a:t>
            </a:r>
            <a:r>
              <a:rPr lang="en-GB" sz="2000" b="1" i="1" dirty="0">
                <a:solidFill>
                  <a:schemeClr val="tx1"/>
                </a:solidFill>
              </a:rPr>
              <a:t>It was beneficial to be able to put what we learn into context. We </a:t>
            </a:r>
            <a:r>
              <a:rPr lang="en-GB" sz="2000" b="1" i="1" dirty="0" smtClean="0">
                <a:solidFill>
                  <a:schemeClr val="tx1"/>
                </a:solidFill>
              </a:rPr>
              <a:t>learnt </a:t>
            </a:r>
            <a:r>
              <a:rPr lang="en-GB" sz="2000" b="1" i="1" dirty="0">
                <a:solidFill>
                  <a:schemeClr val="tx1"/>
                </a:solidFill>
              </a:rPr>
              <a:t>about GP community practice and we </a:t>
            </a:r>
            <a:r>
              <a:rPr lang="en-GB" sz="2000" b="1" i="1" dirty="0" smtClean="0">
                <a:solidFill>
                  <a:schemeClr val="tx1"/>
                </a:solidFill>
              </a:rPr>
              <a:t>learnt </a:t>
            </a:r>
            <a:r>
              <a:rPr lang="en-GB" sz="2000" b="1" i="1" dirty="0">
                <a:solidFill>
                  <a:schemeClr val="tx1"/>
                </a:solidFill>
              </a:rPr>
              <a:t>about smoking cessation </a:t>
            </a:r>
          </a:p>
        </p:txBody>
      </p:sp>
    </p:spTree>
    <p:extLst>
      <p:ext uri="{BB962C8B-B14F-4D97-AF65-F5344CB8AC3E}">
        <p14:creationId xmlns:p14="http://schemas.microsoft.com/office/powerpoint/2010/main" val="11833343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a:t>
            </a:r>
            <a:endParaRPr lang="en-GB" dirty="0"/>
          </a:p>
        </p:txBody>
      </p:sp>
      <p:sp>
        <p:nvSpPr>
          <p:cNvPr id="3" name="Footer Placeholder 2"/>
          <p:cNvSpPr>
            <a:spLocks noGrp="1"/>
          </p:cNvSpPr>
          <p:nvPr>
            <p:ph type="ftr" sz="quarter" idx="11"/>
          </p:nvPr>
        </p:nvSpPr>
        <p:spPr/>
        <p:txBody>
          <a:bodyPr/>
          <a:lstStyle/>
          <a:p>
            <a:r>
              <a:rPr lang="en-US" smtClean="0"/>
              <a:t>KUMEC - King's Undergraduate Medical Education in the Community</a:t>
            </a:r>
            <a:endParaRPr lang="en-US" dirty="0"/>
          </a:p>
        </p:txBody>
      </p:sp>
      <p:sp>
        <p:nvSpPr>
          <p:cNvPr id="4" name="Content Placeholder 3"/>
          <p:cNvSpPr>
            <a:spLocks noGrp="1"/>
          </p:cNvSpPr>
          <p:nvPr>
            <p:ph sz="quarter" idx="1"/>
          </p:nvPr>
        </p:nvSpPr>
        <p:spPr/>
        <p:txBody>
          <a:bodyPr/>
          <a:lstStyle/>
          <a:p>
            <a:r>
              <a:rPr lang="en-GB" dirty="0"/>
              <a:t>To describe the background to our cessation teaching and challenges</a:t>
            </a:r>
          </a:p>
          <a:p>
            <a:endParaRPr lang="en-GB" dirty="0"/>
          </a:p>
          <a:p>
            <a:r>
              <a:rPr lang="en-GB" dirty="0"/>
              <a:t>The opportunity NCSCT offered</a:t>
            </a:r>
          </a:p>
          <a:p>
            <a:endParaRPr lang="en-GB" dirty="0"/>
          </a:p>
          <a:p>
            <a:r>
              <a:rPr lang="en-GB" dirty="0"/>
              <a:t>The benefits and limitations</a:t>
            </a:r>
          </a:p>
          <a:p>
            <a:endParaRPr lang="en-GB" dirty="0"/>
          </a:p>
          <a:p>
            <a:r>
              <a:rPr lang="en-GB" dirty="0"/>
              <a:t>Future of cessation teaching in one medical school </a:t>
            </a:r>
          </a:p>
          <a:p>
            <a:endParaRPr lang="en-GB" dirty="0"/>
          </a:p>
        </p:txBody>
      </p:sp>
    </p:spTree>
    <p:extLst>
      <p:ext uri="{BB962C8B-B14F-4D97-AF65-F5344CB8AC3E}">
        <p14:creationId xmlns:p14="http://schemas.microsoft.com/office/powerpoint/2010/main" val="364696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en-GB" dirty="0" smtClean="0"/>
              <a:t>Smoking cessation in medical curriculum</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8831086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59925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Doctors’ responsibilities for lifestyle modification – a norm! </a:t>
            </a:r>
            <a:endParaRPr lang="en-GB" dirty="0"/>
          </a:p>
        </p:txBody>
      </p:sp>
      <p:sp>
        <p:nvSpPr>
          <p:cNvPr id="3" name="Footer Placeholder 2"/>
          <p:cNvSpPr>
            <a:spLocks noGrp="1"/>
          </p:cNvSpPr>
          <p:nvPr>
            <p:ph type="ftr" sz="quarter" idx="11"/>
          </p:nvPr>
        </p:nvSpPr>
        <p:spPr/>
        <p:txBody>
          <a:bodyPr/>
          <a:lstStyle/>
          <a:p>
            <a:r>
              <a:rPr lang="en-US" smtClean="0"/>
              <a:t>KUMEC - King's Undergraduate Medical Education in the Community</a:t>
            </a:r>
            <a:endParaRPr lang="en-US" dirty="0"/>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147455" y="1731818"/>
            <a:ext cx="4544290" cy="4197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72264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GB" dirty="0" smtClean="0"/>
              <a:t>Background</a:t>
            </a:r>
            <a:endParaRPr lang="en-GB" dirty="0"/>
          </a:p>
        </p:txBody>
      </p:sp>
      <p:sp>
        <p:nvSpPr>
          <p:cNvPr id="3" name="Content Placeholder 2"/>
          <p:cNvSpPr>
            <a:spLocks noGrp="1"/>
          </p:cNvSpPr>
          <p:nvPr>
            <p:ph idx="1"/>
          </p:nvPr>
        </p:nvSpPr>
        <p:spPr/>
        <p:txBody>
          <a:bodyPr>
            <a:normAutofit lnSpcReduction="10000"/>
          </a:bodyPr>
          <a:lstStyle/>
          <a:p>
            <a:endParaRPr lang="en-GB" dirty="0" smtClean="0"/>
          </a:p>
          <a:p>
            <a:r>
              <a:rPr lang="en-GB" dirty="0" smtClean="0"/>
              <a:t>Behaviour change skills essential for medical education (GMC)</a:t>
            </a:r>
          </a:p>
          <a:p>
            <a:endParaRPr lang="en-GB" dirty="0" smtClean="0"/>
          </a:p>
          <a:p>
            <a:r>
              <a:rPr lang="en-GB" dirty="0" smtClean="0"/>
              <a:t>Specifically smoking cessation</a:t>
            </a:r>
          </a:p>
          <a:p>
            <a:endParaRPr lang="en-GB" dirty="0" smtClean="0"/>
          </a:p>
          <a:p>
            <a:r>
              <a:rPr lang="en-GB" dirty="0" smtClean="0"/>
              <a:t>Students need some theory and evidence base as well as technique</a:t>
            </a:r>
          </a:p>
          <a:p>
            <a:endParaRPr lang="en-GB" dirty="0" smtClean="0"/>
          </a:p>
          <a:p>
            <a:r>
              <a:rPr lang="en-GB" dirty="0" smtClean="0"/>
              <a:t>Been in KCL core curriculum for a decade, with assessment but various challenges</a:t>
            </a:r>
            <a:endParaRPr lang="en-GB" dirty="0"/>
          </a:p>
        </p:txBody>
      </p:sp>
      <p:pic>
        <p:nvPicPr>
          <p:cNvPr id="3074" name="Picture 2" descr="C:\Users\ann_w\AppData\Local\Microsoft\Windows\Temporary Internet Files\Content.IE5\ME5EKVV6\MC90027966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2364" y="2616555"/>
            <a:ext cx="2244435" cy="1235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8459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GB" dirty="0" smtClean="0"/>
              <a:t>Challenges </a:t>
            </a:r>
            <a:endParaRPr lang="en-GB" dirty="0"/>
          </a:p>
        </p:txBody>
      </p:sp>
      <p:sp>
        <p:nvSpPr>
          <p:cNvPr id="3" name="Content Placeholder 2"/>
          <p:cNvSpPr>
            <a:spLocks noGrp="1"/>
          </p:cNvSpPr>
          <p:nvPr>
            <p:ph idx="1"/>
          </p:nvPr>
        </p:nvSpPr>
        <p:spPr/>
        <p:txBody>
          <a:bodyPr>
            <a:normAutofit lnSpcReduction="10000"/>
          </a:bodyPr>
          <a:lstStyle/>
          <a:p>
            <a:endParaRPr lang="en-GB" dirty="0" smtClean="0"/>
          </a:p>
          <a:p>
            <a:r>
              <a:rPr lang="en-GB" dirty="0" smtClean="0"/>
              <a:t>Only recently seen as essential for clinical therapeutics</a:t>
            </a:r>
          </a:p>
          <a:p>
            <a:endParaRPr lang="en-GB" dirty="0" smtClean="0"/>
          </a:p>
          <a:p>
            <a:r>
              <a:rPr lang="en-GB" dirty="0" smtClean="0"/>
              <a:t>Limited number medical teachers with smoking cessation skills</a:t>
            </a:r>
          </a:p>
          <a:p>
            <a:endParaRPr lang="en-GB" dirty="0" smtClean="0"/>
          </a:p>
          <a:p>
            <a:r>
              <a:rPr lang="en-GB" dirty="0" smtClean="0"/>
              <a:t>Students getting “mixed messages”, not necessarily evidence based</a:t>
            </a:r>
          </a:p>
          <a:p>
            <a:endParaRPr lang="en-GB" dirty="0" smtClean="0"/>
          </a:p>
          <a:p>
            <a:r>
              <a:rPr lang="en-GB" dirty="0" smtClean="0"/>
              <a:t>Core teaching time only 90 </a:t>
            </a:r>
            <a:r>
              <a:rPr lang="en-GB" dirty="0" err="1" smtClean="0"/>
              <a:t>mins</a:t>
            </a:r>
            <a:r>
              <a:rPr lang="en-GB" dirty="0" smtClean="0"/>
              <a:t> in 3</a:t>
            </a:r>
            <a:r>
              <a:rPr lang="en-GB" baseline="30000" dirty="0" smtClean="0"/>
              <a:t>rd</a:t>
            </a:r>
            <a:r>
              <a:rPr lang="en-GB" dirty="0" smtClean="0"/>
              <a:t> year!</a:t>
            </a:r>
            <a:endParaRPr lang="en-GB"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6035" y="4533901"/>
            <a:ext cx="1620981" cy="113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44486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637288"/>
          </a:xfrm>
        </p:spPr>
        <p:txBody>
          <a:bodyPr>
            <a:normAutofit fontScale="90000"/>
          </a:bodyPr>
          <a:lstStyle/>
          <a:p>
            <a:r>
              <a:rPr lang="en-GB" dirty="0" smtClean="0"/>
              <a:t>The Stages of Change: students identify where the patient is on this journey </a:t>
            </a:r>
            <a:endParaRPr lang="en-GB" dirty="0"/>
          </a:p>
        </p:txBody>
      </p:sp>
      <p:sp>
        <p:nvSpPr>
          <p:cNvPr id="3" name="Footer Placeholder 2"/>
          <p:cNvSpPr>
            <a:spLocks noGrp="1"/>
          </p:cNvSpPr>
          <p:nvPr>
            <p:ph type="ftr" sz="quarter" idx="11"/>
          </p:nvPr>
        </p:nvSpPr>
        <p:spPr/>
        <p:txBody>
          <a:bodyPr/>
          <a:lstStyle/>
          <a:p>
            <a:r>
              <a:rPr lang="en-US" smtClean="0"/>
              <a:t>KUMEC - King's Undergraduate Medical Education in the Community</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973562940"/>
              </p:ext>
            </p:extLst>
          </p:nvPr>
        </p:nvGraphicFramePr>
        <p:xfrm>
          <a:off x="914400" y="1911926"/>
          <a:ext cx="7772400" cy="4107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632827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GB" dirty="0" smtClean="0"/>
              <a:t>Current teaching </a:t>
            </a:r>
            <a:endParaRPr lang="en-GB" dirty="0"/>
          </a:p>
        </p:txBody>
      </p:sp>
      <p:sp>
        <p:nvSpPr>
          <p:cNvPr id="3" name="Content Placeholder 2"/>
          <p:cNvSpPr>
            <a:spLocks noGrp="1"/>
          </p:cNvSpPr>
          <p:nvPr>
            <p:ph idx="1"/>
          </p:nvPr>
        </p:nvSpPr>
        <p:spPr/>
        <p:txBody>
          <a:bodyPr/>
          <a:lstStyle/>
          <a:p>
            <a:r>
              <a:rPr lang="en-GB" dirty="0" smtClean="0"/>
              <a:t>With scenarios and facilitators</a:t>
            </a:r>
          </a:p>
          <a:p>
            <a:endParaRPr lang="en-GB" dirty="0" smtClean="0"/>
          </a:p>
          <a:p>
            <a:r>
              <a:rPr lang="en-GB" dirty="0" smtClean="0"/>
              <a:t>Focused on applied techniques  </a:t>
            </a:r>
          </a:p>
          <a:p>
            <a:pPr lvl="1"/>
            <a:r>
              <a:rPr lang="en-GB" dirty="0" smtClean="0"/>
              <a:t>stages of change</a:t>
            </a:r>
          </a:p>
          <a:p>
            <a:pPr lvl="1"/>
            <a:r>
              <a:rPr lang="en-GB" dirty="0" smtClean="0"/>
              <a:t> 5 As </a:t>
            </a:r>
          </a:p>
          <a:p>
            <a:pPr lvl="1"/>
            <a:r>
              <a:rPr lang="en-GB" dirty="0" smtClean="0"/>
              <a:t>motivational interviewing </a:t>
            </a:r>
          </a:p>
          <a:p>
            <a:pPr lvl="1"/>
            <a:r>
              <a:rPr lang="en-GB" dirty="0" smtClean="0"/>
              <a:t>brief intervention</a:t>
            </a:r>
          </a:p>
          <a:p>
            <a:pPr lvl="1"/>
            <a:r>
              <a:rPr lang="en-GB" b="1" dirty="0" smtClean="0"/>
              <a:t>the normality and response to relapse</a:t>
            </a:r>
          </a:p>
          <a:p>
            <a:pPr lvl="1"/>
            <a:r>
              <a:rPr lang="en-GB" dirty="0" smtClean="0"/>
              <a:t>enabling students to see this as a treatment and management</a:t>
            </a:r>
            <a:endParaRPr lang="en-GB" dirty="0"/>
          </a:p>
        </p:txBody>
      </p:sp>
    </p:spTree>
    <p:extLst>
      <p:ext uri="{BB962C8B-B14F-4D97-AF65-F5344CB8AC3E}">
        <p14:creationId xmlns:p14="http://schemas.microsoft.com/office/powerpoint/2010/main" val="14522000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GB" dirty="0" smtClean="0"/>
              <a:t>Small groups</a:t>
            </a:r>
            <a:endParaRPr lang="en-GB" dirty="0"/>
          </a:p>
        </p:txBody>
      </p:sp>
      <p:sp>
        <p:nvSpPr>
          <p:cNvPr id="3" name="Content Placeholder 2"/>
          <p:cNvSpPr>
            <a:spLocks noGrp="1"/>
          </p:cNvSpPr>
          <p:nvPr>
            <p:ph idx="1"/>
          </p:nvPr>
        </p:nvSpPr>
        <p:spPr/>
        <p:txBody>
          <a:bodyPr/>
          <a:lstStyle/>
          <a:p>
            <a:r>
              <a:rPr lang="en-GB" dirty="0" smtClean="0"/>
              <a:t>Currently groups of 20 clinical students </a:t>
            </a:r>
          </a:p>
          <a:p>
            <a:endParaRPr lang="en-GB" dirty="0" smtClean="0"/>
          </a:p>
          <a:p>
            <a:r>
              <a:rPr lang="en-GB" dirty="0" smtClean="0"/>
              <a:t>From 2014 moving to start of first clinical year to enable students to link this to their clinical placements and repeated learning opportunities</a:t>
            </a:r>
          </a:p>
          <a:p>
            <a:endParaRPr lang="en-GB" dirty="0" smtClean="0"/>
          </a:p>
          <a:p>
            <a:r>
              <a:rPr lang="en-GB" dirty="0" smtClean="0"/>
              <a:t>Smaller groups if possible  - suitable facilitators and room availability can be problematic</a:t>
            </a:r>
            <a:endParaRPr lang="en-GB" dirty="0"/>
          </a:p>
        </p:txBody>
      </p:sp>
    </p:spTree>
    <p:extLst>
      <p:ext uri="{BB962C8B-B14F-4D97-AF65-F5344CB8AC3E}">
        <p14:creationId xmlns:p14="http://schemas.microsoft.com/office/powerpoint/2010/main" val="4478240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UMEC TD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KUMEC TD theme.thmx</Template>
  <TotalTime>2032</TotalTime>
  <Words>863</Words>
  <Application>Microsoft Macintosh PowerPoint</Application>
  <PresentationFormat>On-screen Show (4:3)</PresentationFormat>
  <Paragraphs>144</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KUMEC TD theme</vt:lpstr>
      <vt:lpstr>Medical students – potential contributors to smoking cessation provision: the added benefits of the online NCSCT training</vt:lpstr>
      <vt:lpstr>AIMS</vt:lpstr>
      <vt:lpstr>Smoking cessation in medical curriculum</vt:lpstr>
      <vt:lpstr>Doctors’ responsibilities for lifestyle modification – a norm! </vt:lpstr>
      <vt:lpstr>Background</vt:lpstr>
      <vt:lpstr>Challenges </vt:lpstr>
      <vt:lpstr>The Stages of Change: students identify where the patient is on this journey </vt:lpstr>
      <vt:lpstr>Current teaching </vt:lpstr>
      <vt:lpstr>Small groups</vt:lpstr>
      <vt:lpstr>NCSCT – a new opportunity</vt:lpstr>
      <vt:lpstr>Complementary learning</vt:lpstr>
      <vt:lpstr>Current data</vt:lpstr>
      <vt:lpstr>Disseminating  </vt:lpstr>
      <vt:lpstr>Medical students – significant contributors</vt:lpstr>
      <vt:lpstr>Potential problems</vt:lpstr>
      <vt:lpstr>2014 Graduating cohort</vt:lpstr>
      <vt:lpstr>Future</vt:lpstr>
      <vt:lpstr>Smoking cessation in medical curriculum</vt:lpstr>
      <vt:lpstr>Students as learners and contributors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Learners Become Teachers:</dc:title>
  <dc:creator>Kerry Boardman</dc:creator>
  <cp:lastModifiedBy>Monique Tomlinson</cp:lastModifiedBy>
  <cp:revision>32</cp:revision>
  <dcterms:created xsi:type="dcterms:W3CDTF">2014-06-10T20:20:49Z</dcterms:created>
  <dcterms:modified xsi:type="dcterms:W3CDTF">2014-07-02T20:53:09Z</dcterms:modified>
</cp:coreProperties>
</file>