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4" r:id="rId3"/>
    <p:sldId id="277" r:id="rId4"/>
    <p:sldId id="278" r:id="rId5"/>
    <p:sldId id="279" r:id="rId6"/>
    <p:sldId id="280" r:id="rId7"/>
    <p:sldId id="281" r:id="rId8"/>
    <p:sldId id="283" r:id="rId9"/>
    <p:sldId id="282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3" r:id="rId18"/>
  </p:sldIdLst>
  <p:sldSz cx="9144000" cy="6858000" type="screen4x3"/>
  <p:notesSz cx="6881813" cy="97107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3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33" autoAdjust="0"/>
    <p:restoredTop sz="94660"/>
  </p:normalViewPr>
  <p:slideViewPr>
    <p:cSldViewPr>
      <p:cViewPr varScale="1">
        <p:scale>
          <a:sx n="94" d="100"/>
          <a:sy n="94" d="100"/>
        </p:scale>
        <p:origin x="102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I:\2.%20Conferences\UKNSCC%202014\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E-cigarette use by sex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Sheet1!$B$22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FF0066"/>
            </a:solidFill>
          </c:spPr>
          <c:invertIfNegative val="0"/>
          <c:cat>
            <c:strRef>
              <c:f>Sheet1!$C$21:$E$21</c:f>
              <c:strCache>
                <c:ptCount val="3"/>
                <c:pt idx="0">
                  <c:v>Current</c:v>
                </c:pt>
                <c:pt idx="1">
                  <c:v>Former</c:v>
                </c:pt>
                <c:pt idx="2">
                  <c:v>Never</c:v>
                </c:pt>
              </c:strCache>
            </c:strRef>
          </c:cat>
          <c:val>
            <c:numRef>
              <c:f>Sheet1!$C$22:$E$22</c:f>
              <c:numCache>
                <c:formatCode>General</c:formatCode>
                <c:ptCount val="3"/>
                <c:pt idx="0">
                  <c:v>31</c:v>
                </c:pt>
                <c:pt idx="1">
                  <c:v>50</c:v>
                </c:pt>
                <c:pt idx="2">
                  <c:v>66</c:v>
                </c:pt>
              </c:numCache>
            </c:numRef>
          </c:val>
        </c:ser>
        <c:ser>
          <c:idx val="1"/>
          <c:order val="1"/>
          <c:tx>
            <c:strRef>
              <c:f>Sheet1!$B$23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Sheet1!$C$21:$E$21</c:f>
              <c:strCache>
                <c:ptCount val="3"/>
                <c:pt idx="0">
                  <c:v>Current</c:v>
                </c:pt>
                <c:pt idx="1">
                  <c:v>Former</c:v>
                </c:pt>
                <c:pt idx="2">
                  <c:v>Never</c:v>
                </c:pt>
              </c:strCache>
            </c:strRef>
          </c:cat>
          <c:val>
            <c:numRef>
              <c:f>Sheet1!$C$23:$E$23</c:f>
              <c:numCache>
                <c:formatCode>General</c:formatCode>
                <c:ptCount val="3"/>
                <c:pt idx="0">
                  <c:v>17</c:v>
                </c:pt>
                <c:pt idx="1">
                  <c:v>28</c:v>
                </c:pt>
                <c:pt idx="2">
                  <c:v>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155480"/>
        <c:axId val="112155872"/>
      </c:barChart>
      <c:catAx>
        <c:axId val="112155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E-cigarette use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112155872"/>
        <c:crosses val="autoZero"/>
        <c:auto val="1"/>
        <c:lblAlgn val="ctr"/>
        <c:lblOffset val="100"/>
        <c:noMultiLvlLbl val="0"/>
      </c:catAx>
      <c:valAx>
        <c:axId val="1121558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No. of participants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21554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tx1"/>
    </a:solidFill>
    <a:ln>
      <a:solidFill>
        <a:sysClr val="windowText" lastClr="000000"/>
      </a:solidFill>
    </a:ln>
  </c:spPr>
  <c:txPr>
    <a:bodyPr/>
    <a:lstStyle/>
    <a:p>
      <a:pPr>
        <a:defRPr>
          <a:solidFill>
            <a:schemeClr val="bg1"/>
          </a:solidFill>
          <a:latin typeface="Calibri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+mj-lt"/>
              </a:defRPr>
            </a:pPr>
            <a:r>
              <a:rPr lang="en-US" dirty="0">
                <a:latin typeface="+mj-lt"/>
              </a:rPr>
              <a:t>E-cigarette use by smoking status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Sheet1!$C$51</c:f>
              <c:strCache>
                <c:ptCount val="1"/>
                <c:pt idx="0">
                  <c:v>Current smokers</c:v>
                </c:pt>
              </c:strCache>
            </c:strRef>
          </c:tx>
          <c:invertIfNegative val="0"/>
          <c:cat>
            <c:strRef>
              <c:f>Sheet1!$B$52:$B$54</c:f>
              <c:strCache>
                <c:ptCount val="3"/>
                <c:pt idx="0">
                  <c:v>E-cig current</c:v>
                </c:pt>
                <c:pt idx="1">
                  <c:v>E-cig former</c:v>
                </c:pt>
                <c:pt idx="2">
                  <c:v>E-cig never</c:v>
                </c:pt>
              </c:strCache>
            </c:strRef>
          </c:cat>
          <c:val>
            <c:numRef>
              <c:f>Sheet1!$C$52:$C$54</c:f>
              <c:numCache>
                <c:formatCode>General</c:formatCode>
                <c:ptCount val="3"/>
                <c:pt idx="0">
                  <c:v>22</c:v>
                </c:pt>
                <c:pt idx="1">
                  <c:v>53</c:v>
                </c:pt>
                <c:pt idx="2">
                  <c:v>60</c:v>
                </c:pt>
              </c:numCache>
            </c:numRef>
          </c:val>
        </c:ser>
        <c:ser>
          <c:idx val="1"/>
          <c:order val="1"/>
          <c:tx>
            <c:strRef>
              <c:f>Sheet1!$D$51</c:f>
              <c:strCache>
                <c:ptCount val="1"/>
                <c:pt idx="0">
                  <c:v>Former smokers</c:v>
                </c:pt>
              </c:strCache>
            </c:strRef>
          </c:tx>
          <c:spPr>
            <a:solidFill>
              <a:srgbClr val="FF0066"/>
            </a:solidFill>
          </c:spPr>
          <c:invertIfNegative val="0"/>
          <c:cat>
            <c:strRef>
              <c:f>Sheet1!$B$52:$B$54</c:f>
              <c:strCache>
                <c:ptCount val="3"/>
                <c:pt idx="0">
                  <c:v>E-cig current</c:v>
                </c:pt>
                <c:pt idx="1">
                  <c:v>E-cig former</c:v>
                </c:pt>
                <c:pt idx="2">
                  <c:v>E-cig never</c:v>
                </c:pt>
              </c:strCache>
            </c:strRef>
          </c:cat>
          <c:val>
            <c:numRef>
              <c:f>Sheet1!$D$52:$D$54</c:f>
              <c:numCache>
                <c:formatCode>General</c:formatCode>
                <c:ptCount val="3"/>
                <c:pt idx="0">
                  <c:v>25</c:v>
                </c:pt>
                <c:pt idx="1">
                  <c:v>25</c:v>
                </c:pt>
                <c:pt idx="2">
                  <c:v>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156656"/>
        <c:axId val="122958504"/>
      </c:barChart>
      <c:catAx>
        <c:axId val="1121566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latin typeface="+mj-lt"/>
                  </a:defRPr>
                </a:pPr>
                <a:r>
                  <a:rPr lang="en-US">
                    <a:latin typeface="+mj-lt"/>
                  </a:rPr>
                  <a:t>E-cig status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+mj-lt"/>
              </a:defRPr>
            </a:pPr>
            <a:endParaRPr lang="en-US"/>
          </a:p>
        </c:txPr>
        <c:crossAx val="122958504"/>
        <c:crosses val="autoZero"/>
        <c:auto val="1"/>
        <c:lblAlgn val="ctr"/>
        <c:lblOffset val="100"/>
        <c:noMultiLvlLbl val="0"/>
      </c:catAx>
      <c:valAx>
        <c:axId val="1229585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+mj-lt"/>
                  </a:defRPr>
                </a:pPr>
                <a:r>
                  <a:rPr lang="en-US">
                    <a:latin typeface="+mj-lt"/>
                  </a:rPr>
                  <a:t>No. of participants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+mj-lt"/>
              </a:defRPr>
            </a:pPr>
            <a:endParaRPr lang="en-US"/>
          </a:p>
        </c:txPr>
        <c:crossAx val="1121566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+mj-lt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tx1"/>
    </a:solidFill>
    <a:ln>
      <a:solidFill>
        <a:schemeClr val="bg1"/>
      </a:solidFill>
    </a:ln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+mj-lt"/>
              </a:defRPr>
            </a:pPr>
            <a:r>
              <a:rPr lang="en-US">
                <a:latin typeface="+mj-lt"/>
              </a:rPr>
              <a:t>Perceptions of e-cig risk compared</a:t>
            </a:r>
          </a:p>
          <a:p>
            <a:pPr>
              <a:defRPr>
                <a:latin typeface="+mj-lt"/>
              </a:defRPr>
            </a:pPr>
            <a:r>
              <a:rPr lang="en-US">
                <a:latin typeface="+mj-lt"/>
              </a:rPr>
              <a:t>to e-cig use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Sheet1!$C$88</c:f>
              <c:strCache>
                <c:ptCount val="1"/>
                <c:pt idx="0">
                  <c:v>E-cig current</c:v>
                </c:pt>
              </c:strCache>
            </c:strRef>
          </c:tx>
          <c:invertIfNegative val="0"/>
          <c:cat>
            <c:strRef>
              <c:f>Sheet1!$B$89:$B$92</c:f>
              <c:strCache>
                <c:ptCount val="4"/>
                <c:pt idx="0">
                  <c:v>Less harmful</c:v>
                </c:pt>
                <c:pt idx="1">
                  <c:v>As harmful</c:v>
                </c:pt>
                <c:pt idx="2">
                  <c:v>More harmful</c:v>
                </c:pt>
                <c:pt idx="3">
                  <c:v>Don't know</c:v>
                </c:pt>
              </c:strCache>
            </c:strRef>
          </c:cat>
          <c:val>
            <c:numRef>
              <c:f>Sheet1!$C$89:$C$92</c:f>
              <c:numCache>
                <c:formatCode>General</c:formatCode>
                <c:ptCount val="4"/>
                <c:pt idx="0">
                  <c:v>72.900000000000006</c:v>
                </c:pt>
                <c:pt idx="1">
                  <c:v>2.1</c:v>
                </c:pt>
                <c:pt idx="2">
                  <c:v>2.1</c:v>
                </c:pt>
                <c:pt idx="3">
                  <c:v>22.9</c:v>
                </c:pt>
              </c:numCache>
            </c:numRef>
          </c:val>
        </c:ser>
        <c:ser>
          <c:idx val="1"/>
          <c:order val="1"/>
          <c:tx>
            <c:strRef>
              <c:f>Sheet1!$D$88</c:f>
              <c:strCache>
                <c:ptCount val="1"/>
                <c:pt idx="0">
                  <c:v>E-cig former</c:v>
                </c:pt>
              </c:strCache>
            </c:strRef>
          </c:tx>
          <c:invertIfNegative val="0"/>
          <c:cat>
            <c:strRef>
              <c:f>Sheet1!$B$89:$B$92</c:f>
              <c:strCache>
                <c:ptCount val="4"/>
                <c:pt idx="0">
                  <c:v>Less harmful</c:v>
                </c:pt>
                <c:pt idx="1">
                  <c:v>As harmful</c:v>
                </c:pt>
                <c:pt idx="2">
                  <c:v>More harmful</c:v>
                </c:pt>
                <c:pt idx="3">
                  <c:v>Don't know</c:v>
                </c:pt>
              </c:strCache>
            </c:strRef>
          </c:cat>
          <c:val>
            <c:numRef>
              <c:f>Sheet1!$D$89:$D$92</c:f>
              <c:numCache>
                <c:formatCode>General</c:formatCode>
                <c:ptCount val="4"/>
                <c:pt idx="0">
                  <c:v>47.4</c:v>
                </c:pt>
                <c:pt idx="1">
                  <c:v>9</c:v>
                </c:pt>
                <c:pt idx="2">
                  <c:v>5.0999999999999996</c:v>
                </c:pt>
                <c:pt idx="3">
                  <c:v>38.5</c:v>
                </c:pt>
              </c:numCache>
            </c:numRef>
          </c:val>
        </c:ser>
        <c:ser>
          <c:idx val="2"/>
          <c:order val="2"/>
          <c:tx>
            <c:strRef>
              <c:f>Sheet1!$E$88</c:f>
              <c:strCache>
                <c:ptCount val="1"/>
                <c:pt idx="0">
                  <c:v>E-cig never</c:v>
                </c:pt>
              </c:strCache>
            </c:strRef>
          </c:tx>
          <c:invertIfNegative val="0"/>
          <c:cat>
            <c:strRef>
              <c:f>Sheet1!$B$89:$B$92</c:f>
              <c:strCache>
                <c:ptCount val="4"/>
                <c:pt idx="0">
                  <c:v>Less harmful</c:v>
                </c:pt>
                <c:pt idx="1">
                  <c:v>As harmful</c:v>
                </c:pt>
                <c:pt idx="2">
                  <c:v>More harmful</c:v>
                </c:pt>
                <c:pt idx="3">
                  <c:v>Don't know</c:v>
                </c:pt>
              </c:strCache>
            </c:strRef>
          </c:cat>
          <c:val>
            <c:numRef>
              <c:f>Sheet1!$E$89:$E$92</c:f>
              <c:numCache>
                <c:formatCode>General</c:formatCode>
                <c:ptCount val="4"/>
                <c:pt idx="0">
                  <c:v>38.5</c:v>
                </c:pt>
                <c:pt idx="1">
                  <c:v>13.8</c:v>
                </c:pt>
                <c:pt idx="2">
                  <c:v>1.5</c:v>
                </c:pt>
                <c:pt idx="3">
                  <c:v>45.4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959288"/>
        <c:axId val="122959680"/>
      </c:barChart>
      <c:catAx>
        <c:axId val="1229592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latin typeface="+mj-lt"/>
                  </a:defRPr>
                </a:pPr>
                <a:r>
                  <a:rPr lang="en-GB">
                    <a:latin typeface="+mj-lt"/>
                  </a:rPr>
                  <a:t>Perceived risk of e-cigs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+mj-lt"/>
              </a:defRPr>
            </a:pPr>
            <a:endParaRPr lang="en-US"/>
          </a:p>
        </c:txPr>
        <c:crossAx val="122959680"/>
        <c:crosses val="autoZero"/>
        <c:auto val="1"/>
        <c:lblAlgn val="ctr"/>
        <c:lblOffset val="100"/>
        <c:noMultiLvlLbl val="0"/>
      </c:catAx>
      <c:valAx>
        <c:axId val="12295968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>
                    <a:latin typeface="+mj-lt"/>
                  </a:defRPr>
                </a:pPr>
                <a:r>
                  <a:rPr lang="en-US">
                    <a:latin typeface="+mj-lt"/>
                  </a:rPr>
                  <a:t>Percentage of participants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+mj-lt"/>
              </a:defRPr>
            </a:pPr>
            <a:endParaRPr lang="en-US"/>
          </a:p>
        </c:txPr>
        <c:crossAx val="1229592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+mj-lt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tx1"/>
    </a:solidFill>
    <a:ln>
      <a:solidFill>
        <a:sysClr val="windowText" lastClr="000000"/>
      </a:solidFill>
    </a:ln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4860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4860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7D006-D332-48FF-B24C-18662F9584D2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23105"/>
            <a:ext cx="2982869" cy="4860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223105"/>
            <a:ext cx="2982869" cy="4860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A72119-2728-45F8-82F4-CFEFC7EE5E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436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4860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37" y="0"/>
            <a:ext cx="2982869" cy="4860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95E5C-6F6D-42C2-9B59-53E1B7A96852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2825" y="728663"/>
            <a:ext cx="4856163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861" y="4612329"/>
            <a:ext cx="5506093" cy="4370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23105"/>
            <a:ext cx="2982869" cy="4860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37" y="9223105"/>
            <a:ext cx="2982869" cy="4860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CCC61-D368-4D8F-A03F-7DA0E4887CA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417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CCC61-D368-4D8F-A03F-7DA0E4887CA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745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42C0-0DF2-43F4-A76D-D6027FF34C27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798C-EDD4-4AF6-8529-16D6A3A791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42C0-0DF2-43F4-A76D-D6027FF34C27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798C-EDD4-4AF6-8529-16D6A3A791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42C0-0DF2-43F4-A76D-D6027FF34C27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798C-EDD4-4AF6-8529-16D6A3A791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42C0-0DF2-43F4-A76D-D6027FF34C27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798C-EDD4-4AF6-8529-16D6A3A791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42C0-0DF2-43F4-A76D-D6027FF34C27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798C-EDD4-4AF6-8529-16D6A3A791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42C0-0DF2-43F4-A76D-D6027FF34C27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798C-EDD4-4AF6-8529-16D6A3A791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42C0-0DF2-43F4-A76D-D6027FF34C27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798C-EDD4-4AF6-8529-16D6A3A791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42C0-0DF2-43F4-A76D-D6027FF34C27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798C-EDD4-4AF6-8529-16D6A3A791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42C0-0DF2-43F4-A76D-D6027FF34C27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798C-EDD4-4AF6-8529-16D6A3A791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42C0-0DF2-43F4-A76D-D6027FF34C27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798C-EDD4-4AF6-8529-16D6A3A791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42C0-0DF2-43F4-A76D-D6027FF34C27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D64798C-EDD4-4AF6-8529-16D6A3A7915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8742C0-0DF2-43F4-A76D-D6027FF34C27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64798C-EDD4-4AF6-8529-16D6A3A79152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wa.liv.ac.uk/owa/redir.aspx?C=14bb08b4686b49149f98e3dd9b3cc905&amp;URL=http://www.roycastle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owa.liv.ac.uk/owa/redir.aspx?C=14bb08b4686b49149f98e3dd9b3cc905&amp;URL=http://www.roycastle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312168"/>
            <a:ext cx="8640960" cy="18288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E-cigarette use within a local Stop Smoking Service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645024"/>
            <a:ext cx="8640960" cy="17526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Frances Sherratt - PhD Student - Liverpool Lung Project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61608" t="26765" r="7515" b="52463"/>
          <a:stretch>
            <a:fillRect/>
          </a:stretch>
        </p:blipFill>
        <p:spPr bwMode="auto">
          <a:xfrm>
            <a:off x="6228184" y="5733255"/>
            <a:ext cx="2015975" cy="811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Description: Logo of The Roy Castle Lung Cancer Foundation">
            <a:hlinkClick r:id="rId3" tgtFrame="_blank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412" y="5733255"/>
            <a:ext cx="2374404" cy="76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5733300"/>
            <a:ext cx="1944216" cy="811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08912" cy="892696"/>
          </a:xfrm>
        </p:spPr>
        <p:txBody>
          <a:bodyPr>
            <a:noAutofit/>
          </a:bodyPr>
          <a:lstStyle/>
          <a:p>
            <a:pPr algn="l"/>
            <a:r>
              <a:rPr lang="en-GB" sz="5200" dirty="0" smtClean="0"/>
              <a:t>E-cig study: methodology</a:t>
            </a:r>
            <a:endParaRPr lang="en-GB" sz="5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96944" cy="4392488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Participants (n = 256)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Roy Castle </a:t>
            </a:r>
            <a:r>
              <a:rPr lang="en-GB" sz="3200" dirty="0" err="1" smtClean="0"/>
              <a:t>FagEnds</a:t>
            </a:r>
            <a:r>
              <a:rPr lang="en-GB" sz="3200" dirty="0" smtClean="0"/>
              <a:t>, Liverpool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Consent acquired within drop-ins</a:t>
            </a:r>
            <a:endParaRPr lang="en-GB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Questionnaire completed</a:t>
            </a:r>
          </a:p>
        </p:txBody>
      </p:sp>
    </p:spTree>
    <p:extLst>
      <p:ext uri="{BB962C8B-B14F-4D97-AF65-F5344CB8AC3E}">
        <p14:creationId xmlns:p14="http://schemas.microsoft.com/office/powerpoint/2010/main" val="352299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7670823" cy="892696"/>
          </a:xfrm>
        </p:spPr>
        <p:txBody>
          <a:bodyPr>
            <a:normAutofit/>
          </a:bodyPr>
          <a:lstStyle/>
          <a:p>
            <a:pPr algn="l"/>
            <a:r>
              <a:rPr lang="en-GB" sz="5200" dirty="0" smtClean="0"/>
              <a:t>1. Results: demographics</a:t>
            </a:r>
            <a:endParaRPr lang="en-GB" sz="5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424847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E-cig use not associated with marital status, ethnicity, age, or educational attainment       (p = 0.87, p = 0.31, p = 0.72, p = 0.65, respectively)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E-cig use more common among females (p&lt;0.05)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3200" dirty="0" smtClean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896085727"/>
              </p:ext>
            </p:extLst>
          </p:nvPr>
        </p:nvGraphicFramePr>
        <p:xfrm>
          <a:off x="683568" y="1772816"/>
          <a:ext cx="756084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579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7166767" cy="892696"/>
          </a:xfrm>
        </p:spPr>
        <p:txBody>
          <a:bodyPr>
            <a:normAutofit/>
          </a:bodyPr>
          <a:lstStyle/>
          <a:p>
            <a:pPr algn="ctr"/>
            <a:r>
              <a:rPr lang="en-GB" sz="5200" dirty="0"/>
              <a:t>2</a:t>
            </a:r>
            <a:r>
              <a:rPr lang="en-GB" sz="5200" dirty="0" smtClean="0"/>
              <a:t>. Results: patterns of use</a:t>
            </a:r>
            <a:endParaRPr lang="en-GB" sz="5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640960" cy="4968552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/>
              <a:t>Current 18.8%/ former 30.5%/ never 50.8%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Majority:</a:t>
            </a:r>
          </a:p>
          <a:p>
            <a:pPr marL="457200" indent="-457200" algn="l"/>
            <a:r>
              <a:rPr lang="en-GB" sz="3200" dirty="0" smtClean="0"/>
              <a:t>	- used within past month (53.8%)</a:t>
            </a:r>
          </a:p>
          <a:p>
            <a:pPr marL="457200" indent="-457200" algn="l"/>
            <a:r>
              <a:rPr lang="en-GB" sz="3200" dirty="0" smtClean="0"/>
              <a:t>	- viewed e-cigs as a short-term smoking cessation aid (75.4%)</a:t>
            </a:r>
          </a:p>
          <a:p>
            <a:pPr marL="457200" indent="-457200" algn="l"/>
            <a:r>
              <a:rPr lang="en-GB" sz="3200" dirty="0" smtClean="0"/>
              <a:t>	- used their e-cig ≤15 times per day (70.9%), with 44% using it less than 5 times per day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3200" dirty="0" smtClean="0"/>
              <a:t>Many used the e-cig in a place where they wouldn’t normally smoke (35.4%)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3200" dirty="0" smtClean="0"/>
              <a:t>Significant association between e-cig use and smoking status (p &lt; 0.05)</a:t>
            </a:r>
          </a:p>
          <a:p>
            <a:pPr marL="457200" indent="-457200" algn="l"/>
            <a:endParaRPr lang="en-GB" sz="3200" dirty="0" smtClean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821224187"/>
              </p:ext>
            </p:extLst>
          </p:nvPr>
        </p:nvGraphicFramePr>
        <p:xfrm>
          <a:off x="1259632" y="1988840"/>
          <a:ext cx="655272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386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7454799" cy="89269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3</a:t>
            </a:r>
            <a:r>
              <a:rPr lang="en-GB" dirty="0" smtClean="0"/>
              <a:t>. Results: risk perceptions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363" y="2060848"/>
            <a:ext cx="8640960" cy="4464496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E-cig risk perception was associated with e-cig use (p &lt; 0.01).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No association between e-cig risk perception and smoking status, sex, marital status, educational attainment and age.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97132"/>
              </p:ext>
            </p:extLst>
          </p:nvPr>
        </p:nvGraphicFramePr>
        <p:xfrm>
          <a:off x="755576" y="1772816"/>
          <a:ext cx="777686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108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534919" cy="892696"/>
          </a:xfrm>
        </p:spPr>
        <p:txBody>
          <a:bodyPr>
            <a:normAutofit/>
          </a:bodyPr>
          <a:lstStyle/>
          <a:p>
            <a:pPr algn="l"/>
            <a:r>
              <a:rPr lang="en-GB" sz="5200" dirty="0"/>
              <a:t>4</a:t>
            </a:r>
            <a:r>
              <a:rPr lang="en-GB" sz="5200" dirty="0" smtClean="0"/>
              <a:t>. Results: reason for use</a:t>
            </a:r>
            <a:endParaRPr lang="en-GB" sz="5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363" y="1772816"/>
            <a:ext cx="8640960" cy="4536504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/>
              <a:t>C</a:t>
            </a:r>
            <a:r>
              <a:rPr lang="en-GB" sz="3200" dirty="0" smtClean="0"/>
              <a:t>ommon responses included:</a:t>
            </a:r>
          </a:p>
          <a:p>
            <a:pPr marL="457200" indent="-457200" algn="l"/>
            <a:r>
              <a:rPr lang="en-GB" sz="3200" dirty="0" smtClean="0"/>
              <a:t>	-  Dissatisfaction with current NRT products/ wanting to try something new (13.9%)</a:t>
            </a:r>
          </a:p>
          <a:p>
            <a:pPr marL="457200" indent="-457200" algn="l"/>
            <a:r>
              <a:rPr lang="en-GB" sz="3200" dirty="0" smtClean="0"/>
              <a:t>	-  Social encouragement or endorsement (13.9%)</a:t>
            </a:r>
          </a:p>
          <a:p>
            <a:pPr marL="457200" indent="-457200" algn="l"/>
            <a:r>
              <a:rPr lang="en-GB" sz="3200" dirty="0" smtClean="0"/>
              <a:t>	- A similar experience to smoking (13.2%) </a:t>
            </a:r>
          </a:p>
        </p:txBody>
      </p:sp>
    </p:spTree>
    <p:extLst>
      <p:ext uri="{BB962C8B-B14F-4D97-AF65-F5344CB8AC3E}">
        <p14:creationId xmlns:p14="http://schemas.microsoft.com/office/powerpoint/2010/main" val="14209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7920880" cy="892696"/>
          </a:xfrm>
        </p:spPr>
        <p:txBody>
          <a:bodyPr>
            <a:normAutofit/>
          </a:bodyPr>
          <a:lstStyle/>
          <a:p>
            <a:pPr algn="l"/>
            <a:r>
              <a:rPr lang="en-GB" sz="5200" dirty="0" smtClean="0"/>
              <a:t>Summary and limitations</a:t>
            </a:r>
            <a:endParaRPr lang="en-GB" sz="5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640960" cy="4536504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E-cig use prevalent in this SSS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Use is higher among females and those who perceive them to be less harmful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Generally not excessive use but some evidence of potentially problematic use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Limitations:</a:t>
            </a:r>
          </a:p>
          <a:p>
            <a:pPr algn="l"/>
            <a:r>
              <a:rPr lang="en-GB" sz="3200" dirty="0" smtClean="0"/>
              <a:t>	- results based on self-reports</a:t>
            </a:r>
          </a:p>
          <a:p>
            <a:pPr algn="l"/>
            <a:r>
              <a:rPr lang="en-GB" sz="3200" dirty="0"/>
              <a:t>	</a:t>
            </a:r>
            <a:r>
              <a:rPr lang="en-GB" sz="3200" dirty="0" smtClean="0"/>
              <a:t>- recruitment from one SSS only</a:t>
            </a:r>
          </a:p>
          <a:p>
            <a:pPr algn="l"/>
            <a:endParaRPr lang="en-GB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 algn="l"/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194385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4464496" cy="892696"/>
          </a:xfrm>
        </p:spPr>
        <p:txBody>
          <a:bodyPr>
            <a:normAutofit/>
          </a:bodyPr>
          <a:lstStyle/>
          <a:p>
            <a:pPr algn="l"/>
            <a:r>
              <a:rPr lang="en-GB" sz="5200" dirty="0" smtClean="0"/>
              <a:t>Implications</a:t>
            </a:r>
            <a:endParaRPr lang="en-GB" sz="5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363" y="1700808"/>
            <a:ext cx="8640960" cy="4752528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Common use in SSS</a:t>
            </a:r>
          </a:p>
          <a:p>
            <a:pPr algn="l"/>
            <a:r>
              <a:rPr lang="en-GB" sz="3200" dirty="0"/>
              <a:t>	</a:t>
            </a:r>
            <a:r>
              <a:rPr lang="en-GB" sz="3200" dirty="0" smtClean="0"/>
              <a:t>- How does this impact on services?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Excessive/long-term use</a:t>
            </a:r>
          </a:p>
          <a:p>
            <a:pPr algn="l"/>
            <a:r>
              <a:rPr lang="en-GB" sz="3200" dirty="0"/>
              <a:t>	</a:t>
            </a:r>
            <a:r>
              <a:rPr lang="en-GB" sz="3200" dirty="0" smtClean="0"/>
              <a:t>- Will this increase nicotine dependence?</a:t>
            </a:r>
          </a:p>
          <a:p>
            <a:pPr algn="l"/>
            <a:r>
              <a:rPr lang="en-GB" sz="3200" dirty="0" smtClean="0"/>
              <a:t>	- Feasibility of provision in SSS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E-cig research priorities – further studies regarding safety/ effectiveness</a:t>
            </a:r>
            <a:endParaRPr lang="en-GB" sz="32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51520" y="1484784"/>
            <a:ext cx="8640960" cy="4536504"/>
          </a:xfrm>
          <a:prstGeom prst="rect">
            <a:avLst/>
          </a:prstGeom>
        </p:spPr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3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534919" cy="892696"/>
          </a:xfrm>
        </p:spPr>
        <p:txBody>
          <a:bodyPr>
            <a:normAutofit/>
          </a:bodyPr>
          <a:lstStyle/>
          <a:p>
            <a:pPr algn="l"/>
            <a:r>
              <a:rPr lang="en-GB" sz="5200" dirty="0" smtClean="0"/>
              <a:t>Acknowledgements</a:t>
            </a:r>
            <a:endParaRPr lang="en-GB" sz="5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553" y="1484784"/>
            <a:ext cx="8534919" cy="388843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sz="3200" dirty="0" smtClean="0"/>
              <a:t>Roy Castle </a:t>
            </a:r>
            <a:r>
              <a:rPr lang="en-GB" sz="3200" dirty="0" err="1" smtClean="0"/>
              <a:t>FagEnds</a:t>
            </a:r>
            <a:r>
              <a:rPr lang="en-GB" sz="3200" dirty="0" smtClean="0"/>
              <a:t> staff and participants</a:t>
            </a:r>
          </a:p>
          <a:p>
            <a:pPr algn="l"/>
            <a:r>
              <a:rPr lang="en-GB" sz="3200" dirty="0" smtClean="0"/>
              <a:t>Supervisors</a:t>
            </a:r>
            <a:r>
              <a:rPr lang="en-GB" sz="3200" dirty="0"/>
              <a:t>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Professor </a:t>
            </a:r>
            <a:r>
              <a:rPr lang="en-GB" sz="3200" dirty="0"/>
              <a:t>John Field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Professor </a:t>
            </a:r>
            <a:r>
              <a:rPr lang="en-GB" sz="3200" dirty="0"/>
              <a:t>Jude Robinson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Dr Michael Marcus</a:t>
            </a:r>
            <a:endParaRPr lang="en-GB" sz="3200" dirty="0"/>
          </a:p>
          <a:p>
            <a:pPr algn="l"/>
            <a:r>
              <a:rPr lang="en-GB" sz="3200" dirty="0"/>
              <a:t>Funding: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Liverpool </a:t>
            </a:r>
            <a:r>
              <a:rPr lang="en-GB" sz="3200" dirty="0"/>
              <a:t>Clinical Commissioning Group (PCT</a:t>
            </a:r>
            <a:r>
              <a:rPr lang="en-GB" sz="3200" dirty="0" smtClean="0"/>
              <a:t>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Ede &amp; Ravenscroft – travel grant</a:t>
            </a:r>
            <a:endParaRPr lang="en-GB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61608" t="26765" r="7515" b="52463"/>
          <a:stretch>
            <a:fillRect/>
          </a:stretch>
        </p:blipFill>
        <p:spPr bwMode="auto">
          <a:xfrm>
            <a:off x="6300441" y="5733255"/>
            <a:ext cx="2015975" cy="811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Description: Logo of The Roy Castle Lung Cancer Foundation">
            <a:hlinkClick r:id="rId3" tgtFrame="_blank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3669" y="5733255"/>
            <a:ext cx="2374404" cy="76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149" y="5733300"/>
            <a:ext cx="1944216" cy="81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67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3244552" cy="892696"/>
          </a:xfrm>
        </p:spPr>
        <p:txBody>
          <a:bodyPr>
            <a:normAutofit/>
          </a:bodyPr>
          <a:lstStyle/>
          <a:p>
            <a:pPr algn="ctr"/>
            <a:r>
              <a:rPr lang="en-GB" sz="5200" dirty="0" smtClean="0"/>
              <a:t>Overview</a:t>
            </a:r>
            <a:endParaRPr lang="en-GB" sz="5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640960" cy="2952328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The rise of electronic cigarette use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The current e-cig study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Implications for future research and practice</a:t>
            </a:r>
          </a:p>
        </p:txBody>
      </p:sp>
    </p:spTree>
    <p:extLst>
      <p:ext uri="{BB962C8B-B14F-4D97-AF65-F5344CB8AC3E}">
        <p14:creationId xmlns:p14="http://schemas.microsoft.com/office/powerpoint/2010/main" val="381349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216081" cy="892696"/>
          </a:xfrm>
        </p:spPr>
        <p:txBody>
          <a:bodyPr>
            <a:normAutofit/>
          </a:bodyPr>
          <a:lstStyle/>
          <a:p>
            <a:pPr algn="l"/>
            <a:r>
              <a:rPr lang="en-GB" sz="5200" dirty="0" smtClean="0"/>
              <a:t>The rise of e-cigarettes</a:t>
            </a:r>
            <a:endParaRPr lang="en-GB" sz="5200" dirty="0"/>
          </a:p>
        </p:txBody>
      </p:sp>
      <p:sp>
        <p:nvSpPr>
          <p:cNvPr id="15" name="AutoShape 2" descr="data:image/jpeg;base64,/9j/4AAQSkZJRgABAQAAAQABAAD/2wCEAAkGBxQQDw8PDxQQEA8PDRQPDxQUFRQUEBcWFBcXGBUUFBUYHCggGBonHRQVITEhJSkrLi4uFx80ODQsNygtLisBCgoKDg0OGhAQGywlHCAvNywvLCwtLCwsLCwsLCw3LCwsLCwtLCwsLCwsLCwsNywsLCwsLCw3LCwsLCwsLDcsLP/AABEIALABHwMBIgACEQEDEQH/xAAcAAACAgMBAQAAAAAAAAAAAAAAAQUGAwQHAgj/xABIEAACAQMCAgUIBgcGBQUBAAABAgMABBESIQUxBhMiQVEUFTJhcZGh0QcjU4GS0hYzUmKTouFCVFWCscElRJTC0yQ0Y3LxF//EABkBAQADAQEAAAAAAAAAAAAAAAABAgMEBf/EAC0RAQABBAEBBAkFAAAAAAAAAAABAgMREgQxE0FRYRQVITJxkaHR8AVDUlPB/9oADAMBAAIRAxEAPwDuFFFFBocS43bWpUXVxbW5cEoJpY4ywHMrqIzW7FKrqroVZGGVZSCpB5EEcxXMvpHbHGOH/W2UH/Drrt3ih7cbrsQWUZ8N/uNRvA+Nra9HOGpEbi3ae9a1jdJIUVmLyszmaaMrHESCchCRyGdzQdhozXEuL8XnvejFzLPOZGteKiBpEKMssayxqutlUBgOsBDALq0qTzIMx0vwOJdGpPLpDA63Ci51Q6NQjGmQMF0FpNeg92ANIByaDqtFck6S9Kb7zlewwTLC9rPAtrC81pDDIjBGYyLN25deoqChGnbvqyx3VzNx+4tluWitLa2t7gxBEOstqBTURlVPM+wct8hdqK5evF74cU8zmeTrPO3lYl0pk8O6ov1WdP7Y0auea6hQFFFFAUUUUBWq3EoROLYywi5KaxDrTriu/aEedRGx3x3VtVwniHFH8sk48IJDBDx1EF1qjMQtI1Nq6BdWvLFicgYyaDu2aK5xNheli67l4xLwlHhUmMK/1pBt0yN1OgybdrIO+BioSPpddGSOfys+Vtx/yBuG6YtIg1FSNOnrAwA1dZnHdQdirxPMsaNJIyoiKXdmICqqjJYk8gAM5rkfTHpFexz9IJILp4o+EvYPBEEiZG8oVA6uWXOn0jgHm3qFS1vxO6ibpDazXDXIteFpdQPIkQZGlhkZhhV0lcqMAg8vbQdEtblJUSWJlkjkUOjKQVZSMggjmKy1yPj/AEiki4RwVorxrW9urSJY1Bt4rc6lTVNOzoRHGn7uM6sD1bXSrpFPCeGW0d2WimsXla7jltYfKJU0jsyzAxhd9WkbnUBmg6lRXMr7i19IvR2HylbefiC3CXUkPUzRtojBEiEZUkgZBU4Bb1Yrpca4UAnUQACTzOO+g9UUVUvpYWY8Fvxa6ut6pc6PT6vWvW4/ya8+rNBO2XHLaeVoYLi2lmQEvHHLG8gAIBJVTkYJA++pCqX0d4rwlLYy8ONoDBw95iIFjN4sKhWfUmNechMhubYzVf8Ao66Uz3HEhA07T21xws3iLJLBNMjB1A1mGNBESGOYzqxtvQdUoFco6Pz3d70avb24u5pJJ7Cfq1VI1K+TmUEAgbmTTpJ5gEYwRmsMPFpoeCcAFldkvdcQtLN3xFIIhLEytBpA5IwGx37O5oOqvfRiZYDIgndDIkZYdYyrsWC8yBmvN9xGKDqhNIkfXzLBFqONcj+ii+JODtVTeWWLjfDbVpDMBwiYyOyx9Y7KyjUWAyueZAIHq2rnTcckvTwaa6vNd2/SaHrbDESi2CTMqkKFDjAwMscHX4jNB3uiuN9Nul1zFLxki+NnNZGGOxtQsX1qOFLy4dSznBJyp7ON9qkunHSS6S8htY5mtUPChcxuJLWESTliO3JcgqyqACY1wTqJoOpUVocBnkktLaS40de9tG8vVkNHrKgsUIJBUncYJ2rfoCioKx6RiZ7gRx5SC4aAOW9JkxrIGNgDkfdW55yP7A/F/Sq7wnEtm6sIpSDLFFIV9EuisR7MjavU9pHInVyIjx7dllDJty7J22rU84t+yPf/AEo84t+yPeabwYltizj0smiPQ5JddK6WJ5lhjBz668vYRMiRmOIxxkFFKKUUjlpXGBj1Vq+cG/ZX3mjy9v2V+NN4MNq4sIpGV5I4ndPQZkVmX2EjasqwqGLhVDsAGbA1EDkCeZFaHl7+C/H50eXP4J8fnTeDDW4X0bSG8ub95JJ7m4HVq0mnEUIYssEQAGEzv4nAqbqN8ufwT3H50eWv+57j86bwYSVFRnlr/u+4/Ol5bJ+77v61G8GEpRUHwDjpuLi9t2ADWjxjbvWRcgke0GpyrROYyTGBWEWcfV9UI4+q/Y0ro559HGOe9ZqKlDC9pGWRmRC0X6tiqlk7uwcdn7qBZx9Z13Vx9bjHWaV6zHhqxnFanHeNw2UQmuWKRlwgIVmOogkDCg+Bqq3X0r2KFQvXSBgSSqYxg4A7RHrqs1RE4TrOMrq9nG2vVHG3WY6zKqdWn0dW3ax3Zpm1TLnQmZF0udIywxjS3iMdxqjD6W7H9m4/Cv5q9D6WbD/5/wAC/mqcoXOTh0LBQ0UTBF0oCikKPBcjYU5bCJ0ETxRNGvJGRSgx4KRgVUU+lOwP9qUe1B+arNwLjMV7CLi3JMZZlBIwcqcGpG2LVOx2E+q/V9kdnO3Y/Z+6stFFAUUUUGvBw+KNmeOKJHb0mVFVj7SBk0W9hFGQY4ooyMgaUVee55DvqO6V8Xe0gEkYQuZQmGBIwQSeRHhVOPT65/Yt/wAL/nrnucq3bq1q6uqzw7t2nano6PDAqKERVRByVQAu/PYVhj4fEqqqxRKqv1iqEUKG/aAxs3rrnv6f3P7EH4W/PXr9Pbn9iH8Dfnqnptpr6uv+EfN0YwqWDlVLgaQ2BqAPMA88Vi8gi1F+qi1s4dm0LqLL6LE4ySO41z1unl13JF+BvzV4bp5d89EP4G/NT0y35nq6/wCXzWPpJ0M8vkfr7q4FrJoEluqwhSE0nQJdHWBCVyRq5k1YrmxilVVljjkVfRDorAewEbVzT/8AoF3nGmD8Dfmq89EOKvd23WyhQ/WMh0ggbYxtn11pb5FFycUsr3DuWadquiZVQAAAAAMADYADuFOiit3K5l0FuisNzHJtKnEJ+s/+zPqJ+NWXysVLtwK3Mjy9UokkOqRhlSx8WwdzXrzLB9mPe3zrLSVsofysUeVipjzLB9mPe3zpeZIPsx72+dNJMonysU/KxUr5kg+zHvb50eZIPsx72+dTpKMorysUeVipXzJB9mPe3zo8yQfZr72+dNJMovysUeV1KeZIPsx72+dHmSD7Nfe3zppJlF+WCjywVKeZIPsl+Pzo8yW/2S/H500kyrPQZXPEOMO+dDSwdWe4jQdh7MfGrvWC1tUiBWNQgJycDmfE1mq1MYjBM5FOlRVkKb9KVw0dnCyRxS/+sUFZPQwY5N+fPOK5pb9JnQL/AMMsnDINxknYnc77H1V3a8s45k6uZElTOdLqGXPjg99Q7dDLInPUKoxjCM6L7cKRvXPVZzc39jem7i3o5T+l57+E21e06XDv4PAfZ/8AldU/Q2z+yb+LN+egdDrP7Jv4s35601nyZ7fFy9Olyf4PF9x/pXTegV2s1ksqQeSB5XzEOSkHBI9uM/fWUdEbQco3/izfnqVsbNIEEcQ0oM4GSee53JzVoiY8ETOWxSooqyp0qKKCpfSNcvHbxaCQWlIOPDSdq503EpeWo+4fKu23NqkoCyokgByA6hhnxwa1vMtt/d7f+FH8q473Fm5Xtl6HG5tNmjWacuNpxadfRdhv4D5VlHSK6+1f3D5V1/zNb/YW/wDCT5U/M9v9hb/wk+VUjiVx0q/Pm2n9Ron9uPp9nIf0mu/tpP5flWOTpHdYwZpPh8q7F5ot/sIP4afKn5pg+xg/hp8qt6Nc/nP1+6PWFv8Arj6fZxOPpDcoezK493yrqH0czvJZGSQlne4kJJ5nkP8Aap3zVB9jD/DT5VsxxhQFUBVHIAAD3CtLViaJznLn5HLi7TiKcPVOlRXS4jpUUUDpUUUDpUUUBTpUUBTpUUBUJ0t6VW/DIOuuW3bIiiXBlkYdyL94yeQzvU3UX0j6PwcQga3ukDod1PKRGxgPG3NW3/2OQcUEbYdPLB4YnlvLCOV4laRBcxkKxALKCSM4ORnA5Vn/AE34d/frH/qIvzVuWPAoY4oo2jhkaOJUZzEgLFQAWIxsTjNZ/NMH2EH8NPlQRn6b8O/v9j/1EX5qP034d/frH/qIvzVJ+aYPsIP4afKjzTB9hB/DT5UG3G4YBlIKsAQRyIPIinQq4GBgADAA5UUDpUUUDpUUUHNLXp9cycVuYDZXhhtYSot41i68szLieUu4GnAIUKSO3nJ2xYP0wm/wviv4bb/zVZGsozMs5ReuWNolfHb0MQxTPeuVU48RWegqn6YTf4XxX8Nt/wCaj9MJv8L4r+G2/wDNVrooIbgfHHuXdXs7y0CrqDTiIK2+MLodt6mqVFAU6VFAU6VFAU6VFA6VFFA6KVFA6KVFA6KVFAU6VFAE4qKh4/G8MMyLK4uWxbqoUu40l9Qw2lRpBOWIxyODgVKkVEr0fjAyHmEvlBuetDASdYYxGTgDQQUABXTg4zjVvQe5+ORoZg4kUQRq8rFewNeNCZzuxzyGeW+MjOJeksJQyZbCiXUAA5DQqHZOwSGYqcgKTkVtS8JjcTB9R6/RrOcHMYARlI5MMA5HeK8y8IR0iSVnk6mdZ0YlVbWucZ0ADGCRjG4JoMvD+Ix3AYxEsq6Mnu+sRZFA/wArof8AMKj5+ksarcaUeSS2MYkjBj1YlcojZDEDdX2JBGncDapDhnD47dGjiyFMryHJLHLnVjJ5AAgAdyhRyFaFr0XhjjeNTLpe3itgS+WWOAu0IU45qZG3OSe/NBnl43Gr6GEgxJFFI2AUjkm09XG5B9I605ZA1rkjIrWk6UxAvhLhgvlG6xkg+SydXOV3/sn8WezqO1bUvBI2k1sXOqSOWRcjRJJDp6uVwB6Q0JywDoXIOBQvAohsNX/M/wBo/wDNydZN/Ny8KAl4sFM+xdIYo5TpwCFfWdRZ2C4wmee1azdKIB1IbWjTRxSaXAR0WdikRkRjqGWBGACRg5wKz3fAY5FZSZF1iENpYbiAkoDkEEZO4Ox5Hasg4SvWLNrl6wIkbtlPrFRmZQ4K42LvuuD2jQZbHiCzGUIHAikaJmYYUspIYL44xz5b+OcbdYbS1WIMEzh5XlOTntSMWb7sk1moNTil/wBQiuUeQtLHEqpp1FpGCL6RAxkjO/Kta040rsiFHSRpJY2U6TpaHBOSCQQQQQR3EZwdqzcY4aLmNY2JULPFKcZB+qcPgFSCp7PMHavDcDhKJHpbEcjSKRJKJNTZ1FpA2ps6jnJOe+gwWHSBJntlCuvlVpHdRlyqgiRWbQu/bdQvaC5wGU8jWLotxtriKATIyyvZRXGs6NEmoYYqFJK74OCBsw9YG/FweFTAVVh5MipAuuQxoFUoCELadWlmGojODzrJacNii6vq109VAII9ycRjGF3O/Ib86DFHxPU8wCN1UBZXlLIqalUMQMnOBnBJwMg+2tGLpMrrlI5HfysWmlSmC7RCZWDEgFNDKc+3nW9NwWF2mLKSLhCk6a36pwy6G1xatBJUAasZwBvtRb8GhjOVUluvFwWZ5HcyCMRB2ZmJJ0ALv3AUGi3SIqb3XC+m1vYbRNDIWkMy25XYkBd7gczyH3DNJxko0ilWZxLDFHGoUHVKgYjWWwQBqJO2ynAO2diThcJeQle3PJHPINbAM9uU0SaM4yNEQJA3CqDkAV7ueFxSdZrU5kZHYhnVtUeNDKykFSMcxigiuGcfdkUNG7zyXN4FjHVqVjtp2jJYltJwDGux3LDuyQ4+lkTeT6VkPX29vcY7OpUuSRHkZ7RGGLac4Ck77ZzXnR9TEkdvoi0SSSBm652zKWaQ6llRjqZssCSG7xWe04FFEtuF1hreCKBWWR0LJD6CyBCBIBvswI7TeJyEpRSooHRSooHRSooCinRQKinRQKinRQKinRQKinRQQ/EtYvLMiSZISsyuqgGJn7BQSdk42D4ORyP36XRu+uJJIuu6w67QyXavGEW3uNSAQxMFGtd5uZbaNDnDAmy0UFPieWO+u+rMwMvFYSIuq+pkiNtbJLKZSm2kI+4YDKBSDkZxXt/cyQ8TVDcpixlkt8J9ekimQaExCvaIC9kF23BB3Bq60UFVuZp0muZIXnm/4QklpG6r1Uky9fknSgw/6rIBXOobbDDtp7p44x1rfWXoj6xUDSrF1LM2vVAig6wMHRtkA53FWmiggbW8mN9JbMfq4c3BbA7UUoCwxnbnrW45b4hTPpGp2sUNsiF2RQrSvrkIG7NgDLHv2AHsArNQKinRQKoXiNu/nC0lXrdAtLmM6S/VCRmgaPrFXbBCS7kY2A54qbooK70bM+pet8ox5KnlPXY/9zntdVjbGNWdPY9DT/arxmd7yRcTJA0U8bjt6Mjq+pkWQnCkjXgINt9RzjFlooKWqTraWyKL1SvDSqBM9aLsAACXX3ZB06vq+erbTW/dW1w8rEvOo8ogTEZxH1bRgTkbcsk78xjbG+bLRQVaPyhWhaVZ5EjseIJJpA65mWeAWwDbHrGjVyDkZO5rXxcdRD27gBnla4Oi4aRHIUxIg2kaNckasbkAkYJAuNFBEcOhm8okaZ5GRbaBUGAkRc6utcJzycJsScd3M5lqdFAqKdFAqKdFAqKdFAqKKdAqKKdAqKKKAooooCiiigKKdKgKKdKgKKKKAooooCiinQFKinQFKiigKKKxz3CRjVIyoPFiAPjQZKKrd/05sosjresPhGC3x5VXb/6Tu63g/wA0jf8AavzrOq7RHe2o492vpDo1Yrm6SMapHRB4swUfGuO3vTO9m263qwe6MBfjzqBnEkrZdpJGPexLH41jPKp7nXR+nVz70u88P4tDcFhBKkpT0gpyR/T11uVyD6Pw9vfRsw0pKDA2SAcsMrtz5gV1+tbVzeMuXkWeyrxnIooorVgKKKKB0qKKB0qKKB0qKKB0UqKAp0qKAp0qKAp0qKAp0qKB0qK8SSqu7EL7TigyUq0JeLxjkS5/dH+9aknGWPoIB62OfgKrNUQnCbrDc3SRjVI6Rr4swUfGq/PcyuCC5XIx2ez8RvXHlhnMsqS9ZJIszJlsuxwdjvWdd7WMt7FjtatcuxX/AE6s4sgSGVh3RKW+PL41XL/6TzuLeD2GRv8AtX51WrforcMMuohXxlYRj3Hf4V5fh9tF+tuOsPesClv52wKwqu3Z7sfnm76OJYjvzP54Ml90zvZs/W9Wp7owF+PP41CuskzZYySufEsxqRfiUCfqYNXrlYt/KMCtafj8pGFbq1PdGAg/lrCZqnrLppopp92nD0vBnAy4WIfvkKfcd69dRCnpSF/VGNve2KimnLbnJJ8edeo42YhVBLHkAMk+wVTWWmfGUh5cqn6tB6i25rXm4k/cdI9W1Sdj0PvJsaYXUHvkxGPc2D7hVjsfovc4NxMq+IjUsfZqOB8K0o49U9zKvlWqe/8A1Qbe7ZJUkBOpJFcHv2Oa+h7aYOiOOToGH3jNVvhvQGzhIJRpmH2hyv4Rge+rQBgYGwGw8K7LNuaM5eXyuRTemMR0FOlRW7kOlRRQOlTooFToooFToooFToooFTorxJKF3Yge04oPVFaEvF4xyJc/uj/c1qycZY+ggHrY5+Aqs1RCcSmq8SSqu7EKPWQKr0l1K3NyB4L2f9N6xCDJzuT4nc1XtPBOqal4tEORLn90Z+PKtSTjDH0EA9bHJ9wrWW3+6npUcz7qrtUYh5e6lfm5A8F2/rWEW+Tk5J9e5rOZ1HIe+sb3h7tvZUfFL2tsfZ7a9aFHNvdWk9166wPddw5nlUZgSZnQchn2muddOuOzreCJT1cQgDoUGkkscNlhueXwq8RWU0noowHi3ZHxrV4n0Ca6eN5pRGFUqQq6ickEbnGMY+NJiaoxhe1XFFcTLlUl07nLMzH1kk0442chVDMx5AAkn2CuycP+j+zixqRpj4uxx+EYFWG0sIoRiKOOMfuqB/pVI48z1l2Vc/Huw4tYdC7ybGIWRT3yYQe5t/hVk4f9F7nBuJlUd6xgsfxNgD3GunUVrFiiHPVzLlXfhVbD6P7OLBZHmYd8jnH3qmFP3irFZ2MUK6YY44l8EVVHwFbFFaxTEdIc9VdVXWSp0UVKopU6KApU6KApU6KBUU6VAUU6rXT/AKSnhtmZ0CPM0ixxK+dJJySTjc4ANBZK8yShRliFHrIFVS04pLPFHIXIEkavheyO0AeY37/GvQi3yck+J3NZdp4Lapybi8a8iXP7oyPfyrVk4yx9BAPWxz8BWiI8eqjIFRvUnEPct3K3NyB4LsKxCLJyck+vc0zMB3V4a6qvxGYRfdT7I5n3VpPdVga77u+nsEoZgOQ99eGuz7K1IrWaT0Y3x4nsj+bFb0HR+Rv1jqvqGWPv2qYiZ6Iaj3XrrC113Dc+HfU/D0fiX0tbn1nA9wxUlDbogwiqo9QAq0USZVSK0mk9FGA8W7I+O9bsXR9z+skVfUoLfE4/0qx0VaLcIyioOAxL6Wpz+8f9lxUhDbqnoKq+wAVloq0REIKinSqQUU6KBUU6KBUVjnnWManYKM4Ge8+A8TtXh76MBCZIwJP1Z1DDch2fHmPeKDPRWqvEoTjEsRzJ1Y7S7tt2efPtL+IeIr3FfRsutZI2TWqagwK6mICrnxOpceOoeNBnorA19GImnMiCFVZmkLARhVzqYtywMHesqShiwUglG0uAdwcBsHwOGU+wig9UV5Eg1FMjUFDEd4DZAJHgdLe41ikvI1dY2dRI2NK57Rzqxt69DfhPgaDPRTooClTpUBXNvpyt2NpbSD0I7khh63U4J9xH310qo3pFwdL21ltpdlkXYjmrDdWHsNRIonQPiQk4fB4xgxH/ACHA+GKnWuqqvRbonfWck9u0WuJiHSQOvVk8s7nI2xtjuq3w9GpW/WSIg7woLn3nA+FYzTOfYu1Huq13vRnGdz3d/wBwqyW/RqFfT1yn95iB+FcCpO3tEjGI0RB+6oH+lTFuUZVCK0nk9CKTHiw0D+fB9wrdg6OSt+seNB3hQXPvOnHxq0UVeLcIyiIOjkI9LXIf3mwPcuPjUjb2iR/q0RPHSoB+899ZqKtERCBRRRUgooooHSp0qB0qKKAooooCiiigKdKnQaPFeH9eqgNoZHDqSocbeKnY/wBPaK1peEuUhRZFCJIZJg0ZPWEtrwNLroXVk43zsDkAgy1FBAxdHSuj60HREtv6HOFerwvpen9V6XLf0eVel6OL1DwO5ZZJoXbGsDTC0ZEYy5IBEeNj/a5VOUUEf5tJt2tmcMpj6tSU305ONW+G7Okd2cE9+BFt0U7XZlIUT9anYHWIAIVCRyAgjCwhc77EZyRk2SigrrdFgQ3aRHMQjVoohHoGmZSU7RIz12TvuV9e2Sx6MpHNHNlC8ZGMR4xjyjZSWJUf+p5Z/sevaeooHSp0q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715150"/>
            <a:ext cx="4160093" cy="4160093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8" y="1700152"/>
            <a:ext cx="6912766" cy="4249128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21" name="Picture 2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048" y="-6032"/>
            <a:ext cx="4584065" cy="3225165"/>
          </a:xfrm>
          <a:prstGeom prst="rect">
            <a:avLst/>
          </a:prstGeom>
        </p:spPr>
      </p:pic>
      <p:pic>
        <p:nvPicPr>
          <p:cNvPr id="22" name="Picture 21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4" r="15102"/>
          <a:stretch/>
        </p:blipFill>
        <p:spPr>
          <a:xfrm>
            <a:off x="4063" y="3212976"/>
            <a:ext cx="4587049" cy="3644265"/>
          </a:xfrm>
          <a:prstGeom prst="rect">
            <a:avLst/>
          </a:prstGeom>
        </p:spPr>
      </p:pic>
      <p:sp>
        <p:nvSpPr>
          <p:cNvPr id="23" name="TextBox 2"/>
          <p:cNvSpPr txBox="1"/>
          <p:nvPr/>
        </p:nvSpPr>
        <p:spPr>
          <a:xfrm>
            <a:off x="39053" y="6453336"/>
            <a:ext cx="4300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kern="1200" dirty="0" err="1" smtClean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Mingay</a:t>
            </a:r>
            <a:r>
              <a:rPr lang="en-GB" sz="800" kern="1200" dirty="0" smtClean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Jane (for The Telegraph). </a:t>
            </a:r>
            <a:r>
              <a:rPr lang="en-GB" sz="800" dirty="0" smtClean="0">
                <a:latin typeface="+mj-lt"/>
              </a:rPr>
              <a:t>The </a:t>
            </a:r>
            <a:r>
              <a:rPr lang="en-GB" sz="800" dirty="0">
                <a:latin typeface="+mj-lt"/>
              </a:rPr>
              <a:t>Great British </a:t>
            </a:r>
            <a:r>
              <a:rPr lang="en-GB" sz="800" dirty="0" err="1">
                <a:latin typeface="+mj-lt"/>
              </a:rPr>
              <a:t>Vape</a:t>
            </a:r>
            <a:r>
              <a:rPr lang="en-GB" sz="800" dirty="0">
                <a:latin typeface="+mj-lt"/>
              </a:rPr>
              <a:t>-off </a:t>
            </a:r>
            <a:r>
              <a:rPr lang="en-GB" sz="800" dirty="0" smtClean="0">
                <a:latin typeface="+mj-lt"/>
              </a:rPr>
              <a:t>debate. [photograph]. Retrieved from</a:t>
            </a:r>
            <a:r>
              <a:rPr lang="en-GB" sz="800" dirty="0">
                <a:latin typeface="+mj-lt"/>
              </a:rPr>
              <a:t> </a:t>
            </a:r>
            <a:r>
              <a:rPr lang="en-GB" sz="800" kern="1200" dirty="0" smtClean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GB" sz="800" kern="12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://www.telegraph.co.uk/health/10747395/The-Great-British-Vape-off-debate.html</a:t>
            </a:r>
            <a:endParaRPr lang="en-GB" sz="8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611053" y="273018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800" kern="1200" dirty="0" smtClean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Marketing Magazine. </a:t>
            </a:r>
            <a:r>
              <a:rPr lang="en-GB" sz="800" dirty="0">
                <a:latin typeface="+mj-lt"/>
              </a:rPr>
              <a:t>E-</a:t>
            </a:r>
            <a:r>
              <a:rPr lang="en-GB" sz="800" dirty="0" err="1">
                <a:latin typeface="+mj-lt"/>
              </a:rPr>
              <a:t>Lites</a:t>
            </a:r>
            <a:r>
              <a:rPr lang="en-GB" sz="800" dirty="0">
                <a:latin typeface="+mj-lt"/>
              </a:rPr>
              <a:t> secures product placement 'first' in Lily Allen's 'Hard Out Here' video</a:t>
            </a:r>
          </a:p>
          <a:p>
            <a:pPr>
              <a:spcAft>
                <a:spcPts val="0"/>
              </a:spcAft>
            </a:pPr>
            <a:r>
              <a:rPr lang="en-GB" sz="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[photograph] Retrieved from </a:t>
            </a:r>
            <a:r>
              <a:rPr lang="en-GB" sz="800" kern="1200" dirty="0" smtClean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GB" sz="800" kern="12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://www.marketingmagazine.co.uk/article/1220802/e-lites-secures-product-placement-first-lily-allens-hard-here-video</a:t>
            </a:r>
            <a:endParaRPr lang="en-GB" sz="8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88"/>
          <a:stretch/>
        </p:blipFill>
        <p:spPr>
          <a:xfrm>
            <a:off x="0" y="-14375"/>
            <a:ext cx="4583113" cy="3227351"/>
          </a:xfrm>
          <a:prstGeom prst="rect">
            <a:avLst/>
          </a:prstGeom>
        </p:spPr>
      </p:pic>
      <p:sp>
        <p:nvSpPr>
          <p:cNvPr id="34" name="TextBox 2"/>
          <p:cNvSpPr txBox="1"/>
          <p:nvPr/>
        </p:nvSpPr>
        <p:spPr>
          <a:xfrm>
            <a:off x="12061" y="2751311"/>
            <a:ext cx="4498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 Independent</a:t>
            </a:r>
            <a:r>
              <a:rPr lang="en-GB" sz="800" kern="1200" dirty="0" smtClean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800" dirty="0">
                <a:latin typeface="+mj-lt"/>
              </a:rPr>
              <a:t>‘Put it in my mouth’: Viewers outraged by apparent reference to oral sex in VIP e-cig </a:t>
            </a:r>
            <a:r>
              <a:rPr lang="en-GB" sz="800" dirty="0" smtClean="0">
                <a:latin typeface="+mj-lt"/>
              </a:rPr>
              <a:t>advert [photograph]. Retrieved from</a:t>
            </a:r>
            <a:r>
              <a:rPr lang="en-GB" sz="800" dirty="0">
                <a:latin typeface="+mj-lt"/>
              </a:rPr>
              <a:t> </a:t>
            </a:r>
            <a:r>
              <a:rPr lang="en-GB" sz="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GB" sz="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://www.independent.co.uk/news/media/advertising/put-it-in-my-mouth-viewers-outraged-by-apparent-reference-to-oral-sex-in-vip-ecig-advert-8982918.html</a:t>
            </a:r>
            <a:endParaRPr lang="en-GB" sz="8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27" b="10578"/>
          <a:stretch/>
        </p:blipFill>
        <p:spPr>
          <a:xfrm>
            <a:off x="4591112" y="3212975"/>
            <a:ext cx="4540830" cy="3644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13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6518695" cy="892696"/>
          </a:xfrm>
        </p:spPr>
        <p:txBody>
          <a:bodyPr>
            <a:noAutofit/>
          </a:bodyPr>
          <a:lstStyle/>
          <a:p>
            <a:pPr algn="l"/>
            <a:r>
              <a:rPr lang="en-GB" sz="5200" dirty="0" smtClean="0"/>
              <a:t>Increasing popularity</a:t>
            </a:r>
            <a:endParaRPr lang="en-GB" sz="5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052" y="1611751"/>
            <a:ext cx="7909408" cy="430433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ASH (2014)</a:t>
            </a:r>
          </a:p>
          <a:p>
            <a:pPr algn="l"/>
            <a:r>
              <a:rPr lang="en-GB" sz="3200" dirty="0" smtClean="0"/>
              <a:t>	- 2.1 million e-cig users in the UK</a:t>
            </a:r>
            <a:endParaRPr lang="en-GB" sz="3200" dirty="0"/>
          </a:p>
          <a:p>
            <a:pPr algn="l"/>
            <a:r>
              <a:rPr lang="en-GB" sz="3200" dirty="0" smtClean="0"/>
              <a:t>	- 1/3 former smokers and 2/3 current 	smokers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Herzog [</a:t>
            </a:r>
            <a:r>
              <a:rPr lang="en-GB" sz="3200" dirty="0"/>
              <a:t>Wells Fargo </a:t>
            </a:r>
            <a:r>
              <a:rPr lang="en-GB" sz="3200" dirty="0" smtClean="0"/>
              <a:t>Securities]</a:t>
            </a:r>
            <a:r>
              <a:rPr lang="en-GB" sz="3200" dirty="0" smtClean="0"/>
              <a:t> </a:t>
            </a:r>
            <a:r>
              <a:rPr lang="en-GB" sz="3200" dirty="0" smtClean="0"/>
              <a:t>(2013)</a:t>
            </a:r>
          </a:p>
          <a:p>
            <a:pPr algn="l"/>
            <a:r>
              <a:rPr lang="en-GB" sz="3200" dirty="0" smtClean="0"/>
              <a:t>	- E-cig sales surpass regular cigarettes?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/>
          <a:srcRect l="25785" t="22596" r="22831" b="21650"/>
          <a:stretch/>
        </p:blipFill>
        <p:spPr>
          <a:xfrm>
            <a:off x="1259632" y="1774059"/>
            <a:ext cx="6397240" cy="417522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59136" y="6049126"/>
            <a:ext cx="12987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ASH (2014)</a:t>
            </a:r>
          </a:p>
        </p:txBody>
      </p:sp>
    </p:spTree>
    <p:extLst>
      <p:ext uri="{BB962C8B-B14F-4D97-AF65-F5344CB8AC3E}">
        <p14:creationId xmlns:p14="http://schemas.microsoft.com/office/powerpoint/2010/main" val="22235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4502471" cy="892696"/>
          </a:xfrm>
        </p:spPr>
        <p:txBody>
          <a:bodyPr>
            <a:normAutofit/>
          </a:bodyPr>
          <a:lstStyle/>
          <a:p>
            <a:pPr algn="l"/>
            <a:r>
              <a:rPr lang="en-GB" sz="5200" dirty="0" smtClean="0"/>
              <a:t>Effectiveness</a:t>
            </a:r>
            <a:endParaRPr lang="en-GB" sz="5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/>
          <a:srcRect l="21096" t="12201" r="21669" b="13146"/>
          <a:stretch/>
        </p:blipFill>
        <p:spPr>
          <a:xfrm>
            <a:off x="1259632" y="1313385"/>
            <a:ext cx="6768752" cy="554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17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3134319" cy="892696"/>
          </a:xfrm>
        </p:spPr>
        <p:txBody>
          <a:bodyPr>
            <a:normAutofit/>
          </a:bodyPr>
          <a:lstStyle/>
          <a:p>
            <a:pPr algn="l"/>
            <a:r>
              <a:rPr lang="en-GB" sz="5200" dirty="0" smtClean="0"/>
              <a:t>Safety</a:t>
            </a:r>
            <a:endParaRPr lang="en-GB" sz="5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640960" cy="4752528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sz="3200" dirty="0"/>
              <a:t>Short term toxicity – </a:t>
            </a:r>
            <a:r>
              <a:rPr lang="en-GB" sz="3200" dirty="0" smtClean="0"/>
              <a:t>low. Long </a:t>
            </a:r>
            <a:r>
              <a:rPr lang="en-GB" sz="3200" dirty="0"/>
              <a:t>term </a:t>
            </a:r>
            <a:r>
              <a:rPr lang="en-GB" sz="3200" dirty="0" smtClean="0"/>
              <a:t>-unknown </a:t>
            </a:r>
            <a:r>
              <a:rPr lang="en-GB" sz="3200" dirty="0"/>
              <a:t>(</a:t>
            </a:r>
            <a:r>
              <a:rPr lang="en-GB" sz="3200" dirty="0" err="1" smtClean="0"/>
              <a:t>Bertholon</a:t>
            </a:r>
            <a:r>
              <a:rPr lang="en-GB" sz="3200" dirty="0" smtClean="0"/>
              <a:t> et al., </a:t>
            </a:r>
            <a:r>
              <a:rPr lang="en-GB" sz="3200" dirty="0"/>
              <a:t>2013)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3200" dirty="0" smtClean="0"/>
              <a:t>Improvements in </a:t>
            </a:r>
            <a:r>
              <a:rPr lang="en-GB" sz="3200" dirty="0" err="1" smtClean="0"/>
              <a:t>spirometry</a:t>
            </a:r>
            <a:r>
              <a:rPr lang="en-GB" sz="3200" dirty="0" smtClean="0"/>
              <a:t> data (</a:t>
            </a:r>
            <a:r>
              <a:rPr lang="en-GB" sz="3200" dirty="0" err="1" smtClean="0"/>
              <a:t>Polosa</a:t>
            </a:r>
            <a:r>
              <a:rPr lang="en-GB" sz="3200" dirty="0" smtClean="0"/>
              <a:t> et al., 2014)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3200" dirty="0" smtClean="0"/>
              <a:t>Long term carcinogenic and lung function effects unknown (Drummond &amp; </a:t>
            </a:r>
            <a:r>
              <a:rPr lang="en-GB" sz="3200" dirty="0" err="1" smtClean="0"/>
              <a:t>Upson</a:t>
            </a:r>
            <a:r>
              <a:rPr lang="en-GB" sz="3200" dirty="0" smtClean="0"/>
              <a:t>, 2014</a:t>
            </a:r>
            <a:r>
              <a:rPr lang="en-GB" sz="3200" dirty="0"/>
              <a:t>)</a:t>
            </a: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332888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5976664" cy="892696"/>
          </a:xfrm>
        </p:spPr>
        <p:txBody>
          <a:bodyPr>
            <a:normAutofit/>
          </a:bodyPr>
          <a:lstStyle/>
          <a:p>
            <a:pPr algn="l"/>
            <a:r>
              <a:rPr lang="en-GB" sz="5200" dirty="0" smtClean="0"/>
              <a:t>Current guidance</a:t>
            </a:r>
            <a:endParaRPr lang="en-GB" sz="5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363" y="1700808"/>
            <a:ext cx="8640960" cy="460851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The regulation of e-cigs has been welcomed to ensure they are safe and effective (BMA, 2014; ASH, 2014)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IASLC advises against recommending using them presently (Cummings et al., 2014)</a:t>
            </a:r>
          </a:p>
        </p:txBody>
      </p:sp>
    </p:spTree>
    <p:extLst>
      <p:ext uri="{BB962C8B-B14F-4D97-AF65-F5344CB8AC3E}">
        <p14:creationId xmlns:p14="http://schemas.microsoft.com/office/powerpoint/2010/main" val="314622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352928" cy="892696"/>
          </a:xfrm>
        </p:spPr>
        <p:txBody>
          <a:bodyPr>
            <a:normAutofit/>
          </a:bodyPr>
          <a:lstStyle/>
          <a:p>
            <a:pPr algn="l"/>
            <a:r>
              <a:rPr lang="en-GB" sz="5200" dirty="0" smtClean="0"/>
              <a:t>Stop Smoking Services (SSS)</a:t>
            </a:r>
            <a:endParaRPr lang="en-GB" sz="5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640960" cy="4968552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sz="3200" dirty="0" smtClean="0"/>
              <a:t>Beard et al. (2014) [In Dec 2012] practitioners reported:</a:t>
            </a:r>
          </a:p>
          <a:p>
            <a:pPr marL="457200" indent="-457200" algn="l"/>
            <a:r>
              <a:rPr lang="en-GB" sz="3200" dirty="0" smtClean="0"/>
              <a:t>	- No users – 10.4%</a:t>
            </a:r>
          </a:p>
          <a:p>
            <a:pPr marL="457200" indent="-457200" algn="l"/>
            <a:r>
              <a:rPr lang="en-GB" sz="3200" dirty="0" smtClean="0"/>
              <a:t>	- Less than a quarter of clients - 52.3%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3200" dirty="0" smtClean="0"/>
              <a:t>Variability in practitioner advice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3200" dirty="0" smtClean="0"/>
              <a:t>Limitation – no objective data</a:t>
            </a:r>
          </a:p>
          <a:p>
            <a:pPr marL="457200" indent="-457200" algn="l"/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392114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6912768" cy="892696"/>
          </a:xfrm>
        </p:spPr>
        <p:txBody>
          <a:bodyPr>
            <a:noAutofit/>
          </a:bodyPr>
          <a:lstStyle/>
          <a:p>
            <a:pPr algn="l"/>
            <a:r>
              <a:rPr lang="en-GB" sz="5200" dirty="0" smtClean="0"/>
              <a:t>E-cig study: aims</a:t>
            </a:r>
            <a:endParaRPr lang="en-GB" sz="5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568952" cy="4392488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To ascertain the demographic characteristics associated with e-cigarette use.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To explore patterns of e-cigarette use.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To examine e-cigarette risk perceptions.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To identify contributing factors of e-cig use.</a:t>
            </a:r>
          </a:p>
        </p:txBody>
      </p:sp>
    </p:spTree>
    <p:extLst>
      <p:ext uri="{BB962C8B-B14F-4D97-AF65-F5344CB8AC3E}">
        <p14:creationId xmlns:p14="http://schemas.microsoft.com/office/powerpoint/2010/main" val="260034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2150</TotalTime>
  <Words>513</Words>
  <Application>Microsoft Office PowerPoint</Application>
  <PresentationFormat>On-screen Show (4:3)</PresentationFormat>
  <Paragraphs>98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Constantia</vt:lpstr>
      <vt:lpstr>Times New Roman</vt:lpstr>
      <vt:lpstr>Wingdings 2</vt:lpstr>
      <vt:lpstr>Flow</vt:lpstr>
      <vt:lpstr>E-cigarette use within a local Stop Smoking Service</vt:lpstr>
      <vt:lpstr>Overview</vt:lpstr>
      <vt:lpstr>The rise of e-cigarettes</vt:lpstr>
      <vt:lpstr>Increasing popularity</vt:lpstr>
      <vt:lpstr>Effectiveness</vt:lpstr>
      <vt:lpstr>Safety</vt:lpstr>
      <vt:lpstr>Current guidance</vt:lpstr>
      <vt:lpstr>Stop Smoking Services (SSS)</vt:lpstr>
      <vt:lpstr>E-cig study: aims</vt:lpstr>
      <vt:lpstr>E-cig study: methodology</vt:lpstr>
      <vt:lpstr>1. Results: demographics</vt:lpstr>
      <vt:lpstr>2. Results: patterns of use</vt:lpstr>
      <vt:lpstr>3. Results: risk perceptions</vt:lpstr>
      <vt:lpstr>4. Results: reason for use</vt:lpstr>
      <vt:lpstr>Summary and limitations</vt:lpstr>
      <vt:lpstr>Implications</vt:lpstr>
      <vt:lpstr>Acknowledgements</vt:lpstr>
    </vt:vector>
  </TitlesOfParts>
  <Company>Roy Castle Research Program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Lung cancer risk awareness and future smoking behaviour</dc:title>
  <dc:creator>IT Dept</dc:creator>
  <cp:lastModifiedBy>Fran</cp:lastModifiedBy>
  <cp:revision>182</cp:revision>
  <cp:lastPrinted>2013-06-02T12:25:47Z</cp:lastPrinted>
  <dcterms:created xsi:type="dcterms:W3CDTF">2013-05-12T19:46:31Z</dcterms:created>
  <dcterms:modified xsi:type="dcterms:W3CDTF">2014-06-11T17:20:46Z</dcterms:modified>
</cp:coreProperties>
</file>