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707" r:id="rId2"/>
    <p:sldId id="708" r:id="rId3"/>
    <p:sldId id="710" r:id="rId4"/>
    <p:sldId id="711" r:id="rId5"/>
    <p:sldId id="712" r:id="rId6"/>
    <p:sldId id="709" r:id="rId7"/>
    <p:sldId id="714" r:id="rId8"/>
    <p:sldId id="715" r:id="rId9"/>
    <p:sldId id="719" r:id="rId10"/>
    <p:sldId id="720" r:id="rId11"/>
    <p:sldId id="718" r:id="rId12"/>
    <p:sldId id="717"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4207" autoAdjust="0"/>
    <p:restoredTop sz="77643" autoAdjust="0"/>
  </p:normalViewPr>
  <p:slideViewPr>
    <p:cSldViewPr>
      <p:cViewPr>
        <p:scale>
          <a:sx n="73" d="100"/>
          <a:sy n="73" d="100"/>
        </p:scale>
        <p:origin x="-80" y="-8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9" y="0"/>
            <a:ext cx="2946400" cy="496888"/>
          </a:xfrm>
          <a:prstGeom prst="rect">
            <a:avLst/>
          </a:prstGeom>
        </p:spPr>
        <p:txBody>
          <a:bodyPr vert="horz" lIns="91440" tIns="45720" rIns="91440" bIns="45720" rtlCol="0"/>
          <a:lstStyle>
            <a:lvl1pPr algn="r">
              <a:defRPr sz="1200"/>
            </a:lvl1pPr>
          </a:lstStyle>
          <a:p>
            <a:fld id="{BA3F3508-F426-4015-92B0-F0205152003E}" type="datetimeFigureOut">
              <a:rPr lang="en-GB" smtClean="0"/>
              <a:pPr/>
              <a:t>10/06/2014</a:t>
            </a:fld>
            <a:endParaRPr lang="en-GB" dirty="0"/>
          </a:p>
        </p:txBody>
      </p:sp>
      <p:sp>
        <p:nvSpPr>
          <p:cNvPr id="4" name="Footer Placeholder 3"/>
          <p:cNvSpPr>
            <a:spLocks noGrp="1"/>
          </p:cNvSpPr>
          <p:nvPr>
            <p:ph type="ftr" sz="quarter" idx="2"/>
          </p:nvPr>
        </p:nvSpPr>
        <p:spPr>
          <a:xfrm>
            <a:off x="1" y="9428166"/>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9" y="9428166"/>
            <a:ext cx="2946400" cy="496887"/>
          </a:xfrm>
          <a:prstGeom prst="rect">
            <a:avLst/>
          </a:prstGeom>
        </p:spPr>
        <p:txBody>
          <a:bodyPr vert="horz" lIns="91440" tIns="45720" rIns="91440" bIns="45720" rtlCol="0" anchor="b"/>
          <a:lstStyle>
            <a:lvl1pPr algn="r">
              <a:defRPr sz="1200"/>
            </a:lvl1pPr>
          </a:lstStyle>
          <a:p>
            <a:fld id="{E7D8B045-1539-4952-9F9F-073DC7FD63D6}" type="slidenum">
              <a:rPr lang="en-GB" smtClean="0"/>
              <a:pPr/>
              <a:t>‹#›</a:t>
            </a:fld>
            <a:endParaRPr lang="en-GB" dirty="0"/>
          </a:p>
        </p:txBody>
      </p:sp>
    </p:spTree>
    <p:extLst>
      <p:ext uri="{BB962C8B-B14F-4D97-AF65-F5344CB8AC3E}">
        <p14:creationId xmlns:p14="http://schemas.microsoft.com/office/powerpoint/2010/main" val="4045353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
            <a:ext cx="2945659" cy="49633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6" y="1"/>
            <a:ext cx="2945659" cy="496332"/>
          </a:xfrm>
          <a:prstGeom prst="rect">
            <a:avLst/>
          </a:prstGeom>
        </p:spPr>
        <p:txBody>
          <a:bodyPr vert="horz" lIns="91440" tIns="45720" rIns="91440" bIns="45720" rtlCol="0"/>
          <a:lstStyle>
            <a:lvl1pPr algn="r">
              <a:defRPr sz="1200"/>
            </a:lvl1pPr>
          </a:lstStyle>
          <a:p>
            <a:fld id="{14BED4D6-8585-48A7-8C12-4F6CAF605B0D}" type="datetimeFigureOut">
              <a:rPr lang="en-GB" smtClean="0"/>
              <a:pPr/>
              <a:t>10/06/2014</a:t>
            </a:fld>
            <a:endParaRPr lang="en-GB"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155"/>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3" y="9428583"/>
            <a:ext cx="2945659" cy="496332"/>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6" y="9428583"/>
            <a:ext cx="2945659" cy="496332"/>
          </a:xfrm>
          <a:prstGeom prst="rect">
            <a:avLst/>
          </a:prstGeom>
        </p:spPr>
        <p:txBody>
          <a:bodyPr vert="horz" lIns="91440" tIns="45720" rIns="91440" bIns="45720" rtlCol="0" anchor="b"/>
          <a:lstStyle>
            <a:lvl1pPr algn="r">
              <a:defRPr sz="1200"/>
            </a:lvl1pPr>
          </a:lstStyle>
          <a:p>
            <a:fld id="{580E3C30-75CB-452D-87FC-2747CD479602}" type="slidenum">
              <a:rPr lang="en-GB" smtClean="0"/>
              <a:pPr/>
              <a:t>‹#›</a:t>
            </a:fld>
            <a:endParaRPr lang="en-GB" dirty="0"/>
          </a:p>
        </p:txBody>
      </p:sp>
    </p:spTree>
    <p:extLst>
      <p:ext uri="{BB962C8B-B14F-4D97-AF65-F5344CB8AC3E}">
        <p14:creationId xmlns:p14="http://schemas.microsoft.com/office/powerpoint/2010/main" val="1318689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80E3C30-75CB-452D-87FC-2747CD479602}" type="slidenum">
              <a:rPr lang="en-GB" smtClean="0"/>
              <a:pPr/>
              <a:t>5</a:t>
            </a:fld>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80E3C30-75CB-452D-87FC-2747CD479602}" type="slidenum">
              <a:rPr lang="en-GB" smtClean="0"/>
              <a:pPr/>
              <a:t>6</a:t>
            </a:fld>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p>
        </p:txBody>
      </p:sp>
      <p:sp>
        <p:nvSpPr>
          <p:cNvPr id="4" name="Slide Number Placeholder 3"/>
          <p:cNvSpPr>
            <a:spLocks noGrp="1"/>
          </p:cNvSpPr>
          <p:nvPr>
            <p:ph type="sldNum" sz="quarter" idx="10"/>
          </p:nvPr>
        </p:nvSpPr>
        <p:spPr/>
        <p:txBody>
          <a:bodyPr/>
          <a:lstStyle/>
          <a:p>
            <a:fld id="{580E3C30-75CB-452D-87FC-2747CD479602}" type="slidenum">
              <a:rPr lang="en-GB" smtClean="0"/>
              <a:pPr/>
              <a:t>7</a:t>
            </a:fld>
            <a:endParaRPr lang="en-GB"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solidFill>
                <a:schemeClr val="tx1"/>
              </a:solidFill>
            </a:endParaRPr>
          </a:p>
        </p:txBody>
      </p:sp>
      <p:sp>
        <p:nvSpPr>
          <p:cNvPr id="4" name="Slide Number Placeholder 3"/>
          <p:cNvSpPr>
            <a:spLocks noGrp="1"/>
          </p:cNvSpPr>
          <p:nvPr>
            <p:ph type="sldNum" sz="quarter" idx="10"/>
          </p:nvPr>
        </p:nvSpPr>
        <p:spPr/>
        <p:txBody>
          <a:bodyPr/>
          <a:lstStyle/>
          <a:p>
            <a:fld id="{580E3C30-75CB-452D-87FC-2747CD479602}" type="slidenum">
              <a:rPr lang="en-GB" smtClean="0"/>
              <a:pPr/>
              <a:t>8</a:t>
            </a:fld>
            <a:endParaRPr lang="en-GB"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p>
        </p:txBody>
      </p:sp>
      <p:sp>
        <p:nvSpPr>
          <p:cNvPr id="4" name="Slide Number Placeholder 3"/>
          <p:cNvSpPr>
            <a:spLocks noGrp="1"/>
          </p:cNvSpPr>
          <p:nvPr>
            <p:ph type="sldNum" sz="quarter" idx="10"/>
          </p:nvPr>
        </p:nvSpPr>
        <p:spPr/>
        <p:txBody>
          <a:bodyPr/>
          <a:lstStyle/>
          <a:p>
            <a:fld id="{580E3C30-75CB-452D-87FC-2747CD479602}" type="slidenum">
              <a:rPr lang="en-GB" smtClean="0"/>
              <a:pPr/>
              <a:t>9</a:t>
            </a:fld>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80E3C30-75CB-452D-87FC-2747CD479602}" type="slidenum">
              <a:rPr lang="en-GB" smtClean="0"/>
              <a:pPr/>
              <a:t>10</a:t>
            </a:fld>
            <a:endParaRPr lang="en-GB"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80E3C30-75CB-452D-87FC-2747CD479602}" type="slidenum">
              <a:rPr lang="en-GB" smtClean="0"/>
              <a:pPr/>
              <a:t>11</a:t>
            </a:fld>
            <a:endParaRPr lang="en-GB"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80E3C30-75CB-452D-87FC-2747CD479602}" type="slidenum">
              <a:rPr lang="en-GB" smtClean="0"/>
              <a:pPr/>
              <a:t>12</a:t>
            </a:fld>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1.jpeg"/><Relationship Id="rId5" Type="http://schemas.openxmlformats.org/officeDocument/2006/relationships/image" Target="../media/image5.jpeg"/><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1.jpeg"/><Relationship Id="rId5" Type="http://schemas.openxmlformats.org/officeDocument/2006/relationships/image" Target="../media/image5.jpeg"/><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 Id="rId3" Type="http://schemas.openxmlformats.org/officeDocument/2006/relationships/image" Target="../media/image5.jpe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 Id="rId3" Type="http://schemas.openxmlformats.org/officeDocument/2006/relationships/image" Target="../media/image5.jpe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 Id="rId3" Type="http://schemas.openxmlformats.org/officeDocument/2006/relationships/image" Target="../media/image5.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28749B0-805F-4CA9-9650-0EA96A250664}" type="datetimeFigureOut">
              <a:rPr lang="en-GB" smtClean="0"/>
              <a:pPr/>
              <a:t>10/06/2014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4F8207E-AEDF-40AD-9B7F-3FB8EC649D1E}" type="slidenum">
              <a:rPr lang="en-GB" smtClean="0"/>
              <a:pPr/>
              <a:t>‹#›</a:t>
            </a:fld>
            <a:endParaRPr lang="en-GB" dirty="0"/>
          </a:p>
        </p:txBody>
      </p:sp>
    </p:spTree>
    <p:extLst>
      <p:ext uri="{BB962C8B-B14F-4D97-AF65-F5344CB8AC3E}">
        <p14:creationId xmlns:p14="http://schemas.microsoft.com/office/powerpoint/2010/main" val="474285517"/>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28749B0-805F-4CA9-9650-0EA96A250664}" type="datetimeFigureOut">
              <a:rPr lang="en-GB" smtClean="0"/>
              <a:pPr/>
              <a:t>10/06/2014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4F8207E-AEDF-40AD-9B7F-3FB8EC649D1E}" type="slidenum">
              <a:rPr lang="en-GB" smtClean="0"/>
              <a:pPr/>
              <a:t>‹#›</a:t>
            </a:fld>
            <a:endParaRPr lang="en-GB" dirty="0"/>
          </a:p>
        </p:txBody>
      </p:sp>
    </p:spTree>
    <p:extLst>
      <p:ext uri="{BB962C8B-B14F-4D97-AF65-F5344CB8AC3E}">
        <p14:creationId xmlns:p14="http://schemas.microsoft.com/office/powerpoint/2010/main" val="3077767884"/>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28749B0-805F-4CA9-9650-0EA96A250664}" type="datetimeFigureOut">
              <a:rPr lang="en-GB" smtClean="0"/>
              <a:pPr/>
              <a:t>10/06/2014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4F8207E-AEDF-40AD-9B7F-3FB8EC649D1E}" type="slidenum">
              <a:rPr lang="en-GB" smtClean="0"/>
              <a:pPr/>
              <a:t>‹#›</a:t>
            </a:fld>
            <a:endParaRPr lang="en-GB" dirty="0"/>
          </a:p>
        </p:txBody>
      </p:sp>
    </p:spTree>
    <p:extLst>
      <p:ext uri="{BB962C8B-B14F-4D97-AF65-F5344CB8AC3E}">
        <p14:creationId xmlns:p14="http://schemas.microsoft.com/office/powerpoint/2010/main" val="1799900333"/>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Section Header">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468313" y="6308725"/>
            <a:ext cx="51117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GB" sz="1400" b="1" dirty="0" smtClean="0">
                <a:solidFill>
                  <a:schemeClr val="accent1"/>
                </a:solidFill>
              </a:rPr>
              <a:t>www.cddft.nhs.uk</a:t>
            </a:r>
          </a:p>
        </p:txBody>
      </p:sp>
      <p:pic>
        <p:nvPicPr>
          <p:cNvPr id="5" name="Picture 7" descr="WAATW COLOUR.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662988" y="4522788"/>
            <a:ext cx="242887" cy="196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COMBINED HEARTS.jpg"/>
          <p:cNvPicPr>
            <a:picLocks noChangeAspect="1"/>
          </p:cNvPicPr>
          <p:nvPr userDrawn="1"/>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79388" y="188913"/>
            <a:ext cx="1512887"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9" descr="CDDFT-2-line-Colour-Small.jpg"/>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6011863" y="333375"/>
            <a:ext cx="2808287"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Placeholder 8"/>
          <p:cNvSpPr>
            <a:spLocks noGrp="1"/>
          </p:cNvSpPr>
          <p:nvPr>
            <p:ph type="body" sz="quarter" idx="10"/>
          </p:nvPr>
        </p:nvSpPr>
        <p:spPr>
          <a:xfrm>
            <a:off x="467544" y="1412776"/>
            <a:ext cx="7920880" cy="720725"/>
          </a:xfrm>
        </p:spPr>
        <p:txBody>
          <a:bodyPr/>
          <a:lstStyle>
            <a:lvl1pPr marL="0" indent="0">
              <a:spcBef>
                <a:spcPts val="0"/>
              </a:spcBef>
              <a:buFontTx/>
              <a:buNone/>
              <a:defRPr baseline="0">
                <a:solidFill>
                  <a:schemeClr val="accent1"/>
                </a:solidFill>
              </a:defRPr>
            </a:lvl1pPr>
            <a:lvl2pPr>
              <a:buFontTx/>
              <a:buNone/>
              <a:defRPr/>
            </a:lvl2pPr>
          </a:lstStyle>
          <a:p>
            <a:pPr lvl="0"/>
            <a:r>
              <a:rPr lang="en-US" smtClean="0"/>
              <a:t>Click to edit Master text styles</a:t>
            </a:r>
          </a:p>
        </p:txBody>
      </p:sp>
      <p:sp>
        <p:nvSpPr>
          <p:cNvPr id="13" name="Text Placeholder 12"/>
          <p:cNvSpPr>
            <a:spLocks noGrp="1"/>
          </p:cNvSpPr>
          <p:nvPr>
            <p:ph type="body" sz="quarter" idx="13"/>
          </p:nvPr>
        </p:nvSpPr>
        <p:spPr>
          <a:xfrm>
            <a:off x="468312" y="2276475"/>
            <a:ext cx="7920111" cy="3744913"/>
          </a:xfrm>
        </p:spPr>
        <p:txBody>
          <a:bodyPr/>
          <a:lstStyle>
            <a:lvl1pPr marL="324000" indent="-324000">
              <a:spcBef>
                <a:spcPts val="1200"/>
              </a:spcBef>
              <a:buFontTx/>
              <a:buBlip>
                <a:blip r:embed="rId5"/>
              </a:buBlip>
              <a:defRPr sz="1800"/>
            </a:lvl1pPr>
            <a:lvl2pPr indent="-216000">
              <a:spcBef>
                <a:spcPts val="0"/>
              </a:spcBef>
              <a:buFontTx/>
              <a:buBlip>
                <a:blip r:embed="rId5"/>
              </a:buBlip>
              <a:defRPr/>
            </a:lvl2pPr>
            <a:lvl3pPr indent="-216000">
              <a:spcBef>
                <a:spcPts val="0"/>
              </a:spcBef>
              <a:buFontTx/>
              <a:buBlip>
                <a:blip r:embed="rId5"/>
              </a:buBlip>
              <a:defRPr/>
            </a:lvl3pPr>
            <a:lvl4pPr indent="-216000">
              <a:spcBef>
                <a:spcPts val="0"/>
              </a:spcBef>
              <a:buFontTx/>
              <a:buBlip>
                <a:blip r:embed="rId5"/>
              </a:buBlip>
              <a:defRPr/>
            </a:lvl4pPr>
            <a:lvl5pPr indent="-216000">
              <a:spcBef>
                <a:spcPts val="0"/>
              </a:spcBef>
              <a:buFontTx/>
              <a:buBlip>
                <a:blip r:embed="rId5"/>
              </a:buBlip>
              <a:defRPr/>
            </a:lvl5pPr>
          </a:lstStyle>
          <a:p>
            <a:pPr lvl="0"/>
            <a:r>
              <a:rPr lang="en-US" smtClean="0"/>
              <a:t>Click to edit Master text styles</a:t>
            </a:r>
          </a:p>
        </p:txBody>
      </p:sp>
    </p:spTree>
    <p:extLst>
      <p:ext uri="{BB962C8B-B14F-4D97-AF65-F5344CB8AC3E}">
        <p14:creationId xmlns:p14="http://schemas.microsoft.com/office/powerpoint/2010/main" val="6053765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5" name="Picture 6" descr="WHITE SLIDE.jpg"/>
          <p:cNvPicPr>
            <a:picLocks noChangeAspect="1"/>
          </p:cNvPicPr>
          <p:nvPr userDrawn="1"/>
        </p:nvPicPr>
        <p:blipFill>
          <a:blip r:embed="rId2" cstate="print">
            <a:extLst>
              <a:ext uri="{28A0092B-C50C-407E-A947-70E740481C1C}">
                <a14:useLocalDpi xmlns:a14="http://schemas.microsoft.com/office/drawing/2010/main" val="0"/>
              </a:ext>
            </a:extLst>
          </a:blip>
          <a:srcRect l="793" t="652"/>
          <a:stretch>
            <a:fillRect/>
          </a:stretch>
        </p:blipFill>
        <p:spPr bwMode="auto">
          <a:xfrm>
            <a:off x="4572000" y="44450"/>
            <a:ext cx="4572000" cy="681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468313" y="6308725"/>
            <a:ext cx="51117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GB" sz="1400" b="1" dirty="0" smtClean="0">
                <a:solidFill>
                  <a:schemeClr val="accent1"/>
                </a:solidFill>
              </a:rPr>
              <a:t>www.cddft.nhs.uk</a:t>
            </a:r>
          </a:p>
        </p:txBody>
      </p:sp>
      <p:sp>
        <p:nvSpPr>
          <p:cNvPr id="8" name="Text Placeholder 8"/>
          <p:cNvSpPr>
            <a:spLocks noGrp="1"/>
          </p:cNvSpPr>
          <p:nvPr>
            <p:ph type="body" sz="quarter" idx="10"/>
          </p:nvPr>
        </p:nvSpPr>
        <p:spPr>
          <a:xfrm>
            <a:off x="467544" y="2708920"/>
            <a:ext cx="5688012" cy="720725"/>
          </a:xfrm>
        </p:spPr>
        <p:txBody>
          <a:bodyPr/>
          <a:lstStyle>
            <a:lvl1pPr marL="0" indent="0">
              <a:spcBef>
                <a:spcPts val="0"/>
              </a:spcBef>
              <a:buFontTx/>
              <a:buNone/>
              <a:defRPr baseline="0">
                <a:solidFill>
                  <a:schemeClr val="accent1"/>
                </a:solidFill>
              </a:defRPr>
            </a:lvl1pPr>
            <a:lvl2pPr>
              <a:buFontTx/>
              <a:buNone/>
              <a:defRPr/>
            </a:lvl2pPr>
          </a:lstStyle>
          <a:p>
            <a:pPr lvl="0"/>
            <a:r>
              <a:rPr lang="en-US" smtClean="0"/>
              <a:t>Click to edit Master text styles</a:t>
            </a:r>
          </a:p>
        </p:txBody>
      </p:sp>
      <p:sp>
        <p:nvSpPr>
          <p:cNvPr id="10" name="Content Placeholder 9"/>
          <p:cNvSpPr>
            <a:spLocks noGrp="1"/>
          </p:cNvSpPr>
          <p:nvPr>
            <p:ph sz="quarter" idx="11"/>
          </p:nvPr>
        </p:nvSpPr>
        <p:spPr>
          <a:xfrm>
            <a:off x="467544" y="3429000"/>
            <a:ext cx="5761038" cy="792212"/>
          </a:xfrm>
        </p:spPr>
        <p:txBody>
          <a:bodyPr>
            <a:normAutofit/>
          </a:bodyPr>
          <a:lstStyle>
            <a:lvl1pPr marL="0" marR="0" indent="0" algn="l" defTabSz="914400" rtl="0" eaLnBrk="1" fontAlgn="auto" latinLnBrk="0" hangingPunct="1">
              <a:lnSpc>
                <a:spcPct val="100000"/>
              </a:lnSpc>
              <a:spcBef>
                <a:spcPts val="0"/>
              </a:spcBef>
              <a:spcAft>
                <a:spcPts val="0"/>
              </a:spcAft>
              <a:buClrTx/>
              <a:buSzTx/>
              <a:buFontTx/>
              <a:buNone/>
              <a:tabLst/>
              <a:defRPr sz="1600" baseline="0">
                <a:solidFill>
                  <a:schemeClr val="tx1"/>
                </a:solidFill>
              </a:defRPr>
            </a:lvl1pPr>
            <a:lvl2pPr>
              <a:buFontTx/>
              <a:buNone/>
              <a:defRPr/>
            </a:lvl2pPr>
            <a:lvl3pPr>
              <a:buFontTx/>
              <a:buNone/>
              <a:defRPr/>
            </a:lvl3pPr>
            <a:lvl4pPr>
              <a:buFontTx/>
              <a:buNone/>
              <a:defRPr/>
            </a:lvl4pPr>
            <a:lvl5pPr>
              <a:buFontTx/>
              <a:buNone/>
              <a:defRPr/>
            </a:lvl5pPr>
          </a:lstStyle>
          <a:p>
            <a:pPr lvl="0"/>
            <a:r>
              <a:rPr lang="en-US" smtClean="0"/>
              <a:t>Click to edit Master text styles</a:t>
            </a:r>
          </a:p>
          <a:p>
            <a:pPr lvl="1"/>
            <a:r>
              <a:rPr lang="en-US" smtClean="0"/>
              <a:t>Second level</a:t>
            </a:r>
          </a:p>
        </p:txBody>
      </p:sp>
      <p:sp>
        <p:nvSpPr>
          <p:cNvPr id="16" name="Text Placeholder 16"/>
          <p:cNvSpPr>
            <a:spLocks noGrp="1"/>
          </p:cNvSpPr>
          <p:nvPr>
            <p:ph type="body" sz="quarter" idx="15"/>
          </p:nvPr>
        </p:nvSpPr>
        <p:spPr>
          <a:xfrm>
            <a:off x="467544" y="476672"/>
            <a:ext cx="3527425" cy="360363"/>
          </a:xfrm>
        </p:spPr>
        <p:txBody>
          <a:bodyPr>
            <a:noAutofit/>
          </a:bodyPr>
          <a:lstStyle>
            <a:lvl1pPr marL="0" indent="0">
              <a:spcBef>
                <a:spcPts val="0"/>
              </a:spcBef>
              <a:buFontTx/>
              <a:buNone/>
              <a:defRPr sz="1100"/>
            </a:lvl1pPr>
            <a:lvl2pPr indent="0">
              <a:spcBef>
                <a:spcPts val="0"/>
              </a:spcBef>
              <a:buFontTx/>
              <a:buNone/>
              <a:defRPr sz="1100"/>
            </a:lvl2pPr>
            <a:lvl3pPr indent="0">
              <a:spcBef>
                <a:spcPts val="0"/>
              </a:spcBef>
              <a:buFontTx/>
              <a:buNone/>
              <a:defRPr sz="1100"/>
            </a:lvl3pPr>
            <a:lvl4pPr indent="0">
              <a:spcBef>
                <a:spcPts val="0"/>
              </a:spcBef>
              <a:buFontTx/>
              <a:buNone/>
              <a:defRPr sz="1100"/>
            </a:lvl4pPr>
            <a:lvl5pPr indent="0">
              <a:spcBef>
                <a:spcPts val="0"/>
              </a:spcBef>
              <a:buFontTx/>
              <a:buNone/>
              <a:defRPr sz="1100"/>
            </a:lvl5pPr>
          </a:lstStyle>
          <a:p>
            <a:pPr lvl="0"/>
            <a:r>
              <a:rPr lang="en-US" smtClean="0"/>
              <a:t>Click to edit Master text styles</a:t>
            </a:r>
          </a:p>
        </p:txBody>
      </p:sp>
    </p:spTree>
    <p:extLst>
      <p:ext uri="{BB962C8B-B14F-4D97-AF65-F5344CB8AC3E}">
        <p14:creationId xmlns:p14="http://schemas.microsoft.com/office/powerpoint/2010/main" val="12162133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5_Section Header">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468313" y="6308725"/>
            <a:ext cx="51117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GB" sz="1400" b="1" dirty="0" smtClean="0">
                <a:solidFill>
                  <a:srgbClr val="5BBF21"/>
                </a:solidFill>
              </a:rPr>
              <a:t>www.cddft.nhs.uk</a:t>
            </a:r>
          </a:p>
        </p:txBody>
      </p:sp>
      <p:pic>
        <p:nvPicPr>
          <p:cNvPr id="5" name="Picture 7" descr="WAATW COLOUR.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662988" y="4522788"/>
            <a:ext cx="242887" cy="196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COMBINED HEARTS.jpg"/>
          <p:cNvPicPr>
            <a:picLocks noChangeAspect="1"/>
          </p:cNvPicPr>
          <p:nvPr userDrawn="1"/>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79388" y="188913"/>
            <a:ext cx="1512887"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9" descr="CDDFT-2-line-Colour-Small.jpg"/>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6011863" y="333375"/>
            <a:ext cx="2808287"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Placeholder 8"/>
          <p:cNvSpPr>
            <a:spLocks noGrp="1"/>
          </p:cNvSpPr>
          <p:nvPr>
            <p:ph type="body" sz="quarter" idx="10"/>
          </p:nvPr>
        </p:nvSpPr>
        <p:spPr>
          <a:xfrm>
            <a:off x="467544" y="1412776"/>
            <a:ext cx="7920880" cy="720725"/>
          </a:xfrm>
        </p:spPr>
        <p:txBody>
          <a:bodyPr/>
          <a:lstStyle>
            <a:lvl1pPr marL="0" indent="0">
              <a:spcBef>
                <a:spcPts val="0"/>
              </a:spcBef>
              <a:buFontTx/>
              <a:buNone/>
              <a:defRPr baseline="0">
                <a:solidFill>
                  <a:schemeClr val="accent1"/>
                </a:solidFill>
              </a:defRPr>
            </a:lvl1pPr>
            <a:lvl2pPr>
              <a:buFontTx/>
              <a:buNone/>
              <a:defRPr/>
            </a:lvl2pPr>
          </a:lstStyle>
          <a:p>
            <a:pPr lvl="0"/>
            <a:r>
              <a:rPr lang="en-US" smtClean="0"/>
              <a:t>Click to edit Master text styles</a:t>
            </a:r>
          </a:p>
        </p:txBody>
      </p:sp>
      <p:sp>
        <p:nvSpPr>
          <p:cNvPr id="13" name="Text Placeholder 12"/>
          <p:cNvSpPr>
            <a:spLocks noGrp="1"/>
          </p:cNvSpPr>
          <p:nvPr>
            <p:ph type="body" sz="quarter" idx="13"/>
          </p:nvPr>
        </p:nvSpPr>
        <p:spPr>
          <a:xfrm>
            <a:off x="468312" y="2276475"/>
            <a:ext cx="7920111" cy="3744913"/>
          </a:xfrm>
        </p:spPr>
        <p:txBody>
          <a:bodyPr/>
          <a:lstStyle>
            <a:lvl1pPr marL="324000" indent="-324000">
              <a:spcBef>
                <a:spcPts val="1200"/>
              </a:spcBef>
              <a:buFontTx/>
              <a:buBlip>
                <a:blip r:embed="rId5"/>
              </a:buBlip>
              <a:defRPr sz="1800"/>
            </a:lvl1pPr>
            <a:lvl2pPr indent="-216000">
              <a:spcBef>
                <a:spcPts val="0"/>
              </a:spcBef>
              <a:buFontTx/>
              <a:buBlip>
                <a:blip r:embed="rId5"/>
              </a:buBlip>
              <a:defRPr/>
            </a:lvl2pPr>
            <a:lvl3pPr indent="-216000">
              <a:spcBef>
                <a:spcPts val="0"/>
              </a:spcBef>
              <a:buFontTx/>
              <a:buBlip>
                <a:blip r:embed="rId5"/>
              </a:buBlip>
              <a:defRPr/>
            </a:lvl3pPr>
            <a:lvl4pPr indent="-216000">
              <a:spcBef>
                <a:spcPts val="0"/>
              </a:spcBef>
              <a:buFontTx/>
              <a:buBlip>
                <a:blip r:embed="rId5"/>
              </a:buBlip>
              <a:defRPr/>
            </a:lvl4pPr>
            <a:lvl5pPr indent="-216000">
              <a:spcBef>
                <a:spcPts val="0"/>
              </a:spcBef>
              <a:buFontTx/>
              <a:buBlip>
                <a:blip r:embed="rId5"/>
              </a:buBlip>
              <a:defRPr/>
            </a:lvl5pPr>
          </a:lstStyle>
          <a:p>
            <a:pPr lvl="0"/>
            <a:r>
              <a:rPr lang="en-US" smtClean="0"/>
              <a:t>Click to edit Master text styles</a:t>
            </a:r>
          </a:p>
        </p:txBody>
      </p:sp>
    </p:spTree>
    <p:extLst>
      <p:ext uri="{BB962C8B-B14F-4D97-AF65-F5344CB8AC3E}">
        <p14:creationId xmlns:p14="http://schemas.microsoft.com/office/powerpoint/2010/main" val="322795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pic>
        <p:nvPicPr>
          <p:cNvPr id="6" name="Picture 6" descr="WHITE SLIDE.jpg"/>
          <p:cNvPicPr>
            <a:picLocks noChangeAspect="1"/>
          </p:cNvPicPr>
          <p:nvPr userDrawn="1"/>
        </p:nvPicPr>
        <p:blipFill>
          <a:blip r:embed="rId2" cstate="print">
            <a:extLst>
              <a:ext uri="{28A0092B-C50C-407E-A947-70E740481C1C}">
                <a14:useLocalDpi xmlns:a14="http://schemas.microsoft.com/office/drawing/2010/main" val="0"/>
              </a:ext>
            </a:extLst>
          </a:blip>
          <a:srcRect l="793" t="652"/>
          <a:stretch>
            <a:fillRect/>
          </a:stretch>
        </p:blipFill>
        <p:spPr bwMode="auto">
          <a:xfrm>
            <a:off x="4572000" y="44450"/>
            <a:ext cx="4572000" cy="681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a:spLocks noChangeArrowheads="1"/>
          </p:cNvSpPr>
          <p:nvPr userDrawn="1"/>
        </p:nvSpPr>
        <p:spPr bwMode="auto">
          <a:xfrm>
            <a:off x="468313" y="6308725"/>
            <a:ext cx="51117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GB" sz="1400" b="1" dirty="0" smtClean="0">
                <a:solidFill>
                  <a:schemeClr val="accent1"/>
                </a:solidFill>
              </a:rPr>
              <a:t>www.cddft.nhs.uk</a:t>
            </a:r>
          </a:p>
        </p:txBody>
      </p:sp>
      <p:sp>
        <p:nvSpPr>
          <p:cNvPr id="14" name="Text Placeholder 8"/>
          <p:cNvSpPr>
            <a:spLocks noGrp="1"/>
          </p:cNvSpPr>
          <p:nvPr>
            <p:ph type="body" sz="quarter" idx="10"/>
          </p:nvPr>
        </p:nvSpPr>
        <p:spPr>
          <a:xfrm>
            <a:off x="467544" y="1412776"/>
            <a:ext cx="5688012" cy="720725"/>
          </a:xfrm>
        </p:spPr>
        <p:txBody>
          <a:bodyPr/>
          <a:lstStyle>
            <a:lvl1pPr marL="0" indent="0">
              <a:spcBef>
                <a:spcPts val="0"/>
              </a:spcBef>
              <a:buFontTx/>
              <a:buNone/>
              <a:defRPr baseline="0">
                <a:solidFill>
                  <a:schemeClr val="accent1"/>
                </a:solidFill>
              </a:defRPr>
            </a:lvl1pPr>
            <a:lvl2pPr>
              <a:buFontTx/>
              <a:buNone/>
              <a:defRPr/>
            </a:lvl2pPr>
          </a:lstStyle>
          <a:p>
            <a:pPr lvl="0"/>
            <a:r>
              <a:rPr lang="en-US" smtClean="0"/>
              <a:t>Click to edit Master text styles</a:t>
            </a:r>
          </a:p>
        </p:txBody>
      </p:sp>
      <p:sp>
        <p:nvSpPr>
          <p:cNvPr id="16" name="Text Placeholder 12"/>
          <p:cNvSpPr>
            <a:spLocks noGrp="1"/>
          </p:cNvSpPr>
          <p:nvPr>
            <p:ph type="body" sz="quarter" idx="16"/>
          </p:nvPr>
        </p:nvSpPr>
        <p:spPr>
          <a:xfrm>
            <a:off x="468313" y="2276475"/>
            <a:ext cx="6191250" cy="3744913"/>
          </a:xfrm>
        </p:spPr>
        <p:txBody>
          <a:bodyPr/>
          <a:lstStyle>
            <a:lvl1pPr marL="324000" indent="-324000">
              <a:spcBef>
                <a:spcPts val="1200"/>
              </a:spcBef>
              <a:buFontTx/>
              <a:buBlip>
                <a:blip r:embed="rId3"/>
              </a:buBlip>
              <a:defRPr sz="1800"/>
            </a:lvl1pPr>
            <a:lvl2pPr indent="-216000">
              <a:spcBef>
                <a:spcPts val="0"/>
              </a:spcBef>
              <a:buFontTx/>
              <a:buBlip>
                <a:blip r:embed="rId3"/>
              </a:buBlip>
              <a:defRPr/>
            </a:lvl2pPr>
            <a:lvl3pPr indent="-216000">
              <a:spcBef>
                <a:spcPts val="0"/>
              </a:spcBef>
              <a:buFontTx/>
              <a:buBlip>
                <a:blip r:embed="rId3"/>
              </a:buBlip>
              <a:defRPr/>
            </a:lvl3pPr>
            <a:lvl4pPr indent="-216000">
              <a:spcBef>
                <a:spcPts val="0"/>
              </a:spcBef>
              <a:buFontTx/>
              <a:buBlip>
                <a:blip r:embed="rId3"/>
              </a:buBlip>
              <a:defRPr/>
            </a:lvl4pPr>
            <a:lvl5pPr indent="-216000">
              <a:spcBef>
                <a:spcPts val="0"/>
              </a:spcBef>
              <a:buFontTx/>
              <a:buBlip>
                <a:blip r:embed="rId3"/>
              </a:buBlip>
              <a:defRPr/>
            </a:lvl5pPr>
          </a:lstStyle>
          <a:p>
            <a:pPr lvl="0"/>
            <a:r>
              <a:rPr lang="en-US" smtClean="0"/>
              <a:t>Click to edit Master text styles</a:t>
            </a:r>
          </a:p>
        </p:txBody>
      </p:sp>
      <p:sp>
        <p:nvSpPr>
          <p:cNvPr id="11" name="Picture Placeholder 10"/>
          <p:cNvSpPr>
            <a:spLocks noGrp="1"/>
          </p:cNvSpPr>
          <p:nvPr>
            <p:ph type="pic" sz="quarter" idx="13"/>
          </p:nvPr>
        </p:nvSpPr>
        <p:spPr>
          <a:xfrm rot="18900000">
            <a:off x="6816468" y="1309116"/>
            <a:ext cx="1514586" cy="1476603"/>
          </a:xfrm>
          <a:prstGeom prst="round2SameRect">
            <a:avLst/>
          </a:prstGeom>
          <a:ln w="57150">
            <a:solidFill>
              <a:schemeClr val="accent1"/>
            </a:solidFill>
          </a:ln>
        </p:spPr>
        <p:txBody>
          <a:bodyPr rtlCol="0">
            <a:normAutofit/>
          </a:bodyPr>
          <a:lstStyle/>
          <a:p>
            <a:pPr lvl="0"/>
            <a:r>
              <a:rPr lang="en-US" noProof="0" dirty="0" smtClean="0"/>
              <a:t>Click icon to add picture</a:t>
            </a:r>
            <a:endParaRPr lang="en-GB" noProof="0" dirty="0"/>
          </a:p>
        </p:txBody>
      </p:sp>
      <p:sp>
        <p:nvSpPr>
          <p:cNvPr id="13" name="Picture Placeholder 10"/>
          <p:cNvSpPr>
            <a:spLocks noGrp="1"/>
          </p:cNvSpPr>
          <p:nvPr>
            <p:ph type="pic" sz="quarter" idx="15"/>
          </p:nvPr>
        </p:nvSpPr>
        <p:spPr>
          <a:xfrm rot="2700000">
            <a:off x="8015188" y="2489401"/>
            <a:ext cx="1533988" cy="1514587"/>
          </a:xfrm>
          <a:prstGeom prst="rect">
            <a:avLst/>
          </a:prstGeom>
          <a:ln w="57150">
            <a:solidFill>
              <a:schemeClr val="accent1"/>
            </a:solidFill>
          </a:ln>
        </p:spPr>
        <p:txBody>
          <a:bodyPr rtlCol="0">
            <a:normAutofit/>
          </a:bodyPr>
          <a:lstStyle/>
          <a:p>
            <a:pPr lvl="0"/>
            <a:r>
              <a:rPr lang="en-US" noProof="0" dirty="0" smtClean="0"/>
              <a:t>Click icon to add picture</a:t>
            </a:r>
            <a:endParaRPr lang="en-GB" noProof="0" dirty="0"/>
          </a:p>
        </p:txBody>
      </p:sp>
    </p:spTree>
    <p:extLst>
      <p:ext uri="{BB962C8B-B14F-4D97-AF65-F5344CB8AC3E}">
        <p14:creationId xmlns:p14="http://schemas.microsoft.com/office/powerpoint/2010/main" val="17773525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_Comparison">
    <p:spTree>
      <p:nvGrpSpPr>
        <p:cNvPr id="1" name=""/>
        <p:cNvGrpSpPr/>
        <p:nvPr/>
      </p:nvGrpSpPr>
      <p:grpSpPr>
        <a:xfrm>
          <a:off x="0" y="0"/>
          <a:ext cx="0" cy="0"/>
          <a:chOff x="0" y="0"/>
          <a:chExt cx="0" cy="0"/>
        </a:xfrm>
      </p:grpSpPr>
      <p:pic>
        <p:nvPicPr>
          <p:cNvPr id="6" name="Picture 6" descr="WHITE SLIDE.jpg"/>
          <p:cNvPicPr>
            <a:picLocks noChangeAspect="1"/>
          </p:cNvPicPr>
          <p:nvPr userDrawn="1"/>
        </p:nvPicPr>
        <p:blipFill>
          <a:blip r:embed="rId2" cstate="print">
            <a:extLst>
              <a:ext uri="{28A0092B-C50C-407E-A947-70E740481C1C}">
                <a14:useLocalDpi xmlns:a14="http://schemas.microsoft.com/office/drawing/2010/main" val="0"/>
              </a:ext>
            </a:extLst>
          </a:blip>
          <a:srcRect l="793" t="652"/>
          <a:stretch>
            <a:fillRect/>
          </a:stretch>
        </p:blipFill>
        <p:spPr bwMode="auto">
          <a:xfrm>
            <a:off x="4572000" y="44450"/>
            <a:ext cx="4572000" cy="681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a:spLocks noChangeArrowheads="1"/>
          </p:cNvSpPr>
          <p:nvPr userDrawn="1"/>
        </p:nvSpPr>
        <p:spPr bwMode="auto">
          <a:xfrm>
            <a:off x="468313" y="6308725"/>
            <a:ext cx="51117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GB" sz="1400" b="1" dirty="0" smtClean="0">
                <a:solidFill>
                  <a:srgbClr val="5BBF21"/>
                </a:solidFill>
              </a:rPr>
              <a:t>www.cddft.nhs.uk</a:t>
            </a:r>
          </a:p>
        </p:txBody>
      </p:sp>
      <p:sp>
        <p:nvSpPr>
          <p:cNvPr id="14" name="Text Placeholder 8"/>
          <p:cNvSpPr>
            <a:spLocks noGrp="1"/>
          </p:cNvSpPr>
          <p:nvPr>
            <p:ph type="body" sz="quarter" idx="10"/>
          </p:nvPr>
        </p:nvSpPr>
        <p:spPr>
          <a:xfrm>
            <a:off x="467544" y="1412776"/>
            <a:ext cx="5688012" cy="720725"/>
          </a:xfrm>
        </p:spPr>
        <p:txBody>
          <a:bodyPr/>
          <a:lstStyle>
            <a:lvl1pPr marL="0" indent="0">
              <a:spcBef>
                <a:spcPts val="0"/>
              </a:spcBef>
              <a:buFontTx/>
              <a:buNone/>
              <a:defRPr baseline="0">
                <a:solidFill>
                  <a:schemeClr val="accent1"/>
                </a:solidFill>
              </a:defRPr>
            </a:lvl1pPr>
            <a:lvl2pPr>
              <a:buFontTx/>
              <a:buNone/>
              <a:defRPr/>
            </a:lvl2pPr>
          </a:lstStyle>
          <a:p>
            <a:pPr lvl="0"/>
            <a:r>
              <a:rPr lang="en-US" smtClean="0"/>
              <a:t>Click to edit Master text styles</a:t>
            </a:r>
          </a:p>
        </p:txBody>
      </p:sp>
      <p:sp>
        <p:nvSpPr>
          <p:cNvPr id="16" name="Text Placeholder 12"/>
          <p:cNvSpPr>
            <a:spLocks noGrp="1"/>
          </p:cNvSpPr>
          <p:nvPr>
            <p:ph type="body" sz="quarter" idx="16"/>
          </p:nvPr>
        </p:nvSpPr>
        <p:spPr>
          <a:xfrm>
            <a:off x="468313" y="2276475"/>
            <a:ext cx="6191250" cy="3744913"/>
          </a:xfrm>
        </p:spPr>
        <p:txBody>
          <a:bodyPr/>
          <a:lstStyle>
            <a:lvl1pPr marL="324000" indent="-324000">
              <a:spcBef>
                <a:spcPts val="1200"/>
              </a:spcBef>
              <a:buFontTx/>
              <a:buBlip>
                <a:blip r:embed="rId3"/>
              </a:buBlip>
              <a:defRPr sz="1800"/>
            </a:lvl1pPr>
            <a:lvl2pPr indent="-216000">
              <a:spcBef>
                <a:spcPts val="0"/>
              </a:spcBef>
              <a:buFontTx/>
              <a:buBlip>
                <a:blip r:embed="rId3"/>
              </a:buBlip>
              <a:defRPr/>
            </a:lvl2pPr>
            <a:lvl3pPr indent="-216000">
              <a:spcBef>
                <a:spcPts val="0"/>
              </a:spcBef>
              <a:buFontTx/>
              <a:buBlip>
                <a:blip r:embed="rId3"/>
              </a:buBlip>
              <a:defRPr/>
            </a:lvl3pPr>
            <a:lvl4pPr indent="-216000">
              <a:spcBef>
                <a:spcPts val="0"/>
              </a:spcBef>
              <a:buFontTx/>
              <a:buBlip>
                <a:blip r:embed="rId3"/>
              </a:buBlip>
              <a:defRPr/>
            </a:lvl4pPr>
            <a:lvl5pPr indent="-216000">
              <a:spcBef>
                <a:spcPts val="0"/>
              </a:spcBef>
              <a:buFontTx/>
              <a:buBlip>
                <a:blip r:embed="rId3"/>
              </a:buBlip>
              <a:defRPr/>
            </a:lvl5pPr>
          </a:lstStyle>
          <a:p>
            <a:pPr lvl="0"/>
            <a:r>
              <a:rPr lang="en-US" smtClean="0"/>
              <a:t>Click to edit Master text styles</a:t>
            </a:r>
          </a:p>
        </p:txBody>
      </p:sp>
      <p:sp>
        <p:nvSpPr>
          <p:cNvPr id="11" name="Picture Placeholder 10"/>
          <p:cNvSpPr>
            <a:spLocks noGrp="1"/>
          </p:cNvSpPr>
          <p:nvPr>
            <p:ph type="pic" sz="quarter" idx="13"/>
          </p:nvPr>
        </p:nvSpPr>
        <p:spPr>
          <a:xfrm rot="18900000">
            <a:off x="6816468" y="1309116"/>
            <a:ext cx="1514586" cy="1476603"/>
          </a:xfrm>
          <a:prstGeom prst="round2SameRect">
            <a:avLst/>
          </a:prstGeom>
          <a:ln w="57150">
            <a:solidFill>
              <a:schemeClr val="accent1"/>
            </a:solidFill>
          </a:ln>
        </p:spPr>
        <p:txBody>
          <a:bodyPr rtlCol="0">
            <a:normAutofit/>
          </a:bodyPr>
          <a:lstStyle/>
          <a:p>
            <a:pPr lvl="0"/>
            <a:r>
              <a:rPr lang="en-US" noProof="0" dirty="0" smtClean="0"/>
              <a:t>Click icon to add picture</a:t>
            </a:r>
            <a:endParaRPr lang="en-GB" noProof="0" dirty="0"/>
          </a:p>
        </p:txBody>
      </p:sp>
      <p:sp>
        <p:nvSpPr>
          <p:cNvPr id="13" name="Picture Placeholder 10"/>
          <p:cNvSpPr>
            <a:spLocks noGrp="1"/>
          </p:cNvSpPr>
          <p:nvPr>
            <p:ph type="pic" sz="quarter" idx="15"/>
          </p:nvPr>
        </p:nvSpPr>
        <p:spPr>
          <a:xfrm rot="2700000">
            <a:off x="8015188" y="2489401"/>
            <a:ext cx="1533988" cy="1514587"/>
          </a:xfrm>
          <a:prstGeom prst="rect">
            <a:avLst/>
          </a:prstGeom>
          <a:ln w="57150">
            <a:solidFill>
              <a:schemeClr val="accent1"/>
            </a:solidFill>
          </a:ln>
        </p:spPr>
        <p:txBody>
          <a:bodyPr rtlCol="0">
            <a:normAutofit/>
          </a:bodyPr>
          <a:lstStyle/>
          <a:p>
            <a:pPr lvl="0"/>
            <a:r>
              <a:rPr lang="en-US" noProof="0" dirty="0" smtClean="0"/>
              <a:t>Click icon to add picture</a:t>
            </a:r>
            <a:endParaRPr lang="en-GB" noProof="0" dirty="0"/>
          </a:p>
        </p:txBody>
      </p:sp>
    </p:spTree>
    <p:extLst>
      <p:ext uri="{BB962C8B-B14F-4D97-AF65-F5344CB8AC3E}">
        <p14:creationId xmlns:p14="http://schemas.microsoft.com/office/powerpoint/2010/main" val="39909888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pic>
        <p:nvPicPr>
          <p:cNvPr id="6" name="Picture 6" descr="WHITE SLIDE.jpg"/>
          <p:cNvPicPr>
            <a:picLocks noChangeAspect="1"/>
          </p:cNvPicPr>
          <p:nvPr userDrawn="1"/>
        </p:nvPicPr>
        <p:blipFill>
          <a:blip r:embed="rId2" cstate="print">
            <a:extLst>
              <a:ext uri="{28A0092B-C50C-407E-A947-70E740481C1C}">
                <a14:useLocalDpi xmlns:a14="http://schemas.microsoft.com/office/drawing/2010/main" val="0"/>
              </a:ext>
            </a:extLst>
          </a:blip>
          <a:srcRect l="793" t="652"/>
          <a:stretch>
            <a:fillRect/>
          </a:stretch>
        </p:blipFill>
        <p:spPr bwMode="auto">
          <a:xfrm>
            <a:off x="4572000" y="44450"/>
            <a:ext cx="4572000" cy="681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a:spLocks noChangeArrowheads="1"/>
          </p:cNvSpPr>
          <p:nvPr userDrawn="1"/>
        </p:nvSpPr>
        <p:spPr bwMode="auto">
          <a:xfrm>
            <a:off x="468313" y="6308725"/>
            <a:ext cx="51117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GB" sz="1400" b="1" dirty="0" smtClean="0">
                <a:solidFill>
                  <a:srgbClr val="5BBF21"/>
                </a:solidFill>
              </a:rPr>
              <a:t>www.cddft.nhs.uk</a:t>
            </a:r>
          </a:p>
        </p:txBody>
      </p:sp>
      <p:sp>
        <p:nvSpPr>
          <p:cNvPr id="14" name="Text Placeholder 8"/>
          <p:cNvSpPr>
            <a:spLocks noGrp="1"/>
          </p:cNvSpPr>
          <p:nvPr>
            <p:ph type="body" sz="quarter" idx="10"/>
          </p:nvPr>
        </p:nvSpPr>
        <p:spPr>
          <a:xfrm>
            <a:off x="467544" y="1412776"/>
            <a:ext cx="5688012" cy="720725"/>
          </a:xfrm>
        </p:spPr>
        <p:txBody>
          <a:bodyPr/>
          <a:lstStyle>
            <a:lvl1pPr marL="0" indent="0">
              <a:spcBef>
                <a:spcPts val="0"/>
              </a:spcBef>
              <a:buFontTx/>
              <a:buNone/>
              <a:defRPr baseline="0">
                <a:solidFill>
                  <a:schemeClr val="accent1"/>
                </a:solidFill>
              </a:defRPr>
            </a:lvl1pPr>
            <a:lvl2pPr>
              <a:buFontTx/>
              <a:buNone/>
              <a:defRPr/>
            </a:lvl2pPr>
          </a:lstStyle>
          <a:p>
            <a:pPr lvl="0"/>
            <a:r>
              <a:rPr lang="en-US" smtClean="0"/>
              <a:t>Click to edit Master text styles</a:t>
            </a:r>
          </a:p>
        </p:txBody>
      </p:sp>
      <p:sp>
        <p:nvSpPr>
          <p:cNvPr id="16" name="Text Placeholder 12"/>
          <p:cNvSpPr>
            <a:spLocks noGrp="1"/>
          </p:cNvSpPr>
          <p:nvPr>
            <p:ph type="body" sz="quarter" idx="16"/>
          </p:nvPr>
        </p:nvSpPr>
        <p:spPr>
          <a:xfrm>
            <a:off x="468313" y="2276475"/>
            <a:ext cx="6191250" cy="3744913"/>
          </a:xfrm>
        </p:spPr>
        <p:txBody>
          <a:bodyPr/>
          <a:lstStyle>
            <a:lvl1pPr marL="324000" indent="-324000">
              <a:spcBef>
                <a:spcPts val="1200"/>
              </a:spcBef>
              <a:buFontTx/>
              <a:buBlip>
                <a:blip r:embed="rId3"/>
              </a:buBlip>
              <a:defRPr sz="1800"/>
            </a:lvl1pPr>
            <a:lvl2pPr indent="-216000">
              <a:spcBef>
                <a:spcPts val="0"/>
              </a:spcBef>
              <a:buFontTx/>
              <a:buBlip>
                <a:blip r:embed="rId3"/>
              </a:buBlip>
              <a:defRPr/>
            </a:lvl2pPr>
            <a:lvl3pPr indent="-216000">
              <a:spcBef>
                <a:spcPts val="0"/>
              </a:spcBef>
              <a:buFontTx/>
              <a:buBlip>
                <a:blip r:embed="rId3"/>
              </a:buBlip>
              <a:defRPr/>
            </a:lvl3pPr>
            <a:lvl4pPr indent="-216000">
              <a:spcBef>
                <a:spcPts val="0"/>
              </a:spcBef>
              <a:buFontTx/>
              <a:buBlip>
                <a:blip r:embed="rId3"/>
              </a:buBlip>
              <a:defRPr/>
            </a:lvl4pPr>
            <a:lvl5pPr indent="-216000">
              <a:spcBef>
                <a:spcPts val="0"/>
              </a:spcBef>
              <a:buFontTx/>
              <a:buBlip>
                <a:blip r:embed="rId3"/>
              </a:buBlip>
              <a:defRPr/>
            </a:lvl5pPr>
          </a:lstStyle>
          <a:p>
            <a:pPr lvl="0"/>
            <a:r>
              <a:rPr lang="en-US" smtClean="0"/>
              <a:t>Click to edit Master text styles</a:t>
            </a:r>
          </a:p>
        </p:txBody>
      </p:sp>
      <p:sp>
        <p:nvSpPr>
          <p:cNvPr id="11" name="Picture Placeholder 10"/>
          <p:cNvSpPr>
            <a:spLocks noGrp="1"/>
          </p:cNvSpPr>
          <p:nvPr>
            <p:ph type="pic" sz="quarter" idx="13"/>
          </p:nvPr>
        </p:nvSpPr>
        <p:spPr>
          <a:xfrm rot="18900000">
            <a:off x="6816468" y="1309116"/>
            <a:ext cx="1514586" cy="1476603"/>
          </a:xfrm>
          <a:prstGeom prst="round2SameRect">
            <a:avLst/>
          </a:prstGeom>
          <a:ln w="57150">
            <a:solidFill>
              <a:schemeClr val="accent1"/>
            </a:solidFill>
          </a:ln>
        </p:spPr>
        <p:txBody>
          <a:bodyPr rtlCol="0">
            <a:normAutofit/>
          </a:bodyPr>
          <a:lstStyle/>
          <a:p>
            <a:pPr lvl="0"/>
            <a:r>
              <a:rPr lang="en-US" noProof="0" dirty="0" smtClean="0"/>
              <a:t>Click icon to add picture</a:t>
            </a:r>
            <a:endParaRPr lang="en-GB" noProof="0" dirty="0"/>
          </a:p>
        </p:txBody>
      </p:sp>
      <p:sp>
        <p:nvSpPr>
          <p:cNvPr id="13" name="Picture Placeholder 10"/>
          <p:cNvSpPr>
            <a:spLocks noGrp="1"/>
          </p:cNvSpPr>
          <p:nvPr>
            <p:ph type="pic" sz="quarter" idx="15"/>
          </p:nvPr>
        </p:nvSpPr>
        <p:spPr>
          <a:xfrm rot="2700000">
            <a:off x="8015188" y="2489401"/>
            <a:ext cx="1533988" cy="1514587"/>
          </a:xfrm>
          <a:prstGeom prst="rect">
            <a:avLst/>
          </a:prstGeom>
          <a:ln w="57150">
            <a:solidFill>
              <a:schemeClr val="accent1"/>
            </a:solidFill>
          </a:ln>
        </p:spPr>
        <p:txBody>
          <a:bodyPr rtlCol="0">
            <a:normAutofit/>
          </a:bodyPr>
          <a:lstStyle/>
          <a:p>
            <a:pPr lvl="0"/>
            <a:r>
              <a:rPr lang="en-US" noProof="0" dirty="0" smtClean="0"/>
              <a:t>Click icon to add picture</a:t>
            </a:r>
            <a:endParaRPr lang="en-GB" noProof="0" dirty="0"/>
          </a:p>
        </p:txBody>
      </p:sp>
    </p:spTree>
    <p:extLst>
      <p:ext uri="{BB962C8B-B14F-4D97-AF65-F5344CB8AC3E}">
        <p14:creationId xmlns:p14="http://schemas.microsoft.com/office/powerpoint/2010/main" val="534941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28749B0-805F-4CA9-9650-0EA96A250664}" type="datetimeFigureOut">
              <a:rPr lang="en-GB" smtClean="0"/>
              <a:pPr/>
              <a:t>10/06/2014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4F8207E-AEDF-40AD-9B7F-3FB8EC649D1E}" type="slidenum">
              <a:rPr lang="en-GB" smtClean="0"/>
              <a:pPr/>
              <a:t>‹#›</a:t>
            </a:fld>
            <a:endParaRPr lang="en-GB" dirty="0"/>
          </a:p>
        </p:txBody>
      </p:sp>
    </p:spTree>
    <p:extLst>
      <p:ext uri="{BB962C8B-B14F-4D97-AF65-F5344CB8AC3E}">
        <p14:creationId xmlns:p14="http://schemas.microsoft.com/office/powerpoint/2010/main" val="340713532"/>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8749B0-805F-4CA9-9650-0EA96A250664}" type="datetimeFigureOut">
              <a:rPr lang="en-GB" smtClean="0"/>
              <a:pPr/>
              <a:t>10/06/2014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4F8207E-AEDF-40AD-9B7F-3FB8EC649D1E}" type="slidenum">
              <a:rPr lang="en-GB" smtClean="0"/>
              <a:pPr/>
              <a:t>‹#›</a:t>
            </a:fld>
            <a:endParaRPr lang="en-GB" dirty="0"/>
          </a:p>
        </p:txBody>
      </p:sp>
    </p:spTree>
    <p:extLst>
      <p:ext uri="{BB962C8B-B14F-4D97-AF65-F5344CB8AC3E}">
        <p14:creationId xmlns:p14="http://schemas.microsoft.com/office/powerpoint/2010/main" val="3902083513"/>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28749B0-805F-4CA9-9650-0EA96A250664}" type="datetimeFigureOut">
              <a:rPr lang="en-GB" smtClean="0"/>
              <a:pPr/>
              <a:t>10/06/2014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4F8207E-AEDF-40AD-9B7F-3FB8EC649D1E}" type="slidenum">
              <a:rPr lang="en-GB" smtClean="0"/>
              <a:pPr/>
              <a:t>‹#›</a:t>
            </a:fld>
            <a:endParaRPr lang="en-GB" dirty="0"/>
          </a:p>
        </p:txBody>
      </p:sp>
    </p:spTree>
    <p:extLst>
      <p:ext uri="{BB962C8B-B14F-4D97-AF65-F5344CB8AC3E}">
        <p14:creationId xmlns:p14="http://schemas.microsoft.com/office/powerpoint/2010/main" val="239259799"/>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28749B0-805F-4CA9-9650-0EA96A250664}" type="datetimeFigureOut">
              <a:rPr lang="en-GB" smtClean="0"/>
              <a:pPr/>
              <a:t>10/06/2014</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94F8207E-AEDF-40AD-9B7F-3FB8EC649D1E}" type="slidenum">
              <a:rPr lang="en-GB" smtClean="0"/>
              <a:pPr/>
              <a:t>‹#›</a:t>
            </a:fld>
            <a:endParaRPr lang="en-GB" dirty="0"/>
          </a:p>
        </p:txBody>
      </p:sp>
    </p:spTree>
    <p:extLst>
      <p:ext uri="{BB962C8B-B14F-4D97-AF65-F5344CB8AC3E}">
        <p14:creationId xmlns:p14="http://schemas.microsoft.com/office/powerpoint/2010/main" val="2500961485"/>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28749B0-805F-4CA9-9650-0EA96A250664}" type="datetimeFigureOut">
              <a:rPr lang="en-GB" smtClean="0"/>
              <a:pPr/>
              <a:t>10/06/2014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4F8207E-AEDF-40AD-9B7F-3FB8EC649D1E}" type="slidenum">
              <a:rPr lang="en-GB" smtClean="0"/>
              <a:pPr/>
              <a:t>‹#›</a:t>
            </a:fld>
            <a:endParaRPr lang="en-GB" dirty="0"/>
          </a:p>
        </p:txBody>
      </p:sp>
    </p:spTree>
    <p:extLst>
      <p:ext uri="{BB962C8B-B14F-4D97-AF65-F5344CB8AC3E}">
        <p14:creationId xmlns:p14="http://schemas.microsoft.com/office/powerpoint/2010/main" val="4205254638"/>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8749B0-805F-4CA9-9650-0EA96A250664}" type="datetimeFigureOut">
              <a:rPr lang="en-GB" smtClean="0"/>
              <a:pPr/>
              <a:t>10/06/2014</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94F8207E-AEDF-40AD-9B7F-3FB8EC649D1E}" type="slidenum">
              <a:rPr lang="en-GB" smtClean="0"/>
              <a:pPr/>
              <a:t>‹#›</a:t>
            </a:fld>
            <a:endParaRPr lang="en-GB" dirty="0"/>
          </a:p>
        </p:txBody>
      </p:sp>
    </p:spTree>
    <p:extLst>
      <p:ext uri="{BB962C8B-B14F-4D97-AF65-F5344CB8AC3E}">
        <p14:creationId xmlns:p14="http://schemas.microsoft.com/office/powerpoint/2010/main" val="435761086"/>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8749B0-805F-4CA9-9650-0EA96A250664}" type="datetimeFigureOut">
              <a:rPr lang="en-GB" smtClean="0"/>
              <a:pPr/>
              <a:t>10/06/2014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4F8207E-AEDF-40AD-9B7F-3FB8EC649D1E}" type="slidenum">
              <a:rPr lang="en-GB" smtClean="0"/>
              <a:pPr/>
              <a:t>‹#›</a:t>
            </a:fld>
            <a:endParaRPr lang="en-GB" dirty="0"/>
          </a:p>
        </p:txBody>
      </p:sp>
    </p:spTree>
    <p:extLst>
      <p:ext uri="{BB962C8B-B14F-4D97-AF65-F5344CB8AC3E}">
        <p14:creationId xmlns:p14="http://schemas.microsoft.com/office/powerpoint/2010/main" val="2556756735"/>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8749B0-805F-4CA9-9650-0EA96A250664}" type="datetimeFigureOut">
              <a:rPr lang="en-GB" smtClean="0"/>
              <a:pPr/>
              <a:t>10/06/2014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4F8207E-AEDF-40AD-9B7F-3FB8EC649D1E}" type="slidenum">
              <a:rPr lang="en-GB" smtClean="0"/>
              <a:pPr/>
              <a:t>‹#›</a:t>
            </a:fld>
            <a:endParaRPr lang="en-GB" dirty="0"/>
          </a:p>
        </p:txBody>
      </p:sp>
    </p:spTree>
    <p:extLst>
      <p:ext uri="{BB962C8B-B14F-4D97-AF65-F5344CB8AC3E}">
        <p14:creationId xmlns:p14="http://schemas.microsoft.com/office/powerpoint/2010/main" val="2177965497"/>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image" Target="../media/image2.jpeg"/><Relationship Id="rId21" Type="http://schemas.openxmlformats.org/officeDocument/2006/relationships/image" Target="../media/image3.jpeg"/><Relationship Id="rId22" Type="http://schemas.openxmlformats.org/officeDocument/2006/relationships/image" Target="../media/image4.jpe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8749B0-805F-4CA9-9650-0EA96A250664}" type="datetimeFigureOut">
              <a:rPr lang="en-GB" smtClean="0"/>
              <a:pPr/>
              <a:t>10/06/2014</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F8207E-AEDF-40AD-9B7F-3FB8EC649D1E}" type="slidenum">
              <a:rPr lang="en-GB" smtClean="0"/>
              <a:pPr/>
              <a:t>‹#›</a:t>
            </a:fld>
            <a:endParaRPr lang="en-GB" dirty="0"/>
          </a:p>
        </p:txBody>
      </p:sp>
      <p:pic>
        <p:nvPicPr>
          <p:cNvPr id="7" name="Picture 9" descr="CDDFT-2-line-Colour-Small.jpg"/>
          <p:cNvPicPr>
            <a:picLocks noChangeAspect="1"/>
          </p:cNvPicPr>
          <p:nvPr/>
        </p:nvPicPr>
        <p:blipFill>
          <a:blip r:embed="rId19" cstate="print">
            <a:extLst>
              <a:ext uri="{28A0092B-C50C-407E-A947-70E740481C1C}">
                <a14:useLocalDpi xmlns:a14="http://schemas.microsoft.com/office/drawing/2010/main" val="0"/>
              </a:ext>
            </a:extLst>
          </a:blip>
          <a:srcRect/>
          <a:stretch>
            <a:fillRect/>
          </a:stretch>
        </p:blipFill>
        <p:spPr bwMode="auto">
          <a:xfrm>
            <a:off x="6011863" y="333375"/>
            <a:ext cx="2808287"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8" descr="COMBINED HEARTS.jpg"/>
          <p:cNvPicPr>
            <a:picLocks noChangeAspect="1"/>
          </p:cNvPicPr>
          <p:nvPr/>
        </p:nvPicPr>
        <p:blipFill>
          <a:blip r:embed="rId20"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79388" y="188913"/>
            <a:ext cx="1512887"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WAATW COLOUR.jpg"/>
          <p:cNvPicPr>
            <a:picLocks noChangeAspect="1"/>
          </p:cNvPicPr>
          <p:nvPr/>
        </p:nvPicPr>
        <p:blipFill>
          <a:blip r:embed="rId21" cstate="print">
            <a:extLst>
              <a:ext uri="{28A0092B-C50C-407E-A947-70E740481C1C}">
                <a14:useLocalDpi xmlns:a14="http://schemas.microsoft.com/office/drawing/2010/main" val="0"/>
              </a:ext>
            </a:extLst>
          </a:blip>
          <a:srcRect/>
          <a:stretch>
            <a:fillRect/>
          </a:stretch>
        </p:blipFill>
        <p:spPr bwMode="auto">
          <a:xfrm>
            <a:off x="8662988" y="4522788"/>
            <a:ext cx="242887" cy="196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a:spLocks noChangeArrowheads="1"/>
          </p:cNvSpPr>
          <p:nvPr/>
        </p:nvSpPr>
        <p:spPr bwMode="auto">
          <a:xfrm>
            <a:off x="468313" y="6308725"/>
            <a:ext cx="5111750" cy="307975"/>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GB" sz="1400" b="1" dirty="0" smtClean="0">
                <a:solidFill>
                  <a:schemeClr val="accent1"/>
                </a:solidFill>
              </a:rPr>
              <a:t>www.cddft.nhs.uk</a:t>
            </a:r>
          </a:p>
        </p:txBody>
      </p:sp>
    </p:spTree>
    <p:extLst>
      <p:ext uri="{BB962C8B-B14F-4D97-AF65-F5344CB8AC3E}">
        <p14:creationId xmlns:p14="http://schemas.microsoft.com/office/powerpoint/2010/main" val="26233308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4" r:id="rId12"/>
    <p:sldLayoutId id="2147483665" r:id="rId13"/>
    <p:sldLayoutId id="2147483666" r:id="rId14"/>
    <p:sldLayoutId id="2147483667" r:id="rId15"/>
    <p:sldLayoutId id="2147483668" r:id="rId16"/>
    <p:sldLayoutId id="2147483669" r:id="rId17"/>
  </p:sldLayoutIdLst>
  <p:transition xmlns:p14="http://schemas.microsoft.com/office/powerpoint/2010/mai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SzPct val="110000"/>
        <a:buFontTx/>
        <a:buBlip>
          <a:blip r:embed="rId22"/>
        </a:buBlip>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 Id="rId3" Type="http://schemas.openxmlformats.org/officeDocument/2006/relationships/image" Target="../media/image10.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 Id="rId3" Type="http://schemas.openxmlformats.org/officeDocument/2006/relationships/image" Target="../media/image1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 Id="rId3"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 Id="rId3"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Title 1"/>
          <p:cNvSpPr txBox="1">
            <a:spLocks/>
          </p:cNvSpPr>
          <p:nvPr/>
        </p:nvSpPr>
        <p:spPr bwMode="auto">
          <a:xfrm>
            <a:off x="1666982" y="621755"/>
            <a:ext cx="5929354" cy="4751461"/>
          </a:xfrm>
          <a:prstGeom prst="rect">
            <a:avLst/>
          </a:prstGeom>
          <a:noFill/>
          <a:ln w="9525">
            <a:noFill/>
            <a:miter lim="800000"/>
            <a:headEnd/>
            <a:tailEnd/>
          </a:ln>
        </p:spPr>
        <p:txBody>
          <a:bodyPr/>
          <a:lstStyle/>
          <a:p>
            <a:pPr algn="ctr"/>
            <a:endParaRPr lang="en-GB" sz="4000" dirty="0">
              <a:latin typeface="Arial" pitchFamily="34" charset="0"/>
              <a:cs typeface="Arial" pitchFamily="34" charset="0"/>
            </a:endParaRPr>
          </a:p>
        </p:txBody>
      </p:sp>
      <p:sp>
        <p:nvSpPr>
          <p:cNvPr id="5" name="TextBox 4"/>
          <p:cNvSpPr txBox="1"/>
          <p:nvPr/>
        </p:nvSpPr>
        <p:spPr>
          <a:xfrm>
            <a:off x="683568" y="1700808"/>
            <a:ext cx="8172400" cy="369332"/>
          </a:xfrm>
          <a:prstGeom prst="rect">
            <a:avLst/>
          </a:prstGeom>
          <a:noFill/>
        </p:spPr>
        <p:txBody>
          <a:bodyPr wrap="square" rtlCol="0">
            <a:spAutoFit/>
          </a:bodyPr>
          <a:lstStyle/>
          <a:p>
            <a:endParaRPr lang="en-GB" dirty="0" smtClean="0"/>
          </a:p>
        </p:txBody>
      </p:sp>
      <p:sp>
        <p:nvSpPr>
          <p:cNvPr id="6" name="TextBox 5"/>
          <p:cNvSpPr txBox="1"/>
          <p:nvPr/>
        </p:nvSpPr>
        <p:spPr>
          <a:xfrm>
            <a:off x="1619672" y="1700808"/>
            <a:ext cx="5976664" cy="4616648"/>
          </a:xfrm>
          <a:prstGeom prst="rect">
            <a:avLst/>
          </a:prstGeom>
          <a:noFill/>
        </p:spPr>
        <p:txBody>
          <a:bodyPr wrap="square" rtlCol="0">
            <a:spAutoFit/>
          </a:bodyPr>
          <a:lstStyle/>
          <a:p>
            <a:pPr algn="ctr"/>
            <a:r>
              <a:rPr lang="en-GB" sz="3200" b="1" dirty="0" smtClean="0"/>
              <a:t>Development of a Profit Analysis Tool to Motivate Stop Smoking Service Provider Performance</a:t>
            </a:r>
          </a:p>
          <a:p>
            <a:endParaRPr lang="en-GB" b="1" dirty="0" smtClean="0"/>
          </a:p>
          <a:p>
            <a:endParaRPr lang="en-GB" b="1" dirty="0" smtClean="0"/>
          </a:p>
          <a:p>
            <a:endParaRPr lang="en-GB" b="1" dirty="0" smtClean="0"/>
          </a:p>
          <a:p>
            <a:endParaRPr lang="en-GB" b="1" dirty="0" smtClean="0"/>
          </a:p>
          <a:p>
            <a:endParaRPr lang="en-GB" b="1" dirty="0" smtClean="0"/>
          </a:p>
          <a:p>
            <a:r>
              <a:rPr lang="en-GB" b="1" dirty="0" smtClean="0"/>
              <a:t>Presentation by Helen Pearce</a:t>
            </a:r>
          </a:p>
          <a:p>
            <a:r>
              <a:rPr lang="en-GB" b="1" dirty="0" smtClean="0"/>
              <a:t>Gateshead, South Tyneside and Sunderland  </a:t>
            </a:r>
          </a:p>
          <a:p>
            <a:r>
              <a:rPr lang="en-GB" b="1" dirty="0" smtClean="0"/>
              <a:t>NHS Stop Smoking Service</a:t>
            </a:r>
          </a:p>
          <a:p>
            <a:endParaRPr lang="en-GB" dirty="0" smtClean="0"/>
          </a:p>
          <a:p>
            <a:endParaRPr lang="en-GB" dirty="0" smtClean="0"/>
          </a:p>
          <a:p>
            <a:endParaRPr lang="en-GB"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cstate="print"/>
          <a:srcRect/>
          <a:stretch>
            <a:fillRect/>
          </a:stretch>
        </p:blipFill>
        <p:spPr bwMode="auto">
          <a:xfrm>
            <a:off x="395536" y="1124744"/>
            <a:ext cx="8064896" cy="5112567"/>
          </a:xfrm>
          <a:prstGeom prst="rect">
            <a:avLst/>
          </a:prstGeom>
          <a:noFill/>
          <a:ln w="9525">
            <a:noFill/>
            <a:miter lim="800000"/>
            <a:headEnd/>
            <a:tailEnd/>
          </a:ln>
        </p:spPr>
      </p:pic>
    </p:spTree>
  </p:cSld>
  <p:clrMapOvr>
    <a:masterClrMapping/>
  </p:clrMapOvr>
  <p:transition xmlns:p14="http://schemas.microsoft.com/office/powerpoint/2010/mai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323528" y="1124744"/>
            <a:ext cx="8496944" cy="5184576"/>
          </a:xfrm>
          <a:prstGeom prst="rect">
            <a:avLst/>
          </a:prstGeom>
          <a:noFill/>
          <a:ln w="9525">
            <a:noFill/>
            <a:miter lim="800000"/>
            <a:headEnd/>
            <a:tailEnd/>
          </a:ln>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692696"/>
            <a:ext cx="8229600" cy="1143000"/>
          </a:xfrm>
        </p:spPr>
        <p:txBody>
          <a:bodyPr>
            <a:noAutofit/>
          </a:bodyPr>
          <a:lstStyle/>
          <a:p>
            <a:r>
              <a:rPr lang="en-GB" b="1" dirty="0" smtClean="0"/>
              <a:t>Conclusion</a:t>
            </a:r>
            <a:endParaRPr lang="en-US" sz="9600" b="1" dirty="0"/>
          </a:p>
        </p:txBody>
      </p:sp>
      <p:sp>
        <p:nvSpPr>
          <p:cNvPr id="3" name="Content Placeholder 2"/>
          <p:cNvSpPr>
            <a:spLocks noGrp="1"/>
          </p:cNvSpPr>
          <p:nvPr>
            <p:ph idx="1"/>
          </p:nvPr>
        </p:nvSpPr>
        <p:spPr/>
        <p:txBody>
          <a:bodyPr>
            <a:normAutofit/>
          </a:bodyPr>
          <a:lstStyle/>
          <a:p>
            <a:pPr algn="ctr">
              <a:buNone/>
            </a:pPr>
            <a:endParaRPr lang="en-GB" dirty="0" smtClean="0"/>
          </a:p>
          <a:p>
            <a:pPr>
              <a:buNone/>
            </a:pPr>
            <a:r>
              <a:rPr lang="en-GB" dirty="0" smtClean="0"/>
              <a:t>Whilst the pilot profit analysis tool appears to be useful in aiding recruitment of AI providers and encouraging investment in the delivery of quality stop smoking support, more work is needed to develop the tool to maximise and analyse its effectiveness </a:t>
            </a:r>
          </a:p>
          <a:p>
            <a:pPr algn="ct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b="1" dirty="0" smtClean="0"/>
              <a:t>Aims</a:t>
            </a:r>
            <a:endParaRPr lang="en-GB" b="1" dirty="0"/>
          </a:p>
        </p:txBody>
      </p:sp>
      <p:sp>
        <p:nvSpPr>
          <p:cNvPr id="6" name="Content Placeholder 5"/>
          <p:cNvSpPr>
            <a:spLocks noGrp="1"/>
          </p:cNvSpPr>
          <p:nvPr>
            <p:ph idx="1"/>
          </p:nvPr>
        </p:nvSpPr>
        <p:spPr>
          <a:xfrm>
            <a:off x="457200" y="1600200"/>
            <a:ext cx="8229600" cy="4493095"/>
          </a:xfrm>
        </p:spPr>
        <p:txBody>
          <a:bodyPr>
            <a:normAutofit/>
          </a:bodyPr>
          <a:lstStyle/>
          <a:p>
            <a:r>
              <a:rPr lang="en-GB" dirty="0" smtClean="0"/>
              <a:t>Context</a:t>
            </a:r>
          </a:p>
          <a:p>
            <a:pPr lvl="1"/>
            <a:r>
              <a:rPr lang="en-GB" dirty="0" smtClean="0"/>
              <a:t>GSTS model and function</a:t>
            </a:r>
          </a:p>
          <a:p>
            <a:r>
              <a:rPr lang="en-GB" dirty="0" smtClean="0"/>
              <a:t>Model Overview</a:t>
            </a:r>
          </a:p>
          <a:p>
            <a:pPr lvl="1"/>
            <a:r>
              <a:rPr lang="en-GB" dirty="0" smtClean="0"/>
              <a:t>Purpose and variables</a:t>
            </a:r>
          </a:p>
          <a:p>
            <a:r>
              <a:rPr lang="en-GB" dirty="0" smtClean="0"/>
              <a:t>Model Examples</a:t>
            </a:r>
          </a:p>
          <a:p>
            <a:pPr lvl="1"/>
            <a:r>
              <a:rPr lang="en-GB" dirty="0" smtClean="0"/>
              <a:t>Worked examples using different scenarios</a:t>
            </a:r>
          </a:p>
          <a:p>
            <a:pPr lvl="4"/>
            <a:endParaRPr lang="en-GB" dirty="0"/>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GSTS Model</a:t>
            </a:r>
            <a:endParaRPr lang="en-GB" dirty="0"/>
          </a:p>
        </p:txBody>
      </p:sp>
      <p:sp>
        <p:nvSpPr>
          <p:cNvPr id="3" name="Content Placeholder 2"/>
          <p:cNvSpPr>
            <a:spLocks noGrp="1"/>
          </p:cNvSpPr>
          <p:nvPr>
            <p:ph idx="1"/>
          </p:nvPr>
        </p:nvSpPr>
        <p:spPr/>
        <p:txBody>
          <a:bodyPr>
            <a:normAutofit fontScale="92500" lnSpcReduction="20000"/>
          </a:bodyPr>
          <a:lstStyle/>
          <a:p>
            <a:pPr>
              <a:buFont typeface="Arial" pitchFamily="34" charset="0"/>
              <a:buChar char="•"/>
            </a:pPr>
            <a:r>
              <a:rPr lang="en-GB" dirty="0" smtClean="0"/>
              <a:t>New programme management model commenced 1</a:t>
            </a:r>
            <a:r>
              <a:rPr lang="en-GB" baseline="30000" dirty="0" smtClean="0"/>
              <a:t>st</a:t>
            </a:r>
            <a:r>
              <a:rPr lang="en-GB" dirty="0" smtClean="0"/>
              <a:t> January 2013</a:t>
            </a:r>
          </a:p>
          <a:p>
            <a:pPr>
              <a:buFont typeface="Arial" pitchFamily="34" charset="0"/>
              <a:buChar char="•"/>
            </a:pPr>
            <a:r>
              <a:rPr lang="en-GB" dirty="0" smtClean="0"/>
              <a:t>Replaced the old ‘specialist’ service</a:t>
            </a:r>
          </a:p>
          <a:p>
            <a:pPr>
              <a:buFont typeface="Arial" pitchFamily="34" charset="0"/>
              <a:buChar char="•"/>
            </a:pPr>
            <a:r>
              <a:rPr lang="en-GB" dirty="0" smtClean="0"/>
              <a:t>Aimed to increase access to stop smoking support in Gateshead, South Tyneside and Sunderland</a:t>
            </a:r>
          </a:p>
          <a:p>
            <a:pPr>
              <a:buFont typeface="Arial" pitchFamily="34" charset="0"/>
              <a:buChar char="•"/>
            </a:pPr>
            <a:r>
              <a:rPr lang="en-GB" dirty="0" smtClean="0"/>
              <a:t>All stop smoking support is delivered through a network of Active Intervention (AI) providers (including pregnant smokers, young people, people with mental health problems and those with complex health issues)</a:t>
            </a:r>
            <a:endParaRPr lang="en-GB" dirty="0"/>
          </a:p>
        </p:txBody>
      </p:sp>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GSTS Function</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Training</a:t>
            </a:r>
          </a:p>
          <a:p>
            <a:pPr lvl="1"/>
            <a:r>
              <a:rPr lang="en-GB" dirty="0" smtClean="0"/>
              <a:t>All AI advisors complete a mandatory two day training programme and annual half day refresher</a:t>
            </a:r>
          </a:p>
          <a:p>
            <a:r>
              <a:rPr lang="en-GB" dirty="0" smtClean="0"/>
              <a:t>Mentoring</a:t>
            </a:r>
          </a:p>
          <a:p>
            <a:pPr lvl="1"/>
            <a:r>
              <a:rPr lang="en-GB" dirty="0" smtClean="0"/>
              <a:t>Recruitment of new providers, intensive support and target review meetings, identification of opportunities for quality improvement</a:t>
            </a:r>
          </a:p>
          <a:p>
            <a:r>
              <a:rPr lang="en-GB" dirty="0" smtClean="0"/>
              <a:t>Hub Facility</a:t>
            </a:r>
          </a:p>
          <a:p>
            <a:pPr lvl="1"/>
            <a:r>
              <a:rPr lang="en-GB" dirty="0" smtClean="0"/>
              <a:t>First point of contact for all queries, maintenance AI provider database, referral management and follow up</a:t>
            </a:r>
            <a:endParaRPr lang="en-GB" dirty="0"/>
          </a:p>
        </p:txBody>
      </p:sp>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0912" y="629816"/>
            <a:ext cx="8229600" cy="1143000"/>
          </a:xfrm>
        </p:spPr>
        <p:txBody>
          <a:bodyPr/>
          <a:lstStyle/>
          <a:p>
            <a:r>
              <a:rPr lang="en-GB" b="1" dirty="0" smtClean="0"/>
              <a:t>Business</a:t>
            </a:r>
            <a:r>
              <a:rPr lang="en-GB" dirty="0" smtClean="0"/>
              <a:t> </a:t>
            </a:r>
            <a:r>
              <a:rPr lang="en-GB" b="1" dirty="0" smtClean="0"/>
              <a:t>Model Introduction</a:t>
            </a:r>
            <a:endParaRPr lang="en-GB" b="1" dirty="0"/>
          </a:p>
        </p:txBody>
      </p:sp>
      <p:sp>
        <p:nvSpPr>
          <p:cNvPr id="3" name="Content Placeholder 2"/>
          <p:cNvSpPr>
            <a:spLocks noGrp="1"/>
          </p:cNvSpPr>
          <p:nvPr>
            <p:ph idx="1"/>
          </p:nvPr>
        </p:nvSpPr>
        <p:spPr>
          <a:xfrm>
            <a:off x="251520" y="1700808"/>
            <a:ext cx="8229600" cy="3949899"/>
          </a:xfrm>
        </p:spPr>
        <p:txBody>
          <a:bodyPr>
            <a:normAutofit/>
          </a:bodyPr>
          <a:lstStyle/>
          <a:p>
            <a:pPr>
              <a:buNone/>
            </a:pPr>
            <a:r>
              <a:rPr lang="en-GB" dirty="0" smtClean="0">
                <a:solidFill>
                  <a:srgbClr val="FF0000"/>
                </a:solidFill>
              </a:rPr>
              <a:t>	</a:t>
            </a:r>
          </a:p>
          <a:p>
            <a:pPr>
              <a:buNone/>
            </a:pPr>
            <a:r>
              <a:rPr lang="en-GB" dirty="0" smtClean="0"/>
              <a:t>Prior to initial implementation of new service model, commissioners employed a Pharmacist as pharmacy mentor to increase the number of AI providers and increased target groups, accessibility and choice</a:t>
            </a:r>
          </a:p>
          <a:p>
            <a:pPr marL="0" indent="0">
              <a:buNone/>
            </a:pPr>
            <a:endParaRPr lang="en-GB" dirty="0">
              <a:solidFill>
                <a:srgbClr val="FF0000"/>
              </a:solidFill>
            </a:endParaRP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Model Overview</a:t>
            </a:r>
            <a:endParaRPr lang="en-GB" b="1" dirty="0"/>
          </a:p>
        </p:txBody>
      </p:sp>
      <p:sp>
        <p:nvSpPr>
          <p:cNvPr id="3" name="Content Placeholder 2"/>
          <p:cNvSpPr>
            <a:spLocks noGrp="1"/>
          </p:cNvSpPr>
          <p:nvPr>
            <p:ph idx="1"/>
          </p:nvPr>
        </p:nvSpPr>
        <p:spPr/>
        <p:txBody>
          <a:bodyPr>
            <a:normAutofit fontScale="92500" lnSpcReduction="20000"/>
          </a:bodyPr>
          <a:lstStyle/>
          <a:p>
            <a:pPr>
              <a:buFont typeface="Arial" pitchFamily="34" charset="0"/>
              <a:buChar char="•"/>
            </a:pPr>
            <a:r>
              <a:rPr lang="en-GB" dirty="0" smtClean="0"/>
              <a:t>Designed to recruit and improve the performance of Level 2 providers</a:t>
            </a:r>
          </a:p>
          <a:p>
            <a:pPr>
              <a:buFont typeface="Arial" pitchFamily="34" charset="0"/>
              <a:buChar char="•"/>
            </a:pPr>
            <a:r>
              <a:rPr lang="en-GB" dirty="0" smtClean="0"/>
              <a:t>Based on payment for quit dates set plus four and 12 week quit outcomes</a:t>
            </a:r>
          </a:p>
          <a:p>
            <a:pPr>
              <a:buFont typeface="Arial" pitchFamily="34" charset="0"/>
              <a:buChar char="•"/>
            </a:pPr>
            <a:r>
              <a:rPr lang="en-GB" dirty="0" smtClean="0"/>
              <a:t>Complies with best practice guidance </a:t>
            </a:r>
          </a:p>
          <a:p>
            <a:pPr>
              <a:buFont typeface="Arial" pitchFamily="34" charset="0"/>
              <a:buChar char="•"/>
            </a:pPr>
            <a:r>
              <a:rPr lang="en-GB" dirty="0" smtClean="0"/>
              <a:t>Variables include</a:t>
            </a:r>
          </a:p>
          <a:p>
            <a:pPr lvl="1">
              <a:buFont typeface="Arial" pitchFamily="34" charset="0"/>
              <a:buChar char="•"/>
            </a:pPr>
            <a:r>
              <a:rPr lang="en-GB" dirty="0" smtClean="0"/>
              <a:t>Numbers setting quit dates</a:t>
            </a:r>
          </a:p>
          <a:p>
            <a:pPr lvl="1">
              <a:buFont typeface="Arial" pitchFamily="34" charset="0"/>
              <a:buChar char="•"/>
            </a:pPr>
            <a:r>
              <a:rPr lang="en-GB" dirty="0" smtClean="0"/>
              <a:t>Numbers quitting at four weeks</a:t>
            </a:r>
          </a:p>
          <a:p>
            <a:pPr lvl="1">
              <a:buFont typeface="Arial" pitchFamily="34" charset="0"/>
              <a:buChar char="•"/>
            </a:pPr>
            <a:r>
              <a:rPr lang="en-GB" dirty="0" smtClean="0"/>
              <a:t>Numbers quitting at 12 weeks</a:t>
            </a:r>
          </a:p>
          <a:p>
            <a:pPr lvl="1">
              <a:buFont typeface="Arial" pitchFamily="34" charset="0"/>
              <a:buChar char="•"/>
            </a:pPr>
            <a:r>
              <a:rPr lang="en-GB" dirty="0" smtClean="0"/>
              <a:t>Advisor hourly rate of pay</a:t>
            </a:r>
            <a:endParaRPr lang="en-GB" dirty="0"/>
          </a:p>
        </p:txBody>
      </p:sp>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whole thing.PNG"/>
          <p:cNvPicPr>
            <a:picLocks noChangeAspect="1"/>
          </p:cNvPicPr>
          <p:nvPr/>
        </p:nvPicPr>
        <p:blipFill>
          <a:blip r:embed="rId3" cstate="print"/>
          <a:stretch>
            <a:fillRect/>
          </a:stretch>
        </p:blipFill>
        <p:spPr>
          <a:xfrm>
            <a:off x="500034" y="1000108"/>
            <a:ext cx="8164065" cy="5382377"/>
          </a:xfrm>
          <a:prstGeom prst="rect">
            <a:avLst/>
          </a:prstGeom>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395536" y="1196752"/>
            <a:ext cx="8208912" cy="5040560"/>
          </a:xfrm>
          <a:prstGeom prst="rect">
            <a:avLst/>
          </a:prstGeom>
          <a:noFill/>
          <a:ln w="9525">
            <a:noFill/>
            <a:miter lim="800000"/>
            <a:headEnd/>
            <a:tailEnd/>
          </a:ln>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323528" y="1340768"/>
            <a:ext cx="8280920" cy="4896544"/>
          </a:xfrm>
          <a:prstGeom prst="rect">
            <a:avLst/>
          </a:prstGeom>
          <a:noFill/>
          <a:ln w="9525">
            <a:noFill/>
            <a:miter lim="800000"/>
            <a:headEnd/>
            <a:tailEnd/>
          </a:ln>
        </p:spPr>
      </p:pic>
    </p:spTree>
  </p:cSld>
  <p:clrMapOvr>
    <a:masterClrMapping/>
  </p:clrMapOvr>
  <p:transition xmlns:p14="http://schemas.microsoft.com/office/powerpoint/2010/mai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Mylar</Template>
  <TotalTime>8540</TotalTime>
  <Words>277</Words>
  <Application>Microsoft Macintosh PowerPoint</Application>
  <PresentationFormat>On-screen Show (4:3)</PresentationFormat>
  <Paragraphs>52</Paragraphs>
  <Slides>12</Slides>
  <Notes>8</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Aims</vt:lpstr>
      <vt:lpstr>GSTS Model</vt:lpstr>
      <vt:lpstr>GSTS Function</vt:lpstr>
      <vt:lpstr>Business Model Introduction</vt:lpstr>
      <vt:lpstr>Model Overview</vt:lpstr>
      <vt:lpstr>PowerPoint Presentation</vt:lpstr>
      <vt:lpstr>PowerPoint Presentation</vt:lpstr>
      <vt:lpstr>PowerPoint Presentation</vt:lpstr>
      <vt:lpstr>PowerPoint Presentation</vt:lpstr>
      <vt:lpstr>PowerPoint Presentation</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Fisher Peter (RXP) Secretary / Administrator</dc:creator>
  <cp:lastModifiedBy>Monique Tomlinson</cp:lastModifiedBy>
  <cp:revision>704</cp:revision>
  <cp:lastPrinted>2013-01-09T11:04:31Z</cp:lastPrinted>
  <dcterms:created xsi:type="dcterms:W3CDTF">2012-03-26T14:12:18Z</dcterms:created>
  <dcterms:modified xsi:type="dcterms:W3CDTF">2014-06-10T20:59:42Z</dcterms:modified>
</cp:coreProperties>
</file>