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3004800" cy="9753600"/>
  <p:notesSz cx="6858000" cy="9144000"/>
  <p:defaultTextStyle>
    <a:lvl1pPr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0564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7C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A8C3DF"/>
              </a:solidFill>
              <a:prstDash val="solid"/>
              <a:miter lim="400000"/>
            </a:ln>
          </a:left>
          <a:right>
            <a:ln w="12700" cap="flat">
              <a:solidFill>
                <a:srgbClr val="A8C3DF"/>
              </a:solidFill>
              <a:prstDash val="solid"/>
              <a:miter lim="400000"/>
            </a:ln>
          </a:right>
          <a:top>
            <a:ln w="12700" cap="flat">
              <a:solidFill>
                <a:srgbClr val="A8C3DF"/>
              </a:solidFill>
              <a:prstDash val="solid"/>
              <a:miter lim="400000"/>
            </a:ln>
          </a:top>
          <a:bottom>
            <a:ln w="12700" cap="flat">
              <a:solidFill>
                <a:srgbClr val="A8C3DF"/>
              </a:solidFill>
              <a:prstDash val="solid"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solidFill>
                <a:srgbClr val="A8C3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C3DF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4975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9639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183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027523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508000" y="659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>
            <a:off x="508000" y="408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 rot="16200000">
            <a:off x="7172923" y="53476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08000" y="913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08000" y="662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Shape 16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508000" y="4876800"/>
            <a:ext cx="56763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508000" y="2768600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1pPr>
      <a:lvl2pPr indent="228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2pPr>
      <a:lvl3pPr indent="457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3pPr>
      <a:lvl4pPr indent="685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4pPr>
      <a:lvl5pPr indent="9144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5pPr>
      <a:lvl6pPr indent="11430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6pPr>
      <a:lvl7pPr indent="1371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7pPr>
      <a:lvl8pPr indent="1600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8pPr>
      <a:lvl9pPr indent="1828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9pPr>
    </p:titleStyle>
    <p:bodyStyle>
      <a:lvl1pPr marL="4699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1pPr>
      <a:lvl2pPr marL="9398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2pPr>
      <a:lvl3pPr marL="14097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3pPr>
      <a:lvl4pPr marL="18796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4pPr>
      <a:lvl5pPr marL="23495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5pPr>
      <a:lvl6pPr marL="28194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6pPr>
      <a:lvl7pPr marL="32893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7pPr>
      <a:lvl8pPr marL="37592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8pPr>
      <a:lvl9pPr marL="42291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creen Shot 2014-05-27 at 16.04.42.png"/>
          <p:cNvPicPr/>
          <p:nvPr/>
        </p:nvPicPr>
        <p:blipFill>
          <a:blip r:embed="rId2">
            <a:extLst/>
          </a:blip>
          <a:srcRect l="12458" r="1245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creen Shot 2014-05-27 at 16.21.48.png"/>
          <p:cNvPicPr/>
          <p:nvPr/>
        </p:nvPicPr>
        <p:blipFill>
          <a:blip r:embed="rId2">
            <a:extLst/>
          </a:blip>
          <a:srcRect l="7358" r="735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creen Shot 2014-05-27 at 16.06.24.png"/>
          <p:cNvPicPr/>
          <p:nvPr/>
        </p:nvPicPr>
        <p:blipFill>
          <a:blip r:embed="rId2">
            <a:extLst/>
          </a:blip>
          <a:srcRect l="7275" r="727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creen Shot 2014-05-27 at 16.21.58.png"/>
          <p:cNvPicPr/>
          <p:nvPr/>
        </p:nvPicPr>
        <p:blipFill>
          <a:blip r:embed="rId2">
            <a:extLst/>
          </a:blip>
          <a:srcRect l="7214" r="721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creen Shot 2014-05-27 at 16.06.42.png"/>
          <p:cNvPicPr/>
          <p:nvPr/>
        </p:nvPicPr>
        <p:blipFill>
          <a:blip r:embed="rId2">
            <a:extLst/>
          </a:blip>
          <a:srcRect l="7306" r="730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creen Shot 2014-05-27 at 16.22.05.png"/>
          <p:cNvPicPr/>
          <p:nvPr/>
        </p:nvPicPr>
        <p:blipFill>
          <a:blip r:embed="rId2">
            <a:extLst/>
          </a:blip>
          <a:srcRect l="7323" r="732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creen Shot 2014-05-27 at 16.07.02.png"/>
          <p:cNvPicPr/>
          <p:nvPr/>
        </p:nvPicPr>
        <p:blipFill>
          <a:blip r:embed="rId2">
            <a:extLst/>
          </a:blip>
          <a:srcRect l="7275" r="727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creen Shot 2014-05-27 at 16.22.15.png"/>
          <p:cNvPicPr/>
          <p:nvPr/>
        </p:nvPicPr>
        <p:blipFill>
          <a:blip r:embed="rId2">
            <a:extLst/>
          </a:blip>
          <a:srcRect l="7327" r="7327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creen Shot 2014-05-27 at 16.13.43.png"/>
          <p:cNvPicPr/>
          <p:nvPr/>
        </p:nvPicPr>
        <p:blipFill>
          <a:blip r:embed="rId2">
            <a:extLst/>
          </a:blip>
          <a:srcRect l="7228" r="722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creen Shot 2014-05-27 at 16.22.27.png"/>
          <p:cNvPicPr/>
          <p:nvPr/>
        </p:nvPicPr>
        <p:blipFill>
          <a:blip r:embed="rId2">
            <a:extLst/>
          </a:blip>
          <a:srcRect l="7327" r="7327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creen Shot 2014-05-27 at 16.14.13.png"/>
          <p:cNvPicPr/>
          <p:nvPr/>
        </p:nvPicPr>
        <p:blipFill>
          <a:blip r:embed="rId2">
            <a:extLst/>
          </a:blip>
          <a:srcRect l="7367" r="7367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creen Shot 2014-05-27 at 15.53.09.png"/>
          <p:cNvPicPr/>
          <p:nvPr/>
        </p:nvPicPr>
        <p:blipFill>
          <a:blip r:embed="rId2">
            <a:extLst/>
          </a:blip>
          <a:srcRect l="13474" r="1347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creen Shot 2014-05-27 at 16.22.40.png"/>
          <p:cNvPicPr/>
          <p:nvPr/>
        </p:nvPicPr>
        <p:blipFill>
          <a:blip r:embed="rId2">
            <a:extLst/>
          </a:blip>
          <a:srcRect l="7262" r="726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creen Shot 2014-05-27 at 16.14.23.png"/>
          <p:cNvPicPr/>
          <p:nvPr/>
        </p:nvPicPr>
        <p:blipFill>
          <a:blip r:embed="rId2">
            <a:extLst/>
          </a:blip>
          <a:srcRect l="7136" r="713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creen Shot 2014-05-27 at 16.14.34.png"/>
          <p:cNvPicPr/>
          <p:nvPr/>
        </p:nvPicPr>
        <p:blipFill>
          <a:blip r:embed="rId2">
            <a:extLst/>
          </a:blip>
          <a:srcRect l="7340" r="734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creen Shot 2014-05-27 at 16.15.15.png"/>
          <p:cNvPicPr/>
          <p:nvPr/>
        </p:nvPicPr>
        <p:blipFill>
          <a:blip r:embed="rId2">
            <a:extLst/>
          </a:blip>
          <a:srcRect l="7275" r="727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creen Shot 2014-05-27 at 16.22.50.png"/>
          <p:cNvPicPr/>
          <p:nvPr/>
        </p:nvPicPr>
        <p:blipFill>
          <a:blip r:embed="rId2">
            <a:extLst/>
          </a:blip>
          <a:srcRect l="7306" r="730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508000" y="3505200"/>
            <a:ext cx="7200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UKNSCC 2014</a:t>
            </a:r>
          </a:p>
        </p:txBody>
      </p:sp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D93E2B"/>
                </a:solidFill>
              </a:rPr>
              <a:t>Social Media for Smoking Cessation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Jen Thornton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@jenthornton01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@thefilterwales</a:t>
            </a:r>
          </a:p>
        </p:txBody>
      </p:sp>
      <p:pic>
        <p:nvPicPr>
          <p:cNvPr id="94" name="logo-round-hollow-pn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44371" y="7194180"/>
            <a:ext cx="2010361" cy="200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English Logo with Strapline transparent backgroun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9841" y="7465559"/>
            <a:ext cx="4656224" cy="1464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i="1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i="1">
                <a:solidFill>
                  <a:srgbClr val="414141"/>
                </a:solidFill>
              </a:rPr>
              <a:t> 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469900" y="544561"/>
            <a:ext cx="12065000" cy="5537201"/>
            <a:chOff x="-127000" y="-88900"/>
            <a:chExt cx="12065000" cy="5537200"/>
          </a:xfrm>
        </p:grpSpPr>
        <p:pic>
          <p:nvPicPr>
            <p:cNvPr id="99" name="collaage.jpg"/>
            <p:cNvPicPr/>
            <p:nvPr/>
          </p:nvPicPr>
          <p:blipFill>
            <a:blip r:embed="rId2">
              <a:extLst/>
            </a:blip>
            <a:srcRect t="61" b="61"/>
            <a:stretch>
              <a:fillRect/>
            </a:stretch>
          </p:blipFill>
          <p:spPr>
            <a:xfrm>
              <a:off x="0" y="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" name="Picture 9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12065000" cy="5537200"/>
            </a:xfrm>
            <a:prstGeom prst="rect">
              <a:avLst/>
            </a:prstGeom>
            <a:effectLst/>
          </p:spPr>
        </p:pic>
      </p:grp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Introduction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About The Filter project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How we are using social media for cessation advice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What are the next steps?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6"/>
          <p:cNvGrpSpPr/>
          <p:nvPr/>
        </p:nvGrpSpPr>
        <p:grpSpPr>
          <a:xfrm>
            <a:off x="6692900" y="2565400"/>
            <a:ext cx="5842000" cy="6680201"/>
            <a:chOff x="-127000" y="-88900"/>
            <a:chExt cx="5842000" cy="6680200"/>
          </a:xfrm>
        </p:grpSpPr>
        <p:pic>
          <p:nvPicPr>
            <p:cNvPr id="105" name="Screen Shot 2014-05-28 at 16.04.35.png"/>
            <p:cNvPicPr/>
            <p:nvPr/>
          </p:nvPicPr>
          <p:blipFill>
            <a:blip r:embed="rId2">
              <a:extLst/>
            </a:blip>
            <a:srcRect l="7134" r="24216" b="3824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" name="Picture 10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The Filter Project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2425" lvl="0" indent="-352425" defTabSz="525779">
              <a:spcBef>
                <a:spcPts val="16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Part of ASH Wales</a:t>
            </a:r>
          </a:p>
          <a:p>
            <a:pPr marL="352425" lvl="0" indent="-352425" defTabSz="525779">
              <a:spcBef>
                <a:spcPts val="16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Funded by BIG Lottery Fund Wales</a:t>
            </a:r>
          </a:p>
          <a:p>
            <a:pPr marL="352425" lvl="0" indent="-352425" defTabSz="525779">
              <a:spcBef>
                <a:spcPts val="16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Launched in January 2012</a:t>
            </a:r>
          </a:p>
          <a:p>
            <a:pPr marL="352425" lvl="0" indent="-352425" defTabSz="525779">
              <a:spcBef>
                <a:spcPts val="16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27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3" indent="617219" defTabSz="525779">
              <a:spcBef>
                <a:spcPts val="16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Information / Website</a:t>
            </a:r>
          </a:p>
          <a:p>
            <a:pPr marL="0" lvl="3" indent="617219" defTabSz="525779">
              <a:spcBef>
                <a:spcPts val="16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Campaigns</a:t>
            </a:r>
          </a:p>
          <a:p>
            <a:pPr marL="0" lvl="3" indent="617219" defTabSz="525779">
              <a:spcBef>
                <a:spcPts val="16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Training</a:t>
            </a:r>
          </a:p>
          <a:p>
            <a:pPr marL="0" lvl="3" indent="617219" defTabSz="525779">
              <a:spcBef>
                <a:spcPts val="16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Workshops</a:t>
            </a:r>
          </a:p>
          <a:p>
            <a:pPr marL="0" lvl="3" indent="617219" defTabSz="525779">
              <a:spcBef>
                <a:spcPts val="16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Smartphone app</a:t>
            </a:r>
          </a:p>
          <a:p>
            <a:pPr marL="0" lvl="3" indent="617219" defTabSz="525779">
              <a:spcBef>
                <a:spcPts val="16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Advice Line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2"/>
          <p:cNvGrpSpPr/>
          <p:nvPr/>
        </p:nvGrpSpPr>
        <p:grpSpPr>
          <a:xfrm>
            <a:off x="6576615" y="2565400"/>
            <a:ext cx="6074570" cy="6680200"/>
            <a:chOff x="-127000" y="-88900"/>
            <a:chExt cx="6074568" cy="6680200"/>
          </a:xfrm>
        </p:grpSpPr>
        <p:pic>
          <p:nvPicPr>
            <p:cNvPr id="111" name="Call us logos for facebook.jpg"/>
            <p:cNvPicPr/>
            <p:nvPr/>
          </p:nvPicPr>
          <p:blipFill>
            <a:blip r:embed="rId2">
              <a:extLst/>
            </a:blip>
            <a:srcRect l="1568" r="6768"/>
            <a:stretch>
              <a:fillRect/>
            </a:stretch>
          </p:blipFill>
          <p:spPr>
            <a:xfrm>
              <a:off x="0" y="0"/>
              <a:ext cx="5820569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" name="Picture 10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074569" cy="6680200"/>
            </a:xfrm>
            <a:prstGeom prst="rect">
              <a:avLst/>
            </a:prstGeom>
            <a:effectLst/>
          </p:spPr>
        </p:pic>
      </p:grpSp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Advice Line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Free, accessible</a:t>
            </a:r>
          </a:p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Advisors trained in both youth work and smoking cessation</a:t>
            </a:r>
          </a:p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Responsive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8"/>
          <p:cNvGrpSpPr/>
          <p:nvPr/>
        </p:nvGrpSpPr>
        <p:grpSpPr>
          <a:xfrm>
            <a:off x="6692900" y="2565400"/>
            <a:ext cx="5842000" cy="6680200"/>
            <a:chOff x="-127000" y="-88900"/>
            <a:chExt cx="5842000" cy="6680200"/>
          </a:xfrm>
        </p:grpSpPr>
        <p:pic>
          <p:nvPicPr>
            <p:cNvPr id="117" name="Twitterteens.jpg"/>
            <p:cNvPicPr/>
            <p:nvPr/>
          </p:nvPicPr>
          <p:blipFill>
            <a:blip r:embed="rId2">
              <a:extLst/>
            </a:blip>
            <a:srcRect t="4545" b="4545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" name="Picture 11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We Go To Them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Most young people are already using social media</a:t>
            </a:r>
          </a:p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Why invite them to a new ‘place’ where they are not comfortable?</a:t>
            </a:r>
          </a:p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91583" lvl="0" indent="-391583"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Outreach more effective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creen Shot 2014-05-27 at 16.04.54.png"/>
          <p:cNvPicPr/>
          <p:nvPr/>
        </p:nvPicPr>
        <p:blipFill>
          <a:blip r:embed="rId2">
            <a:extLst/>
          </a:blip>
          <a:srcRect l="12526" r="1252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4"/>
          <p:cNvGrpSpPr/>
          <p:nvPr/>
        </p:nvGrpSpPr>
        <p:grpSpPr>
          <a:xfrm>
            <a:off x="6450458" y="2565400"/>
            <a:ext cx="6326883" cy="6680200"/>
            <a:chOff x="-126999" y="-88900"/>
            <a:chExt cx="6326881" cy="6680200"/>
          </a:xfrm>
        </p:grpSpPr>
        <p:pic>
          <p:nvPicPr>
            <p:cNvPr id="123" name="Screen Shot 2014-05-28 at 16.17.50.png"/>
            <p:cNvPicPr/>
            <p:nvPr/>
          </p:nvPicPr>
          <p:blipFill>
            <a:blip r:embed="rId2">
              <a:extLst/>
            </a:blip>
            <a:srcRect l="5680" r="5680"/>
            <a:stretch>
              <a:fillRect/>
            </a:stretch>
          </p:blipFill>
          <p:spPr>
            <a:xfrm>
              <a:off x="0" y="0"/>
              <a:ext cx="6072883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Picture 12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326882" cy="6680200"/>
            </a:xfrm>
            <a:prstGeom prst="rect">
              <a:avLst/>
            </a:prstGeom>
            <a:effectLst/>
          </p:spPr>
        </p:pic>
      </p:grp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Connecting On Twitter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Social Media team finds relevant Tweets and   favourites them</a:t>
            </a:r>
          </a:p>
          <a:p>
            <a:pPr marL="313266" lvl="0" indent="-313266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Advice Line team responds directly</a:t>
            </a:r>
          </a:p>
          <a:p>
            <a:pPr marL="313266" lvl="0" indent="-313266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Information and support, not instruction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 Shot 2014-05-27 at 16.35.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1" y="530488"/>
            <a:ext cx="12992398" cy="8692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Connecting on Twitter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6691219" y="558799"/>
            <a:ext cx="5842001" cy="8661401"/>
            <a:chOff x="-127000" y="-88900"/>
            <a:chExt cx="5842000" cy="8661400"/>
          </a:xfrm>
        </p:grpSpPr>
        <p:pic>
          <p:nvPicPr>
            <p:cNvPr id="132" name="Screen Shot 2014-05-29 at 14.31.20.png"/>
            <p:cNvPicPr/>
            <p:nvPr/>
          </p:nvPicPr>
          <p:blipFill>
            <a:blip r:embed="rId2">
              <a:extLst/>
            </a:blip>
            <a:srcRect t="1197" b="2662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Picture 13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D93E2B"/>
                </a:solidFill>
              </a:rPr>
              <a:t>Different Conversations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After initial intervention, conversation led by young person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Some people want to chat, others just get the information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Effectively the same as offline brief intervention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9"/>
          <p:cNvGrpSpPr/>
          <p:nvPr/>
        </p:nvGrpSpPr>
        <p:grpSpPr>
          <a:xfrm>
            <a:off x="6729319" y="4683899"/>
            <a:ext cx="5753101" cy="4559301"/>
            <a:chOff x="-127000" y="-88900"/>
            <a:chExt cx="5753100" cy="4559300"/>
          </a:xfrm>
        </p:grpSpPr>
        <p:pic>
          <p:nvPicPr>
            <p:cNvPr id="138" name="Screen Shot 2014-05-29 at 14.26.40.png"/>
            <p:cNvPicPr/>
            <p:nvPr/>
          </p:nvPicPr>
          <p:blipFill>
            <a:blip r:embed="rId2">
              <a:extLst/>
            </a:blip>
            <a:srcRect l="5470" r="11599"/>
            <a:stretch>
              <a:fillRect/>
            </a:stretch>
          </p:blipFill>
          <p:spPr>
            <a:xfrm>
              <a:off x="0" y="0"/>
              <a:ext cx="5499100" cy="4229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Picture 13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753100" cy="4559300"/>
            </a:xfrm>
            <a:prstGeom prst="rect">
              <a:avLst/>
            </a:prstGeom>
            <a:effectLst/>
          </p:spPr>
        </p:pic>
      </p:grpSp>
      <p:grpSp>
        <p:nvGrpSpPr>
          <p:cNvPr id="142" name="Group 142"/>
          <p:cNvGrpSpPr/>
          <p:nvPr/>
        </p:nvGrpSpPr>
        <p:grpSpPr>
          <a:xfrm>
            <a:off x="6733562" y="520700"/>
            <a:ext cx="5753101" cy="3860800"/>
            <a:chOff x="-127000" y="-88900"/>
            <a:chExt cx="5753100" cy="3860800"/>
          </a:xfrm>
        </p:grpSpPr>
        <p:pic>
          <p:nvPicPr>
            <p:cNvPr id="141" name="Screen Shot 2014-05-29 at 14.25.09.png"/>
            <p:cNvPicPr/>
            <p:nvPr/>
          </p:nvPicPr>
          <p:blipFill>
            <a:blip r:embed="rId4">
              <a:extLst/>
            </a:blip>
            <a:srcRect t="1035" b="11707"/>
            <a:stretch>
              <a:fillRect/>
            </a:stretch>
          </p:blipFill>
          <p:spPr>
            <a:xfrm>
              <a:off x="0" y="0"/>
              <a:ext cx="5499100" cy="3530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Picture 139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88900"/>
              <a:ext cx="5753100" cy="3860800"/>
            </a:xfrm>
            <a:prstGeom prst="rect">
              <a:avLst/>
            </a:prstGeom>
            <a:effectLst/>
          </p:spPr>
        </p:pic>
      </p:grpSp>
      <p:grpSp>
        <p:nvGrpSpPr>
          <p:cNvPr id="145" name="Group 145"/>
          <p:cNvGrpSpPr/>
          <p:nvPr/>
        </p:nvGrpSpPr>
        <p:grpSpPr>
          <a:xfrm>
            <a:off x="474128" y="4678749"/>
            <a:ext cx="5753101" cy="4559301"/>
            <a:chOff x="-127000" y="-88900"/>
            <a:chExt cx="5753100" cy="4559300"/>
          </a:xfrm>
        </p:grpSpPr>
        <p:pic>
          <p:nvPicPr>
            <p:cNvPr id="144" name="Screen Shot 2014-05-29 at 14.25.14.png"/>
            <p:cNvPicPr/>
            <p:nvPr/>
          </p:nvPicPr>
          <p:blipFill>
            <a:blip r:embed="rId6">
              <a:extLst/>
            </a:blip>
            <a:srcRect l="3417" r="3417"/>
            <a:stretch>
              <a:fillRect/>
            </a:stretch>
          </p:blipFill>
          <p:spPr>
            <a:xfrm>
              <a:off x="0" y="0"/>
              <a:ext cx="5499100" cy="4229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" name="Picture 14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753100" cy="4559300"/>
            </a:xfrm>
            <a:prstGeom prst="rect">
              <a:avLst/>
            </a:prstGeom>
            <a:effectLst/>
          </p:spPr>
        </p:pic>
      </p:grpSp>
      <p:grpSp>
        <p:nvGrpSpPr>
          <p:cNvPr id="148" name="Group 148"/>
          <p:cNvGrpSpPr/>
          <p:nvPr/>
        </p:nvGrpSpPr>
        <p:grpSpPr>
          <a:xfrm>
            <a:off x="478371" y="515550"/>
            <a:ext cx="5753101" cy="3860801"/>
            <a:chOff x="-127000" y="-91416"/>
            <a:chExt cx="5753100" cy="3860800"/>
          </a:xfrm>
        </p:grpSpPr>
        <p:pic>
          <p:nvPicPr>
            <p:cNvPr id="147" name="Screen Shot 2014-05-29 at 14.25.01.png"/>
            <p:cNvPicPr/>
            <p:nvPr/>
          </p:nvPicPr>
          <p:blipFill>
            <a:blip r:embed="rId7">
              <a:extLst/>
            </a:blip>
            <a:srcRect b="6653"/>
            <a:stretch>
              <a:fillRect/>
            </a:stretch>
          </p:blipFill>
          <p:spPr>
            <a:xfrm>
              <a:off x="0" y="0"/>
              <a:ext cx="5499100" cy="35280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Picture 145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27000" y="-91417"/>
              <a:ext cx="5753100" cy="38608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2"/>
          <p:cNvGrpSpPr/>
          <p:nvPr/>
        </p:nvGrpSpPr>
        <p:grpSpPr>
          <a:xfrm>
            <a:off x="130224" y="1072157"/>
            <a:ext cx="6155185" cy="7609286"/>
            <a:chOff x="-126999" y="-88899"/>
            <a:chExt cx="6155183" cy="7609284"/>
          </a:xfrm>
        </p:grpSpPr>
        <p:pic>
          <p:nvPicPr>
            <p:cNvPr id="151" name="Screen Shot 2014-05-29 at 14.28.04.png"/>
            <p:cNvPicPr/>
            <p:nvPr/>
          </p:nvPicPr>
          <p:blipFill>
            <a:blip r:embed="rId2">
              <a:extLst/>
            </a:blip>
            <a:srcRect l="1954" r="5376"/>
            <a:stretch>
              <a:fillRect/>
            </a:stretch>
          </p:blipFill>
          <p:spPr>
            <a:xfrm>
              <a:off x="0" y="0"/>
              <a:ext cx="5901184" cy="7279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" name="Picture 14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1"/>
              <a:ext cx="6155184" cy="7609286"/>
            </a:xfrm>
            <a:prstGeom prst="rect">
              <a:avLst/>
            </a:prstGeom>
            <a:effectLst/>
          </p:spPr>
        </p:pic>
      </p:grpSp>
      <p:grpSp>
        <p:nvGrpSpPr>
          <p:cNvPr id="155" name="Group 155"/>
          <p:cNvGrpSpPr/>
          <p:nvPr/>
        </p:nvGrpSpPr>
        <p:grpSpPr>
          <a:xfrm>
            <a:off x="6681291" y="1072157"/>
            <a:ext cx="6155185" cy="7609286"/>
            <a:chOff x="-126999" y="-88899"/>
            <a:chExt cx="6155183" cy="7609284"/>
          </a:xfrm>
        </p:grpSpPr>
        <p:pic>
          <p:nvPicPr>
            <p:cNvPr id="154" name="Screen Shot 2014-05-29 at 14.37.52.png"/>
            <p:cNvPicPr/>
            <p:nvPr/>
          </p:nvPicPr>
          <p:blipFill>
            <a:blip r:embed="rId4">
              <a:extLst/>
            </a:blip>
            <a:srcRect l="4060" r="4060"/>
            <a:stretch>
              <a:fillRect/>
            </a:stretch>
          </p:blipFill>
          <p:spPr>
            <a:xfrm>
              <a:off x="0" y="0"/>
              <a:ext cx="5901184" cy="7279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" name="Picture 15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155184" cy="76092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9"/>
          <p:cNvGrpSpPr/>
          <p:nvPr/>
        </p:nvGrpSpPr>
        <p:grpSpPr>
          <a:xfrm>
            <a:off x="142924" y="1072157"/>
            <a:ext cx="6155185" cy="7609286"/>
            <a:chOff x="-126999" y="-88899"/>
            <a:chExt cx="6155183" cy="7609284"/>
          </a:xfrm>
        </p:grpSpPr>
        <p:pic>
          <p:nvPicPr>
            <p:cNvPr id="158" name="Screen Shot 2014-05-29 at 14.38.00.png"/>
            <p:cNvPicPr/>
            <p:nvPr/>
          </p:nvPicPr>
          <p:blipFill>
            <a:blip r:embed="rId2">
              <a:extLst/>
            </a:blip>
            <a:srcRect l="5904" r="7762"/>
            <a:stretch>
              <a:fillRect/>
            </a:stretch>
          </p:blipFill>
          <p:spPr>
            <a:xfrm>
              <a:off x="0" y="0"/>
              <a:ext cx="5901184" cy="7279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Picture 15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1"/>
              <a:ext cx="6155184" cy="7609286"/>
            </a:xfrm>
            <a:prstGeom prst="rect">
              <a:avLst/>
            </a:prstGeom>
            <a:effectLst/>
          </p:spPr>
        </p:pic>
      </p:grpSp>
      <p:grpSp>
        <p:nvGrpSpPr>
          <p:cNvPr id="162" name="Group 162"/>
          <p:cNvGrpSpPr/>
          <p:nvPr/>
        </p:nvGrpSpPr>
        <p:grpSpPr>
          <a:xfrm>
            <a:off x="6681291" y="1072157"/>
            <a:ext cx="6155185" cy="7609286"/>
            <a:chOff x="-126999" y="-88899"/>
            <a:chExt cx="6155183" cy="7609284"/>
          </a:xfrm>
        </p:grpSpPr>
        <p:pic>
          <p:nvPicPr>
            <p:cNvPr id="161" name="Screen Shot 2014-05-29 at 14.39.34.png"/>
            <p:cNvPicPr/>
            <p:nvPr/>
          </p:nvPicPr>
          <p:blipFill>
            <a:blip r:embed="rId4">
              <a:extLst/>
            </a:blip>
            <a:srcRect l="5961" t="531" r="9246" b="531"/>
            <a:stretch>
              <a:fillRect/>
            </a:stretch>
          </p:blipFill>
          <p:spPr>
            <a:xfrm>
              <a:off x="0" y="0"/>
              <a:ext cx="5901184" cy="7279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Picture 15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155184" cy="7609285"/>
            </a:xfrm>
            <a:prstGeom prst="rect">
              <a:avLst/>
            </a:prstGeom>
            <a:effectLst/>
          </p:spPr>
        </p:pic>
      </p:grpSp>
      <p:sp>
        <p:nvSpPr>
          <p:cNvPr id="163" name="Shape 163"/>
          <p:cNvSpPr/>
          <p:nvPr/>
        </p:nvSpPr>
        <p:spPr>
          <a:xfrm>
            <a:off x="8340470" y="1524000"/>
            <a:ext cx="26086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>
                <a:solidFill>
                  <a:srgbClr val="66635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66635F"/>
                </a:solidFill>
              </a:rPr>
              <a:t>*</a:t>
            </a:r>
          </a:p>
        </p:txBody>
      </p:sp>
      <p:sp>
        <p:nvSpPr>
          <p:cNvPr id="164" name="Shape 164"/>
          <p:cNvSpPr/>
          <p:nvPr/>
        </p:nvSpPr>
        <p:spPr>
          <a:xfrm>
            <a:off x="8238870" y="1524000"/>
            <a:ext cx="26086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>
                <a:solidFill>
                  <a:srgbClr val="66635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66635F"/>
                </a:solidFill>
              </a:rP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68"/>
          <p:cNvGrpSpPr/>
          <p:nvPr/>
        </p:nvGrpSpPr>
        <p:grpSpPr>
          <a:xfrm>
            <a:off x="6562253" y="539750"/>
            <a:ext cx="6103294" cy="8661400"/>
            <a:chOff x="-126999" y="-88900"/>
            <a:chExt cx="6103292" cy="8661400"/>
          </a:xfrm>
        </p:grpSpPr>
        <p:pic>
          <p:nvPicPr>
            <p:cNvPr id="167" name="Screen Shot 2014-05-28 at 16.47.09.png"/>
            <p:cNvPicPr/>
            <p:nvPr/>
          </p:nvPicPr>
          <p:blipFill>
            <a:blip r:embed="rId2">
              <a:extLst/>
            </a:blip>
            <a:srcRect l="5487" r="5487"/>
            <a:stretch>
              <a:fillRect/>
            </a:stretch>
          </p:blipFill>
          <p:spPr>
            <a:xfrm>
              <a:off x="0" y="0"/>
              <a:ext cx="5849293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Picture 16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103293" cy="8661400"/>
            </a:xfrm>
            <a:prstGeom prst="rect">
              <a:avLst/>
            </a:prstGeom>
            <a:effectLst/>
          </p:spPr>
        </p:pic>
      </p:grpSp>
      <p:grpSp>
        <p:nvGrpSpPr>
          <p:cNvPr id="171" name="Group 171"/>
          <p:cNvGrpSpPr/>
          <p:nvPr/>
        </p:nvGrpSpPr>
        <p:grpSpPr>
          <a:xfrm>
            <a:off x="294540" y="539750"/>
            <a:ext cx="6103293" cy="8661400"/>
            <a:chOff x="-126999" y="-88900"/>
            <a:chExt cx="6103292" cy="8661400"/>
          </a:xfrm>
        </p:grpSpPr>
        <p:pic>
          <p:nvPicPr>
            <p:cNvPr id="170" name="Screen Shot 2014-05-28 at 16.44.03.png"/>
            <p:cNvPicPr/>
            <p:nvPr/>
          </p:nvPicPr>
          <p:blipFill>
            <a:blip r:embed="rId4">
              <a:extLst/>
            </a:blip>
            <a:srcRect l="5984" r="5984"/>
            <a:stretch>
              <a:fillRect/>
            </a:stretch>
          </p:blipFill>
          <p:spPr>
            <a:xfrm>
              <a:off x="0" y="0"/>
              <a:ext cx="5849293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Picture 16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103293" cy="8661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Engaging across the social web</a:t>
            </a:r>
          </a:p>
        </p:txBody>
      </p:sp>
      <p:grpSp>
        <p:nvGrpSpPr>
          <p:cNvPr id="176" name="Group 176"/>
          <p:cNvGrpSpPr/>
          <p:nvPr/>
        </p:nvGrpSpPr>
        <p:grpSpPr>
          <a:xfrm>
            <a:off x="6691219" y="558799"/>
            <a:ext cx="5842001" cy="8661401"/>
            <a:chOff x="-127000" y="-88900"/>
            <a:chExt cx="5842000" cy="8661400"/>
          </a:xfrm>
        </p:grpSpPr>
        <p:pic>
          <p:nvPicPr>
            <p:cNvPr id="175" name="photo.png"/>
            <p:cNvPicPr/>
            <p:nvPr/>
          </p:nvPicPr>
          <p:blipFill>
            <a:blip r:embed="rId2">
              <a:extLst/>
            </a:blip>
            <a:srcRect t="7362" b="8642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17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508000" y="2759075"/>
            <a:ext cx="5676900" cy="2032000"/>
          </a:xfrm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Other Platforms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Which other platforms might work?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Ethics are important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Practicality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Facebook</a:t>
            </a:r>
          </a:p>
        </p:txBody>
      </p:sp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D93E2B"/>
                </a:solidFill>
              </a:rPr>
              <a:t>Facebook Experiment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Deliberate post to encourage comments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Promoted with £20 over a week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Pinned to top of page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Intervention not possible on Facebook because of privacy settings</a:t>
            </a:r>
          </a:p>
        </p:txBody>
      </p:sp>
      <p:grpSp>
        <p:nvGrpSpPr>
          <p:cNvPr id="185" name="Group 185"/>
          <p:cNvGrpSpPr/>
          <p:nvPr/>
        </p:nvGrpSpPr>
        <p:grpSpPr>
          <a:xfrm>
            <a:off x="6691219" y="558799"/>
            <a:ext cx="5842001" cy="8661401"/>
            <a:chOff x="-127000" y="-88900"/>
            <a:chExt cx="5842000" cy="8661400"/>
          </a:xfrm>
        </p:grpSpPr>
        <p:pic>
          <p:nvPicPr>
            <p:cNvPr id="184" name="Screen Shot 2014-05-20 at 10.14.31.png"/>
            <p:cNvPicPr/>
            <p:nvPr/>
          </p:nvPicPr>
          <p:blipFill>
            <a:blip r:embed="rId2">
              <a:extLst/>
            </a:blip>
            <a:srcRect t="3599" b="3599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Picture 18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508000" y="6096000"/>
            <a:ext cx="7200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i="1"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i="1">
                <a:solidFill>
                  <a:srgbClr val="414141"/>
                </a:solidFill>
              </a:rPr>
              <a:t>Facebook</a:t>
            </a:r>
          </a:p>
        </p:txBody>
      </p:sp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Results?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Almost 15,000 people saw the post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Nobody commented at all!</a:t>
            </a:r>
          </a:p>
        </p:txBody>
      </p:sp>
      <p:pic>
        <p:nvPicPr>
          <p:cNvPr id="190" name="Screen Shot 2014-05-20 at 10.14.4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4581" y="1287313"/>
            <a:ext cx="7815638" cy="2664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Screen Shot 2014-05-27 at 16.21.22.png"/>
          <p:cNvPicPr/>
          <p:nvPr/>
        </p:nvPicPr>
        <p:blipFill>
          <a:blip r:embed="rId2">
            <a:extLst/>
          </a:blip>
          <a:srcRect l="7388" r="738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Facebook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6691219" y="558799"/>
            <a:ext cx="5842001" cy="8661401"/>
            <a:chOff x="-127000" y="-88900"/>
            <a:chExt cx="5842000" cy="8661400"/>
          </a:xfrm>
        </p:grpSpPr>
        <p:pic>
          <p:nvPicPr>
            <p:cNvPr id="194" name="image2.png"/>
            <p:cNvPicPr/>
            <p:nvPr/>
          </p:nvPicPr>
          <p:blipFill>
            <a:blip r:embed="rId2">
              <a:extLst/>
            </a:blip>
            <a:srcRect t="8087" b="8087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Picture 19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Fresh Smokefree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North East England charity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Accompanied TV adverts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Target audience: adults, C2DE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Adverts played on emotion and family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1"/>
          <p:cNvGrpSpPr/>
          <p:nvPr/>
        </p:nvGrpSpPr>
        <p:grpSpPr>
          <a:xfrm>
            <a:off x="430119" y="520699"/>
            <a:ext cx="5842001" cy="8724901"/>
            <a:chOff x="-127000" y="-88900"/>
            <a:chExt cx="5842000" cy="8724900"/>
          </a:xfrm>
        </p:grpSpPr>
        <p:pic>
          <p:nvPicPr>
            <p:cNvPr id="200" name="image3.png"/>
            <p:cNvPicPr/>
            <p:nvPr/>
          </p:nvPicPr>
          <p:blipFill>
            <a:blip r:embed="rId2">
              <a:extLst/>
            </a:blip>
            <a:srcRect t="5846" b="5846"/>
            <a:stretch>
              <a:fillRect/>
            </a:stretch>
          </p:blipFill>
          <p:spPr>
            <a:xfrm>
              <a:off x="0" y="0"/>
              <a:ext cx="5588000" cy="8394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9" name="Picture 19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724900"/>
            </a:xfrm>
            <a:prstGeom prst="rect">
              <a:avLst/>
            </a:prstGeom>
            <a:effectLst/>
          </p:spPr>
        </p:pic>
      </p:grpSp>
      <p:grpSp>
        <p:nvGrpSpPr>
          <p:cNvPr id="204" name="Group 204"/>
          <p:cNvGrpSpPr/>
          <p:nvPr/>
        </p:nvGrpSpPr>
        <p:grpSpPr>
          <a:xfrm>
            <a:off x="6692900" y="514350"/>
            <a:ext cx="5842000" cy="8724900"/>
            <a:chOff x="-127000" y="-88900"/>
            <a:chExt cx="5842000" cy="8724900"/>
          </a:xfrm>
        </p:grpSpPr>
        <p:pic>
          <p:nvPicPr>
            <p:cNvPr id="203" name="image4.png"/>
            <p:cNvPicPr/>
            <p:nvPr/>
          </p:nvPicPr>
          <p:blipFill>
            <a:blip r:embed="rId4">
              <a:extLst/>
            </a:blip>
            <a:srcRect t="4768" b="4768"/>
            <a:stretch>
              <a:fillRect/>
            </a:stretch>
          </p:blipFill>
          <p:spPr>
            <a:xfrm>
              <a:off x="0" y="0"/>
              <a:ext cx="5588000" cy="8394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Picture 20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724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Facebook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6691219" y="558799"/>
            <a:ext cx="5842001" cy="8661401"/>
            <a:chOff x="-127000" y="-88900"/>
            <a:chExt cx="5842000" cy="8661400"/>
          </a:xfrm>
        </p:grpSpPr>
        <p:pic>
          <p:nvPicPr>
            <p:cNvPr id="208" name="image5.png"/>
            <p:cNvPicPr/>
            <p:nvPr/>
          </p:nvPicPr>
          <p:blipFill>
            <a:blip r:embed="rId2">
              <a:extLst/>
            </a:blip>
            <a:srcRect t="3830" b="3830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Picture 20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Fresh Smokefree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Much larger response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Mainly adults telling their stories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Solidarity with other people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508000" y="2171700"/>
            <a:ext cx="5676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Connecting on Twitter</a:t>
            </a:r>
          </a:p>
        </p:txBody>
      </p:sp>
      <p:grpSp>
        <p:nvGrpSpPr>
          <p:cNvPr id="216" name="Group 216"/>
          <p:cNvGrpSpPr/>
          <p:nvPr/>
        </p:nvGrpSpPr>
        <p:grpSpPr>
          <a:xfrm>
            <a:off x="6691219" y="558799"/>
            <a:ext cx="5842001" cy="8661401"/>
            <a:chOff x="-127000" y="-88900"/>
            <a:chExt cx="5842000" cy="8661400"/>
          </a:xfrm>
        </p:grpSpPr>
        <p:pic>
          <p:nvPicPr>
            <p:cNvPr id="215" name="QuitTwitter_Charlie_Alicia.png"/>
            <p:cNvPicPr/>
            <p:nvPr/>
          </p:nvPicPr>
          <p:blipFill>
            <a:blip r:embed="rId2">
              <a:extLst/>
            </a:blip>
            <a:srcRect l="3218" r="3218"/>
            <a:stretch>
              <a:fillRect/>
            </a:stretch>
          </p:blipFill>
          <p:spPr>
            <a:xfrm>
              <a:off x="0" y="0"/>
              <a:ext cx="5588000" cy="833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Picture 21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8661400"/>
            </a:xfrm>
            <a:prstGeom prst="rect">
              <a:avLst/>
            </a:prstGeom>
            <a:effectLst/>
          </p:spPr>
        </p:pic>
      </p:grp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Longer-Term Conversations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Starting to see long-term successes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Young people self-report quitting</a:t>
            </a: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13266" lvl="0" indent="-313266">
              <a:buSzPct val="75000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How to track more accurately?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222"/>
          <p:cNvGrpSpPr/>
          <p:nvPr/>
        </p:nvGrpSpPr>
        <p:grpSpPr>
          <a:xfrm>
            <a:off x="6692900" y="2565400"/>
            <a:ext cx="5842000" cy="6680200"/>
            <a:chOff x="-127000" y="-88900"/>
            <a:chExt cx="5842000" cy="6680200"/>
          </a:xfrm>
        </p:grpSpPr>
        <p:pic>
          <p:nvPicPr>
            <p:cNvPr id="221" name="4592678880_61aa863037_o.jpg"/>
            <p:cNvPicPr/>
            <p:nvPr/>
          </p:nvPicPr>
          <p:blipFill>
            <a:blip r:embed="rId2">
              <a:extLst/>
            </a:blip>
            <a:srcRect l="7495" r="7495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" name="Picture 21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Tracking Success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Important to track and evidence</a:t>
            </a:r>
          </a:p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Challenges: intrusiveness, ethics</a:t>
            </a:r>
          </a:p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Casual nature of social media conversations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228"/>
          <p:cNvGrpSpPr/>
          <p:nvPr/>
        </p:nvGrpSpPr>
        <p:grpSpPr>
          <a:xfrm>
            <a:off x="6692900" y="2565400"/>
            <a:ext cx="5842000" cy="6680200"/>
            <a:chOff x="-127000" y="-88900"/>
            <a:chExt cx="5842000" cy="6680200"/>
          </a:xfrm>
        </p:grpSpPr>
        <p:pic>
          <p:nvPicPr>
            <p:cNvPr id="227" name="5313296821_bf892e1944_b.jpg"/>
            <p:cNvPicPr/>
            <p:nvPr/>
          </p:nvPicPr>
          <p:blipFill>
            <a:blip r:embed="rId2">
              <a:extLst/>
            </a:blip>
            <a:srcRect l="25250" r="25250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Picture 22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What’s Next?</a:t>
            </a:r>
          </a:p>
        </p:txBody>
      </p:sp>
      <p:sp>
        <p:nvSpPr>
          <p:cNvPr id="230" name="Shape 2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Full evaluation of the project</a:t>
            </a:r>
          </a:p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Expanding reach beyond Wales</a:t>
            </a:r>
          </a:p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69900" lvl="0" indent="-469900">
              <a:spcBef>
                <a:spcPts val="240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More experimentation!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508000" y="3505200"/>
            <a:ext cx="7200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UKNSCC 2014</a:t>
            </a:r>
          </a:p>
        </p:txBody>
      </p:sp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Thank you!</a:t>
            </a:r>
          </a:p>
        </p:txBody>
      </p:sp>
      <p:sp>
        <p:nvSpPr>
          <p:cNvPr id="234" name="Shape 2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Jen Thornton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@jenthornton01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  <a:latin typeface="Raleway"/>
                <a:ea typeface="Raleway"/>
                <a:cs typeface="Raleway"/>
                <a:sym typeface="Raleway"/>
              </a:rPr>
              <a:t>@thefilterwales</a:t>
            </a:r>
          </a:p>
        </p:txBody>
      </p:sp>
      <p:sp>
        <p:nvSpPr>
          <p:cNvPr id="235" name="Shape 235"/>
          <p:cNvSpPr/>
          <p:nvPr/>
        </p:nvSpPr>
        <p:spPr>
          <a:xfrm>
            <a:off x="454955" y="7029270"/>
            <a:ext cx="444959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14141"/>
                </a:solidFill>
              </a:rPr>
              <a:t>Photographic image credits: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14141"/>
                </a:solidFill>
              </a:rPr>
              <a:t>https://www.flickr.com/photos/garryknight/5546912391 (CC)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14141"/>
                </a:solidFill>
              </a:rPr>
              <a:t>https://www.flickr.com/photos/jeff_kontur/3913819300 (CC)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14141"/>
                </a:solidFill>
              </a:rPr>
              <a:t>https://www.flickr.com/photos/weinand/5313296821 (CC)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14141"/>
                </a:solidFill>
              </a:rPr>
              <a:t>https://www.flickr.com/photos/brianscott/4592678880 (CC)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200">
              <a:solidFill>
                <a:srgbClr val="414141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14141"/>
                </a:solidFill>
              </a:rPr>
              <a:t>All Instragram and Twitter screenshots are from the public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14141"/>
                </a:solidFill>
              </a:rPr>
              <a:t>domain, copyright remains with the originators.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1200">
              <a:solidFill>
                <a:srgbClr val="414141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14141"/>
                </a:solidFill>
              </a:rPr>
              <a:t>Graphics by Burning Red for ASH Wales</a:t>
            </a:r>
          </a:p>
        </p:txBody>
      </p:sp>
      <p:pic>
        <p:nvPicPr>
          <p:cNvPr id="236" name="logo-round-hollow-pn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44371" y="7194180"/>
            <a:ext cx="2010361" cy="200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English Logo with Strapline transparent backgroun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9841" y="7465559"/>
            <a:ext cx="4656224" cy="1464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creen Shot 2014-05-27 at 15.53.30.png"/>
          <p:cNvPicPr/>
          <p:nvPr/>
        </p:nvPicPr>
        <p:blipFill>
          <a:blip r:embed="rId2">
            <a:extLst/>
          </a:blip>
          <a:srcRect l="12568" r="1256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creen Shot 2014-05-27 at 16.21.31.png"/>
          <p:cNvPicPr/>
          <p:nvPr/>
        </p:nvPicPr>
        <p:blipFill>
          <a:blip r:embed="rId2">
            <a:extLst/>
          </a:blip>
          <a:srcRect l="7258" r="725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creen Shot 2014-05-27 at 16.06.13.png"/>
          <p:cNvPicPr/>
          <p:nvPr/>
        </p:nvPicPr>
        <p:blipFill>
          <a:blip r:embed="rId2">
            <a:extLst/>
          </a:blip>
          <a:srcRect l="7258" r="7258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creen Shot 2014-05-27 at 16.21.40.png"/>
          <p:cNvPicPr/>
          <p:nvPr/>
        </p:nvPicPr>
        <p:blipFill>
          <a:blip r:embed="rId2">
            <a:extLst/>
          </a:blip>
          <a:srcRect l="7306" r="730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creen Shot 2014-05-27 at 16.05.14.png"/>
          <p:cNvPicPr/>
          <p:nvPr/>
        </p:nvPicPr>
        <p:blipFill>
          <a:blip r:embed="rId2">
            <a:extLst/>
          </a:blip>
          <a:srcRect l="7279" r="727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3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Macintosh PowerPoint</Application>
  <PresentationFormat>Custom</PresentationFormat>
  <Paragraphs>119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New_Template4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Media for Smoking Cessation</vt:lpstr>
      <vt:lpstr>Introduction</vt:lpstr>
      <vt:lpstr>The Filter Project</vt:lpstr>
      <vt:lpstr>Advice Line</vt:lpstr>
      <vt:lpstr>We Go To Them</vt:lpstr>
      <vt:lpstr>Connecting On Twitter</vt:lpstr>
      <vt:lpstr>PowerPoint Presentation</vt:lpstr>
      <vt:lpstr>Different Conversations</vt:lpstr>
      <vt:lpstr>PowerPoint Presentation</vt:lpstr>
      <vt:lpstr>PowerPoint Presentation</vt:lpstr>
      <vt:lpstr>PowerPoint Presentation</vt:lpstr>
      <vt:lpstr>PowerPoint Presentation</vt:lpstr>
      <vt:lpstr>Other Platforms</vt:lpstr>
      <vt:lpstr>Facebook Experiment</vt:lpstr>
      <vt:lpstr>Results?</vt:lpstr>
      <vt:lpstr>Fresh Smokefree</vt:lpstr>
      <vt:lpstr>PowerPoint Presentation</vt:lpstr>
      <vt:lpstr>Fresh Smokefree</vt:lpstr>
      <vt:lpstr>Longer-Term Conversations</vt:lpstr>
      <vt:lpstr>Tracking Success</vt:lpstr>
      <vt:lpstr>What’s Next?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Monique Tomlinson</cp:lastModifiedBy>
  <cp:revision>1</cp:revision>
  <dcterms:modified xsi:type="dcterms:W3CDTF">2014-06-06T22:20:53Z</dcterms:modified>
</cp:coreProperties>
</file>