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21" r:id="rId1"/>
  </p:sldMasterIdLst>
  <p:sldIdLst>
    <p:sldId id="256" r:id="rId2"/>
    <p:sldId id="272" r:id="rId3"/>
    <p:sldId id="273" r:id="rId4"/>
    <p:sldId id="259" r:id="rId5"/>
    <p:sldId id="260" r:id="rId6"/>
    <p:sldId id="261" r:id="rId7"/>
    <p:sldId id="262" r:id="rId8"/>
    <p:sldId id="271" r:id="rId9"/>
    <p:sldId id="263" r:id="rId10"/>
    <p:sldId id="264" r:id="rId11"/>
    <p:sldId id="265" r:id="rId12"/>
    <p:sldId id="266" r:id="rId13"/>
    <p:sldId id="267" r:id="rId14"/>
    <p:sldId id="270" r:id="rId15"/>
    <p:sldId id="274" r:id="rId16"/>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D2D"/>
    <a:srgbClr val="FF9900"/>
    <a:srgbClr val="FCFDF9"/>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16" d="100"/>
          <a:sy n="116" d="100"/>
        </p:scale>
        <p:origin x="2178" y="108"/>
      </p:cViewPr>
      <p:guideLst>
        <p:guide orient="horz" pos="2160"/>
        <p:guide pos="2880"/>
      </p:guideLst>
    </p:cSldViewPr>
  </p:slideViewPr>
  <p:notesTextViewPr>
    <p:cViewPr>
      <p:scale>
        <a:sx n="1" d="1"/>
        <a:sy n="1" d="1"/>
      </p:scale>
      <p:origin x="0" y="0"/>
    </p:cViewPr>
  </p:notesTextViewPr>
  <p:sorterViewPr>
    <p:cViewPr>
      <p:scale>
        <a:sx n="100" d="100"/>
        <a:sy n="100" d="100"/>
      </p:scale>
      <p:origin x="0" y="-4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1"/>
          <c:dPt>
            <c:idx val="0"/>
            <c:bubble3D val="0"/>
            <c:spPr>
              <a:solidFill>
                <a:srgbClr val="92D050"/>
              </a:solidFill>
              <a:ln>
                <a:solidFill>
                  <a:schemeClr val="accent3">
                    <a:lumMod val="75000"/>
                  </a:schemeClr>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chemeClr val="accent3">
                    <a:lumMod val="75000"/>
                  </a:schemeClr>
                </a:contourClr>
              </a:sp3d>
            </c:spPr>
          </c:dPt>
          <c:dPt>
            <c:idx val="1"/>
            <c:bubble3D val="0"/>
            <c:explosion val="4"/>
            <c:spPr>
              <a:solidFill>
                <a:srgbClr val="FF00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rgbClr val="FF99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elete val="1"/>
          </c:dLbls>
          <c:cat>
            <c:strRef>
              <c:f>Sheet1!$A$1:$A$3</c:f>
              <c:strCache>
                <c:ptCount val="3"/>
                <c:pt idx="0">
                  <c:v>Khat chewers only</c:v>
                </c:pt>
                <c:pt idx="1">
                  <c:v>Daily cigarette smoking khat chewers</c:v>
                </c:pt>
                <c:pt idx="2">
                  <c:v>Smoking tobacco when chewing khat</c:v>
                </c:pt>
              </c:strCache>
            </c:strRef>
          </c:cat>
          <c:val>
            <c:numRef>
              <c:f>Sheet1!$B$1:$B$3</c:f>
              <c:numCache>
                <c:formatCode>0%</c:formatCode>
                <c:ptCount val="3"/>
                <c:pt idx="0">
                  <c:v>0.35</c:v>
                </c:pt>
                <c:pt idx="1">
                  <c:v>0.45</c:v>
                </c:pt>
                <c:pt idx="2">
                  <c:v>0.2</c:v>
                </c:pt>
              </c:numCache>
            </c:numRef>
          </c:val>
        </c:ser>
        <c:dLbls>
          <c:dLblPos val="outEnd"/>
          <c:showLegendKey val="0"/>
          <c:showVal val="0"/>
          <c:showCatName val="1"/>
          <c:showSerName val="0"/>
          <c:showPercent val="0"/>
          <c:showBubbleSize val="0"/>
          <c:showLeaderLines val="1"/>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5AE17C7-B787-4E50-994D-5E804113A1E9}" type="datetime4">
              <a:rPr lang="en-US" smtClean="0"/>
              <a:pPr/>
              <a:t>June 11, 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3799708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DD7A28-FA93-4136-BDC1-BCCB2687E678}" type="datetimeFigureOut">
              <a:rPr lang="en-US" smtClean="0"/>
              <a:pPr/>
              <a:t>6/11/2014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2FBC0-13B8-4B1E-B170-BBEED4A77C65}" type="slidenum">
              <a:rPr lang="en-US" smtClean="0"/>
              <a:pPr/>
              <a:t>‹#›</a:t>
            </a:fld>
            <a:endParaRPr lang="en-US"/>
          </a:p>
        </p:txBody>
      </p:sp>
    </p:spTree>
    <p:extLst>
      <p:ext uri="{BB962C8B-B14F-4D97-AF65-F5344CB8AC3E}">
        <p14:creationId xmlns:p14="http://schemas.microsoft.com/office/powerpoint/2010/main" val="375501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DD7A28-FA93-4136-BDC1-BCCB2687E678}" type="datetimeFigureOut">
              <a:rPr lang="en-US" smtClean="0"/>
              <a:pPr/>
              <a:t>6/11/2014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2FBC0-13B8-4B1E-B170-BBEED4A77C65}" type="slidenum">
              <a:rPr lang="en-US" smtClean="0"/>
              <a:pPr/>
              <a:t>‹#›</a:t>
            </a:fld>
            <a:endParaRPr lang="en-US"/>
          </a:p>
        </p:txBody>
      </p:sp>
    </p:spTree>
    <p:extLst>
      <p:ext uri="{BB962C8B-B14F-4D97-AF65-F5344CB8AC3E}">
        <p14:creationId xmlns:p14="http://schemas.microsoft.com/office/powerpoint/2010/main" val="2180233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95D68B-21AC-438B-BECE-4F17DA129F19}" type="datetime4">
              <a:rPr lang="en-US" smtClean="0"/>
              <a:pPr/>
              <a:t>June 11, 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4294429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9F0FCF-2EA5-4FF5-AF14-1CA9C8854AAB}" type="datetime4">
              <a:rPr lang="en-US" smtClean="0"/>
              <a:pPr/>
              <a:t>June 11, 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172270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9E781C6-1634-4A56-B2BE-62150BE83935}" type="datetime4">
              <a:rPr lang="en-US" smtClean="0"/>
              <a:pPr/>
              <a:t>June 11, 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1404203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9372AC2-3C75-4F5F-A929-48958086FE36}" type="datetime4">
              <a:rPr lang="en-US" smtClean="0"/>
              <a:pPr/>
              <a:t>June 11, 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3449210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7509CF4-4C1A-45DC-BADA-6EFF91CB9ABB}" type="datetime4">
              <a:rPr lang="en-US" smtClean="0"/>
              <a:pPr/>
              <a:t>June 11, 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541687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3951C0-B478-4858-ABC7-96406A1C0480}" type="datetime4">
              <a:rPr lang="en-US" smtClean="0"/>
              <a:pPr/>
              <a:t>June 11, 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372305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67641A-9D94-4BD6-862F-F651067079BC}" type="datetime4">
              <a:rPr lang="en-US" smtClean="0"/>
              <a:pPr/>
              <a:t>June 11, 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2856573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4F0C02-0EF4-4745-9D82-E8D3F59464E3}" type="datetime4">
              <a:rPr lang="en-US" smtClean="0"/>
              <a:pPr/>
              <a:t>June 11, 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2775274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367800-479D-41B0-B3F2-2DCE95BA1381}" type="datetime4">
              <a:rPr lang="en-US" smtClean="0"/>
              <a:pPr/>
              <a:t>June 11, 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2038898054"/>
      </p:ext>
    </p:extLst>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legislation.gov.uk/uksi/2014/1352/mad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67544" y="548680"/>
            <a:ext cx="8280920" cy="2520280"/>
          </a:xfrm>
        </p:spPr>
        <p:txBody>
          <a:bodyPr>
            <a:noAutofit/>
          </a:bodyPr>
          <a:lstStyle/>
          <a:p>
            <a:pPr>
              <a:lnSpc>
                <a:spcPts val="3360"/>
              </a:lnSpc>
            </a:pPr>
            <a:r>
              <a:rPr lang="en-GB" sz="2800" b="1" dirty="0">
                <a:effectLst>
                  <a:outerShdw blurRad="38100" dist="38100" dir="2700000" algn="tl">
                    <a:srgbClr val="000000">
                      <a:alpha val="43137"/>
                    </a:srgbClr>
                  </a:outerShdw>
                </a:effectLst>
                <a:cs typeface="Arial" panose="020B0604020202020204" pitchFamily="34" charset="0"/>
              </a:rPr>
              <a:t>The l</a:t>
            </a:r>
            <a:r>
              <a:rPr lang="en-GB" sz="2800" b="1" dirty="0" smtClean="0">
                <a:effectLst>
                  <a:outerShdw blurRad="38100" dist="38100" dir="2700000" algn="tl">
                    <a:srgbClr val="000000">
                      <a:alpha val="43137"/>
                    </a:srgbClr>
                  </a:outerShdw>
                </a:effectLst>
                <a:cs typeface="Arial" panose="020B0604020202020204" pitchFamily="34" charset="0"/>
              </a:rPr>
              <a:t>ikelihood </a:t>
            </a:r>
            <a:r>
              <a:rPr lang="en-GB" sz="2800" b="1" dirty="0">
                <a:effectLst>
                  <a:outerShdw blurRad="38100" dist="38100" dir="2700000" algn="tl">
                    <a:srgbClr val="000000">
                      <a:alpha val="43137"/>
                    </a:srgbClr>
                  </a:outerShdw>
                </a:effectLst>
                <a:cs typeface="Arial" panose="020B0604020202020204" pitchFamily="34" charset="0"/>
              </a:rPr>
              <a:t>of k</a:t>
            </a:r>
            <a:r>
              <a:rPr lang="en-GB" sz="2800" b="1" dirty="0" smtClean="0">
                <a:effectLst>
                  <a:outerShdw blurRad="38100" dist="38100" dir="2700000" algn="tl">
                    <a:srgbClr val="000000">
                      <a:alpha val="43137"/>
                    </a:srgbClr>
                  </a:outerShdw>
                </a:effectLst>
                <a:cs typeface="Arial" panose="020B0604020202020204" pitchFamily="34" charset="0"/>
              </a:rPr>
              <a:t>hat </a:t>
            </a:r>
            <a:r>
              <a:rPr lang="en-GB" sz="2800" b="1" dirty="0">
                <a:effectLst>
                  <a:outerShdw blurRad="38100" dist="38100" dir="2700000" algn="tl">
                    <a:srgbClr val="000000">
                      <a:alpha val="43137"/>
                    </a:srgbClr>
                  </a:outerShdw>
                </a:effectLst>
                <a:cs typeface="Arial" panose="020B0604020202020204" pitchFamily="34" charset="0"/>
              </a:rPr>
              <a:t>c</a:t>
            </a:r>
            <a:r>
              <a:rPr lang="en-GB" sz="2800" b="1" dirty="0" smtClean="0">
                <a:effectLst>
                  <a:outerShdw blurRad="38100" dist="38100" dir="2700000" algn="tl">
                    <a:srgbClr val="000000">
                      <a:alpha val="43137"/>
                    </a:srgbClr>
                  </a:outerShdw>
                </a:effectLst>
                <a:cs typeface="Arial" panose="020B0604020202020204" pitchFamily="34" charset="0"/>
              </a:rPr>
              <a:t>hewing </a:t>
            </a:r>
            <a:r>
              <a:rPr lang="en-GB" sz="2800" b="1" dirty="0">
                <a:effectLst>
                  <a:outerShdw blurRad="38100" dist="38100" dir="2700000" algn="tl">
                    <a:srgbClr val="000000">
                      <a:alpha val="43137"/>
                    </a:srgbClr>
                  </a:outerShdw>
                </a:effectLst>
                <a:cs typeface="Arial" panose="020B0604020202020204" pitchFamily="34" charset="0"/>
              </a:rPr>
              <a:t>s</a:t>
            </a:r>
            <a:r>
              <a:rPr lang="en-GB" sz="2800" b="1" dirty="0" smtClean="0">
                <a:effectLst>
                  <a:outerShdw blurRad="38100" dist="38100" dir="2700000" algn="tl">
                    <a:srgbClr val="000000">
                      <a:alpha val="43137"/>
                    </a:srgbClr>
                  </a:outerShdw>
                </a:effectLst>
                <a:cs typeface="Arial" panose="020B0604020202020204" pitchFamily="34" charset="0"/>
              </a:rPr>
              <a:t>erving </a:t>
            </a:r>
            <a:r>
              <a:rPr lang="en-GB" sz="2800" b="1" dirty="0">
                <a:effectLst>
                  <a:outerShdw blurRad="38100" dist="38100" dir="2700000" algn="tl">
                    <a:srgbClr val="000000">
                      <a:alpha val="43137"/>
                    </a:srgbClr>
                  </a:outerShdw>
                </a:effectLst>
                <a:cs typeface="Arial" panose="020B0604020202020204" pitchFamily="34" charset="0"/>
              </a:rPr>
              <a:t>as a n</a:t>
            </a:r>
            <a:r>
              <a:rPr lang="en-GB" sz="2800" b="1" dirty="0" smtClean="0">
                <a:effectLst>
                  <a:outerShdw blurRad="38100" dist="38100" dir="2700000" algn="tl">
                    <a:srgbClr val="000000">
                      <a:alpha val="43137"/>
                    </a:srgbClr>
                  </a:outerShdw>
                </a:effectLst>
                <a:cs typeface="Arial" panose="020B0604020202020204" pitchFamily="34" charset="0"/>
              </a:rPr>
              <a:t>eglected </a:t>
            </a:r>
            <a:r>
              <a:rPr lang="en-GB" sz="2700" b="1" dirty="0">
                <a:effectLst>
                  <a:outerShdw blurRad="38100" dist="38100" dir="2700000" algn="tl">
                    <a:srgbClr val="000000">
                      <a:alpha val="43137"/>
                    </a:srgbClr>
                  </a:outerShdw>
                </a:effectLst>
                <a:cs typeface="Arial" panose="020B0604020202020204" pitchFamily="34" charset="0"/>
              </a:rPr>
              <a:t>and </a:t>
            </a:r>
            <a:r>
              <a:rPr lang="en-GB" sz="2700" b="1" dirty="0" smtClean="0">
                <a:effectLst>
                  <a:outerShdw blurRad="38100" dist="38100" dir="2700000" algn="tl">
                    <a:srgbClr val="000000">
                      <a:alpha val="43137"/>
                    </a:srgbClr>
                  </a:outerShdw>
                </a:effectLst>
                <a:cs typeface="Arial" panose="020B0604020202020204" pitchFamily="34" charset="0"/>
              </a:rPr>
              <a:t>reversed </a:t>
            </a:r>
            <a:r>
              <a:rPr lang="en-GB" sz="2700" b="1" dirty="0">
                <a:effectLst>
                  <a:outerShdw blurRad="38100" dist="38100" dir="2700000" algn="tl">
                    <a:srgbClr val="000000">
                      <a:alpha val="43137"/>
                    </a:srgbClr>
                  </a:outerShdw>
                </a:effectLst>
                <a:cs typeface="Arial" panose="020B0604020202020204" pitchFamily="34" charset="0"/>
              </a:rPr>
              <a:t>‘gateway’ to tobacco use among UK a</a:t>
            </a:r>
            <a:r>
              <a:rPr lang="en-GB" sz="2700" b="1" dirty="0" smtClean="0">
                <a:effectLst>
                  <a:outerShdw blurRad="38100" dist="38100" dir="2700000" algn="tl">
                    <a:srgbClr val="000000">
                      <a:alpha val="43137"/>
                    </a:srgbClr>
                  </a:outerShdw>
                </a:effectLst>
                <a:cs typeface="Arial" panose="020B0604020202020204" pitchFamily="34" charset="0"/>
              </a:rPr>
              <a:t>dult male Yemeni khat </a:t>
            </a:r>
            <a:r>
              <a:rPr lang="en-GB" sz="2700" b="1" dirty="0">
                <a:effectLst>
                  <a:outerShdw blurRad="38100" dist="38100" dir="2700000" algn="tl">
                    <a:srgbClr val="000000">
                      <a:alpha val="43137"/>
                    </a:srgbClr>
                  </a:outerShdw>
                </a:effectLst>
                <a:cs typeface="Arial" panose="020B0604020202020204" pitchFamily="34" charset="0"/>
              </a:rPr>
              <a:t>chewers: </a:t>
            </a:r>
            <a:r>
              <a:rPr lang="en-GB" sz="2700" b="1" dirty="0" smtClean="0">
                <a:effectLst>
                  <a:outerShdw blurRad="38100" dist="38100" dir="2700000" algn="tl">
                    <a:srgbClr val="000000">
                      <a:alpha val="43137"/>
                    </a:srgbClr>
                  </a:outerShdw>
                </a:effectLst>
                <a:cs typeface="Arial" panose="020B0604020202020204" pitchFamily="34" charset="0"/>
              </a:rPr>
              <a:t/>
            </a:r>
            <a:br>
              <a:rPr lang="en-GB" sz="2700" b="1" dirty="0" smtClean="0">
                <a:effectLst>
                  <a:outerShdw blurRad="38100" dist="38100" dir="2700000" algn="tl">
                    <a:srgbClr val="000000">
                      <a:alpha val="43137"/>
                    </a:srgbClr>
                  </a:outerShdw>
                </a:effectLst>
                <a:cs typeface="Arial" panose="020B0604020202020204" pitchFamily="34" charset="0"/>
              </a:rPr>
            </a:br>
            <a:r>
              <a:rPr lang="en-GB" sz="2700" b="1" dirty="0" smtClean="0">
                <a:effectLst>
                  <a:outerShdw blurRad="38100" dist="38100" dir="2700000" algn="tl">
                    <a:srgbClr val="000000">
                      <a:alpha val="43137"/>
                    </a:srgbClr>
                  </a:outerShdw>
                </a:effectLst>
                <a:cs typeface="Arial" panose="020B0604020202020204" pitchFamily="34" charset="0"/>
              </a:rPr>
              <a:t>a </a:t>
            </a:r>
            <a:r>
              <a:rPr lang="en-GB" sz="2700" b="1" dirty="0">
                <a:effectLst>
                  <a:outerShdw blurRad="38100" dist="38100" dir="2700000" algn="tl">
                    <a:srgbClr val="000000">
                      <a:alpha val="43137"/>
                    </a:srgbClr>
                  </a:outerShdw>
                </a:effectLst>
                <a:cs typeface="Arial" panose="020B0604020202020204" pitchFamily="34" charset="0"/>
              </a:rPr>
              <a:t>cross sectional </a:t>
            </a:r>
            <a:r>
              <a:rPr lang="en-GB" sz="2700" b="1" dirty="0" smtClean="0">
                <a:effectLst>
                  <a:outerShdw blurRad="38100" dist="38100" dir="2700000" algn="tl">
                    <a:srgbClr val="000000">
                      <a:alpha val="43137"/>
                    </a:srgbClr>
                  </a:outerShdw>
                </a:effectLst>
                <a:cs typeface="Arial" panose="020B0604020202020204" pitchFamily="34" charset="0"/>
              </a:rPr>
              <a:t>study</a:t>
            </a:r>
            <a:br>
              <a:rPr lang="en-GB" sz="2700" b="1" dirty="0" smtClean="0">
                <a:effectLst>
                  <a:outerShdw blurRad="38100" dist="38100" dir="2700000" algn="tl">
                    <a:srgbClr val="000000">
                      <a:alpha val="43137"/>
                    </a:srgbClr>
                  </a:outerShdw>
                </a:effectLst>
                <a:cs typeface="Arial" panose="020B0604020202020204" pitchFamily="34" charset="0"/>
              </a:rPr>
            </a:br>
            <a:r>
              <a:rPr lang="en-GB" sz="2800" dirty="0">
                <a:cs typeface="Arial" panose="020B0604020202020204" pitchFamily="34" charset="0"/>
              </a:rPr>
              <a:t/>
            </a:r>
            <a:br>
              <a:rPr lang="en-GB" sz="2800" dirty="0">
                <a:cs typeface="Arial" panose="020B0604020202020204" pitchFamily="34" charset="0"/>
              </a:rPr>
            </a:br>
            <a:endParaRPr lang="en-GB" sz="2800" dirty="0">
              <a:cs typeface="Arial" panose="020B0604020202020204" pitchFamily="34" charset="0"/>
            </a:endParaRPr>
          </a:p>
        </p:txBody>
      </p:sp>
      <p:sp>
        <p:nvSpPr>
          <p:cNvPr id="2" name="Subtitle 1"/>
          <p:cNvSpPr>
            <a:spLocks noGrp="1"/>
          </p:cNvSpPr>
          <p:nvPr>
            <p:ph type="subTitle" idx="1"/>
          </p:nvPr>
        </p:nvSpPr>
        <p:spPr>
          <a:xfrm>
            <a:off x="323528" y="2996952"/>
            <a:ext cx="8568952" cy="1224136"/>
          </a:xfrm>
        </p:spPr>
        <p:txBody>
          <a:bodyPr>
            <a:normAutofit fontScale="32500" lnSpcReduction="20000"/>
          </a:bodyPr>
          <a:lstStyle/>
          <a:p>
            <a:r>
              <a:rPr lang="en-GB" sz="8600" b="1" dirty="0" smtClean="0">
                <a:solidFill>
                  <a:srgbClr val="FF0000"/>
                </a:solidFill>
                <a:effectLst>
                  <a:outerShdw blurRad="38100" dist="38100" dir="2700000" algn="tl">
                    <a:srgbClr val="000000">
                      <a:alpha val="43137"/>
                    </a:srgbClr>
                  </a:outerShdw>
                </a:effectLst>
                <a:cs typeface="Arial" panose="020B0604020202020204" pitchFamily="34" charset="0"/>
              </a:rPr>
              <a:t>Presenters: Saba Kassim &amp;  Kelly Leach </a:t>
            </a:r>
          </a:p>
          <a:p>
            <a:pPr>
              <a:lnSpc>
                <a:spcPct val="120000"/>
              </a:lnSpc>
            </a:pPr>
            <a:r>
              <a:rPr lang="en-GB" sz="5600" b="1" u="sng" dirty="0" smtClean="0">
                <a:solidFill>
                  <a:schemeClr val="tx1"/>
                </a:solidFill>
                <a:effectLst/>
                <a:cs typeface="Arial" panose="020B0604020202020204" pitchFamily="34" charset="0"/>
              </a:rPr>
              <a:t>s.kassim@qmul.ac.uk </a:t>
            </a:r>
          </a:p>
          <a:p>
            <a:pPr>
              <a:lnSpc>
                <a:spcPct val="120000"/>
              </a:lnSpc>
            </a:pPr>
            <a:r>
              <a:rPr lang="en-GB" sz="5600" b="1" dirty="0" smtClean="0">
                <a:solidFill>
                  <a:schemeClr val="tx1"/>
                </a:solidFill>
                <a:cs typeface="Arial" panose="020B0604020202020204" pitchFamily="34" charset="0"/>
              </a:rPr>
              <a:t> </a:t>
            </a:r>
            <a:r>
              <a:rPr lang="en-GB" sz="5600" b="1" u="sng" dirty="0" smtClean="0">
                <a:solidFill>
                  <a:schemeClr val="tx1"/>
                </a:solidFill>
                <a:cs typeface="Arial" panose="020B0604020202020204" pitchFamily="34" charset="0"/>
              </a:rPr>
              <a:t>kelly.leach@wright.edu</a:t>
            </a:r>
            <a:endParaRPr lang="en-GB" sz="5600" b="1" u="sng" dirty="0">
              <a:solidFill>
                <a:schemeClr val="tx1"/>
              </a:solidFill>
              <a:cs typeface="Arial" panose="020B0604020202020204" pitchFamily="34" charset="0"/>
            </a:endParaRPr>
          </a:p>
          <a:p>
            <a:endParaRPr lang="en-GB" u="sng"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pic>
        <p:nvPicPr>
          <p:cNvPr id="4" name="Picture 4" descr="NEW BANNER_NIGEL copy"/>
          <p:cNvPicPr>
            <a:picLocks noChangeAspect="1" noChangeArrowheads="1"/>
          </p:cNvPicPr>
          <p:nvPr/>
        </p:nvPicPr>
        <p:blipFill>
          <a:blip r:embed="rId2" cstate="print"/>
          <a:srcRect/>
          <a:stretch>
            <a:fillRect/>
          </a:stretch>
        </p:blipFill>
        <p:spPr bwMode="auto">
          <a:xfrm>
            <a:off x="863588" y="5517232"/>
            <a:ext cx="7488832" cy="8053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WSU logo.png"/>
          <p:cNvPicPr>
            <a:picLocks noChangeAspect="1"/>
          </p:cNvPicPr>
          <p:nvPr/>
        </p:nvPicPr>
        <p:blipFill>
          <a:blip r:embed="rId3" cstate="print"/>
          <a:stretch>
            <a:fillRect/>
          </a:stretch>
        </p:blipFill>
        <p:spPr>
          <a:xfrm>
            <a:off x="5256076" y="4446146"/>
            <a:ext cx="3096344" cy="934078"/>
          </a:xfrm>
          <a:prstGeom prst="rect">
            <a:avLst/>
          </a:prstGeom>
        </p:spPr>
      </p:pic>
    </p:spTree>
    <p:extLst>
      <p:ext uri="{BB962C8B-B14F-4D97-AF65-F5344CB8AC3E}">
        <p14:creationId xmlns:p14="http://schemas.microsoft.com/office/powerpoint/2010/main" val="20158693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88" y="620688"/>
            <a:ext cx="8955400" cy="6120680"/>
          </a:xfrm>
        </p:spPr>
        <p:txBody>
          <a:bodyPr>
            <a:normAutofit fontScale="92500" lnSpcReduction="10000"/>
          </a:bodyPr>
          <a:lstStyle/>
          <a:p>
            <a:pPr marL="0" indent="0" algn="ctr">
              <a:buNone/>
            </a:pPr>
            <a:r>
              <a:rPr lang="en-GB" sz="2200" b="1" dirty="0" smtClean="0"/>
              <a:t>Table 3*: Factors associated with </a:t>
            </a:r>
            <a:r>
              <a:rPr lang="en-US" sz="2200" b="1" dirty="0" smtClean="0"/>
              <a:t>tobacco smoking among STKU</a:t>
            </a:r>
          </a:p>
          <a:p>
            <a:pPr marL="0" indent="0" algn="ctr">
              <a:buNone/>
            </a:pPr>
            <a:endParaRPr lang="en-US" sz="2400" b="1" dirty="0" smtClean="0"/>
          </a:p>
          <a:p>
            <a:pPr marL="0" indent="0">
              <a:buNone/>
            </a:pPr>
            <a:endParaRPr lang="en-US" sz="2400" b="1" dirty="0" smtClean="0"/>
          </a:p>
          <a:p>
            <a:pPr marL="0" indent="0">
              <a:buNone/>
            </a:pPr>
            <a:endParaRPr lang="en-US" sz="2400" b="1" dirty="0"/>
          </a:p>
          <a:p>
            <a:pPr marL="0" indent="0">
              <a:buNone/>
            </a:pPr>
            <a:endParaRPr lang="en-US" sz="2400" b="1" dirty="0" smtClean="0"/>
          </a:p>
          <a:p>
            <a:pPr marL="0" indent="0">
              <a:buNone/>
            </a:pPr>
            <a:endParaRPr lang="en-US" sz="2400" b="1" dirty="0"/>
          </a:p>
          <a:p>
            <a:pPr marL="0" indent="0">
              <a:buNone/>
            </a:pPr>
            <a:endParaRPr lang="en-US" sz="2400" b="1" dirty="0" smtClean="0"/>
          </a:p>
          <a:p>
            <a:pPr marL="0" indent="0">
              <a:buNone/>
            </a:pPr>
            <a:endParaRPr lang="en-US" sz="2400" b="1" dirty="0"/>
          </a:p>
          <a:p>
            <a:pPr marL="0" indent="0">
              <a:buNone/>
            </a:pPr>
            <a:endParaRPr lang="en-US" sz="2400" b="1" dirty="0" smtClean="0"/>
          </a:p>
          <a:p>
            <a:pPr marL="0" indent="0">
              <a:buNone/>
            </a:pPr>
            <a:endParaRPr lang="en-US" sz="2400" b="1" dirty="0" smtClean="0"/>
          </a:p>
          <a:p>
            <a:pPr marL="0" indent="0" algn="just">
              <a:buNone/>
            </a:pPr>
            <a:endParaRPr lang="en-GB" sz="1200" b="1" dirty="0" smtClean="0">
              <a:latin typeface="Arial" panose="020B0604020202020204" pitchFamily="34" charset="0"/>
              <a:cs typeface="Arial" panose="020B0604020202020204" pitchFamily="34" charset="0"/>
            </a:endParaRPr>
          </a:p>
          <a:p>
            <a:pPr marL="0" indent="0" algn="just">
              <a:buNone/>
            </a:pPr>
            <a:endParaRPr lang="en-GB" sz="1200" b="1" dirty="0">
              <a:latin typeface="Arial" panose="020B0604020202020204" pitchFamily="34" charset="0"/>
              <a:cs typeface="Arial" panose="020B0604020202020204" pitchFamily="34" charset="0"/>
            </a:endParaRPr>
          </a:p>
          <a:p>
            <a:pPr marL="0" indent="0" algn="just">
              <a:buNone/>
            </a:pPr>
            <a:endParaRPr lang="en-GB" sz="1200" b="1" dirty="0" smtClean="0">
              <a:latin typeface="Arial" panose="020B0604020202020204" pitchFamily="34" charset="0"/>
              <a:cs typeface="Arial" panose="020B0604020202020204" pitchFamily="34" charset="0"/>
            </a:endParaRPr>
          </a:p>
          <a:p>
            <a:pPr marL="0" indent="0" algn="just">
              <a:buNone/>
            </a:pPr>
            <a:endParaRPr lang="en-GB" sz="1200" b="1" dirty="0">
              <a:latin typeface="Arial" panose="020B0604020202020204" pitchFamily="34" charset="0"/>
              <a:cs typeface="Arial" panose="020B0604020202020204" pitchFamily="34" charset="0"/>
            </a:endParaRPr>
          </a:p>
          <a:p>
            <a:pPr marL="0" indent="0" algn="just">
              <a:buNone/>
            </a:pPr>
            <a:endParaRPr lang="en-GB" sz="1200" b="1" dirty="0" smtClean="0">
              <a:latin typeface="Arial" panose="020B0604020202020204" pitchFamily="34" charset="0"/>
              <a:cs typeface="Arial" panose="020B0604020202020204" pitchFamily="34" charset="0"/>
            </a:endParaRPr>
          </a:p>
          <a:p>
            <a:pPr marL="0" indent="0" algn="just">
              <a:buNone/>
            </a:pPr>
            <a:endParaRPr lang="en-GB" sz="1200" b="1" dirty="0" smtClean="0">
              <a:latin typeface="Arial" panose="020B0604020202020204" pitchFamily="34" charset="0"/>
              <a:cs typeface="Arial" panose="020B0604020202020204" pitchFamily="34" charset="0"/>
            </a:endParaRPr>
          </a:p>
          <a:p>
            <a:pPr marL="0" indent="0" algn="just">
              <a:buNone/>
            </a:pPr>
            <a:endParaRPr lang="en-GB" sz="1200" b="1" dirty="0">
              <a:latin typeface="Arial" panose="020B0604020202020204" pitchFamily="34" charset="0"/>
              <a:cs typeface="Arial" panose="020B0604020202020204" pitchFamily="34" charset="0"/>
            </a:endParaRPr>
          </a:p>
          <a:p>
            <a:pPr marL="0" indent="0" algn="just">
              <a:buNone/>
            </a:pPr>
            <a:endParaRPr lang="en-GB" sz="1200" b="1" dirty="0" smtClean="0">
              <a:latin typeface="Arial" panose="020B0604020202020204" pitchFamily="34" charset="0"/>
              <a:cs typeface="Arial" panose="020B0604020202020204" pitchFamily="34" charset="0"/>
            </a:endParaRPr>
          </a:p>
          <a:p>
            <a:pPr marL="0" indent="0" algn="just">
              <a:buNone/>
            </a:pPr>
            <a:endParaRPr lang="en-GB" sz="1200" b="1" dirty="0">
              <a:latin typeface="Arial" panose="020B0604020202020204" pitchFamily="34" charset="0"/>
              <a:cs typeface="Arial" panose="020B0604020202020204" pitchFamily="34" charset="0"/>
            </a:endParaRPr>
          </a:p>
          <a:p>
            <a:pPr marL="0" indent="0" algn="just">
              <a:buNone/>
            </a:pPr>
            <a:endParaRPr lang="en-GB" sz="1200" b="1" dirty="0" smtClean="0">
              <a:latin typeface="Arial" panose="020B0604020202020204" pitchFamily="34" charset="0"/>
              <a:cs typeface="Arial" panose="020B0604020202020204" pitchFamily="34" charset="0"/>
            </a:endParaRPr>
          </a:p>
          <a:p>
            <a:pPr marL="0" indent="0" algn="just">
              <a:buNone/>
            </a:pPr>
            <a:endParaRPr lang="en-GB" sz="1200" b="1" dirty="0" smtClean="0">
              <a:latin typeface="Arial" panose="020B0604020202020204" pitchFamily="34" charset="0"/>
              <a:cs typeface="Arial" panose="020B0604020202020204" pitchFamily="34" charset="0"/>
            </a:endParaRPr>
          </a:p>
          <a:p>
            <a:pPr marL="0" indent="0" algn="just">
              <a:buNone/>
            </a:pPr>
            <a:r>
              <a:rPr lang="en-GB" sz="1200" b="1" dirty="0"/>
              <a:t>*</a:t>
            </a:r>
            <a:r>
              <a:rPr lang="en-GB" sz="1200" b="1" dirty="0" smtClean="0">
                <a:latin typeface="Arial" panose="020B0604020202020204" pitchFamily="34" charset="0"/>
                <a:cs typeface="Arial" panose="020B0604020202020204" pitchFamily="34" charset="0"/>
              </a:rPr>
              <a:t>Chi square and Fisher exact tests; </a:t>
            </a:r>
            <a:r>
              <a:rPr lang="en-GB" sz="1200" b="1" baseline="30000" dirty="0" smtClean="0">
                <a:latin typeface="Arial" panose="020B0604020202020204" pitchFamily="34" charset="0"/>
                <a:cs typeface="Arial" panose="020B0604020202020204" pitchFamily="34" charset="0"/>
              </a:rPr>
              <a:t>a</a:t>
            </a:r>
            <a:r>
              <a:rPr lang="en-GB" sz="1200" b="1" dirty="0" smtClean="0">
                <a:latin typeface="Arial" panose="020B0604020202020204" pitchFamily="34" charset="0"/>
                <a:cs typeface="Arial" panose="020B0604020202020204" pitchFamily="34" charset="0"/>
              </a:rPr>
              <a:t>Time </a:t>
            </a:r>
            <a:r>
              <a:rPr lang="en-GB" sz="1200" b="1" dirty="0">
                <a:latin typeface="Arial" panose="020B0604020202020204" pitchFamily="34" charset="0"/>
                <a:cs typeface="Arial" panose="020B0604020202020204" pitchFamily="34" charset="0"/>
              </a:rPr>
              <a:t>frame last 12 </a:t>
            </a:r>
            <a:r>
              <a:rPr lang="en-GB" sz="1200" b="1" dirty="0" smtClean="0">
                <a:latin typeface="Arial" panose="020B0604020202020204" pitchFamily="34" charset="0"/>
                <a:cs typeface="Arial" panose="020B0604020202020204" pitchFamily="34" charset="0"/>
              </a:rPr>
              <a:t>months</a:t>
            </a:r>
            <a:r>
              <a:rPr lang="en-GB" sz="1200" b="1" baseline="30000" dirty="0" smtClean="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602929261"/>
              </p:ext>
            </p:extLst>
          </p:nvPr>
        </p:nvGraphicFramePr>
        <p:xfrm>
          <a:off x="107504" y="1196752"/>
          <a:ext cx="8784977" cy="5040562"/>
        </p:xfrm>
        <a:graphic>
          <a:graphicData uri="http://schemas.openxmlformats.org/drawingml/2006/table">
            <a:tbl>
              <a:tblPr firstRow="1" firstCol="1" bandRow="1">
                <a:tableStyleId>{F5AB1C69-6EDB-4FF4-983F-18BD219EF322}</a:tableStyleId>
              </a:tblPr>
              <a:tblGrid>
                <a:gridCol w="2520280"/>
                <a:gridCol w="1951263"/>
                <a:gridCol w="1865161"/>
                <a:gridCol w="1656184"/>
                <a:gridCol w="792089"/>
              </a:tblGrid>
              <a:tr h="951036">
                <a:tc>
                  <a:txBody>
                    <a:bodyPr/>
                    <a:lstStyle/>
                    <a:p>
                      <a:pPr>
                        <a:lnSpc>
                          <a:spcPct val="115000"/>
                        </a:lnSpc>
                        <a:spcAft>
                          <a:spcPts val="0"/>
                        </a:spcAft>
                      </a:pPr>
                      <a:r>
                        <a:rPr lang="en-GB" sz="1600" b="1" dirty="0">
                          <a:solidFill>
                            <a:schemeClr val="tx1"/>
                          </a:solidFill>
                          <a:effectLst/>
                          <a:latin typeface="+mn-lt"/>
                        </a:rPr>
                        <a:t>Variable </a:t>
                      </a:r>
                      <a:endParaRPr lang="en-GB" sz="1600" b="1" dirty="0">
                        <a:solidFill>
                          <a:schemeClr val="tx1"/>
                        </a:solidFill>
                        <a:effectLst/>
                        <a:latin typeface="+mn-lt"/>
                        <a:ea typeface="Calibri"/>
                        <a:cs typeface="Arial" panose="020B0604020202020204" pitchFamily="34" charset="0"/>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600" kern="1200" baseline="0" dirty="0" smtClean="0">
                          <a:solidFill>
                            <a:schemeClr val="tx1"/>
                          </a:solidFill>
                          <a:effectLst/>
                          <a:latin typeface="+mn-lt"/>
                        </a:rPr>
                        <a:t>1-2days/week STKU</a:t>
                      </a:r>
                    </a:p>
                    <a:p>
                      <a:pPr algn="ctr">
                        <a:lnSpc>
                          <a:spcPct val="115000"/>
                        </a:lnSpc>
                        <a:spcAft>
                          <a:spcPts val="0"/>
                        </a:spcAft>
                      </a:pPr>
                      <a:r>
                        <a:rPr lang="en-GB" sz="1600" b="1" kern="1200" dirty="0" smtClean="0">
                          <a:solidFill>
                            <a:schemeClr val="tx1"/>
                          </a:solidFill>
                          <a:effectLst/>
                          <a:latin typeface="+mn-lt"/>
                        </a:rPr>
                        <a:t>N=24</a:t>
                      </a:r>
                      <a:endParaRPr lang="en-GB" sz="1600" b="1" dirty="0">
                        <a:solidFill>
                          <a:schemeClr val="tx1"/>
                        </a:solidFill>
                        <a:effectLst/>
                        <a:latin typeface="+mn-lt"/>
                      </a:endParaRPr>
                    </a:p>
                    <a:p>
                      <a:pPr algn="ctr">
                        <a:lnSpc>
                          <a:spcPct val="115000"/>
                        </a:lnSpc>
                        <a:spcAft>
                          <a:spcPts val="0"/>
                        </a:spcAft>
                      </a:pPr>
                      <a:r>
                        <a:rPr lang="en-GB" sz="1600" b="1" kern="1200" dirty="0">
                          <a:solidFill>
                            <a:schemeClr val="tx1"/>
                          </a:solidFill>
                          <a:effectLst/>
                          <a:latin typeface="+mn-lt"/>
                        </a:rPr>
                        <a:t>N (%)</a:t>
                      </a:r>
                      <a:endParaRPr lang="en-GB" sz="1600" b="1" dirty="0">
                        <a:solidFill>
                          <a:schemeClr val="tx1"/>
                        </a:solidFill>
                        <a:effectLst/>
                        <a:latin typeface="+mn-lt"/>
                        <a:ea typeface="Calibri"/>
                        <a:cs typeface="Arial" panose="020B0604020202020204" pitchFamily="34" charset="0"/>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600" kern="1200" baseline="0" dirty="0" smtClean="0">
                          <a:solidFill>
                            <a:schemeClr val="tx1"/>
                          </a:solidFill>
                          <a:effectLst/>
                          <a:latin typeface="+mn-lt"/>
                        </a:rPr>
                        <a:t>≥3days/week STKU</a:t>
                      </a:r>
                      <a:r>
                        <a:rPr lang="en-GB" sz="1600" kern="1200" baseline="30000" dirty="0" smtClean="0">
                          <a:solidFill>
                            <a:schemeClr val="tx1"/>
                          </a:solidFill>
                          <a:effectLst/>
                          <a:latin typeface="+mn-lt"/>
                        </a:rPr>
                        <a:t> </a:t>
                      </a:r>
                      <a:endParaRPr lang="en-GB" sz="1600" b="0" dirty="0" smtClean="0">
                        <a:solidFill>
                          <a:schemeClr val="tx1"/>
                        </a:solidFill>
                        <a:effectLst/>
                        <a:latin typeface="+mn-lt"/>
                      </a:endParaRPr>
                    </a:p>
                    <a:p>
                      <a:pPr algn="ctr">
                        <a:lnSpc>
                          <a:spcPct val="115000"/>
                        </a:lnSpc>
                        <a:spcAft>
                          <a:spcPts val="0"/>
                        </a:spcAft>
                      </a:pPr>
                      <a:r>
                        <a:rPr lang="en-GB" sz="1600" b="1" kern="1200" dirty="0" smtClean="0">
                          <a:solidFill>
                            <a:schemeClr val="tx1"/>
                          </a:solidFill>
                          <a:effectLst/>
                          <a:latin typeface="+mn-lt"/>
                        </a:rPr>
                        <a:t>N=18</a:t>
                      </a:r>
                      <a:endParaRPr lang="en-GB" sz="1600" b="1" dirty="0">
                        <a:solidFill>
                          <a:schemeClr val="tx1"/>
                        </a:solidFill>
                        <a:effectLst/>
                        <a:latin typeface="+mn-lt"/>
                      </a:endParaRPr>
                    </a:p>
                    <a:p>
                      <a:pPr algn="ctr">
                        <a:lnSpc>
                          <a:spcPct val="115000"/>
                        </a:lnSpc>
                        <a:spcAft>
                          <a:spcPts val="0"/>
                        </a:spcAft>
                      </a:pPr>
                      <a:r>
                        <a:rPr lang="en-GB" sz="1600" b="1" kern="1200" dirty="0">
                          <a:solidFill>
                            <a:schemeClr val="tx1"/>
                          </a:solidFill>
                          <a:effectLst/>
                          <a:latin typeface="+mn-lt"/>
                        </a:rPr>
                        <a:t>N (%)</a:t>
                      </a:r>
                      <a:endParaRPr lang="en-GB" sz="1600" b="1" dirty="0">
                        <a:solidFill>
                          <a:schemeClr val="tx1"/>
                        </a:solidFill>
                        <a:effectLst/>
                        <a:latin typeface="+mn-lt"/>
                        <a:ea typeface="Calibri"/>
                        <a:cs typeface="Arial" panose="020B0604020202020204" pitchFamily="34" charset="0"/>
                      </a:endParaRPr>
                    </a:p>
                  </a:txBody>
                  <a:tcPr marL="68580" marR="68580" marT="0" marB="0"/>
                </a:tc>
                <a:tc>
                  <a:txBody>
                    <a:bodyPr/>
                    <a:lstStyle/>
                    <a:p>
                      <a:pPr>
                        <a:lnSpc>
                          <a:spcPct val="115000"/>
                        </a:lnSpc>
                        <a:spcAft>
                          <a:spcPts val="0"/>
                        </a:spcAft>
                      </a:pPr>
                      <a:r>
                        <a:rPr lang="en-GB" sz="1600" b="1" dirty="0">
                          <a:solidFill>
                            <a:schemeClr val="tx1"/>
                          </a:solidFill>
                          <a:effectLst/>
                          <a:latin typeface="+mn-lt"/>
                        </a:rPr>
                        <a:t> </a:t>
                      </a:r>
                    </a:p>
                    <a:p>
                      <a:pPr>
                        <a:lnSpc>
                          <a:spcPct val="115000"/>
                        </a:lnSpc>
                        <a:spcAft>
                          <a:spcPts val="0"/>
                        </a:spcAft>
                      </a:pPr>
                      <a:r>
                        <a:rPr lang="en-GB" sz="1600" b="1" dirty="0">
                          <a:solidFill>
                            <a:schemeClr val="tx1"/>
                          </a:solidFill>
                          <a:effectLst/>
                          <a:latin typeface="+mn-lt"/>
                        </a:rPr>
                        <a:t>OR (  95%CI)</a:t>
                      </a:r>
                      <a:endParaRPr lang="en-GB" sz="1600" b="1" dirty="0">
                        <a:solidFill>
                          <a:schemeClr val="tx1"/>
                        </a:solidFill>
                        <a:effectLst/>
                        <a:latin typeface="+mn-lt"/>
                        <a:ea typeface="Calibri"/>
                        <a:cs typeface="Arial" panose="020B0604020202020204" pitchFamily="34" charset="0"/>
                      </a:endParaRPr>
                    </a:p>
                  </a:txBody>
                  <a:tcPr marL="68580" marR="68580" marT="0" marB="0"/>
                </a:tc>
                <a:tc>
                  <a:txBody>
                    <a:bodyPr/>
                    <a:lstStyle/>
                    <a:p>
                      <a:pPr>
                        <a:lnSpc>
                          <a:spcPct val="115000"/>
                        </a:lnSpc>
                        <a:spcAft>
                          <a:spcPts val="0"/>
                        </a:spcAft>
                      </a:pPr>
                      <a:r>
                        <a:rPr lang="en-GB" sz="1600" b="1" dirty="0">
                          <a:solidFill>
                            <a:schemeClr val="tx1"/>
                          </a:solidFill>
                          <a:effectLst/>
                          <a:latin typeface="+mn-lt"/>
                        </a:rPr>
                        <a:t> </a:t>
                      </a:r>
                    </a:p>
                    <a:p>
                      <a:pPr>
                        <a:lnSpc>
                          <a:spcPct val="115000"/>
                        </a:lnSpc>
                        <a:spcAft>
                          <a:spcPts val="0"/>
                        </a:spcAft>
                      </a:pPr>
                      <a:r>
                        <a:rPr lang="en-GB" sz="1600" b="1" dirty="0">
                          <a:solidFill>
                            <a:schemeClr val="tx1"/>
                          </a:solidFill>
                          <a:effectLst/>
                          <a:latin typeface="+mn-lt"/>
                        </a:rPr>
                        <a:t>p-value</a:t>
                      </a:r>
                      <a:endParaRPr lang="en-GB" sz="1600" b="1" dirty="0">
                        <a:solidFill>
                          <a:schemeClr val="tx1"/>
                        </a:solidFill>
                        <a:effectLst/>
                        <a:latin typeface="+mn-lt"/>
                        <a:ea typeface="Calibri"/>
                        <a:cs typeface="Arial" panose="020B0604020202020204" pitchFamily="34" charset="0"/>
                      </a:endParaRPr>
                    </a:p>
                  </a:txBody>
                  <a:tcPr marL="68580" marR="68580" marT="0" marB="0"/>
                </a:tc>
              </a:tr>
              <a:tr h="951036">
                <a:tc>
                  <a:txBody>
                    <a:bodyPr/>
                    <a:lstStyle/>
                    <a:p>
                      <a:pPr>
                        <a:lnSpc>
                          <a:spcPct val="115000"/>
                        </a:lnSpc>
                        <a:spcAft>
                          <a:spcPts val="0"/>
                        </a:spcAft>
                      </a:pPr>
                      <a:r>
                        <a:rPr lang="en-GB" sz="1600" kern="1200" baseline="30000" dirty="0" smtClean="0">
                          <a:solidFill>
                            <a:schemeClr val="tx1"/>
                          </a:solidFill>
                          <a:effectLst/>
                          <a:latin typeface="+mn-lt"/>
                        </a:rPr>
                        <a:t>a</a:t>
                      </a:r>
                      <a:r>
                        <a:rPr lang="en-GB" sz="1600" dirty="0" smtClean="0">
                          <a:solidFill>
                            <a:schemeClr val="tx1"/>
                          </a:solidFill>
                          <a:effectLst/>
                          <a:latin typeface="+mn-lt"/>
                        </a:rPr>
                        <a:t>Chewing </a:t>
                      </a:r>
                      <a:r>
                        <a:rPr lang="en-GB" sz="1600" dirty="0">
                          <a:solidFill>
                            <a:schemeClr val="tx1"/>
                          </a:solidFill>
                          <a:effectLst/>
                          <a:latin typeface="+mn-lt"/>
                        </a:rPr>
                        <a:t>more khat during </a:t>
                      </a:r>
                      <a:r>
                        <a:rPr lang="en-GB" sz="1600" dirty="0" smtClean="0">
                          <a:solidFill>
                            <a:schemeClr val="tx1"/>
                          </a:solidFill>
                          <a:effectLst/>
                          <a:latin typeface="+mn-lt"/>
                        </a:rPr>
                        <a:t>first  2 hours </a:t>
                      </a:r>
                      <a:r>
                        <a:rPr lang="en-GB" sz="1600" dirty="0">
                          <a:solidFill>
                            <a:schemeClr val="tx1"/>
                          </a:solidFill>
                          <a:effectLst/>
                          <a:latin typeface="+mn-lt"/>
                        </a:rPr>
                        <a:t>of khat session </a:t>
                      </a:r>
                    </a:p>
                    <a:p>
                      <a:pPr>
                        <a:lnSpc>
                          <a:spcPct val="115000"/>
                        </a:lnSpc>
                        <a:spcAft>
                          <a:spcPts val="0"/>
                        </a:spcAft>
                      </a:pPr>
                      <a:r>
                        <a:rPr lang="en-GB" sz="1600" b="0" dirty="0">
                          <a:solidFill>
                            <a:schemeClr val="tx1"/>
                          </a:solidFill>
                          <a:effectLst/>
                          <a:latin typeface="+mn-lt"/>
                        </a:rPr>
                        <a:t>Yes </a:t>
                      </a:r>
                      <a:endParaRPr lang="en-GB" sz="1600" b="0" dirty="0">
                        <a:solidFill>
                          <a:schemeClr val="tx1"/>
                        </a:solidFill>
                        <a:effectLst/>
                        <a:latin typeface="+mn-lt"/>
                        <a:ea typeface="Calibri"/>
                        <a:cs typeface="Arial" panose="020B0604020202020204" pitchFamily="34" charset="0"/>
                      </a:endParaRPr>
                    </a:p>
                  </a:txBody>
                  <a:tcPr marL="68580" marR="68580" marT="0" marB="0"/>
                </a:tc>
                <a:tc>
                  <a:txBody>
                    <a:bodyPr/>
                    <a:lstStyle/>
                    <a:p>
                      <a:pPr>
                        <a:lnSpc>
                          <a:spcPct val="115000"/>
                        </a:lnSpc>
                        <a:spcAft>
                          <a:spcPts val="0"/>
                        </a:spcAft>
                      </a:pPr>
                      <a:r>
                        <a:rPr lang="en-GB" sz="1600" dirty="0">
                          <a:solidFill>
                            <a:schemeClr val="tx1"/>
                          </a:solidFill>
                          <a:effectLst/>
                          <a:latin typeface="+mn-lt"/>
                        </a:rPr>
                        <a:t> </a:t>
                      </a:r>
                    </a:p>
                    <a:p>
                      <a:pPr>
                        <a:lnSpc>
                          <a:spcPct val="115000"/>
                        </a:lnSpc>
                        <a:spcAft>
                          <a:spcPts val="0"/>
                        </a:spcAft>
                      </a:pPr>
                      <a:r>
                        <a:rPr lang="en-GB" sz="1600" dirty="0">
                          <a:solidFill>
                            <a:schemeClr val="tx1"/>
                          </a:solidFill>
                          <a:effectLst/>
                          <a:latin typeface="+mn-lt"/>
                        </a:rPr>
                        <a:t> </a:t>
                      </a:r>
                    </a:p>
                    <a:p>
                      <a:pPr>
                        <a:lnSpc>
                          <a:spcPct val="115000"/>
                        </a:lnSpc>
                        <a:spcAft>
                          <a:spcPts val="0"/>
                        </a:spcAft>
                      </a:pPr>
                      <a:r>
                        <a:rPr lang="en-GB" sz="1600" dirty="0">
                          <a:solidFill>
                            <a:schemeClr val="tx1"/>
                          </a:solidFill>
                          <a:effectLst/>
                          <a:latin typeface="+mn-lt"/>
                        </a:rPr>
                        <a:t>3 (12.5)</a:t>
                      </a:r>
                      <a:endParaRPr lang="en-GB" sz="1600" dirty="0">
                        <a:solidFill>
                          <a:schemeClr val="tx1"/>
                        </a:solidFill>
                        <a:effectLst/>
                        <a:latin typeface="+mn-lt"/>
                        <a:ea typeface="Calibri"/>
                        <a:cs typeface="Arial" panose="020B0604020202020204" pitchFamily="34" charset="0"/>
                      </a:endParaRPr>
                    </a:p>
                  </a:txBody>
                  <a:tcPr marL="68580" marR="68580" marT="0" marB="0"/>
                </a:tc>
                <a:tc>
                  <a:txBody>
                    <a:bodyPr/>
                    <a:lstStyle/>
                    <a:p>
                      <a:pPr>
                        <a:lnSpc>
                          <a:spcPct val="115000"/>
                        </a:lnSpc>
                        <a:spcAft>
                          <a:spcPts val="0"/>
                        </a:spcAft>
                      </a:pPr>
                      <a:r>
                        <a:rPr lang="en-GB" sz="1600" dirty="0">
                          <a:solidFill>
                            <a:schemeClr val="tx1"/>
                          </a:solidFill>
                          <a:effectLst/>
                          <a:latin typeface="+mn-lt"/>
                        </a:rPr>
                        <a:t> </a:t>
                      </a:r>
                    </a:p>
                    <a:p>
                      <a:pPr>
                        <a:lnSpc>
                          <a:spcPct val="115000"/>
                        </a:lnSpc>
                        <a:spcAft>
                          <a:spcPts val="0"/>
                        </a:spcAft>
                      </a:pPr>
                      <a:r>
                        <a:rPr lang="en-GB" sz="1600" dirty="0">
                          <a:solidFill>
                            <a:schemeClr val="tx1"/>
                          </a:solidFill>
                          <a:effectLst/>
                          <a:latin typeface="+mn-lt"/>
                        </a:rPr>
                        <a:t> </a:t>
                      </a:r>
                    </a:p>
                    <a:p>
                      <a:pPr>
                        <a:lnSpc>
                          <a:spcPct val="115000"/>
                        </a:lnSpc>
                        <a:spcAft>
                          <a:spcPts val="0"/>
                        </a:spcAft>
                      </a:pPr>
                      <a:r>
                        <a:rPr lang="en-GB" sz="1600" dirty="0">
                          <a:solidFill>
                            <a:schemeClr val="tx1"/>
                          </a:solidFill>
                          <a:effectLst/>
                          <a:latin typeface="+mn-lt"/>
                        </a:rPr>
                        <a:t>8 (44.4)</a:t>
                      </a:r>
                      <a:endParaRPr lang="en-GB" sz="1600" dirty="0">
                        <a:solidFill>
                          <a:schemeClr val="tx1"/>
                        </a:solidFill>
                        <a:effectLst/>
                        <a:latin typeface="+mn-lt"/>
                        <a:ea typeface="Calibri"/>
                        <a:cs typeface="Arial" panose="020B0604020202020204" pitchFamily="34" charset="0"/>
                      </a:endParaRPr>
                    </a:p>
                  </a:txBody>
                  <a:tcPr marL="68580" marR="68580" marT="0" marB="0"/>
                </a:tc>
                <a:tc>
                  <a:txBody>
                    <a:bodyPr/>
                    <a:lstStyle/>
                    <a:p>
                      <a:pPr>
                        <a:lnSpc>
                          <a:spcPct val="115000"/>
                        </a:lnSpc>
                        <a:spcAft>
                          <a:spcPts val="0"/>
                        </a:spcAft>
                      </a:pPr>
                      <a:r>
                        <a:rPr lang="en-GB" sz="1600" dirty="0">
                          <a:solidFill>
                            <a:schemeClr val="tx1"/>
                          </a:solidFill>
                          <a:effectLst/>
                          <a:latin typeface="+mn-lt"/>
                        </a:rPr>
                        <a:t> </a:t>
                      </a:r>
                    </a:p>
                    <a:p>
                      <a:pPr>
                        <a:lnSpc>
                          <a:spcPct val="115000"/>
                        </a:lnSpc>
                        <a:spcAft>
                          <a:spcPts val="0"/>
                        </a:spcAft>
                      </a:pPr>
                      <a:r>
                        <a:rPr lang="en-GB" sz="1600" dirty="0">
                          <a:solidFill>
                            <a:schemeClr val="tx1"/>
                          </a:solidFill>
                          <a:effectLst/>
                          <a:latin typeface="+mn-lt"/>
                        </a:rPr>
                        <a:t> </a:t>
                      </a:r>
                    </a:p>
                    <a:p>
                      <a:pPr>
                        <a:lnSpc>
                          <a:spcPct val="115000"/>
                        </a:lnSpc>
                        <a:spcAft>
                          <a:spcPts val="0"/>
                        </a:spcAft>
                      </a:pPr>
                      <a:r>
                        <a:rPr lang="en-GB" sz="1600" dirty="0">
                          <a:solidFill>
                            <a:schemeClr val="tx1"/>
                          </a:solidFill>
                          <a:effectLst/>
                          <a:latin typeface="+mn-lt"/>
                        </a:rPr>
                        <a:t>5.60 (1.22, 25.75)</a:t>
                      </a:r>
                      <a:endParaRPr lang="en-GB" sz="1600" dirty="0">
                        <a:solidFill>
                          <a:schemeClr val="tx1"/>
                        </a:solidFill>
                        <a:effectLst/>
                        <a:latin typeface="+mn-lt"/>
                        <a:ea typeface="Calibri"/>
                        <a:cs typeface="Arial" panose="020B0604020202020204" pitchFamily="34" charset="0"/>
                      </a:endParaRPr>
                    </a:p>
                  </a:txBody>
                  <a:tcPr marL="68580" marR="68580" marT="0" marB="0"/>
                </a:tc>
                <a:tc>
                  <a:txBody>
                    <a:bodyPr/>
                    <a:lstStyle/>
                    <a:p>
                      <a:pPr>
                        <a:lnSpc>
                          <a:spcPct val="115000"/>
                        </a:lnSpc>
                        <a:spcAft>
                          <a:spcPts val="0"/>
                        </a:spcAft>
                      </a:pPr>
                      <a:r>
                        <a:rPr lang="en-GB" sz="1600" dirty="0">
                          <a:solidFill>
                            <a:schemeClr val="tx1"/>
                          </a:solidFill>
                          <a:effectLst/>
                          <a:latin typeface="+mn-lt"/>
                        </a:rPr>
                        <a:t> </a:t>
                      </a:r>
                    </a:p>
                    <a:p>
                      <a:pPr>
                        <a:lnSpc>
                          <a:spcPct val="115000"/>
                        </a:lnSpc>
                        <a:spcAft>
                          <a:spcPts val="0"/>
                        </a:spcAft>
                      </a:pPr>
                      <a:r>
                        <a:rPr lang="en-GB" sz="1600" dirty="0">
                          <a:solidFill>
                            <a:schemeClr val="tx1"/>
                          </a:solidFill>
                          <a:effectLst/>
                          <a:latin typeface="+mn-lt"/>
                        </a:rPr>
                        <a:t> </a:t>
                      </a:r>
                    </a:p>
                    <a:p>
                      <a:pPr algn="r">
                        <a:lnSpc>
                          <a:spcPct val="115000"/>
                        </a:lnSpc>
                        <a:spcAft>
                          <a:spcPts val="0"/>
                        </a:spcAft>
                      </a:pPr>
                      <a:r>
                        <a:rPr lang="en-GB" sz="1600" b="1" dirty="0">
                          <a:solidFill>
                            <a:schemeClr val="tx1"/>
                          </a:solidFill>
                          <a:effectLst/>
                          <a:latin typeface="+mn-lt"/>
                        </a:rPr>
                        <a:t>0.033</a:t>
                      </a:r>
                      <a:endParaRPr lang="en-GB" sz="1600" b="1" dirty="0">
                        <a:solidFill>
                          <a:schemeClr val="tx1"/>
                        </a:solidFill>
                        <a:effectLst/>
                        <a:latin typeface="+mn-lt"/>
                        <a:ea typeface="Calibri"/>
                        <a:cs typeface="Arial" panose="020B0604020202020204" pitchFamily="34" charset="0"/>
                      </a:endParaRPr>
                    </a:p>
                  </a:txBody>
                  <a:tcPr marL="68580" marR="68580" marT="0" marB="0"/>
                </a:tc>
              </a:tr>
              <a:tr h="627698">
                <a:tc>
                  <a:txBody>
                    <a:bodyPr/>
                    <a:lstStyle/>
                    <a:p>
                      <a:pPr>
                        <a:lnSpc>
                          <a:spcPct val="115000"/>
                        </a:lnSpc>
                        <a:spcAft>
                          <a:spcPts val="0"/>
                        </a:spcAft>
                      </a:pPr>
                      <a:r>
                        <a:rPr lang="en-GB" sz="1600" kern="1200" baseline="30000" dirty="0" smtClean="0">
                          <a:solidFill>
                            <a:schemeClr val="tx1"/>
                          </a:solidFill>
                          <a:effectLst/>
                          <a:latin typeface="+mn-lt"/>
                        </a:rPr>
                        <a:t>a</a:t>
                      </a:r>
                      <a:r>
                        <a:rPr lang="en-GB" sz="1600" dirty="0" smtClean="0">
                          <a:solidFill>
                            <a:schemeClr val="tx1"/>
                          </a:solidFill>
                          <a:effectLst/>
                          <a:latin typeface="+mn-lt"/>
                        </a:rPr>
                        <a:t>Chewing </a:t>
                      </a:r>
                      <a:r>
                        <a:rPr lang="en-GB" sz="1600" dirty="0">
                          <a:solidFill>
                            <a:schemeClr val="tx1"/>
                          </a:solidFill>
                          <a:effectLst/>
                          <a:latin typeface="+mn-lt"/>
                        </a:rPr>
                        <a:t>even </a:t>
                      </a:r>
                      <a:r>
                        <a:rPr lang="en-GB" sz="1600" dirty="0" smtClean="0">
                          <a:solidFill>
                            <a:schemeClr val="tx1"/>
                          </a:solidFill>
                          <a:effectLst/>
                          <a:latin typeface="+mn-lt"/>
                        </a:rPr>
                        <a:t>when ill </a:t>
                      </a:r>
                      <a:endParaRPr lang="en-GB" sz="1600" dirty="0">
                        <a:solidFill>
                          <a:schemeClr val="tx1"/>
                        </a:solidFill>
                        <a:effectLst/>
                        <a:latin typeface="+mn-lt"/>
                      </a:endParaRPr>
                    </a:p>
                    <a:p>
                      <a:pPr>
                        <a:lnSpc>
                          <a:spcPct val="115000"/>
                        </a:lnSpc>
                        <a:spcAft>
                          <a:spcPts val="0"/>
                        </a:spcAft>
                      </a:pPr>
                      <a:r>
                        <a:rPr lang="en-GB" sz="1600" b="0" dirty="0">
                          <a:solidFill>
                            <a:schemeClr val="tx1"/>
                          </a:solidFill>
                          <a:effectLst/>
                          <a:latin typeface="+mn-lt"/>
                        </a:rPr>
                        <a:t>Yes</a:t>
                      </a:r>
                      <a:endParaRPr lang="en-GB" sz="1600" b="0" dirty="0">
                        <a:solidFill>
                          <a:schemeClr val="tx1"/>
                        </a:solidFill>
                        <a:effectLst/>
                        <a:latin typeface="+mn-lt"/>
                        <a:ea typeface="Calibri"/>
                        <a:cs typeface="Arial" panose="020B0604020202020204" pitchFamily="34" charset="0"/>
                      </a:endParaRPr>
                    </a:p>
                  </a:txBody>
                  <a:tcPr marL="68580" marR="68580" marT="0" marB="0"/>
                </a:tc>
                <a:tc>
                  <a:txBody>
                    <a:bodyPr/>
                    <a:lstStyle/>
                    <a:p>
                      <a:pPr>
                        <a:lnSpc>
                          <a:spcPct val="115000"/>
                        </a:lnSpc>
                        <a:spcAft>
                          <a:spcPts val="0"/>
                        </a:spcAft>
                      </a:pPr>
                      <a:r>
                        <a:rPr lang="en-GB" sz="1600">
                          <a:solidFill>
                            <a:schemeClr val="tx1"/>
                          </a:solidFill>
                          <a:effectLst/>
                          <a:latin typeface="+mn-lt"/>
                        </a:rPr>
                        <a:t> </a:t>
                      </a:r>
                    </a:p>
                    <a:p>
                      <a:pPr>
                        <a:lnSpc>
                          <a:spcPct val="115000"/>
                        </a:lnSpc>
                        <a:spcAft>
                          <a:spcPts val="0"/>
                        </a:spcAft>
                      </a:pPr>
                      <a:r>
                        <a:rPr lang="en-GB" sz="1600">
                          <a:solidFill>
                            <a:schemeClr val="tx1"/>
                          </a:solidFill>
                          <a:effectLst/>
                          <a:latin typeface="+mn-lt"/>
                        </a:rPr>
                        <a:t>3 (12.5)</a:t>
                      </a:r>
                      <a:endParaRPr lang="en-GB" sz="1600">
                        <a:solidFill>
                          <a:schemeClr val="tx1"/>
                        </a:solidFill>
                        <a:effectLst/>
                        <a:latin typeface="+mn-lt"/>
                        <a:ea typeface="Calibri"/>
                        <a:cs typeface="Arial" panose="020B0604020202020204" pitchFamily="34" charset="0"/>
                      </a:endParaRPr>
                    </a:p>
                  </a:txBody>
                  <a:tcPr marL="68580" marR="68580" marT="0" marB="0"/>
                </a:tc>
                <a:tc>
                  <a:txBody>
                    <a:bodyPr/>
                    <a:lstStyle/>
                    <a:p>
                      <a:pPr>
                        <a:lnSpc>
                          <a:spcPct val="115000"/>
                        </a:lnSpc>
                        <a:spcAft>
                          <a:spcPts val="0"/>
                        </a:spcAft>
                      </a:pPr>
                      <a:r>
                        <a:rPr lang="en-GB" sz="1600">
                          <a:solidFill>
                            <a:schemeClr val="tx1"/>
                          </a:solidFill>
                          <a:effectLst/>
                          <a:latin typeface="+mn-lt"/>
                        </a:rPr>
                        <a:t> </a:t>
                      </a:r>
                    </a:p>
                    <a:p>
                      <a:pPr>
                        <a:lnSpc>
                          <a:spcPct val="115000"/>
                        </a:lnSpc>
                        <a:spcAft>
                          <a:spcPts val="0"/>
                        </a:spcAft>
                      </a:pPr>
                      <a:r>
                        <a:rPr lang="en-GB" sz="1600">
                          <a:solidFill>
                            <a:schemeClr val="tx1"/>
                          </a:solidFill>
                          <a:effectLst/>
                          <a:latin typeface="+mn-lt"/>
                        </a:rPr>
                        <a:t>10 (55.6)</a:t>
                      </a:r>
                      <a:endParaRPr lang="en-GB" sz="1600">
                        <a:solidFill>
                          <a:schemeClr val="tx1"/>
                        </a:solidFill>
                        <a:effectLst/>
                        <a:latin typeface="+mn-lt"/>
                        <a:ea typeface="Calibri"/>
                        <a:cs typeface="Arial" panose="020B0604020202020204" pitchFamily="34" charset="0"/>
                      </a:endParaRPr>
                    </a:p>
                  </a:txBody>
                  <a:tcPr marL="68580" marR="68580" marT="0" marB="0"/>
                </a:tc>
                <a:tc>
                  <a:txBody>
                    <a:bodyPr/>
                    <a:lstStyle/>
                    <a:p>
                      <a:pPr>
                        <a:lnSpc>
                          <a:spcPct val="115000"/>
                        </a:lnSpc>
                        <a:spcAft>
                          <a:spcPts val="0"/>
                        </a:spcAft>
                      </a:pPr>
                      <a:r>
                        <a:rPr lang="en-GB" sz="1600" dirty="0">
                          <a:solidFill>
                            <a:schemeClr val="tx1"/>
                          </a:solidFill>
                          <a:effectLst/>
                          <a:latin typeface="+mn-lt"/>
                        </a:rPr>
                        <a:t> </a:t>
                      </a:r>
                    </a:p>
                    <a:p>
                      <a:pPr>
                        <a:lnSpc>
                          <a:spcPct val="115000"/>
                        </a:lnSpc>
                        <a:spcAft>
                          <a:spcPts val="0"/>
                        </a:spcAft>
                      </a:pPr>
                      <a:r>
                        <a:rPr lang="en-GB" sz="1600" dirty="0">
                          <a:solidFill>
                            <a:schemeClr val="tx1"/>
                          </a:solidFill>
                          <a:effectLst/>
                          <a:latin typeface="+mn-lt"/>
                        </a:rPr>
                        <a:t>8.75 (1.90,40.24)</a:t>
                      </a:r>
                      <a:endParaRPr lang="en-GB" sz="1600" dirty="0">
                        <a:solidFill>
                          <a:schemeClr val="tx1"/>
                        </a:solidFill>
                        <a:effectLst/>
                        <a:latin typeface="+mn-lt"/>
                        <a:ea typeface="Calibri"/>
                        <a:cs typeface="Arial" panose="020B0604020202020204" pitchFamily="34" charset="0"/>
                      </a:endParaRPr>
                    </a:p>
                  </a:txBody>
                  <a:tcPr marL="68580" marR="68580" marT="0" marB="0"/>
                </a:tc>
                <a:tc>
                  <a:txBody>
                    <a:bodyPr/>
                    <a:lstStyle/>
                    <a:p>
                      <a:pPr>
                        <a:lnSpc>
                          <a:spcPct val="115000"/>
                        </a:lnSpc>
                        <a:spcAft>
                          <a:spcPts val="0"/>
                        </a:spcAft>
                      </a:pPr>
                      <a:r>
                        <a:rPr lang="en-GB" sz="1600" dirty="0">
                          <a:solidFill>
                            <a:schemeClr val="tx1"/>
                          </a:solidFill>
                          <a:effectLst/>
                          <a:latin typeface="+mn-lt"/>
                        </a:rPr>
                        <a:t> </a:t>
                      </a:r>
                    </a:p>
                    <a:p>
                      <a:pPr algn="r">
                        <a:lnSpc>
                          <a:spcPct val="115000"/>
                        </a:lnSpc>
                        <a:spcAft>
                          <a:spcPts val="0"/>
                        </a:spcAft>
                      </a:pPr>
                      <a:r>
                        <a:rPr lang="en-GB" sz="1600" b="1" dirty="0">
                          <a:solidFill>
                            <a:schemeClr val="tx1"/>
                          </a:solidFill>
                          <a:effectLst/>
                          <a:latin typeface="+mn-lt"/>
                        </a:rPr>
                        <a:t>0.006</a:t>
                      </a:r>
                      <a:endParaRPr lang="en-GB" sz="1600" b="1" dirty="0">
                        <a:solidFill>
                          <a:schemeClr val="tx1"/>
                        </a:solidFill>
                        <a:effectLst/>
                        <a:latin typeface="+mn-lt"/>
                        <a:ea typeface="Calibri"/>
                        <a:cs typeface="Arial" panose="020B0604020202020204" pitchFamily="34" charset="0"/>
                      </a:endParaRPr>
                    </a:p>
                  </a:txBody>
                  <a:tcPr marL="68580" marR="68580" marT="0" marB="0"/>
                </a:tc>
              </a:tr>
              <a:tr h="627698">
                <a:tc>
                  <a:txBody>
                    <a:bodyPr/>
                    <a:lstStyle/>
                    <a:p>
                      <a:pPr>
                        <a:lnSpc>
                          <a:spcPct val="115000"/>
                        </a:lnSpc>
                        <a:spcAft>
                          <a:spcPts val="0"/>
                        </a:spcAft>
                      </a:pPr>
                      <a:r>
                        <a:rPr lang="en-GB" sz="1600" kern="1200" baseline="30000" dirty="0" err="1" smtClean="0">
                          <a:solidFill>
                            <a:schemeClr val="tx1"/>
                          </a:solidFill>
                          <a:effectLst/>
                          <a:latin typeface="+mn-lt"/>
                        </a:rPr>
                        <a:t>a</a:t>
                      </a:r>
                      <a:r>
                        <a:rPr lang="en-GB" sz="1600" dirty="0" err="1" smtClean="0">
                          <a:solidFill>
                            <a:schemeClr val="tx1"/>
                          </a:solidFill>
                          <a:effectLst/>
                          <a:latin typeface="+mn-lt"/>
                        </a:rPr>
                        <a:t>Want</a:t>
                      </a:r>
                      <a:r>
                        <a:rPr lang="en-GB" sz="1600" dirty="0" smtClean="0">
                          <a:solidFill>
                            <a:schemeClr val="tx1"/>
                          </a:solidFill>
                          <a:effectLst/>
                          <a:latin typeface="+mn-lt"/>
                        </a:rPr>
                        <a:t> </a:t>
                      </a:r>
                      <a:r>
                        <a:rPr lang="en-GB" sz="1600" dirty="0">
                          <a:solidFill>
                            <a:schemeClr val="tx1"/>
                          </a:solidFill>
                          <a:effectLst/>
                          <a:latin typeface="+mn-lt"/>
                        </a:rPr>
                        <a:t>to quit chewing</a:t>
                      </a:r>
                    </a:p>
                    <a:p>
                      <a:pPr>
                        <a:lnSpc>
                          <a:spcPct val="115000"/>
                        </a:lnSpc>
                        <a:spcAft>
                          <a:spcPts val="0"/>
                        </a:spcAft>
                      </a:pPr>
                      <a:r>
                        <a:rPr lang="en-GB" sz="1600" b="0" dirty="0">
                          <a:solidFill>
                            <a:schemeClr val="tx1"/>
                          </a:solidFill>
                          <a:effectLst/>
                          <a:latin typeface="+mn-lt"/>
                        </a:rPr>
                        <a:t>Yes</a:t>
                      </a:r>
                      <a:endParaRPr lang="en-GB" sz="1600" b="0" dirty="0">
                        <a:solidFill>
                          <a:schemeClr val="tx1"/>
                        </a:solidFill>
                        <a:effectLst/>
                        <a:latin typeface="+mn-lt"/>
                        <a:ea typeface="Calibri"/>
                        <a:cs typeface="Arial" panose="020B0604020202020204" pitchFamily="34" charset="0"/>
                      </a:endParaRPr>
                    </a:p>
                  </a:txBody>
                  <a:tcPr marL="68580" marR="68580" marT="0" marB="0"/>
                </a:tc>
                <a:tc>
                  <a:txBody>
                    <a:bodyPr/>
                    <a:lstStyle/>
                    <a:p>
                      <a:pPr>
                        <a:lnSpc>
                          <a:spcPct val="115000"/>
                        </a:lnSpc>
                        <a:spcAft>
                          <a:spcPts val="0"/>
                        </a:spcAft>
                      </a:pPr>
                      <a:r>
                        <a:rPr lang="en-GB" sz="1600" dirty="0">
                          <a:solidFill>
                            <a:schemeClr val="tx1"/>
                          </a:solidFill>
                          <a:effectLst/>
                          <a:latin typeface="+mn-lt"/>
                        </a:rPr>
                        <a:t> </a:t>
                      </a:r>
                    </a:p>
                    <a:p>
                      <a:pPr>
                        <a:lnSpc>
                          <a:spcPct val="115000"/>
                        </a:lnSpc>
                        <a:spcAft>
                          <a:spcPts val="0"/>
                        </a:spcAft>
                      </a:pPr>
                      <a:r>
                        <a:rPr lang="en-GB" sz="1600" dirty="0">
                          <a:solidFill>
                            <a:schemeClr val="tx1"/>
                          </a:solidFill>
                          <a:effectLst/>
                          <a:latin typeface="+mn-lt"/>
                        </a:rPr>
                        <a:t>10 (41.7)</a:t>
                      </a:r>
                      <a:endParaRPr lang="en-GB" sz="1600" dirty="0">
                        <a:solidFill>
                          <a:schemeClr val="tx1"/>
                        </a:solidFill>
                        <a:effectLst/>
                        <a:latin typeface="+mn-lt"/>
                        <a:ea typeface="Calibri"/>
                        <a:cs typeface="Arial" panose="020B0604020202020204" pitchFamily="34" charset="0"/>
                      </a:endParaRPr>
                    </a:p>
                  </a:txBody>
                  <a:tcPr marL="68580" marR="68580" marT="0" marB="0"/>
                </a:tc>
                <a:tc>
                  <a:txBody>
                    <a:bodyPr/>
                    <a:lstStyle/>
                    <a:p>
                      <a:pPr>
                        <a:lnSpc>
                          <a:spcPct val="115000"/>
                        </a:lnSpc>
                        <a:spcAft>
                          <a:spcPts val="0"/>
                        </a:spcAft>
                      </a:pPr>
                      <a:r>
                        <a:rPr lang="en-GB" sz="1600" dirty="0">
                          <a:solidFill>
                            <a:schemeClr val="tx1"/>
                          </a:solidFill>
                          <a:effectLst/>
                          <a:latin typeface="+mn-lt"/>
                        </a:rPr>
                        <a:t> </a:t>
                      </a:r>
                    </a:p>
                    <a:p>
                      <a:pPr>
                        <a:lnSpc>
                          <a:spcPct val="115000"/>
                        </a:lnSpc>
                        <a:spcAft>
                          <a:spcPts val="0"/>
                        </a:spcAft>
                      </a:pPr>
                      <a:r>
                        <a:rPr lang="en-GB" sz="1600" dirty="0">
                          <a:solidFill>
                            <a:schemeClr val="tx1"/>
                          </a:solidFill>
                          <a:effectLst/>
                          <a:latin typeface="+mn-lt"/>
                        </a:rPr>
                        <a:t>13 (72.2)</a:t>
                      </a:r>
                      <a:endParaRPr lang="en-GB" sz="1600" dirty="0">
                        <a:solidFill>
                          <a:schemeClr val="tx1"/>
                        </a:solidFill>
                        <a:effectLst/>
                        <a:latin typeface="+mn-lt"/>
                        <a:ea typeface="Calibri"/>
                        <a:cs typeface="Arial" panose="020B0604020202020204" pitchFamily="34" charset="0"/>
                      </a:endParaRPr>
                    </a:p>
                  </a:txBody>
                  <a:tcPr marL="68580" marR="68580" marT="0" marB="0"/>
                </a:tc>
                <a:tc>
                  <a:txBody>
                    <a:bodyPr/>
                    <a:lstStyle/>
                    <a:p>
                      <a:pPr>
                        <a:lnSpc>
                          <a:spcPct val="115000"/>
                        </a:lnSpc>
                        <a:spcAft>
                          <a:spcPts val="0"/>
                        </a:spcAft>
                      </a:pPr>
                      <a:r>
                        <a:rPr lang="en-GB" sz="1600" dirty="0">
                          <a:solidFill>
                            <a:schemeClr val="tx1"/>
                          </a:solidFill>
                          <a:effectLst/>
                          <a:latin typeface="+mn-lt"/>
                        </a:rPr>
                        <a:t> </a:t>
                      </a:r>
                    </a:p>
                    <a:p>
                      <a:pPr>
                        <a:lnSpc>
                          <a:spcPct val="115000"/>
                        </a:lnSpc>
                        <a:spcAft>
                          <a:spcPts val="0"/>
                        </a:spcAft>
                      </a:pPr>
                      <a:r>
                        <a:rPr lang="en-GB" sz="1600" dirty="0">
                          <a:solidFill>
                            <a:schemeClr val="tx1"/>
                          </a:solidFill>
                          <a:effectLst/>
                          <a:latin typeface="+mn-lt"/>
                        </a:rPr>
                        <a:t>3.64 (1.00, 13.52)</a:t>
                      </a:r>
                      <a:endParaRPr lang="en-GB" sz="1600" dirty="0">
                        <a:solidFill>
                          <a:schemeClr val="tx1"/>
                        </a:solidFill>
                        <a:effectLst/>
                        <a:latin typeface="+mn-lt"/>
                        <a:ea typeface="Calibri"/>
                        <a:cs typeface="Arial" panose="020B0604020202020204" pitchFamily="34" charset="0"/>
                      </a:endParaRPr>
                    </a:p>
                  </a:txBody>
                  <a:tcPr marL="68580" marR="68580" marT="0" marB="0"/>
                </a:tc>
                <a:tc>
                  <a:txBody>
                    <a:bodyPr/>
                    <a:lstStyle/>
                    <a:p>
                      <a:pPr>
                        <a:lnSpc>
                          <a:spcPct val="115000"/>
                        </a:lnSpc>
                        <a:spcAft>
                          <a:spcPts val="0"/>
                        </a:spcAft>
                      </a:pPr>
                      <a:r>
                        <a:rPr lang="en-GB" sz="1600" dirty="0">
                          <a:solidFill>
                            <a:schemeClr val="tx1"/>
                          </a:solidFill>
                          <a:effectLst/>
                          <a:latin typeface="+mn-lt"/>
                        </a:rPr>
                        <a:t> </a:t>
                      </a:r>
                    </a:p>
                    <a:p>
                      <a:pPr algn="r">
                        <a:lnSpc>
                          <a:spcPct val="115000"/>
                        </a:lnSpc>
                        <a:spcAft>
                          <a:spcPts val="0"/>
                        </a:spcAft>
                      </a:pPr>
                      <a:r>
                        <a:rPr lang="en-GB" sz="1600" b="1" dirty="0">
                          <a:solidFill>
                            <a:schemeClr val="tx1"/>
                          </a:solidFill>
                          <a:effectLst/>
                          <a:latin typeface="+mn-lt"/>
                        </a:rPr>
                        <a:t>0.049</a:t>
                      </a:r>
                      <a:endParaRPr lang="en-GB" sz="1600" b="1" dirty="0">
                        <a:solidFill>
                          <a:schemeClr val="tx1"/>
                        </a:solidFill>
                        <a:effectLst/>
                        <a:latin typeface="+mn-lt"/>
                        <a:ea typeface="Calibri"/>
                        <a:cs typeface="Arial" panose="020B0604020202020204" pitchFamily="34" charset="0"/>
                      </a:endParaRPr>
                    </a:p>
                  </a:txBody>
                  <a:tcPr marL="68580" marR="68580" marT="0" marB="0"/>
                </a:tc>
              </a:tr>
              <a:tr h="627698">
                <a:tc>
                  <a:txBody>
                    <a:bodyPr/>
                    <a:lstStyle/>
                    <a:p>
                      <a:pPr>
                        <a:lnSpc>
                          <a:spcPct val="115000"/>
                        </a:lnSpc>
                        <a:spcAft>
                          <a:spcPts val="0"/>
                        </a:spcAft>
                      </a:pPr>
                      <a:r>
                        <a:rPr lang="en-GB" sz="1600" kern="1200" baseline="30000" dirty="0" smtClean="0">
                          <a:solidFill>
                            <a:schemeClr val="tx1"/>
                          </a:solidFill>
                          <a:effectLst/>
                          <a:latin typeface="+mn-lt"/>
                        </a:rPr>
                        <a:t>a</a:t>
                      </a:r>
                      <a:r>
                        <a:rPr lang="en-GB" sz="1600" dirty="0" smtClean="0">
                          <a:solidFill>
                            <a:schemeClr val="tx1"/>
                          </a:solidFill>
                          <a:effectLst/>
                          <a:latin typeface="+mn-lt"/>
                        </a:rPr>
                        <a:t>Attempted  </a:t>
                      </a:r>
                      <a:r>
                        <a:rPr lang="en-GB" sz="1600" dirty="0">
                          <a:solidFill>
                            <a:schemeClr val="tx1"/>
                          </a:solidFill>
                          <a:effectLst/>
                          <a:latin typeface="+mn-lt"/>
                        </a:rPr>
                        <a:t>to quit chewing </a:t>
                      </a:r>
                    </a:p>
                    <a:p>
                      <a:pPr>
                        <a:lnSpc>
                          <a:spcPct val="115000"/>
                        </a:lnSpc>
                        <a:spcAft>
                          <a:spcPts val="0"/>
                        </a:spcAft>
                      </a:pPr>
                      <a:r>
                        <a:rPr lang="en-GB" sz="1600" b="0" dirty="0">
                          <a:solidFill>
                            <a:schemeClr val="tx1"/>
                          </a:solidFill>
                          <a:effectLst/>
                          <a:latin typeface="+mn-lt"/>
                        </a:rPr>
                        <a:t>Yes</a:t>
                      </a:r>
                      <a:endParaRPr lang="en-GB" sz="1600" b="0" dirty="0">
                        <a:solidFill>
                          <a:schemeClr val="tx1"/>
                        </a:solidFill>
                        <a:effectLst/>
                        <a:latin typeface="+mn-lt"/>
                        <a:ea typeface="Calibri"/>
                        <a:cs typeface="Arial" panose="020B0604020202020204" pitchFamily="34" charset="0"/>
                      </a:endParaRPr>
                    </a:p>
                  </a:txBody>
                  <a:tcPr marL="68580" marR="68580" marT="0" marB="0"/>
                </a:tc>
                <a:tc>
                  <a:txBody>
                    <a:bodyPr/>
                    <a:lstStyle/>
                    <a:p>
                      <a:pPr>
                        <a:lnSpc>
                          <a:spcPct val="115000"/>
                        </a:lnSpc>
                        <a:spcAft>
                          <a:spcPts val="0"/>
                        </a:spcAft>
                      </a:pPr>
                      <a:r>
                        <a:rPr lang="en-GB" sz="1600" dirty="0">
                          <a:solidFill>
                            <a:schemeClr val="tx1"/>
                          </a:solidFill>
                          <a:effectLst/>
                          <a:latin typeface="+mn-lt"/>
                        </a:rPr>
                        <a:t> </a:t>
                      </a:r>
                    </a:p>
                    <a:p>
                      <a:pPr>
                        <a:lnSpc>
                          <a:spcPct val="115000"/>
                        </a:lnSpc>
                        <a:spcAft>
                          <a:spcPts val="0"/>
                        </a:spcAft>
                      </a:pPr>
                      <a:r>
                        <a:rPr lang="en-GB" sz="1600" dirty="0">
                          <a:solidFill>
                            <a:schemeClr val="tx1"/>
                          </a:solidFill>
                          <a:effectLst/>
                          <a:latin typeface="+mn-lt"/>
                        </a:rPr>
                        <a:t>11 (45.8)</a:t>
                      </a:r>
                      <a:endParaRPr lang="en-GB" sz="1600" dirty="0">
                        <a:solidFill>
                          <a:schemeClr val="tx1"/>
                        </a:solidFill>
                        <a:effectLst/>
                        <a:latin typeface="+mn-lt"/>
                        <a:ea typeface="Calibri"/>
                        <a:cs typeface="Arial" panose="020B0604020202020204" pitchFamily="34" charset="0"/>
                      </a:endParaRPr>
                    </a:p>
                  </a:txBody>
                  <a:tcPr marL="68580" marR="68580" marT="0" marB="0"/>
                </a:tc>
                <a:tc>
                  <a:txBody>
                    <a:bodyPr/>
                    <a:lstStyle/>
                    <a:p>
                      <a:pPr>
                        <a:lnSpc>
                          <a:spcPct val="115000"/>
                        </a:lnSpc>
                        <a:spcAft>
                          <a:spcPts val="0"/>
                        </a:spcAft>
                      </a:pPr>
                      <a:r>
                        <a:rPr lang="en-GB" sz="1600" dirty="0">
                          <a:solidFill>
                            <a:schemeClr val="tx1"/>
                          </a:solidFill>
                          <a:effectLst/>
                          <a:latin typeface="+mn-lt"/>
                        </a:rPr>
                        <a:t> </a:t>
                      </a:r>
                    </a:p>
                    <a:p>
                      <a:pPr>
                        <a:lnSpc>
                          <a:spcPct val="115000"/>
                        </a:lnSpc>
                        <a:spcAft>
                          <a:spcPts val="0"/>
                        </a:spcAft>
                      </a:pPr>
                      <a:r>
                        <a:rPr lang="en-GB" sz="1600" dirty="0">
                          <a:solidFill>
                            <a:schemeClr val="tx1"/>
                          </a:solidFill>
                          <a:effectLst/>
                          <a:latin typeface="+mn-lt"/>
                        </a:rPr>
                        <a:t>8 (44.4)</a:t>
                      </a:r>
                      <a:endParaRPr lang="en-GB" sz="1600" dirty="0">
                        <a:solidFill>
                          <a:schemeClr val="tx1"/>
                        </a:solidFill>
                        <a:effectLst/>
                        <a:latin typeface="+mn-lt"/>
                        <a:ea typeface="Calibri"/>
                        <a:cs typeface="Arial" panose="020B0604020202020204" pitchFamily="34" charset="0"/>
                      </a:endParaRPr>
                    </a:p>
                  </a:txBody>
                  <a:tcPr marL="68580" marR="68580" marT="0" marB="0"/>
                </a:tc>
                <a:tc>
                  <a:txBody>
                    <a:bodyPr/>
                    <a:lstStyle/>
                    <a:p>
                      <a:pPr>
                        <a:lnSpc>
                          <a:spcPct val="115000"/>
                        </a:lnSpc>
                        <a:spcAft>
                          <a:spcPts val="0"/>
                        </a:spcAft>
                      </a:pPr>
                      <a:r>
                        <a:rPr lang="en-GB" sz="1600" dirty="0">
                          <a:solidFill>
                            <a:schemeClr val="tx1"/>
                          </a:solidFill>
                          <a:effectLst/>
                          <a:latin typeface="+mn-lt"/>
                        </a:rPr>
                        <a:t> </a:t>
                      </a:r>
                    </a:p>
                    <a:p>
                      <a:pPr>
                        <a:lnSpc>
                          <a:spcPct val="115000"/>
                        </a:lnSpc>
                        <a:spcAft>
                          <a:spcPts val="0"/>
                        </a:spcAft>
                      </a:pPr>
                      <a:r>
                        <a:rPr lang="en-GB" sz="1600" dirty="0">
                          <a:solidFill>
                            <a:schemeClr val="tx1"/>
                          </a:solidFill>
                          <a:effectLst/>
                          <a:latin typeface="+mn-lt"/>
                        </a:rPr>
                        <a:t>0.95 (0.28,3.23)</a:t>
                      </a:r>
                      <a:endParaRPr lang="en-GB" sz="1600" dirty="0">
                        <a:solidFill>
                          <a:schemeClr val="tx1"/>
                        </a:solidFill>
                        <a:effectLst/>
                        <a:latin typeface="+mn-lt"/>
                        <a:ea typeface="Calibri"/>
                        <a:cs typeface="Arial" panose="020B0604020202020204" pitchFamily="34" charset="0"/>
                      </a:endParaRPr>
                    </a:p>
                  </a:txBody>
                  <a:tcPr marL="68580" marR="68580" marT="0" marB="0"/>
                </a:tc>
                <a:tc>
                  <a:txBody>
                    <a:bodyPr/>
                    <a:lstStyle/>
                    <a:p>
                      <a:pPr>
                        <a:lnSpc>
                          <a:spcPct val="115000"/>
                        </a:lnSpc>
                        <a:spcAft>
                          <a:spcPts val="0"/>
                        </a:spcAft>
                      </a:pPr>
                      <a:r>
                        <a:rPr lang="en-GB" sz="1600" dirty="0">
                          <a:solidFill>
                            <a:schemeClr val="tx1"/>
                          </a:solidFill>
                          <a:effectLst/>
                          <a:latin typeface="+mn-lt"/>
                        </a:rPr>
                        <a:t> </a:t>
                      </a:r>
                    </a:p>
                    <a:p>
                      <a:pPr algn="r">
                        <a:lnSpc>
                          <a:spcPct val="115000"/>
                        </a:lnSpc>
                        <a:spcAft>
                          <a:spcPts val="0"/>
                        </a:spcAft>
                      </a:pPr>
                      <a:r>
                        <a:rPr lang="en-GB" sz="1600" dirty="0">
                          <a:solidFill>
                            <a:schemeClr val="tx1"/>
                          </a:solidFill>
                          <a:effectLst/>
                          <a:latin typeface="+mn-lt"/>
                        </a:rPr>
                        <a:t>0.929</a:t>
                      </a:r>
                      <a:endParaRPr lang="en-GB" sz="1600" dirty="0">
                        <a:solidFill>
                          <a:schemeClr val="tx1"/>
                        </a:solidFill>
                        <a:effectLst/>
                        <a:latin typeface="+mn-lt"/>
                        <a:ea typeface="Calibri"/>
                        <a:cs typeface="Arial" panose="020B0604020202020204" pitchFamily="34" charset="0"/>
                      </a:endParaRPr>
                    </a:p>
                  </a:txBody>
                  <a:tcPr marL="68580" marR="68580" marT="0" marB="0"/>
                </a:tc>
              </a:tr>
              <a:tr h="627698">
                <a:tc>
                  <a:txBody>
                    <a:bodyPr/>
                    <a:lstStyle/>
                    <a:p>
                      <a:pPr>
                        <a:lnSpc>
                          <a:spcPct val="115000"/>
                        </a:lnSpc>
                        <a:spcAft>
                          <a:spcPts val="0"/>
                        </a:spcAft>
                      </a:pPr>
                      <a:r>
                        <a:rPr lang="en-GB" sz="1600" kern="1200" baseline="30000" dirty="0" smtClean="0">
                          <a:solidFill>
                            <a:schemeClr val="tx1"/>
                          </a:solidFill>
                          <a:effectLst/>
                          <a:latin typeface="+mn-lt"/>
                        </a:rPr>
                        <a:t>a</a:t>
                      </a:r>
                      <a:r>
                        <a:rPr lang="en-GB" sz="1600" dirty="0" smtClean="0">
                          <a:solidFill>
                            <a:schemeClr val="tx1"/>
                          </a:solidFill>
                          <a:effectLst/>
                          <a:latin typeface="+mn-lt"/>
                        </a:rPr>
                        <a:t>Whole </a:t>
                      </a:r>
                      <a:r>
                        <a:rPr lang="en-GB" sz="1600" dirty="0">
                          <a:solidFill>
                            <a:schemeClr val="tx1"/>
                          </a:solidFill>
                          <a:effectLst/>
                          <a:latin typeface="+mn-lt"/>
                        </a:rPr>
                        <a:t>week not chewing</a:t>
                      </a:r>
                    </a:p>
                    <a:p>
                      <a:pPr>
                        <a:lnSpc>
                          <a:spcPct val="115000"/>
                        </a:lnSpc>
                        <a:spcAft>
                          <a:spcPts val="0"/>
                        </a:spcAft>
                      </a:pPr>
                      <a:r>
                        <a:rPr lang="en-GB" sz="1600" b="0" dirty="0">
                          <a:solidFill>
                            <a:schemeClr val="tx1"/>
                          </a:solidFill>
                          <a:effectLst/>
                          <a:latin typeface="+mn-lt"/>
                        </a:rPr>
                        <a:t>Difficult</a:t>
                      </a:r>
                      <a:r>
                        <a:rPr lang="en-GB" sz="1600" dirty="0">
                          <a:solidFill>
                            <a:schemeClr val="tx1"/>
                          </a:solidFill>
                          <a:effectLst/>
                          <a:latin typeface="+mn-lt"/>
                        </a:rPr>
                        <a:t> </a:t>
                      </a:r>
                      <a:endParaRPr lang="en-GB" sz="1600" dirty="0">
                        <a:solidFill>
                          <a:schemeClr val="tx1"/>
                        </a:solidFill>
                        <a:effectLst/>
                        <a:latin typeface="+mn-lt"/>
                        <a:ea typeface="Calibri"/>
                        <a:cs typeface="Arial" panose="020B0604020202020204" pitchFamily="34" charset="0"/>
                      </a:endParaRPr>
                    </a:p>
                  </a:txBody>
                  <a:tcPr marL="68580" marR="68580" marT="0" marB="0"/>
                </a:tc>
                <a:tc>
                  <a:txBody>
                    <a:bodyPr/>
                    <a:lstStyle/>
                    <a:p>
                      <a:pPr>
                        <a:lnSpc>
                          <a:spcPct val="115000"/>
                        </a:lnSpc>
                        <a:spcAft>
                          <a:spcPts val="0"/>
                        </a:spcAft>
                      </a:pPr>
                      <a:r>
                        <a:rPr lang="en-GB" sz="1600" dirty="0">
                          <a:solidFill>
                            <a:schemeClr val="tx1"/>
                          </a:solidFill>
                          <a:effectLst/>
                          <a:latin typeface="+mn-lt"/>
                        </a:rPr>
                        <a:t> </a:t>
                      </a:r>
                    </a:p>
                    <a:p>
                      <a:pPr>
                        <a:lnSpc>
                          <a:spcPct val="115000"/>
                        </a:lnSpc>
                        <a:spcAft>
                          <a:spcPts val="0"/>
                        </a:spcAft>
                      </a:pPr>
                      <a:r>
                        <a:rPr lang="en-GB" sz="1600" dirty="0">
                          <a:solidFill>
                            <a:schemeClr val="tx1"/>
                          </a:solidFill>
                          <a:effectLst/>
                          <a:latin typeface="+mn-lt"/>
                        </a:rPr>
                        <a:t>2 (</a:t>
                      </a:r>
                      <a:r>
                        <a:rPr lang="en-GB" sz="1600" dirty="0" smtClean="0">
                          <a:solidFill>
                            <a:schemeClr val="tx1"/>
                          </a:solidFill>
                          <a:effectLst/>
                          <a:latin typeface="+mn-lt"/>
                        </a:rPr>
                        <a:t>7.3)</a:t>
                      </a:r>
                      <a:endParaRPr lang="en-GB" sz="1600" dirty="0">
                        <a:solidFill>
                          <a:schemeClr val="tx1"/>
                        </a:solidFill>
                        <a:effectLst/>
                        <a:latin typeface="+mn-lt"/>
                        <a:ea typeface="Calibri"/>
                        <a:cs typeface="Arial" panose="020B0604020202020204" pitchFamily="34" charset="0"/>
                      </a:endParaRPr>
                    </a:p>
                  </a:txBody>
                  <a:tcPr marL="68580" marR="68580" marT="0" marB="0"/>
                </a:tc>
                <a:tc>
                  <a:txBody>
                    <a:bodyPr/>
                    <a:lstStyle/>
                    <a:p>
                      <a:pPr>
                        <a:lnSpc>
                          <a:spcPct val="115000"/>
                        </a:lnSpc>
                        <a:spcAft>
                          <a:spcPts val="0"/>
                        </a:spcAft>
                      </a:pPr>
                      <a:r>
                        <a:rPr lang="en-GB" sz="1600">
                          <a:solidFill>
                            <a:schemeClr val="tx1"/>
                          </a:solidFill>
                          <a:effectLst/>
                          <a:latin typeface="+mn-lt"/>
                        </a:rPr>
                        <a:t> </a:t>
                      </a:r>
                    </a:p>
                    <a:p>
                      <a:pPr>
                        <a:lnSpc>
                          <a:spcPct val="115000"/>
                        </a:lnSpc>
                        <a:spcAft>
                          <a:spcPts val="0"/>
                        </a:spcAft>
                      </a:pPr>
                      <a:r>
                        <a:rPr lang="en-GB" sz="1600">
                          <a:solidFill>
                            <a:schemeClr val="tx1"/>
                          </a:solidFill>
                          <a:effectLst/>
                          <a:latin typeface="+mn-lt"/>
                        </a:rPr>
                        <a:t>10 (55.6)</a:t>
                      </a:r>
                      <a:endParaRPr lang="en-GB" sz="1600">
                        <a:solidFill>
                          <a:schemeClr val="tx1"/>
                        </a:solidFill>
                        <a:effectLst/>
                        <a:latin typeface="+mn-lt"/>
                        <a:ea typeface="Calibri"/>
                        <a:cs typeface="Arial" panose="020B0604020202020204" pitchFamily="34" charset="0"/>
                      </a:endParaRPr>
                    </a:p>
                  </a:txBody>
                  <a:tcPr marL="68580" marR="68580" marT="0" marB="0"/>
                </a:tc>
                <a:tc>
                  <a:txBody>
                    <a:bodyPr/>
                    <a:lstStyle/>
                    <a:p>
                      <a:pPr>
                        <a:lnSpc>
                          <a:spcPct val="115000"/>
                        </a:lnSpc>
                        <a:spcAft>
                          <a:spcPts val="0"/>
                        </a:spcAft>
                      </a:pPr>
                      <a:r>
                        <a:rPr lang="en-GB" sz="1600" dirty="0">
                          <a:solidFill>
                            <a:schemeClr val="tx1"/>
                          </a:solidFill>
                          <a:effectLst/>
                          <a:latin typeface="+mn-lt"/>
                        </a:rPr>
                        <a:t> </a:t>
                      </a:r>
                    </a:p>
                    <a:p>
                      <a:pPr>
                        <a:lnSpc>
                          <a:spcPct val="115000"/>
                        </a:lnSpc>
                        <a:spcAft>
                          <a:spcPts val="0"/>
                        </a:spcAft>
                      </a:pPr>
                      <a:r>
                        <a:rPr lang="en-GB" sz="1600" dirty="0">
                          <a:solidFill>
                            <a:schemeClr val="tx1"/>
                          </a:solidFill>
                          <a:effectLst/>
                          <a:latin typeface="+mn-lt"/>
                        </a:rPr>
                        <a:t>13.75 (2.46,76.82)</a:t>
                      </a:r>
                      <a:endParaRPr lang="en-GB" sz="1600" dirty="0">
                        <a:solidFill>
                          <a:schemeClr val="tx1"/>
                        </a:solidFill>
                        <a:effectLst/>
                        <a:latin typeface="+mn-lt"/>
                        <a:ea typeface="Calibri"/>
                        <a:cs typeface="Arial" panose="020B0604020202020204" pitchFamily="34" charset="0"/>
                      </a:endParaRPr>
                    </a:p>
                  </a:txBody>
                  <a:tcPr marL="68580" marR="68580" marT="0" marB="0"/>
                </a:tc>
                <a:tc>
                  <a:txBody>
                    <a:bodyPr/>
                    <a:lstStyle/>
                    <a:p>
                      <a:pPr>
                        <a:lnSpc>
                          <a:spcPct val="115000"/>
                        </a:lnSpc>
                        <a:spcAft>
                          <a:spcPts val="0"/>
                        </a:spcAft>
                      </a:pPr>
                      <a:r>
                        <a:rPr lang="en-GB" sz="1600" dirty="0">
                          <a:solidFill>
                            <a:schemeClr val="tx1"/>
                          </a:solidFill>
                          <a:effectLst/>
                          <a:latin typeface="+mn-lt"/>
                        </a:rPr>
                        <a:t> </a:t>
                      </a:r>
                    </a:p>
                    <a:p>
                      <a:pPr algn="r">
                        <a:lnSpc>
                          <a:spcPct val="115000"/>
                        </a:lnSpc>
                        <a:spcAft>
                          <a:spcPts val="0"/>
                        </a:spcAft>
                      </a:pPr>
                      <a:r>
                        <a:rPr lang="en-GB" sz="1600" b="1" dirty="0">
                          <a:solidFill>
                            <a:schemeClr val="tx1"/>
                          </a:solidFill>
                          <a:effectLst/>
                          <a:latin typeface="+mn-lt"/>
                        </a:rPr>
                        <a:t>0.001</a:t>
                      </a:r>
                      <a:endParaRPr lang="en-GB" sz="1600" b="1" dirty="0">
                        <a:solidFill>
                          <a:schemeClr val="tx1"/>
                        </a:solidFill>
                        <a:effectLst/>
                        <a:latin typeface="+mn-lt"/>
                        <a:ea typeface="Calibri"/>
                        <a:cs typeface="Arial" panose="020B0604020202020204" pitchFamily="34" charset="0"/>
                      </a:endParaRPr>
                    </a:p>
                  </a:txBody>
                  <a:tcPr marL="68580" marR="68580" marT="0" marB="0"/>
                </a:tc>
              </a:tr>
              <a:tr h="627698">
                <a:tc>
                  <a:txBody>
                    <a:bodyPr/>
                    <a:lstStyle/>
                    <a:p>
                      <a:pPr>
                        <a:lnSpc>
                          <a:spcPct val="115000"/>
                        </a:lnSpc>
                        <a:spcAft>
                          <a:spcPts val="0"/>
                        </a:spcAft>
                      </a:pPr>
                      <a:r>
                        <a:rPr lang="en-GB" sz="1600" kern="1200" dirty="0" smtClean="0">
                          <a:solidFill>
                            <a:schemeClr val="tx1"/>
                          </a:solidFill>
                          <a:effectLst/>
                          <a:latin typeface="+mn-lt"/>
                        </a:rPr>
                        <a:t>Health conditions</a:t>
                      </a:r>
                      <a:endParaRPr lang="en-GB" sz="1600" dirty="0" smtClean="0">
                        <a:solidFill>
                          <a:schemeClr val="tx1"/>
                        </a:solidFill>
                        <a:effectLst/>
                        <a:latin typeface="+mn-lt"/>
                      </a:endParaRPr>
                    </a:p>
                    <a:p>
                      <a:pPr>
                        <a:lnSpc>
                          <a:spcPct val="115000"/>
                        </a:lnSpc>
                        <a:spcAft>
                          <a:spcPts val="0"/>
                        </a:spcAft>
                      </a:pPr>
                      <a:r>
                        <a:rPr lang="en-GB" sz="1600" b="0" kern="1200" dirty="0" smtClean="0">
                          <a:solidFill>
                            <a:schemeClr val="tx1"/>
                          </a:solidFill>
                          <a:effectLst/>
                          <a:latin typeface="+mn-lt"/>
                        </a:rPr>
                        <a:t>Yes</a:t>
                      </a:r>
                      <a:endParaRPr lang="en-GB" sz="1600" b="0" dirty="0">
                        <a:solidFill>
                          <a:schemeClr val="tx1"/>
                        </a:solidFill>
                        <a:effectLst/>
                        <a:latin typeface="+mn-lt"/>
                        <a:ea typeface="Calibri"/>
                        <a:cs typeface="Arial" panose="020B0604020202020204" pitchFamily="34" charset="0"/>
                      </a:endParaRPr>
                    </a:p>
                  </a:txBody>
                  <a:tcPr marL="68580" marR="68580" marT="0" marB="0"/>
                </a:tc>
                <a:tc>
                  <a:txBody>
                    <a:bodyPr/>
                    <a:lstStyle/>
                    <a:p>
                      <a:pPr>
                        <a:lnSpc>
                          <a:spcPct val="115000"/>
                        </a:lnSpc>
                        <a:spcAft>
                          <a:spcPts val="0"/>
                        </a:spcAft>
                      </a:pPr>
                      <a:r>
                        <a:rPr lang="en-GB" sz="1600" dirty="0" smtClean="0">
                          <a:solidFill>
                            <a:schemeClr val="tx1"/>
                          </a:solidFill>
                          <a:effectLst/>
                          <a:latin typeface="+mn-lt"/>
                        </a:rPr>
                        <a:t> </a:t>
                      </a:r>
                    </a:p>
                    <a:p>
                      <a:pPr>
                        <a:lnSpc>
                          <a:spcPct val="115000"/>
                        </a:lnSpc>
                        <a:spcAft>
                          <a:spcPts val="0"/>
                        </a:spcAft>
                      </a:pPr>
                      <a:r>
                        <a:rPr lang="en-GB" sz="1600" dirty="0" smtClean="0">
                          <a:solidFill>
                            <a:schemeClr val="tx1"/>
                          </a:solidFill>
                          <a:effectLst/>
                          <a:latin typeface="+mn-lt"/>
                        </a:rPr>
                        <a:t>4 (16.7)</a:t>
                      </a:r>
                      <a:endParaRPr lang="en-GB" sz="1600" dirty="0">
                        <a:solidFill>
                          <a:schemeClr val="tx1"/>
                        </a:solidFill>
                        <a:effectLst/>
                        <a:latin typeface="+mn-lt"/>
                        <a:ea typeface="Calibri"/>
                        <a:cs typeface="Arial" panose="020B0604020202020204" pitchFamily="34" charset="0"/>
                      </a:endParaRPr>
                    </a:p>
                  </a:txBody>
                  <a:tcPr marL="68580" marR="68580" marT="0" marB="0"/>
                </a:tc>
                <a:tc>
                  <a:txBody>
                    <a:bodyPr/>
                    <a:lstStyle/>
                    <a:p>
                      <a:pPr>
                        <a:lnSpc>
                          <a:spcPct val="115000"/>
                        </a:lnSpc>
                        <a:spcAft>
                          <a:spcPts val="0"/>
                        </a:spcAft>
                      </a:pPr>
                      <a:r>
                        <a:rPr lang="en-GB" sz="1600" dirty="0" smtClean="0">
                          <a:solidFill>
                            <a:schemeClr val="tx1"/>
                          </a:solidFill>
                          <a:effectLst/>
                          <a:latin typeface="+mn-lt"/>
                        </a:rPr>
                        <a:t> </a:t>
                      </a:r>
                    </a:p>
                    <a:p>
                      <a:pPr>
                        <a:lnSpc>
                          <a:spcPct val="115000"/>
                        </a:lnSpc>
                        <a:spcAft>
                          <a:spcPts val="0"/>
                        </a:spcAft>
                      </a:pPr>
                      <a:r>
                        <a:rPr lang="en-GB" sz="1600" dirty="0" smtClean="0">
                          <a:solidFill>
                            <a:schemeClr val="tx1"/>
                          </a:solidFill>
                          <a:effectLst/>
                          <a:latin typeface="+mn-lt"/>
                        </a:rPr>
                        <a:t>8 (44.4)</a:t>
                      </a:r>
                      <a:endParaRPr lang="en-GB" sz="1600" dirty="0">
                        <a:solidFill>
                          <a:schemeClr val="tx1"/>
                        </a:solidFill>
                        <a:effectLst/>
                        <a:latin typeface="+mn-lt"/>
                        <a:ea typeface="Calibri"/>
                        <a:cs typeface="Arial" panose="020B0604020202020204" pitchFamily="34" charset="0"/>
                      </a:endParaRPr>
                    </a:p>
                  </a:txBody>
                  <a:tcPr marL="68580" marR="68580" marT="0" marB="0"/>
                </a:tc>
                <a:tc>
                  <a:txBody>
                    <a:bodyPr/>
                    <a:lstStyle/>
                    <a:p>
                      <a:pPr>
                        <a:lnSpc>
                          <a:spcPct val="115000"/>
                        </a:lnSpc>
                        <a:spcAft>
                          <a:spcPts val="0"/>
                        </a:spcAft>
                      </a:pPr>
                      <a:r>
                        <a:rPr lang="en-GB" sz="1600" dirty="0" smtClean="0">
                          <a:solidFill>
                            <a:schemeClr val="tx1"/>
                          </a:solidFill>
                          <a:effectLst/>
                          <a:latin typeface="+mn-lt"/>
                        </a:rPr>
                        <a:t> </a:t>
                      </a:r>
                    </a:p>
                    <a:p>
                      <a:pPr>
                        <a:lnSpc>
                          <a:spcPct val="115000"/>
                        </a:lnSpc>
                        <a:spcAft>
                          <a:spcPts val="0"/>
                        </a:spcAft>
                      </a:pPr>
                      <a:r>
                        <a:rPr lang="en-GB" sz="1600" dirty="0" smtClean="0">
                          <a:solidFill>
                            <a:schemeClr val="tx1"/>
                          </a:solidFill>
                          <a:effectLst/>
                          <a:latin typeface="+mn-lt"/>
                        </a:rPr>
                        <a:t>4.00 ( 1.00,16.55)</a:t>
                      </a:r>
                      <a:endParaRPr lang="en-GB" sz="1600" dirty="0">
                        <a:solidFill>
                          <a:schemeClr val="tx1"/>
                        </a:solidFill>
                        <a:effectLst/>
                        <a:latin typeface="+mn-lt"/>
                        <a:ea typeface="Calibri"/>
                        <a:cs typeface="Arial" panose="020B0604020202020204" pitchFamily="34" charset="0"/>
                      </a:endParaRPr>
                    </a:p>
                  </a:txBody>
                  <a:tcPr marL="68580" marR="68580" marT="0" marB="0"/>
                </a:tc>
                <a:tc>
                  <a:txBody>
                    <a:bodyPr/>
                    <a:lstStyle/>
                    <a:p>
                      <a:pPr>
                        <a:lnSpc>
                          <a:spcPct val="115000"/>
                        </a:lnSpc>
                        <a:spcAft>
                          <a:spcPts val="0"/>
                        </a:spcAft>
                      </a:pPr>
                      <a:r>
                        <a:rPr lang="en-GB" sz="1600" dirty="0" smtClean="0">
                          <a:solidFill>
                            <a:schemeClr val="tx1"/>
                          </a:solidFill>
                          <a:effectLst/>
                          <a:latin typeface="+mn-lt"/>
                        </a:rPr>
                        <a:t> </a:t>
                      </a:r>
                    </a:p>
                    <a:p>
                      <a:pPr algn="r">
                        <a:lnSpc>
                          <a:spcPct val="115000"/>
                        </a:lnSpc>
                        <a:spcAft>
                          <a:spcPts val="0"/>
                        </a:spcAft>
                      </a:pPr>
                      <a:r>
                        <a:rPr lang="en-GB" sz="1600" b="1" dirty="0" smtClean="0">
                          <a:solidFill>
                            <a:schemeClr val="tx1"/>
                          </a:solidFill>
                          <a:effectLst/>
                          <a:latin typeface="+mn-lt"/>
                        </a:rPr>
                        <a:t>0.049</a:t>
                      </a:r>
                      <a:endParaRPr lang="en-GB" sz="1600" b="1" dirty="0">
                        <a:solidFill>
                          <a:schemeClr val="tx1"/>
                        </a:solidFill>
                        <a:effectLst/>
                        <a:latin typeface="+mn-lt"/>
                        <a:ea typeface="Calibri"/>
                        <a:cs typeface="Arial" panose="020B0604020202020204" pitchFamily="34" charset="0"/>
                      </a:endParaRPr>
                    </a:p>
                  </a:txBody>
                  <a:tcPr marL="68580" marR="68580" marT="0" marB="0"/>
                </a:tc>
              </a:tr>
            </a:tbl>
          </a:graphicData>
        </a:graphic>
      </p:graphicFrame>
      <p:sp>
        <p:nvSpPr>
          <p:cNvPr id="5" name="Title 1"/>
          <p:cNvSpPr>
            <a:spLocks noGrp="1"/>
          </p:cNvSpPr>
          <p:nvPr>
            <p:ph type="title"/>
          </p:nvPr>
        </p:nvSpPr>
        <p:spPr>
          <a:xfrm>
            <a:off x="179512" y="15645"/>
            <a:ext cx="8229600" cy="633412"/>
          </a:xfrm>
        </p:spPr>
        <p:txBody>
          <a:bodyPr>
            <a:noAutofit/>
          </a:bodyPr>
          <a:lstStyle/>
          <a:p>
            <a:pPr algn="l"/>
            <a:r>
              <a:rPr lang="en-GB" sz="3600" b="1" dirty="0" smtClean="0">
                <a:solidFill>
                  <a:srgbClr val="FF0000"/>
                </a:solidFill>
                <a:effectLst>
                  <a:outerShdw blurRad="38100" dist="38100" dir="2700000" algn="tl">
                    <a:srgbClr val="000000">
                      <a:alpha val="43137"/>
                    </a:srgbClr>
                  </a:outerShdw>
                </a:effectLst>
                <a:latin typeface="+mn-lt"/>
                <a:cs typeface="Arial" panose="020B0604020202020204" pitchFamily="34" charset="0"/>
              </a:rPr>
              <a:t>Results (4) </a:t>
            </a:r>
            <a:endParaRPr lang="en-GB" sz="3600" b="1" dirty="0">
              <a:solidFill>
                <a:srgbClr val="FF0000"/>
              </a:solidFill>
              <a:effectLst>
                <a:outerShdw blurRad="38100" dist="38100" dir="2700000" algn="tl">
                  <a:srgbClr val="000000">
                    <a:alpha val="43137"/>
                  </a:srgbClr>
                </a:outerShdw>
              </a:effectLst>
              <a:latin typeface="+mn-lt"/>
              <a:cs typeface="Arial" panose="020B0604020202020204" pitchFamily="34" charset="0"/>
            </a:endParaRPr>
          </a:p>
        </p:txBody>
      </p:sp>
    </p:spTree>
    <p:extLst>
      <p:ext uri="{BB962C8B-B14F-4D97-AF65-F5344CB8AC3E}">
        <p14:creationId xmlns:p14="http://schemas.microsoft.com/office/powerpoint/2010/main" val="2191724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5416"/>
            <a:ext cx="8229600" cy="1143000"/>
          </a:xfrm>
        </p:spPr>
        <p:txBody>
          <a:bodyPr/>
          <a:lstStyle/>
          <a:p>
            <a:pPr algn="l"/>
            <a:r>
              <a:rPr lang="en-GB" sz="32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Discussion (1)  </a:t>
            </a:r>
            <a:r>
              <a:rPr lang="en-GB" b="1" dirty="0" smtClean="0">
                <a:solidFill>
                  <a:srgbClr val="FF0000"/>
                </a:solidFill>
                <a:latin typeface="Arial" panose="020B0604020202020204" pitchFamily="34" charset="0"/>
                <a:cs typeface="Arial" panose="020B0604020202020204" pitchFamily="34" charset="0"/>
              </a:rPr>
              <a:t> </a:t>
            </a:r>
            <a:endParaRPr lang="en-GB" b="1" dirty="0">
              <a:solidFill>
                <a:srgbClr val="FF0000"/>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107504" y="692696"/>
            <a:ext cx="8784976" cy="5976664"/>
          </a:xfrm>
        </p:spPr>
        <p:txBody>
          <a:bodyPr>
            <a:noAutofit/>
          </a:bodyPr>
          <a:lstStyle/>
          <a:p>
            <a:pPr marL="0" indent="0" algn="just">
              <a:spcBef>
                <a:spcPts val="0"/>
              </a:spcBef>
              <a:buNone/>
            </a:pPr>
            <a:endParaRPr lang="en-GB" sz="2300" dirty="0" smtClean="0">
              <a:cs typeface="Arial" panose="020B0604020202020204" pitchFamily="34" charset="0"/>
            </a:endParaRPr>
          </a:p>
          <a:p>
            <a:pPr marL="0" indent="0" algn="just">
              <a:spcBef>
                <a:spcPts val="0"/>
              </a:spcBef>
              <a:buNone/>
            </a:pPr>
            <a:r>
              <a:rPr lang="en-GB" sz="2400" dirty="0" smtClean="0">
                <a:cs typeface="Arial" panose="020B0604020202020204" pitchFamily="34" charset="0"/>
              </a:rPr>
              <a:t>The likelihood of khat chewing serving as neglected and reversed ‘gateway drug’ is possible:  45% initiated tobacco with khat as in other studies</a:t>
            </a:r>
            <a:r>
              <a:rPr lang="en-GB" sz="2400" baseline="30000" dirty="0" smtClean="0">
                <a:cs typeface="Arial" panose="020B0604020202020204" pitchFamily="34" charset="0"/>
              </a:rPr>
              <a:t>15</a:t>
            </a:r>
            <a:r>
              <a:rPr lang="en-GB" sz="2400" dirty="0" smtClean="0">
                <a:cs typeface="Arial" panose="020B0604020202020204" pitchFamily="34" charset="0"/>
              </a:rPr>
              <a:t>. In this sample among daily cigarette smoker chewers tobacco use by 65% initiated within and after age of khat chewing initiation.</a:t>
            </a:r>
          </a:p>
          <a:p>
            <a:pPr marL="0" indent="0" algn="just">
              <a:spcBef>
                <a:spcPts val="0"/>
              </a:spcBef>
              <a:buNone/>
            </a:pPr>
            <a:endParaRPr lang="en-GB" sz="2300" dirty="0" smtClean="0">
              <a:cs typeface="Arial" panose="020B0604020202020204" pitchFamily="34" charset="0"/>
            </a:endParaRPr>
          </a:p>
          <a:p>
            <a:pPr marL="0" indent="0" algn="just">
              <a:spcBef>
                <a:spcPts val="0"/>
              </a:spcBef>
              <a:buNone/>
            </a:pPr>
            <a:r>
              <a:rPr lang="en-GB" sz="2400" dirty="0" smtClean="0">
                <a:cs typeface="Arial" panose="020B0604020202020204" pitchFamily="34" charset="0"/>
              </a:rPr>
              <a:t>Seventy four percent (74%) self-reported that khat chewing triggered tobacco use relapse. We hypothesise tobacco use among khat chewers follows a cyclical pattern.</a:t>
            </a:r>
          </a:p>
          <a:p>
            <a:pPr marL="0" indent="0">
              <a:spcBef>
                <a:spcPts val="0"/>
              </a:spcBef>
              <a:buNone/>
            </a:pPr>
            <a:endParaRPr lang="en-GB" sz="2300" dirty="0" smtClean="0">
              <a:cs typeface="Arial" panose="020B0604020202020204" pitchFamily="34" charset="0"/>
            </a:endParaRPr>
          </a:p>
          <a:p>
            <a:pPr marL="0" indent="0">
              <a:spcBef>
                <a:spcPts val="0"/>
              </a:spcBef>
              <a:buNone/>
            </a:pPr>
            <a:r>
              <a:rPr lang="en-GB" sz="2400" dirty="0" smtClean="0">
                <a:cs typeface="Arial" panose="020B0604020202020204" pitchFamily="34" charset="0"/>
              </a:rPr>
              <a:t>The </a:t>
            </a:r>
            <a:r>
              <a:rPr lang="en-GB" sz="2400" dirty="0">
                <a:cs typeface="Arial" panose="020B0604020202020204" pitchFamily="34" charset="0"/>
              </a:rPr>
              <a:t>social dimensions of khat and associated tobacco </a:t>
            </a:r>
            <a:r>
              <a:rPr lang="en-GB" sz="2400" dirty="0" smtClean="0">
                <a:cs typeface="Arial" panose="020B0604020202020204" pitchFamily="34" charset="0"/>
              </a:rPr>
              <a:t>use</a:t>
            </a:r>
            <a:r>
              <a:rPr lang="en-GB" sz="2400" baseline="30000" dirty="0" smtClean="0">
                <a:cs typeface="Arial" panose="020B0604020202020204" pitchFamily="34" charset="0"/>
              </a:rPr>
              <a:t>16</a:t>
            </a:r>
            <a:r>
              <a:rPr lang="en-GB" sz="2400" dirty="0" smtClean="0">
                <a:cs typeface="Arial" panose="020B0604020202020204" pitchFamily="34" charset="0"/>
              </a:rPr>
              <a:t> and the role of tobacco use to enhance khat effects</a:t>
            </a:r>
            <a:r>
              <a:rPr lang="en-GB" sz="2400" baseline="30000" dirty="0" smtClean="0">
                <a:cs typeface="Arial" panose="020B0604020202020204" pitchFamily="34" charset="0"/>
              </a:rPr>
              <a:t>10</a:t>
            </a:r>
            <a:r>
              <a:rPr lang="en-GB" sz="2400" dirty="0" smtClean="0">
                <a:cs typeface="Arial" panose="020B0604020202020204" pitchFamily="34" charset="0"/>
              </a:rPr>
              <a:t> should be considered when  explaining the failure of attempts to quit tobacco use when chewing. </a:t>
            </a:r>
            <a:endParaRPr lang="en-GB" sz="2300" dirty="0" smtClean="0">
              <a:cs typeface="Arial" panose="020B0604020202020204" pitchFamily="34" charset="0"/>
            </a:endParaRPr>
          </a:p>
          <a:p>
            <a:pPr marL="0" indent="0" algn="just">
              <a:spcBef>
                <a:spcPts val="0"/>
              </a:spcBef>
              <a:buNone/>
            </a:pPr>
            <a:endParaRPr lang="en-GB" sz="2300" dirty="0">
              <a:cs typeface="Arial" panose="020B0604020202020204" pitchFamily="34" charset="0"/>
            </a:endParaRPr>
          </a:p>
          <a:p>
            <a:pPr marL="0" indent="0" algn="just">
              <a:spcBef>
                <a:spcPts val="0"/>
              </a:spcBef>
              <a:buNone/>
            </a:pPr>
            <a:endParaRPr lang="en-GB" sz="2300" dirty="0" smtClean="0">
              <a:cs typeface="Arial" panose="020B0604020202020204" pitchFamily="34" charset="0"/>
            </a:endParaRPr>
          </a:p>
          <a:p>
            <a:pPr marL="0" indent="0" algn="just">
              <a:spcBef>
                <a:spcPts val="0"/>
              </a:spcBef>
              <a:buNone/>
            </a:pPr>
            <a:endParaRPr lang="en-GB" sz="2300" dirty="0">
              <a:cs typeface="Arial" panose="020B0604020202020204" pitchFamily="34" charset="0"/>
            </a:endParaRPr>
          </a:p>
          <a:p>
            <a:pPr marL="0" indent="0" algn="just">
              <a:spcBef>
                <a:spcPts val="0"/>
              </a:spcBef>
              <a:buNone/>
            </a:pPr>
            <a:endParaRPr lang="en-GB" sz="2300" dirty="0" smtClean="0">
              <a:cs typeface="Arial" panose="020B0604020202020204" pitchFamily="34" charset="0"/>
            </a:endParaRPr>
          </a:p>
          <a:p>
            <a:pPr marL="0" indent="0" algn="just">
              <a:spcBef>
                <a:spcPts val="0"/>
              </a:spcBef>
              <a:buNone/>
            </a:pPr>
            <a:endParaRPr lang="en-GB" sz="2300" dirty="0">
              <a:cs typeface="Arial" panose="020B0604020202020204" pitchFamily="34" charset="0"/>
            </a:endParaRPr>
          </a:p>
          <a:p>
            <a:pPr marL="0" indent="0" algn="just">
              <a:spcBef>
                <a:spcPts val="0"/>
              </a:spcBef>
              <a:buNone/>
            </a:pPr>
            <a:endParaRPr lang="en-GB" sz="2300" dirty="0" smtClean="0">
              <a:cs typeface="Arial" panose="020B0604020202020204" pitchFamily="34" charset="0"/>
            </a:endParaRPr>
          </a:p>
        </p:txBody>
      </p:sp>
    </p:spTree>
    <p:extLst>
      <p:ext uri="{BB962C8B-B14F-4D97-AF65-F5344CB8AC3E}">
        <p14:creationId xmlns:p14="http://schemas.microsoft.com/office/powerpoint/2010/main" val="538339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4" y="0"/>
            <a:ext cx="8229600" cy="1143000"/>
          </a:xfrm>
        </p:spPr>
        <p:txBody>
          <a:bodyPr>
            <a:normAutofit/>
          </a:bodyPr>
          <a:lstStyle/>
          <a:p>
            <a:pPr algn="l"/>
            <a:r>
              <a:rPr lang="en-GB" sz="32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Discussion (2)</a:t>
            </a:r>
            <a:endParaRPr lang="en-US" sz="32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3528" y="980728"/>
            <a:ext cx="8568952" cy="5649491"/>
          </a:xfrm>
        </p:spPr>
        <p:txBody>
          <a:bodyPr>
            <a:normAutofit/>
          </a:bodyPr>
          <a:lstStyle/>
          <a:p>
            <a:pPr marL="0" indent="0" algn="just">
              <a:spcBef>
                <a:spcPts val="0"/>
              </a:spcBef>
              <a:buNone/>
            </a:pPr>
            <a:r>
              <a:rPr lang="en-GB" sz="2400" dirty="0">
                <a:cs typeface="Arial" panose="020B0604020202020204" pitchFamily="34" charset="0"/>
              </a:rPr>
              <a:t>The association of frequent tobacco and khat chewing with increased amount of khat chewed at the beginning of chewing session could be explained by the overlap of withdrawal symptoms of khat and tobacco. </a:t>
            </a:r>
          </a:p>
          <a:p>
            <a:pPr marL="0" indent="0" algn="just">
              <a:spcBef>
                <a:spcPts val="0"/>
              </a:spcBef>
              <a:buNone/>
            </a:pPr>
            <a:endParaRPr lang="en-GB" sz="2400" dirty="0">
              <a:cs typeface="Arial" panose="020B0604020202020204" pitchFamily="34" charset="0"/>
            </a:endParaRPr>
          </a:p>
          <a:p>
            <a:pPr marL="0" indent="0" algn="just">
              <a:spcBef>
                <a:spcPts val="0"/>
              </a:spcBef>
              <a:buNone/>
            </a:pPr>
            <a:r>
              <a:rPr lang="en-GB" sz="2400" dirty="0"/>
              <a:t>The increase in amount of khat chewed among frequent STKU </a:t>
            </a:r>
            <a:r>
              <a:rPr lang="en-GB" sz="2400" dirty="0" smtClean="0"/>
              <a:t>might indicate drug </a:t>
            </a:r>
            <a:r>
              <a:rPr lang="en-GB" sz="2400" dirty="0"/>
              <a:t>use </a:t>
            </a:r>
            <a:r>
              <a:rPr lang="en-GB" sz="2400" dirty="0" smtClean="0"/>
              <a:t>tolerance</a:t>
            </a:r>
            <a:r>
              <a:rPr lang="en-GB" sz="2400" baseline="30000" dirty="0" smtClean="0"/>
              <a:t>17</a:t>
            </a:r>
            <a:r>
              <a:rPr lang="en-GB" sz="2400" dirty="0" smtClean="0"/>
              <a:t>.</a:t>
            </a:r>
          </a:p>
          <a:p>
            <a:pPr marL="0" indent="0" algn="just">
              <a:spcBef>
                <a:spcPts val="0"/>
              </a:spcBef>
              <a:buNone/>
            </a:pPr>
            <a:endParaRPr lang="en-GB" sz="2400" dirty="0">
              <a:cs typeface="Arial" panose="020B0604020202020204" pitchFamily="34" charset="0"/>
            </a:endParaRPr>
          </a:p>
          <a:p>
            <a:pPr marL="0" indent="0">
              <a:buNone/>
            </a:pPr>
            <a:r>
              <a:rPr lang="en-GB" sz="2400" dirty="0" smtClean="0">
                <a:cs typeface="Arial" panose="020B0604020202020204" pitchFamily="34" charset="0"/>
              </a:rPr>
              <a:t>STKU delay tobacco intake until starting khat chewing, </a:t>
            </a:r>
          </a:p>
          <a:p>
            <a:pPr marL="0" indent="0">
              <a:buNone/>
            </a:pPr>
            <a:r>
              <a:rPr lang="en-GB" sz="2400" dirty="0">
                <a:cs typeface="Arial" panose="020B0604020202020204" pitchFamily="34" charset="0"/>
              </a:rPr>
              <a:t>u</a:t>
            </a:r>
            <a:r>
              <a:rPr lang="en-GB" sz="2400" dirty="0" smtClean="0">
                <a:cs typeface="Arial" panose="020B0604020202020204" pitchFamily="34" charset="0"/>
              </a:rPr>
              <a:t>nlike daily tobacco smokers who smoke their first cigarette within hours of waking</a:t>
            </a:r>
            <a:r>
              <a:rPr lang="en-GB" sz="2400" baseline="30000" dirty="0" smtClean="0">
                <a:cs typeface="Arial" panose="020B0604020202020204" pitchFamily="34" charset="0"/>
              </a:rPr>
              <a:t>18. </a:t>
            </a:r>
            <a:r>
              <a:rPr lang="en-GB" sz="2400" dirty="0" smtClean="0">
                <a:cs typeface="Arial" panose="020B0604020202020204" pitchFamily="34" charset="0"/>
              </a:rPr>
              <a:t>This could be a result of classical conditioning</a:t>
            </a:r>
            <a:r>
              <a:rPr lang="en-GB" sz="2400" baseline="30000" dirty="0" smtClean="0">
                <a:cs typeface="Arial" panose="020B0604020202020204" pitchFamily="34" charset="0"/>
              </a:rPr>
              <a:t>19</a:t>
            </a:r>
            <a:r>
              <a:rPr lang="en-GB" sz="2400" dirty="0" smtClean="0">
                <a:cs typeface="Arial" panose="020B0604020202020204" pitchFamily="34" charset="0"/>
              </a:rPr>
              <a:t>.</a:t>
            </a:r>
            <a:endParaRPr lang="en-GB" sz="2400" baseline="30000" dirty="0" smtClean="0">
              <a:cs typeface="Arial" panose="020B0604020202020204" pitchFamily="34" charset="0"/>
            </a:endParaRPr>
          </a:p>
          <a:p>
            <a:pPr marL="0" indent="0">
              <a:buNone/>
            </a:pPr>
            <a:endParaRPr lang="en-GB" sz="2400" dirty="0" smtClean="0">
              <a:cs typeface="Arial" panose="020B0604020202020204" pitchFamily="34" charset="0"/>
            </a:endParaRPr>
          </a:p>
          <a:p>
            <a:pPr marL="0" indent="0">
              <a:buNone/>
            </a:pPr>
            <a:r>
              <a:rPr lang="en-GB" sz="2400" dirty="0" smtClean="0">
                <a:cs typeface="Arial" panose="020B0604020202020204" pitchFamily="34" charset="0"/>
              </a:rPr>
              <a:t>The interrelationship between khat chewing and tobacco use is still under-researched</a:t>
            </a:r>
          </a:p>
        </p:txBody>
      </p:sp>
    </p:spTree>
    <p:extLst>
      <p:ext uri="{BB962C8B-B14F-4D97-AF65-F5344CB8AC3E}">
        <p14:creationId xmlns:p14="http://schemas.microsoft.com/office/powerpoint/2010/main" val="787615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53" y="16475"/>
            <a:ext cx="8229600" cy="1143000"/>
          </a:xfrm>
        </p:spPr>
        <p:txBody>
          <a:bodyPr>
            <a:normAutofit/>
          </a:bodyPr>
          <a:lstStyle/>
          <a:p>
            <a:pPr algn="l"/>
            <a:r>
              <a:rPr lang="en-GB" sz="3200" b="1" dirty="0" smtClean="0">
                <a:solidFill>
                  <a:srgbClr val="FF0000"/>
                </a:solidFill>
                <a:effectLst>
                  <a:outerShdw blurRad="38100" dist="38100" dir="2700000" algn="tl">
                    <a:srgbClr val="000000">
                      <a:alpha val="43137"/>
                    </a:srgbClr>
                  </a:outerShdw>
                </a:effectLst>
                <a:latin typeface="+mn-lt"/>
                <a:cs typeface="Arial" panose="020B0604020202020204" pitchFamily="34" charset="0"/>
              </a:rPr>
              <a:t>Conclusions</a:t>
            </a:r>
            <a:endParaRPr lang="en-GB" sz="3200" b="1" dirty="0">
              <a:solidFill>
                <a:srgbClr val="FF0000"/>
              </a:solidFill>
              <a:effectLst>
                <a:outerShdw blurRad="38100" dist="38100" dir="2700000" algn="tl">
                  <a:srgbClr val="000000">
                    <a:alpha val="43137"/>
                  </a:srgbClr>
                </a:outerShdw>
              </a:effectLst>
              <a:latin typeface="+mn-lt"/>
              <a:cs typeface="Arial" panose="020B0604020202020204" pitchFamily="34" charset="0"/>
            </a:endParaRPr>
          </a:p>
        </p:txBody>
      </p:sp>
      <p:sp>
        <p:nvSpPr>
          <p:cNvPr id="4" name="Content Placeholder 2"/>
          <p:cNvSpPr txBox="1">
            <a:spLocks/>
          </p:cNvSpPr>
          <p:nvPr/>
        </p:nvSpPr>
        <p:spPr>
          <a:xfrm>
            <a:off x="251520" y="1178509"/>
            <a:ext cx="8496944" cy="52565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GB" sz="2400" dirty="0" smtClean="0">
                <a:cs typeface="Arial" panose="020B0604020202020204" pitchFamily="34" charset="0"/>
              </a:rPr>
              <a:t>Khat chewing may promote different patterns and methods of tobacco smoking, initiate and sustain tobacco smoking, and trigger tobacco cessation relapses among STKU.</a:t>
            </a:r>
          </a:p>
          <a:p>
            <a:pPr marL="0" indent="0" algn="just">
              <a:buNone/>
            </a:pPr>
            <a:endParaRPr lang="en-GB" sz="2400" dirty="0" smtClean="0">
              <a:cs typeface="Arial" panose="020B0604020202020204" pitchFamily="34" charset="0"/>
            </a:endParaRPr>
          </a:p>
          <a:p>
            <a:pPr marL="0" indent="0" algn="just">
              <a:buNone/>
            </a:pPr>
            <a:r>
              <a:rPr lang="en-GB" sz="2400" dirty="0" smtClean="0">
                <a:cs typeface="Arial" panose="020B0604020202020204" pitchFamily="34" charset="0"/>
              </a:rPr>
              <a:t>Increased frequency of tobacco smoking among STKU was linked to psycho-physical and behavioural factors, such as dependence on khat and more khat chewed during one session. </a:t>
            </a:r>
          </a:p>
          <a:p>
            <a:pPr marL="0" indent="0" algn="just">
              <a:buNone/>
            </a:pPr>
            <a:endParaRPr lang="en-GB" sz="2400" dirty="0" smtClean="0">
              <a:cs typeface="Arial" panose="020B0604020202020204" pitchFamily="34" charset="0"/>
            </a:endParaRPr>
          </a:p>
          <a:p>
            <a:pPr marL="0" indent="0" algn="just">
              <a:buNone/>
            </a:pPr>
            <a:r>
              <a:rPr lang="en-GB" sz="2400" dirty="0" smtClean="0">
                <a:cs typeface="Arial" panose="020B0604020202020204" pitchFamily="34" charset="0"/>
              </a:rPr>
              <a:t>Khat chewing should be considered when designing tobacco prevention uptake, cessation interventions and relapse prevention programmes for Yemenis and East African populations in the diaspora and homeland.  </a:t>
            </a:r>
          </a:p>
          <a:p>
            <a:endParaRPr lang="en-GB" sz="2400" dirty="0" smtClean="0"/>
          </a:p>
          <a:p>
            <a:endParaRPr lang="en-GB" sz="2400" dirty="0"/>
          </a:p>
        </p:txBody>
      </p:sp>
    </p:spTree>
    <p:extLst>
      <p:ext uri="{BB962C8B-B14F-4D97-AF65-F5344CB8AC3E}">
        <p14:creationId xmlns:p14="http://schemas.microsoft.com/office/powerpoint/2010/main" val="954241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5" y="-387424"/>
            <a:ext cx="8579296" cy="1143000"/>
          </a:xfrm>
        </p:spPr>
        <p:txBody>
          <a:bodyPr>
            <a:normAutofit/>
          </a:bodyPr>
          <a:lstStyle/>
          <a:p>
            <a:pPr algn="l"/>
            <a:r>
              <a:rPr lang="en-GB" sz="2800" b="1" dirty="0" smtClean="0">
                <a:solidFill>
                  <a:srgbClr val="FF0000"/>
                </a:solidFill>
              </a:rPr>
              <a:t>References</a:t>
            </a:r>
            <a:endParaRPr lang="en-GB" sz="2800" b="1" dirty="0">
              <a:solidFill>
                <a:srgbClr val="FF0000"/>
              </a:solidFill>
            </a:endParaRPr>
          </a:p>
        </p:txBody>
      </p:sp>
      <p:sp>
        <p:nvSpPr>
          <p:cNvPr id="3" name="Content Placeholder 2"/>
          <p:cNvSpPr>
            <a:spLocks noGrp="1"/>
          </p:cNvSpPr>
          <p:nvPr>
            <p:ph idx="1"/>
          </p:nvPr>
        </p:nvSpPr>
        <p:spPr>
          <a:xfrm>
            <a:off x="179512" y="755576"/>
            <a:ext cx="8856984" cy="6336704"/>
          </a:xfrm>
        </p:spPr>
        <p:txBody>
          <a:bodyPr>
            <a:normAutofit fontScale="92500" lnSpcReduction="20000"/>
          </a:bodyPr>
          <a:lstStyle/>
          <a:p>
            <a:pPr algn="just">
              <a:buFont typeface="Arial" panose="020B0604020202020204" pitchFamily="34" charset="0"/>
              <a:buAutoNum type="arabicPeriod"/>
            </a:pPr>
            <a:r>
              <a:rPr lang="en-GB" sz="1300" dirty="0" err="1">
                <a:cs typeface="Arial" panose="020B0604020202020204" pitchFamily="34" charset="0"/>
              </a:rPr>
              <a:t>Kalix</a:t>
            </a:r>
            <a:r>
              <a:rPr lang="en-GB" sz="1300" dirty="0">
                <a:cs typeface="Arial" panose="020B0604020202020204" pitchFamily="34" charset="0"/>
              </a:rPr>
              <a:t>, P., 1992. Cathinone, a natural amphetamine. </a:t>
            </a:r>
            <a:r>
              <a:rPr lang="en-GB" sz="1300" dirty="0" err="1">
                <a:cs typeface="Arial" panose="020B0604020202020204" pitchFamily="34" charset="0"/>
              </a:rPr>
              <a:t>Pharmacol</a:t>
            </a:r>
            <a:r>
              <a:rPr lang="en-GB" sz="1300" dirty="0">
                <a:cs typeface="Arial" panose="020B0604020202020204" pitchFamily="34" charset="0"/>
              </a:rPr>
              <a:t> </a:t>
            </a:r>
            <a:r>
              <a:rPr lang="en-GB" sz="1300" dirty="0" err="1">
                <a:cs typeface="Arial" panose="020B0604020202020204" pitchFamily="34" charset="0"/>
              </a:rPr>
              <a:t>Toxicol</a:t>
            </a:r>
            <a:r>
              <a:rPr lang="en-GB" sz="1300" dirty="0">
                <a:cs typeface="Arial" panose="020B0604020202020204" pitchFamily="34" charset="0"/>
              </a:rPr>
              <a:t> 70, 77-86.</a:t>
            </a:r>
          </a:p>
          <a:p>
            <a:pPr algn="just">
              <a:buFont typeface="Arial" panose="020B0604020202020204" pitchFamily="34" charset="0"/>
              <a:buAutoNum type="arabicPeriod"/>
            </a:pPr>
            <a:r>
              <a:rPr lang="en-GB" sz="1300" dirty="0">
                <a:cs typeface="Arial" panose="020B0604020202020204" pitchFamily="34" charset="0"/>
              </a:rPr>
              <a:t>Kassim., Croucher, R., 2006. Khat chewing amongst UK resident male Yemeni adults: an exploratory study. </a:t>
            </a:r>
            <a:r>
              <a:rPr lang="en-GB" sz="1300" dirty="0" err="1">
                <a:cs typeface="Arial" panose="020B0604020202020204" pitchFamily="34" charset="0"/>
              </a:rPr>
              <a:t>Int</a:t>
            </a:r>
            <a:r>
              <a:rPr lang="en-GB" sz="1300" dirty="0">
                <a:cs typeface="Arial" panose="020B0604020202020204" pitchFamily="34" charset="0"/>
              </a:rPr>
              <a:t> Dent J 56, 97-101</a:t>
            </a:r>
            <a:r>
              <a:rPr lang="en-GB" sz="1300" dirty="0" smtClean="0">
                <a:cs typeface="Arial" panose="020B0604020202020204" pitchFamily="34" charset="0"/>
              </a:rPr>
              <a:t>.</a:t>
            </a:r>
          </a:p>
          <a:p>
            <a:pPr algn="just">
              <a:buFont typeface="Arial" panose="020B0604020202020204" pitchFamily="34" charset="0"/>
              <a:buAutoNum type="arabicPeriod"/>
            </a:pPr>
            <a:r>
              <a:rPr lang="en-GB" sz="1300" dirty="0" err="1">
                <a:cs typeface="Arial" panose="020B0604020202020204" pitchFamily="34" charset="0"/>
              </a:rPr>
              <a:t>Krizevski</a:t>
            </a:r>
            <a:r>
              <a:rPr lang="en-GB" sz="1300" dirty="0">
                <a:cs typeface="Arial" panose="020B0604020202020204" pitchFamily="34" charset="0"/>
              </a:rPr>
              <a:t>, R., </a:t>
            </a:r>
            <a:r>
              <a:rPr lang="en-GB" sz="1300" dirty="0" err="1">
                <a:cs typeface="Arial" panose="020B0604020202020204" pitchFamily="34" charset="0"/>
              </a:rPr>
              <a:t>Dudai</a:t>
            </a:r>
            <a:r>
              <a:rPr lang="en-GB" sz="1300" dirty="0">
                <a:cs typeface="Arial" panose="020B0604020202020204" pitchFamily="34" charset="0"/>
              </a:rPr>
              <a:t>, N., Bar, E., </a:t>
            </a:r>
            <a:r>
              <a:rPr lang="en-GB" sz="1300" dirty="0" err="1">
                <a:cs typeface="Arial" panose="020B0604020202020204" pitchFamily="34" charset="0"/>
              </a:rPr>
              <a:t>Lewinsohn</a:t>
            </a:r>
            <a:r>
              <a:rPr lang="en-GB" sz="1300" dirty="0">
                <a:cs typeface="Arial" panose="020B0604020202020204" pitchFamily="34" charset="0"/>
              </a:rPr>
              <a:t>, E., 2007. Developmental patterns of </a:t>
            </a:r>
            <a:r>
              <a:rPr lang="en-GB" sz="1300" dirty="0" err="1">
                <a:cs typeface="Arial" panose="020B0604020202020204" pitchFamily="34" charset="0"/>
              </a:rPr>
              <a:t>phenylpropylamino</a:t>
            </a:r>
            <a:r>
              <a:rPr lang="en-GB" sz="1300" dirty="0">
                <a:cs typeface="Arial" panose="020B0604020202020204" pitchFamily="34" charset="0"/>
              </a:rPr>
              <a:t> alkaloids accumulation in khat (Catha </a:t>
            </a:r>
            <a:r>
              <a:rPr lang="en-GB" sz="1300" dirty="0" err="1">
                <a:cs typeface="Arial" panose="020B0604020202020204" pitchFamily="34" charset="0"/>
              </a:rPr>
              <a:t>edulis</a:t>
            </a:r>
            <a:r>
              <a:rPr lang="en-GB" sz="1300" dirty="0">
                <a:cs typeface="Arial" panose="020B0604020202020204" pitchFamily="34" charset="0"/>
              </a:rPr>
              <a:t>, </a:t>
            </a:r>
            <a:r>
              <a:rPr lang="en-GB" sz="1300" dirty="0" err="1">
                <a:cs typeface="Arial" panose="020B0604020202020204" pitchFamily="34" charset="0"/>
              </a:rPr>
              <a:t>Forsk</a:t>
            </a:r>
            <a:r>
              <a:rPr lang="en-GB" sz="1300" dirty="0">
                <a:cs typeface="Arial" panose="020B0604020202020204" pitchFamily="34" charset="0"/>
              </a:rPr>
              <a:t>.). J </a:t>
            </a:r>
            <a:r>
              <a:rPr lang="en-GB" sz="1300" dirty="0" err="1">
                <a:cs typeface="Arial" panose="020B0604020202020204" pitchFamily="34" charset="0"/>
              </a:rPr>
              <a:t>Ethnopharmacol</a:t>
            </a:r>
            <a:r>
              <a:rPr lang="en-GB" sz="1300" dirty="0">
                <a:cs typeface="Arial" panose="020B0604020202020204" pitchFamily="34" charset="0"/>
              </a:rPr>
              <a:t> 114, 432-438</a:t>
            </a:r>
            <a:r>
              <a:rPr lang="en-GB" sz="1300" dirty="0" smtClean="0">
                <a:cs typeface="Arial" panose="020B0604020202020204" pitchFamily="34" charset="0"/>
              </a:rPr>
              <a:t>.</a:t>
            </a:r>
          </a:p>
          <a:p>
            <a:pPr algn="just">
              <a:buFont typeface="Arial" panose="020B0604020202020204" pitchFamily="34" charset="0"/>
              <a:buAutoNum type="arabicPeriod"/>
            </a:pPr>
            <a:r>
              <a:rPr lang="en-GB" sz="1300" dirty="0" smtClean="0">
                <a:cs typeface="Arial" panose="020B0604020202020204" pitchFamily="34" charset="0"/>
              </a:rPr>
              <a:t>Kite</a:t>
            </a:r>
            <a:r>
              <a:rPr lang="en-GB" sz="1300" dirty="0">
                <a:cs typeface="Arial" panose="020B0604020202020204" pitchFamily="34" charset="0"/>
              </a:rPr>
              <a:t>, G.C., Ismail, M., Simmonds, M.S., Houghton, P.J., 2003. Use of doubly protonated molecules in the analysis of </a:t>
            </a:r>
            <a:r>
              <a:rPr lang="en-GB" sz="1300" dirty="0" err="1">
                <a:cs typeface="Arial" panose="020B0604020202020204" pitchFamily="34" charset="0"/>
              </a:rPr>
              <a:t>cathedulins</a:t>
            </a:r>
            <a:r>
              <a:rPr lang="en-GB" sz="1300" dirty="0">
                <a:cs typeface="Arial" panose="020B0604020202020204" pitchFamily="34" charset="0"/>
              </a:rPr>
              <a:t> in crude extracts of khat (Catha </a:t>
            </a:r>
            <a:r>
              <a:rPr lang="en-GB" sz="1300" dirty="0" err="1">
                <a:cs typeface="Arial" panose="020B0604020202020204" pitchFamily="34" charset="0"/>
              </a:rPr>
              <a:t>edulis</a:t>
            </a:r>
            <a:r>
              <a:rPr lang="en-GB" sz="1300" dirty="0">
                <a:cs typeface="Arial" panose="020B0604020202020204" pitchFamily="34" charset="0"/>
              </a:rPr>
              <a:t>) by liquid chromatography/serial mass spectrometry. Rapid </a:t>
            </a:r>
            <a:r>
              <a:rPr lang="en-GB" sz="1300" dirty="0" err="1">
                <a:cs typeface="Arial" panose="020B0604020202020204" pitchFamily="34" charset="0"/>
              </a:rPr>
              <a:t>Commun</a:t>
            </a:r>
            <a:r>
              <a:rPr lang="en-GB" sz="1300" dirty="0">
                <a:cs typeface="Arial" panose="020B0604020202020204" pitchFamily="34" charset="0"/>
              </a:rPr>
              <a:t> Mass </a:t>
            </a:r>
            <a:r>
              <a:rPr lang="en-GB" sz="1300" dirty="0" err="1">
                <a:cs typeface="Arial" panose="020B0604020202020204" pitchFamily="34" charset="0"/>
              </a:rPr>
              <a:t>Spectrom</a:t>
            </a:r>
            <a:r>
              <a:rPr lang="en-GB" sz="1300" dirty="0">
                <a:cs typeface="Arial" panose="020B0604020202020204" pitchFamily="34" charset="0"/>
              </a:rPr>
              <a:t> 17, 1553-1564</a:t>
            </a:r>
            <a:r>
              <a:rPr lang="en-GB" sz="1300" dirty="0" smtClean="0">
                <a:cs typeface="Arial" panose="020B0604020202020204" pitchFamily="34" charset="0"/>
              </a:rPr>
              <a:t>.</a:t>
            </a:r>
          </a:p>
          <a:p>
            <a:pPr algn="just">
              <a:buFont typeface="Arial" panose="020B0604020202020204" pitchFamily="34" charset="0"/>
              <a:buAutoNum type="arabicPeriod"/>
            </a:pPr>
            <a:r>
              <a:rPr lang="en-GB" sz="1300" dirty="0" smtClean="0">
                <a:cs typeface="Arial" panose="020B0604020202020204" pitchFamily="34" charset="0"/>
              </a:rPr>
              <a:t>WHO</a:t>
            </a:r>
            <a:r>
              <a:rPr lang="en-GB" sz="1300" dirty="0">
                <a:cs typeface="Arial" panose="020B0604020202020204" pitchFamily="34" charset="0"/>
              </a:rPr>
              <a:t>, 2006. WHO Expert Committee on Drug Dependence. World Health Organ Tech Rep </a:t>
            </a:r>
            <a:r>
              <a:rPr lang="en-GB" sz="1300" dirty="0" err="1">
                <a:cs typeface="Arial" panose="020B0604020202020204" pitchFamily="34" charset="0"/>
              </a:rPr>
              <a:t>Ser</a:t>
            </a:r>
            <a:r>
              <a:rPr lang="en-GB" sz="1300" dirty="0">
                <a:cs typeface="Arial" panose="020B0604020202020204" pitchFamily="34" charset="0"/>
              </a:rPr>
              <a:t>, </a:t>
            </a:r>
            <a:r>
              <a:rPr lang="en-GB" sz="1300" dirty="0" err="1">
                <a:cs typeface="Arial" panose="020B0604020202020204" pitchFamily="34" charset="0"/>
              </a:rPr>
              <a:t>i</a:t>
            </a:r>
            <a:r>
              <a:rPr lang="en-GB" sz="1300" dirty="0">
                <a:cs typeface="Arial" panose="020B0604020202020204" pitchFamily="34" charset="0"/>
              </a:rPr>
              <a:t>, 1-21, 23-24 passim</a:t>
            </a:r>
            <a:r>
              <a:rPr lang="en-GB" sz="1300" dirty="0" smtClean="0">
                <a:cs typeface="Arial" panose="020B0604020202020204" pitchFamily="34" charset="0"/>
              </a:rPr>
              <a:t>.</a:t>
            </a:r>
            <a:endParaRPr lang="en-GB" sz="1300" dirty="0">
              <a:cs typeface="Arial" panose="020B0604020202020204" pitchFamily="34" charset="0"/>
            </a:endParaRPr>
          </a:p>
          <a:p>
            <a:pPr algn="just">
              <a:buFont typeface="Arial" panose="020B0604020202020204" pitchFamily="34" charset="0"/>
              <a:buAutoNum type="arabicPeriod"/>
            </a:pPr>
            <a:r>
              <a:rPr lang="en-GB" sz="1300" dirty="0" smtClean="0">
                <a:cs typeface="Arial" panose="020B0604020202020204" pitchFamily="34" charset="0"/>
              </a:rPr>
              <a:t>The Misuse of Drugs Act 1971 (Amendment) Order 2014. </a:t>
            </a:r>
            <a:r>
              <a:rPr lang="en-GB" sz="1300" u="sng" dirty="0" smtClean="0">
                <a:cs typeface="Arial" panose="020B0604020202020204" pitchFamily="34" charset="0"/>
                <a:hlinkClick r:id="rId2"/>
              </a:rPr>
              <a:t>http://www.legislation.gov.uk/uksi/2014/1352/made</a:t>
            </a:r>
            <a:r>
              <a:rPr lang="en-GB" sz="1300" u="sng" dirty="0" smtClean="0">
                <a:cs typeface="Arial" panose="020B0604020202020204" pitchFamily="34" charset="0"/>
              </a:rPr>
              <a:t>.</a:t>
            </a:r>
          </a:p>
          <a:p>
            <a:pPr algn="just">
              <a:buFont typeface="Arial" panose="020B0604020202020204" pitchFamily="34" charset="0"/>
              <a:buAutoNum type="arabicPeriod"/>
            </a:pPr>
            <a:r>
              <a:rPr lang="en-GB" sz="1300" dirty="0" smtClean="0">
                <a:cs typeface="Arial" panose="020B0604020202020204" pitchFamily="34" charset="0"/>
              </a:rPr>
              <a:t>Aden</a:t>
            </a:r>
            <a:r>
              <a:rPr lang="en-GB" sz="1300" dirty="0">
                <a:cs typeface="Arial" panose="020B0604020202020204" pitchFamily="34" charset="0"/>
              </a:rPr>
              <a:t>, A., </a:t>
            </a:r>
            <a:r>
              <a:rPr lang="en-GB" sz="1300" dirty="0" err="1">
                <a:cs typeface="Arial" panose="020B0604020202020204" pitchFamily="34" charset="0"/>
              </a:rPr>
              <a:t>Dimba</a:t>
            </a:r>
            <a:r>
              <a:rPr lang="en-GB" sz="1300" dirty="0">
                <a:cs typeface="Arial" panose="020B0604020202020204" pitchFamily="34" charset="0"/>
              </a:rPr>
              <a:t>, E.A., </a:t>
            </a:r>
            <a:r>
              <a:rPr lang="en-GB" sz="1300" dirty="0" err="1">
                <a:cs typeface="Arial" panose="020B0604020202020204" pitchFamily="34" charset="0"/>
              </a:rPr>
              <a:t>Ndolo</a:t>
            </a:r>
            <a:r>
              <a:rPr lang="en-GB" sz="1300" dirty="0">
                <a:cs typeface="Arial" panose="020B0604020202020204" pitchFamily="34" charset="0"/>
              </a:rPr>
              <a:t>, U.M., </a:t>
            </a:r>
            <a:r>
              <a:rPr lang="en-GB" sz="1300" dirty="0" err="1">
                <a:cs typeface="Arial" panose="020B0604020202020204" pitchFamily="34" charset="0"/>
              </a:rPr>
              <a:t>Chindia</a:t>
            </a:r>
            <a:r>
              <a:rPr lang="en-GB" sz="1300" dirty="0">
                <a:cs typeface="Arial" panose="020B0604020202020204" pitchFamily="34" charset="0"/>
              </a:rPr>
              <a:t>, M.L., 2006. Socio-economic effects of khat chewing in north eastern Kenya. East </a:t>
            </a:r>
            <a:r>
              <a:rPr lang="en-GB" sz="1300" dirty="0" err="1">
                <a:cs typeface="Arial" panose="020B0604020202020204" pitchFamily="34" charset="0"/>
              </a:rPr>
              <a:t>Afr</a:t>
            </a:r>
            <a:r>
              <a:rPr lang="en-GB" sz="1300" dirty="0">
                <a:cs typeface="Arial" panose="020B0604020202020204" pitchFamily="34" charset="0"/>
              </a:rPr>
              <a:t> Med J 83, </a:t>
            </a:r>
            <a:r>
              <a:rPr lang="en-GB" sz="1300" dirty="0" smtClean="0">
                <a:cs typeface="Arial" panose="020B0604020202020204" pitchFamily="34" charset="0"/>
              </a:rPr>
              <a:t>69-73.</a:t>
            </a:r>
          </a:p>
          <a:p>
            <a:pPr algn="just">
              <a:buFont typeface="Arial" panose="020B0604020202020204" pitchFamily="34" charset="0"/>
              <a:buAutoNum type="arabicPeriod"/>
            </a:pPr>
            <a:r>
              <a:rPr lang="en-GB" sz="1300" dirty="0" smtClean="0">
                <a:cs typeface="Arial" panose="020B0604020202020204" pitchFamily="34" charset="0"/>
              </a:rPr>
              <a:t>Kassim</a:t>
            </a:r>
            <a:r>
              <a:rPr lang="en-GB" sz="1300" dirty="0">
                <a:cs typeface="Arial" panose="020B0604020202020204" pitchFamily="34" charset="0"/>
              </a:rPr>
              <a:t>, S., Croucher, R., </a:t>
            </a:r>
            <a:r>
              <a:rPr lang="en-GB" sz="1300" dirty="0" err="1">
                <a:cs typeface="Arial" panose="020B0604020202020204" pitchFamily="34" charset="0"/>
              </a:rPr>
              <a:t>al'Absi</a:t>
            </a:r>
            <a:r>
              <a:rPr lang="en-GB" sz="1300" dirty="0">
                <a:cs typeface="Arial" panose="020B0604020202020204" pitchFamily="34" charset="0"/>
              </a:rPr>
              <a:t>, M., 2013. Khat dependence syndrome: a cross sectional preliminary evaluation amongst UK-resident Yemeni khat chewers. J </a:t>
            </a:r>
            <a:r>
              <a:rPr lang="en-GB" sz="1300" dirty="0" err="1">
                <a:cs typeface="Arial" panose="020B0604020202020204" pitchFamily="34" charset="0"/>
              </a:rPr>
              <a:t>Ethnopharmacol</a:t>
            </a:r>
            <a:r>
              <a:rPr lang="en-GB" sz="1300" dirty="0">
                <a:cs typeface="Arial" panose="020B0604020202020204" pitchFamily="34" charset="0"/>
              </a:rPr>
              <a:t> 146, </a:t>
            </a:r>
            <a:r>
              <a:rPr lang="en-GB" sz="1300" dirty="0" smtClean="0">
                <a:cs typeface="Arial" panose="020B0604020202020204" pitchFamily="34" charset="0"/>
              </a:rPr>
              <a:t>835-841.</a:t>
            </a:r>
          </a:p>
          <a:p>
            <a:pPr algn="just">
              <a:buFont typeface="Arial" panose="020B0604020202020204" pitchFamily="34" charset="0"/>
              <a:buAutoNum type="arabicPeriod"/>
            </a:pPr>
            <a:r>
              <a:rPr lang="en-GB" sz="1300" dirty="0">
                <a:cs typeface="Arial" panose="020B0604020202020204" pitchFamily="34" charset="0"/>
              </a:rPr>
              <a:t>Ali, W.M., Al Habib, K.F., Al-</a:t>
            </a:r>
            <a:r>
              <a:rPr lang="en-GB" sz="1300" dirty="0" err="1">
                <a:cs typeface="Arial" panose="020B0604020202020204" pitchFamily="34" charset="0"/>
              </a:rPr>
              <a:t>Motarreb</a:t>
            </a:r>
            <a:r>
              <a:rPr lang="en-GB" sz="1300" dirty="0">
                <a:cs typeface="Arial" panose="020B0604020202020204" pitchFamily="34" charset="0"/>
              </a:rPr>
              <a:t>, A., Singh, R., </a:t>
            </a:r>
            <a:r>
              <a:rPr lang="en-GB" sz="1300" dirty="0" err="1">
                <a:cs typeface="Arial" panose="020B0604020202020204" pitchFamily="34" charset="0"/>
              </a:rPr>
              <a:t>Hersi</a:t>
            </a:r>
            <a:r>
              <a:rPr lang="en-GB" sz="1300" dirty="0">
                <a:cs typeface="Arial" panose="020B0604020202020204" pitchFamily="34" charset="0"/>
              </a:rPr>
              <a:t>, A., Al </a:t>
            </a:r>
            <a:r>
              <a:rPr lang="en-GB" sz="1300" dirty="0" err="1">
                <a:cs typeface="Arial" panose="020B0604020202020204" pitchFamily="34" charset="0"/>
              </a:rPr>
              <a:t>Faleh</a:t>
            </a:r>
            <a:r>
              <a:rPr lang="en-GB" sz="1300" dirty="0">
                <a:cs typeface="Arial" panose="020B0604020202020204" pitchFamily="34" charset="0"/>
              </a:rPr>
              <a:t>, H., </a:t>
            </a:r>
            <a:r>
              <a:rPr lang="en-GB" sz="1300" dirty="0" err="1">
                <a:cs typeface="Arial" panose="020B0604020202020204" pitchFamily="34" charset="0"/>
              </a:rPr>
              <a:t>Asaad</a:t>
            </a:r>
            <a:r>
              <a:rPr lang="en-GB" sz="1300" dirty="0">
                <a:cs typeface="Arial" panose="020B0604020202020204" pitchFamily="34" charset="0"/>
              </a:rPr>
              <a:t>, N., Al </a:t>
            </a:r>
            <a:r>
              <a:rPr lang="en-GB" sz="1300" dirty="0" err="1">
                <a:cs typeface="Arial" panose="020B0604020202020204" pitchFamily="34" charset="0"/>
              </a:rPr>
              <a:t>Saif</a:t>
            </a:r>
            <a:r>
              <a:rPr lang="en-GB" sz="1300" dirty="0">
                <a:cs typeface="Arial" panose="020B0604020202020204" pitchFamily="34" charset="0"/>
              </a:rPr>
              <a:t>, S., </a:t>
            </a:r>
            <a:r>
              <a:rPr lang="en-GB" sz="1300" dirty="0" err="1">
                <a:cs typeface="Arial" panose="020B0604020202020204" pitchFamily="34" charset="0"/>
              </a:rPr>
              <a:t>Almahmeed</a:t>
            </a:r>
            <a:r>
              <a:rPr lang="en-GB" sz="1300" dirty="0">
                <a:cs typeface="Arial" panose="020B0604020202020204" pitchFamily="34" charset="0"/>
              </a:rPr>
              <a:t>, W., </a:t>
            </a:r>
            <a:r>
              <a:rPr lang="en-GB" sz="1300" dirty="0" err="1">
                <a:cs typeface="Arial" panose="020B0604020202020204" pitchFamily="34" charset="0"/>
              </a:rPr>
              <a:t>Sulaiman</a:t>
            </a:r>
            <a:r>
              <a:rPr lang="en-GB" sz="1300" dirty="0">
                <a:cs typeface="Arial" panose="020B0604020202020204" pitchFamily="34" charset="0"/>
              </a:rPr>
              <a:t>, K., Amin, H., Al-</a:t>
            </a:r>
            <a:r>
              <a:rPr lang="en-GB" sz="1300" dirty="0" err="1">
                <a:cs typeface="Arial" panose="020B0604020202020204" pitchFamily="34" charset="0"/>
              </a:rPr>
              <a:t>Lawati</a:t>
            </a:r>
            <a:r>
              <a:rPr lang="en-GB" sz="1300" dirty="0">
                <a:cs typeface="Arial" panose="020B0604020202020204" pitchFamily="34" charset="0"/>
              </a:rPr>
              <a:t>, J., Al </a:t>
            </a:r>
            <a:r>
              <a:rPr lang="en-GB" sz="1300" dirty="0" err="1">
                <a:cs typeface="Arial" panose="020B0604020202020204" pitchFamily="34" charset="0"/>
              </a:rPr>
              <a:t>Bustani</a:t>
            </a:r>
            <a:r>
              <a:rPr lang="en-GB" sz="1300" dirty="0">
                <a:cs typeface="Arial" panose="020B0604020202020204" pitchFamily="34" charset="0"/>
              </a:rPr>
              <a:t>, N., Al-</a:t>
            </a:r>
            <a:r>
              <a:rPr lang="en-GB" sz="1300" dirty="0" err="1">
                <a:cs typeface="Arial" panose="020B0604020202020204" pitchFamily="34" charset="0"/>
              </a:rPr>
              <a:t>Sagheer</a:t>
            </a:r>
            <a:r>
              <a:rPr lang="en-GB" sz="1300" dirty="0">
                <a:cs typeface="Arial" panose="020B0604020202020204" pitchFamily="34" charset="0"/>
              </a:rPr>
              <a:t>, N.Q., Al-</a:t>
            </a:r>
            <a:r>
              <a:rPr lang="en-GB" sz="1300" dirty="0" err="1">
                <a:cs typeface="Arial" panose="020B0604020202020204" pitchFamily="34" charset="0"/>
              </a:rPr>
              <a:t>Qahtani</a:t>
            </a:r>
            <a:r>
              <a:rPr lang="en-GB" sz="1300" dirty="0">
                <a:cs typeface="Arial" panose="020B0604020202020204" pitchFamily="34" charset="0"/>
              </a:rPr>
              <a:t>, A., Al </a:t>
            </a:r>
            <a:r>
              <a:rPr lang="en-GB" sz="1300" dirty="0" err="1">
                <a:cs typeface="Arial" panose="020B0604020202020204" pitchFamily="34" charset="0"/>
              </a:rPr>
              <a:t>Suwaidi</a:t>
            </a:r>
            <a:r>
              <a:rPr lang="en-GB" sz="1300" dirty="0">
                <a:cs typeface="Arial" panose="020B0604020202020204" pitchFamily="34" charset="0"/>
              </a:rPr>
              <a:t>, J., 2011. Acute coronary syndrome and khat herbal amphetamine use: an observational report. Circulation 124, 2681-2689</a:t>
            </a:r>
            <a:r>
              <a:rPr lang="en-GB" sz="1300" dirty="0" smtClean="0">
                <a:cs typeface="Arial" panose="020B0604020202020204" pitchFamily="34" charset="0"/>
              </a:rPr>
              <a:t>.</a:t>
            </a:r>
          </a:p>
          <a:p>
            <a:pPr algn="just">
              <a:buFont typeface="Arial" panose="020B0604020202020204" pitchFamily="34" charset="0"/>
              <a:buAutoNum type="arabicPeriod"/>
            </a:pPr>
            <a:r>
              <a:rPr lang="en-GB" sz="1300" dirty="0" smtClean="0">
                <a:cs typeface="Arial" panose="020B0604020202020204" pitchFamily="34" charset="0"/>
              </a:rPr>
              <a:t>Kassim</a:t>
            </a:r>
            <a:r>
              <a:rPr lang="en-GB" sz="1300" dirty="0">
                <a:cs typeface="Arial" panose="020B0604020202020204" pitchFamily="34" charset="0"/>
              </a:rPr>
              <a:t>, S., Islam, S., Croucher, R.E., 2011. Correlates of nicotine dependence in U.K. resident Yemeni khat chewers: a cross-sectional study. Nicotine </a:t>
            </a:r>
            <a:r>
              <a:rPr lang="en-GB" sz="1300" dirty="0" err="1">
                <a:cs typeface="Arial" panose="020B0604020202020204" pitchFamily="34" charset="0"/>
              </a:rPr>
              <a:t>Tob</a:t>
            </a:r>
            <a:r>
              <a:rPr lang="en-GB" sz="1300" dirty="0">
                <a:cs typeface="Arial" panose="020B0604020202020204" pitchFamily="34" charset="0"/>
              </a:rPr>
              <a:t> Res 13, 1240-1249</a:t>
            </a:r>
            <a:r>
              <a:rPr lang="en-GB" sz="1300" dirty="0" smtClean="0">
                <a:cs typeface="Arial" panose="020B0604020202020204" pitchFamily="34" charset="0"/>
              </a:rPr>
              <a:t>.</a:t>
            </a:r>
          </a:p>
          <a:p>
            <a:pPr algn="just">
              <a:buFont typeface="Arial" panose="020B0604020202020204" pitchFamily="34" charset="0"/>
              <a:buAutoNum type="arabicPeriod"/>
            </a:pPr>
            <a:r>
              <a:rPr lang="en-GB" sz="1300" dirty="0"/>
              <a:t>WHO, 2007. Gender and Tobacco control: A </a:t>
            </a:r>
            <a:r>
              <a:rPr lang="en-GB" sz="1300" dirty="0" err="1"/>
              <a:t>policty</a:t>
            </a:r>
            <a:r>
              <a:rPr lang="en-GB" sz="1300" dirty="0"/>
              <a:t> </a:t>
            </a:r>
            <a:r>
              <a:rPr lang="en-GB" sz="1300" dirty="0" err="1" smtClean="0"/>
              <a:t>brief.</a:t>
            </a:r>
            <a:r>
              <a:rPr lang="en-GB" sz="1300" u="sng" dirty="0" err="1" smtClean="0"/>
              <a:t>http</a:t>
            </a:r>
            <a:r>
              <a:rPr lang="en-GB" sz="1300" u="sng" dirty="0"/>
              <a:t>://</a:t>
            </a:r>
            <a:r>
              <a:rPr lang="en-GB" sz="1300" u="sng" dirty="0" smtClean="0"/>
              <a:t>www.who.int/tobacco/resources/publications/general/policy_brief.pdf.</a:t>
            </a:r>
          </a:p>
          <a:p>
            <a:pPr algn="just">
              <a:buFont typeface="Arial" panose="020B0604020202020204" pitchFamily="34" charset="0"/>
              <a:buAutoNum type="arabicPeriod"/>
            </a:pPr>
            <a:r>
              <a:rPr lang="en-GB" sz="1300" dirty="0" smtClean="0"/>
              <a:t> NICE</a:t>
            </a:r>
            <a:r>
              <a:rPr lang="en-GB" sz="1300" dirty="0"/>
              <a:t>, 2012. Smokeless tobacco cessation: South Asian communities -National Institute for Health and Care Excellence. </a:t>
            </a:r>
            <a:r>
              <a:rPr lang="en-GB" sz="1300" u="sng" dirty="0"/>
              <a:t>www.nice.org.uk/</a:t>
            </a:r>
            <a:r>
              <a:rPr lang="en-GB" sz="1300" u="sng" dirty="0" err="1"/>
              <a:t>nicemedia</a:t>
            </a:r>
            <a:r>
              <a:rPr lang="en-GB" sz="1300" u="sng" dirty="0"/>
              <a:t>/live/13907/60914/60914.pdf‎</a:t>
            </a:r>
            <a:r>
              <a:rPr lang="en-GB" sz="1300" u="sng" dirty="0" smtClean="0"/>
              <a:t>. </a:t>
            </a:r>
          </a:p>
          <a:p>
            <a:pPr algn="just">
              <a:buFont typeface="Arial" panose="020B0604020202020204" pitchFamily="34" charset="0"/>
              <a:buAutoNum type="arabicPeriod"/>
            </a:pPr>
            <a:r>
              <a:rPr lang="en-GB" sz="1300" dirty="0" smtClean="0"/>
              <a:t>. </a:t>
            </a:r>
            <a:r>
              <a:rPr lang="en-GB" sz="1300" dirty="0"/>
              <a:t>Kassim S: An exploration of the association between khat chewing and </a:t>
            </a:r>
            <a:r>
              <a:rPr lang="en-GB" sz="1300" dirty="0" smtClean="0"/>
              <a:t>health outcomes </a:t>
            </a:r>
            <a:r>
              <a:rPr lang="en-GB" sz="1300" dirty="0"/>
              <a:t>in UK-resident male Yemeni khat chewers. ; 2010:249–264. </a:t>
            </a:r>
            <a:r>
              <a:rPr lang="en-GB" sz="1300" dirty="0" smtClean="0"/>
              <a:t> </a:t>
            </a:r>
            <a:r>
              <a:rPr lang="en-GB" sz="1300" u="sng" dirty="0"/>
              <a:t>https://qmro.qmul.ac.uk/jspui/handle/123456789/494</a:t>
            </a:r>
            <a:r>
              <a:rPr lang="en-GB" sz="1300" u="sng" dirty="0" smtClean="0"/>
              <a:t>.</a:t>
            </a:r>
            <a:r>
              <a:rPr lang="en-GB" sz="1300" dirty="0"/>
              <a:t> </a:t>
            </a:r>
            <a:endParaRPr lang="en-GB" sz="1300" dirty="0" smtClean="0"/>
          </a:p>
          <a:p>
            <a:pPr algn="just">
              <a:buFont typeface="Arial" panose="020B0604020202020204" pitchFamily="34" charset="0"/>
              <a:buAutoNum type="arabicPeriod"/>
            </a:pPr>
            <a:r>
              <a:rPr lang="en-GB" sz="1300" dirty="0" smtClean="0"/>
              <a:t>Kassim</a:t>
            </a:r>
            <a:r>
              <a:rPr lang="en-GB" sz="1300" dirty="0"/>
              <a:t>, S., Islam, S., Croucher, R., 2010. Validity and reliability of a Severity of Dependence Scale for khat (SDS-khat). J </a:t>
            </a:r>
            <a:r>
              <a:rPr lang="en-GB" sz="1300" dirty="0" err="1"/>
              <a:t>Ethnopharmacol</a:t>
            </a:r>
            <a:r>
              <a:rPr lang="en-GB" sz="1300" dirty="0"/>
              <a:t> 132, </a:t>
            </a:r>
            <a:r>
              <a:rPr lang="en-GB" sz="1300" dirty="0" smtClean="0"/>
              <a:t>570-577.</a:t>
            </a:r>
          </a:p>
          <a:p>
            <a:pPr algn="just">
              <a:buFont typeface="Arial" panose="020B0604020202020204" pitchFamily="34" charset="0"/>
              <a:buAutoNum type="arabicPeriod"/>
            </a:pPr>
            <a:r>
              <a:rPr lang="en-GB" sz="1300" dirty="0" err="1" smtClean="0"/>
              <a:t>Belew</a:t>
            </a:r>
            <a:r>
              <a:rPr lang="en-GB" sz="1300" dirty="0" smtClean="0"/>
              <a:t> </a:t>
            </a:r>
            <a:r>
              <a:rPr lang="en-GB" sz="1300" dirty="0"/>
              <a:t>M, </a:t>
            </a:r>
            <a:r>
              <a:rPr lang="en-GB" sz="1300" dirty="0" err="1"/>
              <a:t>Kebede</a:t>
            </a:r>
            <a:r>
              <a:rPr lang="en-GB" sz="1300" dirty="0"/>
              <a:t> D, </a:t>
            </a:r>
            <a:r>
              <a:rPr lang="en-GB" sz="1300" dirty="0" err="1"/>
              <a:t>Kassaye</a:t>
            </a:r>
            <a:r>
              <a:rPr lang="en-GB" sz="1300" dirty="0"/>
              <a:t> M, </a:t>
            </a:r>
            <a:r>
              <a:rPr lang="en-GB" sz="1300" dirty="0" err="1"/>
              <a:t>Enquoselassie</a:t>
            </a:r>
            <a:r>
              <a:rPr lang="en-GB" sz="1300" dirty="0"/>
              <a:t> F: The magnitude of </a:t>
            </a:r>
            <a:r>
              <a:rPr lang="en-GB" sz="1300" dirty="0" smtClean="0"/>
              <a:t>khat use </a:t>
            </a:r>
            <a:r>
              <a:rPr lang="en-GB" sz="1300" dirty="0"/>
              <a:t>and its association with health, nutrition and socio-economic status</a:t>
            </a:r>
            <a:r>
              <a:rPr lang="en-GB" sz="1300" dirty="0" smtClean="0"/>
              <a:t>. </a:t>
            </a:r>
            <a:r>
              <a:rPr lang="da-DK" sz="1300" dirty="0" smtClean="0"/>
              <a:t>Ethiop </a:t>
            </a:r>
            <a:r>
              <a:rPr lang="da-DK" sz="1300" dirty="0"/>
              <a:t>Med J 2000, 38(1):11–26</a:t>
            </a:r>
            <a:r>
              <a:rPr lang="da-DK" sz="1300" dirty="0" smtClean="0"/>
              <a:t>. </a:t>
            </a:r>
          </a:p>
          <a:p>
            <a:pPr algn="just">
              <a:buFont typeface="Arial" panose="020B0604020202020204" pitchFamily="34" charset="0"/>
              <a:buAutoNum type="arabicPeriod"/>
            </a:pPr>
            <a:r>
              <a:rPr lang="en-US" sz="1300" dirty="0" smtClean="0"/>
              <a:t>Kennedy </a:t>
            </a:r>
            <a:r>
              <a:rPr lang="en-US" sz="1300" dirty="0"/>
              <a:t>J: The flower of paradise : the institutionalized use of the drug </a:t>
            </a:r>
            <a:r>
              <a:rPr lang="en-US" sz="1300" dirty="0" err="1"/>
              <a:t>qat</a:t>
            </a:r>
            <a:r>
              <a:rPr lang="en-US" sz="1300" dirty="0"/>
              <a:t> </a:t>
            </a:r>
            <a:r>
              <a:rPr lang="en-US" sz="1300" dirty="0" smtClean="0"/>
              <a:t>in </a:t>
            </a:r>
            <a:r>
              <a:rPr lang="en-GB" sz="1300" dirty="0" smtClean="0"/>
              <a:t>North </a:t>
            </a:r>
            <a:r>
              <a:rPr lang="en-GB" sz="1300" dirty="0"/>
              <a:t>Yemen. Dordrecht. Lancaster: </a:t>
            </a:r>
            <a:r>
              <a:rPr lang="en-GB" sz="1300" dirty="0" err="1"/>
              <a:t>Reidel</a:t>
            </a:r>
            <a:r>
              <a:rPr lang="en-GB" sz="1300" dirty="0"/>
              <a:t>; </a:t>
            </a:r>
            <a:r>
              <a:rPr lang="en-GB" sz="1300" dirty="0" smtClean="0"/>
              <a:t>1987.</a:t>
            </a:r>
          </a:p>
          <a:p>
            <a:pPr algn="just">
              <a:buFont typeface="Arial" panose="020B0604020202020204" pitchFamily="34" charset="0"/>
              <a:buAutoNum type="arabicPeriod"/>
            </a:pPr>
            <a:r>
              <a:rPr lang="en-US" sz="1300" dirty="0" smtClean="0"/>
              <a:t>Edwards </a:t>
            </a:r>
            <a:r>
              <a:rPr lang="en-US" sz="1300" dirty="0"/>
              <a:t>G, </a:t>
            </a:r>
            <a:r>
              <a:rPr lang="en-US" sz="1300" dirty="0" err="1"/>
              <a:t>Arif</a:t>
            </a:r>
            <a:r>
              <a:rPr lang="en-US" sz="1300" dirty="0"/>
              <a:t> A, </a:t>
            </a:r>
            <a:r>
              <a:rPr lang="en-US" sz="1300" dirty="0" err="1"/>
              <a:t>Hadgson</a:t>
            </a:r>
            <a:r>
              <a:rPr lang="en-US" sz="1300" dirty="0"/>
              <a:t> R: Nomenclature and classification of </a:t>
            </a:r>
            <a:r>
              <a:rPr lang="en-US" sz="1300" dirty="0" smtClean="0"/>
              <a:t>drug and alcohol-related </a:t>
            </a:r>
            <a:r>
              <a:rPr lang="en-US" sz="1300" dirty="0"/>
              <a:t>problems: a WHO memorandum. Bull World </a:t>
            </a:r>
            <a:r>
              <a:rPr lang="en-US" sz="1300" dirty="0" smtClean="0"/>
              <a:t>Health </a:t>
            </a:r>
            <a:r>
              <a:rPr lang="en-GB" sz="1300" dirty="0" smtClean="0"/>
              <a:t>Organ </a:t>
            </a:r>
            <a:r>
              <a:rPr lang="en-GB" sz="1300" dirty="0"/>
              <a:t>1981, 59(2):225–242</a:t>
            </a:r>
            <a:r>
              <a:rPr lang="en-GB" sz="1300" dirty="0" smtClean="0"/>
              <a:t>.</a:t>
            </a:r>
            <a:r>
              <a:rPr lang="en-GB" sz="1300" dirty="0"/>
              <a:t> </a:t>
            </a:r>
            <a:endParaRPr lang="en-GB" sz="1300" dirty="0" smtClean="0"/>
          </a:p>
          <a:p>
            <a:pPr algn="just">
              <a:buFont typeface="Arial" panose="020B0604020202020204" pitchFamily="34" charset="0"/>
              <a:buAutoNum type="arabicPeriod"/>
            </a:pPr>
            <a:r>
              <a:rPr lang="en-GB" sz="1300" dirty="0" smtClean="0"/>
              <a:t>Heatherton </a:t>
            </a:r>
            <a:r>
              <a:rPr lang="en-GB" sz="1300" dirty="0"/>
              <a:t>TF, Kozlowski LT, </a:t>
            </a:r>
            <a:r>
              <a:rPr lang="en-GB" sz="1300" dirty="0" err="1"/>
              <a:t>Frecker</a:t>
            </a:r>
            <a:r>
              <a:rPr lang="en-GB" sz="1300" dirty="0"/>
              <a:t> RC, </a:t>
            </a:r>
            <a:r>
              <a:rPr lang="en-GB" sz="1300" dirty="0" err="1"/>
              <a:t>Fagerstrom</a:t>
            </a:r>
            <a:r>
              <a:rPr lang="en-GB" sz="1300" dirty="0"/>
              <a:t> KO: The </a:t>
            </a:r>
            <a:r>
              <a:rPr lang="en-GB" sz="1300" dirty="0" err="1" smtClean="0"/>
              <a:t>Fagerstrom</a:t>
            </a:r>
            <a:r>
              <a:rPr lang="en-GB" sz="1300" dirty="0" smtClean="0"/>
              <a:t> </a:t>
            </a:r>
            <a:r>
              <a:rPr lang="en-US" sz="1300" dirty="0" smtClean="0"/>
              <a:t>Test </a:t>
            </a:r>
            <a:r>
              <a:rPr lang="en-US" sz="1300" dirty="0"/>
              <a:t>for Nicotine Dependence: a revision of the </a:t>
            </a:r>
            <a:r>
              <a:rPr lang="en-US" sz="1300" dirty="0" err="1"/>
              <a:t>Fagerstrom</a:t>
            </a:r>
            <a:r>
              <a:rPr lang="en-US" sz="1300" dirty="0"/>
              <a:t> </a:t>
            </a:r>
            <a:r>
              <a:rPr lang="en-US" sz="1300" dirty="0" smtClean="0"/>
              <a:t>Tolerance </a:t>
            </a:r>
            <a:r>
              <a:rPr lang="fr-FR" sz="1300" dirty="0" smtClean="0"/>
              <a:t>Questionnaire</a:t>
            </a:r>
            <a:r>
              <a:rPr lang="fr-FR" sz="1300" dirty="0"/>
              <a:t>. </a:t>
            </a:r>
            <a:r>
              <a:rPr lang="fr-FR" sz="1300" dirty="0" err="1"/>
              <a:t>Br</a:t>
            </a:r>
            <a:r>
              <a:rPr lang="fr-FR" sz="1300" dirty="0"/>
              <a:t> J </a:t>
            </a:r>
            <a:r>
              <a:rPr lang="fr-FR" sz="1300" dirty="0" err="1"/>
              <a:t>Addict</a:t>
            </a:r>
            <a:r>
              <a:rPr lang="fr-FR" sz="1300" dirty="0"/>
              <a:t> 1991, 86(9):1119–1127</a:t>
            </a:r>
            <a:r>
              <a:rPr lang="fr-FR" sz="1300" dirty="0" smtClean="0"/>
              <a:t>.</a:t>
            </a:r>
            <a:r>
              <a:rPr lang="en-US" sz="1300" dirty="0"/>
              <a:t> </a:t>
            </a:r>
            <a:endParaRPr lang="en-US" sz="1300" dirty="0" smtClean="0"/>
          </a:p>
          <a:p>
            <a:pPr algn="just">
              <a:buFont typeface="Arial" panose="020B0604020202020204" pitchFamily="34" charset="0"/>
              <a:buAutoNum type="arabicPeriod"/>
            </a:pPr>
            <a:r>
              <a:rPr lang="en-US" sz="1300" dirty="0" smtClean="0"/>
              <a:t>Leach </a:t>
            </a:r>
            <a:r>
              <a:rPr lang="en-US" sz="1300" dirty="0"/>
              <a:t>KR, Rogers N: Mapping the effects of khat (</a:t>
            </a:r>
            <a:r>
              <a:rPr lang="en-US" sz="1300" dirty="0" err="1"/>
              <a:t>catha</a:t>
            </a:r>
            <a:r>
              <a:rPr lang="en-US" sz="1300" dirty="0"/>
              <a:t> </a:t>
            </a:r>
            <a:r>
              <a:rPr lang="en-US" sz="1300" dirty="0" err="1"/>
              <a:t>edulis</a:t>
            </a:r>
            <a:r>
              <a:rPr lang="en-US" sz="1300" dirty="0"/>
              <a:t>) and tobacco </a:t>
            </a:r>
            <a:r>
              <a:rPr lang="en-US" sz="1300" dirty="0" smtClean="0"/>
              <a:t>on the </a:t>
            </a:r>
            <a:r>
              <a:rPr lang="en-US" sz="1300" dirty="0"/>
              <a:t>human brain: a biological illustration supporting the common pattern of </a:t>
            </a:r>
            <a:r>
              <a:rPr lang="en-US" sz="1300" dirty="0" smtClean="0"/>
              <a:t>dual substance </a:t>
            </a:r>
            <a:r>
              <a:rPr lang="en-US" sz="1300" dirty="0"/>
              <a:t>use among khat chewers. Oral presentation. Germany: First </a:t>
            </a:r>
            <a:r>
              <a:rPr lang="en-US" sz="1300" dirty="0" smtClean="0"/>
              <a:t>European Khat </a:t>
            </a:r>
            <a:r>
              <a:rPr lang="en-US" sz="1300" dirty="0"/>
              <a:t>Research Program Conference, Goethe </a:t>
            </a:r>
            <a:r>
              <a:rPr lang="en-US" sz="1300" dirty="0" err="1"/>
              <a:t>Universitat</a:t>
            </a:r>
            <a:r>
              <a:rPr lang="en-US" sz="1300" dirty="0"/>
              <a:t>, Frankfurt am Main</a:t>
            </a:r>
            <a:r>
              <a:rPr lang="en-US" sz="1300" dirty="0" smtClean="0"/>
              <a:t>; 2013</a:t>
            </a:r>
            <a:r>
              <a:rPr lang="en-US" sz="1300" dirty="0"/>
              <a:t>. </a:t>
            </a:r>
            <a:r>
              <a:rPr lang="en-US" sz="1300" dirty="0" err="1"/>
              <a:t>Acessed</a:t>
            </a:r>
            <a:r>
              <a:rPr lang="en-US" sz="1300" dirty="0"/>
              <a:t> 29 March 2014 at http://khatresearch.org/EKRP/EKRPC2013.pdf.</a:t>
            </a:r>
            <a:endParaRPr lang="en-GB" sz="1300" dirty="0" smtClean="0"/>
          </a:p>
          <a:p>
            <a:endParaRPr lang="en-GB" sz="1300" dirty="0"/>
          </a:p>
          <a:p>
            <a:pPr>
              <a:buFont typeface="Arial" panose="020B0604020202020204" pitchFamily="34" charset="0"/>
              <a:buAutoNum type="arabicPeriod"/>
            </a:pPr>
            <a:endParaRPr lang="en-GB" sz="1300" u="sng" dirty="0"/>
          </a:p>
          <a:p>
            <a:pPr>
              <a:buFont typeface="Arial" panose="020B0604020202020204" pitchFamily="34" charset="0"/>
              <a:buAutoNum type="arabicPeriod"/>
            </a:pPr>
            <a:endParaRPr lang="en-GB" sz="1300" u="sng" dirty="0">
              <a:cs typeface="Arial" panose="020B0604020202020204" pitchFamily="34" charset="0"/>
            </a:endParaRPr>
          </a:p>
          <a:p>
            <a:pPr>
              <a:buAutoNum type="arabicPeriod"/>
            </a:pPr>
            <a:endParaRPr lang="en-GB" sz="1200" u="sng" dirty="0" smtClean="0">
              <a:cs typeface="Arial" panose="020B0604020202020204" pitchFamily="34" charset="0"/>
            </a:endParaRPr>
          </a:p>
          <a:p>
            <a:pPr>
              <a:buAutoNum type="arabicPeriod"/>
            </a:pPr>
            <a:endParaRPr lang="en-GB" sz="1800" dirty="0">
              <a:latin typeface="Arial" panose="020B0604020202020204" pitchFamily="34" charset="0"/>
              <a:cs typeface="Arial" panose="020B0604020202020204" pitchFamily="34" charset="0"/>
            </a:endParaRPr>
          </a:p>
          <a:p>
            <a:pPr marL="0" indent="0">
              <a:buNone/>
            </a:pPr>
            <a:endParaRPr lang="en-GB" sz="1800" dirty="0" smtClean="0">
              <a:latin typeface="Arial" panose="020B0604020202020204" pitchFamily="34" charset="0"/>
              <a:cs typeface="Arial" panose="020B0604020202020204" pitchFamily="34" charset="0"/>
            </a:endParaRPr>
          </a:p>
          <a:p>
            <a:pPr marL="0" indent="0">
              <a:buNone/>
            </a:pPr>
            <a:endParaRPr lang="en-GB" sz="2000"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7739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523126"/>
            <a:ext cx="8784976" cy="3939540"/>
          </a:xfrm>
          <a:prstGeom prst="rect">
            <a:avLst/>
          </a:prstGeom>
          <a:noFill/>
        </p:spPr>
        <p:txBody>
          <a:bodyPr wrap="square" rtlCol="0">
            <a:spAutoFit/>
          </a:bodyPr>
          <a:lstStyle/>
          <a:p>
            <a:r>
              <a:rPr lang="en-GB" sz="25000" b="1" dirty="0" smtClean="0">
                <a:ln w="6600">
                  <a:solidFill>
                    <a:schemeClr val="accent3">
                      <a:lumMod val="75000"/>
                    </a:schemeClr>
                  </a:solidFill>
                  <a:prstDash val="solid"/>
                </a:ln>
                <a:solidFill>
                  <a:schemeClr val="accent3">
                    <a:lumMod val="20000"/>
                    <a:lumOff val="80000"/>
                  </a:schemeClr>
                </a:solidFill>
                <a:effectLst>
                  <a:outerShdw dist="38100" dir="2700000" algn="tl" rotWithShape="0">
                    <a:schemeClr val="accent2"/>
                  </a:outerShdw>
                </a:effectLst>
              </a:rPr>
              <a:t>Th </a:t>
            </a:r>
            <a:r>
              <a:rPr lang="en-GB" sz="9600" b="1" dirty="0" smtClean="0">
                <a:ln w="6600">
                  <a:solidFill>
                    <a:schemeClr val="accent3">
                      <a:lumMod val="75000"/>
                    </a:schemeClr>
                  </a:solidFill>
                  <a:prstDash val="solid"/>
                </a:ln>
                <a:solidFill>
                  <a:schemeClr val="accent3">
                    <a:lumMod val="20000"/>
                    <a:lumOff val="80000"/>
                  </a:schemeClr>
                </a:solidFill>
                <a:effectLst>
                  <a:outerShdw dist="38100" dir="2700000" algn="tl" rotWithShape="0">
                    <a:schemeClr val="accent2"/>
                  </a:outerShdw>
                </a:effectLst>
              </a:rPr>
              <a:t> </a:t>
            </a:r>
            <a:r>
              <a:rPr lang="en-GB" sz="25000" b="1" dirty="0" smtClean="0">
                <a:ln w="6600">
                  <a:solidFill>
                    <a:schemeClr val="accent3">
                      <a:lumMod val="75000"/>
                    </a:schemeClr>
                  </a:solidFill>
                  <a:prstDash val="solid"/>
                </a:ln>
                <a:solidFill>
                  <a:schemeClr val="accent3">
                    <a:lumMod val="20000"/>
                    <a:lumOff val="80000"/>
                  </a:schemeClr>
                </a:solidFill>
                <a:effectLst>
                  <a:outerShdw dist="38100" dir="2700000" algn="tl" rotWithShape="0">
                    <a:schemeClr val="accent2"/>
                  </a:outerShdw>
                </a:effectLst>
              </a:rPr>
              <a:t>   k</a:t>
            </a:r>
            <a:endParaRPr lang="en-GB" sz="25000" b="1" dirty="0">
              <a:ln w="6600">
                <a:solidFill>
                  <a:schemeClr val="accent3">
                    <a:lumMod val="75000"/>
                  </a:schemeClr>
                </a:solidFill>
                <a:prstDash val="solid"/>
              </a:ln>
              <a:solidFill>
                <a:schemeClr val="accent3">
                  <a:lumMod val="20000"/>
                  <a:lumOff val="80000"/>
                </a:schemeClr>
              </a:solidFill>
              <a:effectLst>
                <a:outerShdw dist="38100" dir="2700000" algn="tl" rotWithShape="0">
                  <a:schemeClr val="accent2"/>
                </a:outerShdw>
              </a:effectLst>
            </a:endParaRPr>
          </a:p>
        </p:txBody>
      </p:sp>
      <p:sp>
        <p:nvSpPr>
          <p:cNvPr id="5" name="TextBox 4"/>
          <p:cNvSpPr txBox="1"/>
          <p:nvPr/>
        </p:nvSpPr>
        <p:spPr>
          <a:xfrm>
            <a:off x="3635896" y="527655"/>
            <a:ext cx="6768752" cy="3939540"/>
          </a:xfrm>
          <a:prstGeom prst="rect">
            <a:avLst/>
          </a:prstGeom>
          <a:noFill/>
        </p:spPr>
        <p:txBody>
          <a:bodyPr wrap="square" rtlCol="0">
            <a:spAutoFit/>
          </a:bodyPr>
          <a:lstStyle/>
          <a:p>
            <a:r>
              <a:rPr lang="en-GB" sz="25000" b="1" dirty="0" smtClean="0">
                <a:ln w="12700">
                  <a:solidFill>
                    <a:schemeClr val="accent2">
                      <a:lumMod val="50000"/>
                    </a:schemeClr>
                  </a:solidFill>
                  <a:prstDash val="solid"/>
                </a:ln>
                <a:solidFill>
                  <a:schemeClr val="accent2">
                    <a:lumMod val="60000"/>
                    <a:lumOff val="40000"/>
                  </a:schemeClr>
                </a:solidFill>
                <a:effectLst>
                  <a:outerShdw dist="38100" dir="2640000" algn="bl" rotWithShape="0">
                    <a:schemeClr val="accent1"/>
                  </a:outerShdw>
                </a:effectLst>
              </a:rPr>
              <a:t>an</a:t>
            </a:r>
            <a:endParaRPr lang="en-GB" sz="25000" b="1" dirty="0">
              <a:ln w="12700">
                <a:solidFill>
                  <a:schemeClr val="accent2">
                    <a:lumMod val="50000"/>
                  </a:schemeClr>
                </a:solidFill>
                <a:prstDash val="solid"/>
              </a:ln>
              <a:solidFill>
                <a:schemeClr val="accent2">
                  <a:lumMod val="60000"/>
                  <a:lumOff val="40000"/>
                </a:schemeClr>
              </a:solidFill>
            </a:endParaRPr>
          </a:p>
        </p:txBody>
      </p:sp>
      <p:sp>
        <p:nvSpPr>
          <p:cNvPr id="6" name="TextBox 5"/>
          <p:cNvSpPr txBox="1"/>
          <p:nvPr/>
        </p:nvSpPr>
        <p:spPr>
          <a:xfrm>
            <a:off x="3419872" y="3068960"/>
            <a:ext cx="8208912" cy="3170099"/>
          </a:xfrm>
          <a:prstGeom prst="rect">
            <a:avLst/>
          </a:prstGeom>
          <a:noFill/>
        </p:spPr>
        <p:txBody>
          <a:bodyPr wrap="square" rtlCol="0">
            <a:spAutoFit/>
          </a:bodyPr>
          <a:lstStyle/>
          <a:p>
            <a:r>
              <a:rPr lang="en-GB" sz="20000" b="1" dirty="0" smtClean="0">
                <a:ln w="12700">
                  <a:solidFill>
                    <a:schemeClr val="accent5"/>
                  </a:solidFill>
                  <a:prstDash val="solid"/>
                </a:ln>
                <a:solidFill>
                  <a:srgbClr val="FF2D2D"/>
                </a:solidFill>
              </a:rPr>
              <a:t>YOU</a:t>
            </a:r>
            <a:endParaRPr lang="en-GB" sz="20000" b="1" dirty="0">
              <a:ln w="12700">
                <a:solidFill>
                  <a:schemeClr val="accent5"/>
                </a:solidFill>
                <a:prstDash val="solid"/>
              </a:ln>
              <a:solidFill>
                <a:srgbClr val="FF2D2D"/>
              </a:solidFill>
            </a:endParaRPr>
          </a:p>
        </p:txBody>
      </p:sp>
    </p:spTree>
    <p:extLst>
      <p:ext uri="{BB962C8B-B14F-4D97-AF65-F5344CB8AC3E}">
        <p14:creationId xmlns:p14="http://schemas.microsoft.com/office/powerpoint/2010/main" val="708396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267" y="188640"/>
            <a:ext cx="3024336" cy="1052736"/>
          </a:xfrm>
        </p:spPr>
        <p:txBody>
          <a:bodyPr>
            <a:normAutofit/>
          </a:bodyPr>
          <a:lstStyle/>
          <a:p>
            <a:pPr algn="l"/>
            <a:r>
              <a:rPr lang="en-US" sz="3600" b="1" dirty="0" smtClean="0">
                <a:solidFill>
                  <a:schemeClr val="accent3">
                    <a:lumMod val="75000"/>
                  </a:schemeClr>
                </a:solidFill>
                <a:effectLst>
                  <a:outerShdw blurRad="38100" dist="38100" dir="2700000" algn="tl">
                    <a:srgbClr val="000000">
                      <a:alpha val="43137"/>
                    </a:srgbClr>
                  </a:outerShdw>
                </a:effectLst>
                <a:cs typeface="Arial" panose="020B0604020202020204" pitchFamily="34" charset="0"/>
              </a:rPr>
              <a:t>Khat </a:t>
            </a:r>
            <a:endParaRPr lang="en-US" sz="3600" b="1" dirty="0">
              <a:solidFill>
                <a:schemeClr val="accent3">
                  <a:lumMod val="75000"/>
                </a:schemeClr>
              </a:solidFill>
              <a:effectLst>
                <a:outerShdw blurRad="38100" dist="38100" dir="2700000" algn="tl">
                  <a:srgbClr val="000000">
                    <a:alpha val="43137"/>
                  </a:srgbClr>
                </a:outerShdw>
              </a:effectLst>
              <a:cs typeface="Arial" panose="020B0604020202020204" pitchFamily="34" charset="0"/>
            </a:endParaRPr>
          </a:p>
        </p:txBody>
      </p:sp>
      <p:sp>
        <p:nvSpPr>
          <p:cNvPr id="3" name="Content Placeholder 2"/>
          <p:cNvSpPr>
            <a:spLocks noGrp="1"/>
          </p:cNvSpPr>
          <p:nvPr>
            <p:ph idx="1"/>
          </p:nvPr>
        </p:nvSpPr>
        <p:spPr>
          <a:xfrm>
            <a:off x="256267" y="1183361"/>
            <a:ext cx="8636213" cy="5621773"/>
          </a:xfrm>
        </p:spPr>
        <p:txBody>
          <a:bodyPr>
            <a:normAutofit/>
          </a:bodyPr>
          <a:lstStyle/>
          <a:p>
            <a:pPr marL="0" indent="0">
              <a:spcBef>
                <a:spcPts val="0"/>
              </a:spcBef>
              <a:buNone/>
            </a:pPr>
            <a:r>
              <a:rPr lang="en-GB" sz="2800" dirty="0" smtClean="0">
                <a:cs typeface="Arial" panose="020B0604020202020204" pitchFamily="34" charset="0"/>
              </a:rPr>
              <a:t>A green leaf with  ‘amphetamine-like’ effects</a:t>
            </a:r>
            <a:r>
              <a:rPr lang="en-GB" sz="1800" baseline="30000" dirty="0" smtClean="0">
                <a:cs typeface="Arial" panose="020B0604020202020204" pitchFamily="34" charset="0"/>
              </a:rPr>
              <a:t>1</a:t>
            </a:r>
          </a:p>
          <a:p>
            <a:pPr marL="0" indent="0">
              <a:spcBef>
                <a:spcPts val="0"/>
              </a:spcBef>
              <a:buNone/>
            </a:pPr>
            <a:r>
              <a:rPr lang="en-GB" sz="2800" dirty="0" smtClean="0">
                <a:latin typeface="Arial" panose="020B0604020202020204" pitchFamily="34" charset="0"/>
                <a:cs typeface="Arial" panose="020B0604020202020204" pitchFamily="34" charset="0"/>
              </a:rPr>
              <a:t> </a:t>
            </a:r>
          </a:p>
          <a:p>
            <a:pPr marL="0" indent="0">
              <a:spcBef>
                <a:spcPts val="0"/>
              </a:spcBef>
              <a:buNone/>
            </a:pPr>
            <a:r>
              <a:rPr lang="en-GB" sz="2800" dirty="0" smtClean="0">
                <a:cs typeface="Arial" panose="020B0604020202020204" pitchFamily="34" charset="0"/>
              </a:rPr>
              <a:t>Chewed mainly for social interaction by Yemenis, Ethiopian and Somalis in homeland and diasporas</a:t>
            </a:r>
            <a:r>
              <a:rPr lang="en-GB" sz="1800" baseline="30000" dirty="0" smtClean="0">
                <a:cs typeface="Arial" panose="020B0604020202020204" pitchFamily="34" charset="0"/>
              </a:rPr>
              <a:t>2</a:t>
            </a:r>
            <a:r>
              <a:rPr lang="en-GB" sz="2800" dirty="0" smtClean="0">
                <a:cs typeface="Arial" panose="020B0604020202020204" pitchFamily="34" charset="0"/>
              </a:rPr>
              <a:t> </a:t>
            </a:r>
          </a:p>
          <a:p>
            <a:pPr marL="0" indent="0">
              <a:spcBef>
                <a:spcPts val="0"/>
              </a:spcBef>
              <a:buNone/>
            </a:pPr>
            <a:endParaRPr lang="en-GB" sz="2800" dirty="0" smtClean="0">
              <a:cs typeface="Arial" panose="020B0604020202020204" pitchFamily="34" charset="0"/>
            </a:endParaRPr>
          </a:p>
          <a:p>
            <a:pPr marL="0" indent="0">
              <a:spcBef>
                <a:spcPts val="0"/>
              </a:spcBef>
              <a:buNone/>
            </a:pPr>
            <a:r>
              <a:rPr lang="en-GB" sz="2800" dirty="0" smtClean="0">
                <a:latin typeface="+mj-lt"/>
                <a:cs typeface="Arial" panose="020B0604020202020204" pitchFamily="34" charset="0"/>
              </a:rPr>
              <a:t>Types: Yemeni, Ethiopian, Kenyan and other different brands with different levels of cathinone, </a:t>
            </a:r>
            <a:r>
              <a:rPr lang="en-GB" sz="2800" dirty="0" err="1" smtClean="0">
                <a:latin typeface="+mj-lt"/>
                <a:cs typeface="Arial" panose="020B0604020202020204" pitchFamily="34" charset="0"/>
              </a:rPr>
              <a:t>Cathedulins</a:t>
            </a:r>
            <a:r>
              <a:rPr lang="en-GB" sz="2800" dirty="0" smtClean="0">
                <a:latin typeface="+mj-lt"/>
                <a:cs typeface="Arial" panose="020B0604020202020204" pitchFamily="34" charset="0"/>
              </a:rPr>
              <a:t> and other unexplored components</a:t>
            </a:r>
            <a:r>
              <a:rPr lang="en-GB" sz="1800" baseline="30000" dirty="0" smtClean="0">
                <a:latin typeface="+mj-lt"/>
                <a:cs typeface="Arial" panose="020B0604020202020204" pitchFamily="34" charset="0"/>
              </a:rPr>
              <a:t>3,4</a:t>
            </a:r>
            <a:endParaRPr lang="en-GB" sz="1800" dirty="0" smtClean="0">
              <a:latin typeface="+mj-lt"/>
              <a:cs typeface="Arial" panose="020B0604020202020204" pitchFamily="34" charset="0"/>
            </a:endParaRPr>
          </a:p>
          <a:p>
            <a:pPr marL="0" indent="0">
              <a:spcBef>
                <a:spcPts val="0"/>
              </a:spcBef>
              <a:buNone/>
            </a:pPr>
            <a:endParaRPr lang="en-GB" sz="2800" dirty="0" smtClean="0">
              <a:latin typeface="Arial" panose="020B0604020202020204" pitchFamily="34" charset="0"/>
              <a:cs typeface="Arial" panose="020B0604020202020204" pitchFamily="34" charset="0"/>
            </a:endParaRPr>
          </a:p>
          <a:p>
            <a:pPr marL="0" indent="0">
              <a:spcBef>
                <a:spcPts val="0"/>
              </a:spcBef>
              <a:buNone/>
            </a:pPr>
            <a:r>
              <a:rPr lang="en-GB" sz="2800" dirty="0" smtClean="0">
                <a:cs typeface="Arial" panose="020B0604020202020204" pitchFamily="34" charset="0"/>
              </a:rPr>
              <a:t>Illegal </a:t>
            </a:r>
            <a:r>
              <a:rPr lang="en-GB" sz="2800" dirty="0">
                <a:cs typeface="Arial" panose="020B0604020202020204" pitchFamily="34" charset="0"/>
              </a:rPr>
              <a:t>in many </a:t>
            </a:r>
            <a:r>
              <a:rPr lang="en-GB" sz="2800" dirty="0" smtClean="0">
                <a:cs typeface="Arial" panose="020B0604020202020204" pitchFamily="34" charset="0"/>
              </a:rPr>
              <a:t>countries</a:t>
            </a:r>
            <a:r>
              <a:rPr lang="en-GB" sz="2400" baseline="30000" dirty="0" smtClean="0">
                <a:cs typeface="Arial" panose="020B0604020202020204" pitchFamily="34" charset="0"/>
              </a:rPr>
              <a:t>5</a:t>
            </a:r>
            <a:r>
              <a:rPr lang="en-GB" sz="2800" dirty="0" smtClean="0">
                <a:cs typeface="Arial" panose="020B0604020202020204" pitchFamily="34" charset="0"/>
              </a:rPr>
              <a:t> </a:t>
            </a:r>
            <a:r>
              <a:rPr lang="en-GB" sz="2800" dirty="0">
                <a:cs typeface="Arial" panose="020B0604020202020204" pitchFamily="34" charset="0"/>
              </a:rPr>
              <a:t>and the </a:t>
            </a:r>
            <a:r>
              <a:rPr lang="en-GB" sz="2800" dirty="0" smtClean="0">
                <a:cs typeface="Arial" panose="020B0604020202020204" pitchFamily="34" charset="0"/>
              </a:rPr>
              <a:t>UK is </a:t>
            </a:r>
          </a:p>
          <a:p>
            <a:pPr marL="0" indent="0">
              <a:spcBef>
                <a:spcPts val="0"/>
              </a:spcBef>
              <a:buNone/>
            </a:pPr>
            <a:r>
              <a:rPr lang="en-GB" sz="2800" dirty="0" smtClean="0">
                <a:cs typeface="Arial" panose="020B0604020202020204" pitchFamily="34" charset="0"/>
              </a:rPr>
              <a:t>more likely to enforce </a:t>
            </a:r>
            <a:r>
              <a:rPr lang="en-GB" sz="2800" dirty="0">
                <a:cs typeface="Arial" panose="020B0604020202020204" pitchFamily="34" charset="0"/>
              </a:rPr>
              <a:t>its </a:t>
            </a:r>
            <a:r>
              <a:rPr lang="en-GB" sz="2800" dirty="0" smtClean="0">
                <a:cs typeface="Arial" panose="020B0604020202020204" pitchFamily="34" charset="0"/>
              </a:rPr>
              <a:t>illegalization</a:t>
            </a:r>
            <a:r>
              <a:rPr lang="en-GB" sz="2800" baseline="30000" dirty="0" smtClean="0">
                <a:cs typeface="Arial" panose="020B0604020202020204" pitchFamily="34" charset="0"/>
              </a:rPr>
              <a:t>6</a:t>
            </a:r>
            <a:r>
              <a:rPr lang="en-GB" sz="2800" dirty="0" smtClean="0">
                <a:cs typeface="Arial" panose="020B0604020202020204" pitchFamily="34" charset="0"/>
              </a:rPr>
              <a:t> on</a:t>
            </a:r>
          </a:p>
          <a:p>
            <a:pPr marL="0" indent="0">
              <a:spcBef>
                <a:spcPts val="0"/>
              </a:spcBef>
              <a:buNone/>
            </a:pPr>
            <a:r>
              <a:rPr lang="en-GB" sz="2800" dirty="0" smtClean="0">
                <a:cs typeface="Arial" panose="020B0604020202020204" pitchFamily="34" charset="0"/>
              </a:rPr>
              <a:t> 24/6/2014</a:t>
            </a:r>
            <a:endParaRPr lang="en-GB" sz="2800" dirty="0">
              <a:cs typeface="Arial" panose="020B0604020202020204" pitchFamily="34" charset="0"/>
            </a:endParaRPr>
          </a:p>
          <a:p>
            <a:pPr>
              <a:spcBef>
                <a:spcPts val="0"/>
              </a:spcBef>
            </a:pPr>
            <a:endParaRPr lang="en-US" sz="2800" dirty="0">
              <a:latin typeface="Arial" panose="020B0604020202020204" pitchFamily="34" charset="0"/>
              <a:cs typeface="Arial" panose="020B0604020202020204" pitchFamily="34" charset="0"/>
            </a:endParaRPr>
          </a:p>
        </p:txBody>
      </p:sp>
      <p:pic>
        <p:nvPicPr>
          <p:cNvPr id="6" name="Picture 3" descr="teller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5476" y="4509120"/>
            <a:ext cx="2304256" cy="20658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 name="Picture 9" descr="Fresh harari leaves.png"/>
          <p:cNvPicPr/>
          <p:nvPr/>
        </p:nvPicPr>
        <p:blipFill>
          <a:blip r:embed="rId3" cstate="print"/>
          <a:stretch>
            <a:fillRect/>
          </a:stretch>
        </p:blipFill>
        <p:spPr>
          <a:xfrm>
            <a:off x="7020272" y="260648"/>
            <a:ext cx="1736529" cy="15841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1520" y="3933056"/>
            <a:ext cx="8346712" cy="235426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07504" y="84110"/>
            <a:ext cx="8229600" cy="1143000"/>
          </a:xfrm>
        </p:spPr>
        <p:txBody>
          <a:bodyPr>
            <a:normAutofit/>
          </a:bodyPr>
          <a:lstStyle/>
          <a:p>
            <a:pPr algn="l"/>
            <a:r>
              <a:rPr lang="en-US" sz="3600" b="1" dirty="0">
                <a:solidFill>
                  <a:schemeClr val="accent3">
                    <a:lumMod val="75000"/>
                  </a:schemeClr>
                </a:solidFill>
                <a:effectLst>
                  <a:outerShdw blurRad="38100" dist="38100" dir="2700000" algn="tl">
                    <a:srgbClr val="000000">
                      <a:alpha val="43137"/>
                    </a:srgbClr>
                  </a:outerShdw>
                </a:effectLst>
                <a:latin typeface="+mn-lt"/>
                <a:cs typeface="Arial" panose="020B0604020202020204" pitchFamily="34" charset="0"/>
              </a:rPr>
              <a:t>K</a:t>
            </a:r>
            <a:r>
              <a:rPr lang="en-US" sz="3600" b="1" dirty="0" smtClean="0">
                <a:solidFill>
                  <a:schemeClr val="accent3">
                    <a:lumMod val="75000"/>
                  </a:schemeClr>
                </a:solidFill>
                <a:effectLst>
                  <a:outerShdw blurRad="38100" dist="38100" dir="2700000" algn="tl">
                    <a:srgbClr val="000000">
                      <a:alpha val="43137"/>
                    </a:srgbClr>
                  </a:outerShdw>
                </a:effectLst>
                <a:latin typeface="+mn-lt"/>
                <a:cs typeface="Arial" panose="020B0604020202020204" pitchFamily="34" charset="0"/>
              </a:rPr>
              <a:t>hat Chewing Social &amp; Health Impacts</a:t>
            </a:r>
            <a:endParaRPr lang="en-US" sz="3600" b="1" dirty="0">
              <a:solidFill>
                <a:schemeClr val="accent3">
                  <a:lumMod val="75000"/>
                </a:schemeClr>
              </a:solidFill>
              <a:effectLst>
                <a:outerShdw blurRad="38100" dist="38100" dir="2700000" algn="tl">
                  <a:srgbClr val="000000">
                    <a:alpha val="43137"/>
                  </a:srgbClr>
                </a:outerShdw>
              </a:effectLst>
              <a:latin typeface="+mn-lt"/>
              <a:cs typeface="Arial" panose="020B0604020202020204" pitchFamily="34" charset="0"/>
            </a:endParaRPr>
          </a:p>
        </p:txBody>
      </p:sp>
      <p:sp>
        <p:nvSpPr>
          <p:cNvPr id="3" name="Content Placeholder 2"/>
          <p:cNvSpPr>
            <a:spLocks noGrp="1"/>
          </p:cNvSpPr>
          <p:nvPr>
            <p:ph idx="1"/>
          </p:nvPr>
        </p:nvSpPr>
        <p:spPr>
          <a:xfrm>
            <a:off x="287016" y="1556792"/>
            <a:ext cx="8856984" cy="4708525"/>
          </a:xfrm>
        </p:spPr>
        <p:txBody>
          <a:bodyPr>
            <a:normAutofit/>
          </a:bodyPr>
          <a:lstStyle/>
          <a:p>
            <a:pPr marL="0" indent="0">
              <a:buNone/>
            </a:pPr>
            <a:r>
              <a:rPr lang="en-GB" sz="2800" dirty="0" smtClean="0">
                <a:cs typeface="Arial" panose="020B0604020202020204" pitchFamily="34" charset="0"/>
              </a:rPr>
              <a:t>Social: Family budget constraints</a:t>
            </a:r>
            <a:r>
              <a:rPr lang="en-GB" sz="1800" baseline="30000" dirty="0" smtClean="0">
                <a:latin typeface="Arial" panose="020B0604020202020204" pitchFamily="34" charset="0"/>
                <a:cs typeface="Arial" panose="020B0604020202020204" pitchFamily="34" charset="0"/>
              </a:rPr>
              <a:t>7</a:t>
            </a:r>
          </a:p>
          <a:p>
            <a:pPr marL="0" indent="0">
              <a:buNone/>
            </a:pPr>
            <a:endParaRPr lang="en-GB" sz="2800" dirty="0" smtClean="0">
              <a:latin typeface="Arial" panose="020B0604020202020204" pitchFamily="34" charset="0"/>
              <a:cs typeface="Arial" panose="020B0604020202020204" pitchFamily="34" charset="0"/>
            </a:endParaRPr>
          </a:p>
          <a:p>
            <a:pPr marL="0" indent="0">
              <a:buNone/>
            </a:pPr>
            <a:r>
              <a:rPr lang="en-GB" sz="2800" dirty="0" smtClean="0">
                <a:cs typeface="Arial" panose="020B0604020202020204" pitchFamily="34" charset="0"/>
              </a:rPr>
              <a:t>Health: khat dependence and </a:t>
            </a:r>
          </a:p>
          <a:p>
            <a:pPr marL="0" indent="0">
              <a:buNone/>
            </a:pPr>
            <a:r>
              <a:rPr lang="en-GB" sz="2800" dirty="0" smtClean="0">
                <a:cs typeface="Arial" panose="020B0604020202020204" pitchFamily="34" charset="0"/>
              </a:rPr>
              <a:t>Cardiovascular  impacts</a:t>
            </a:r>
            <a:r>
              <a:rPr lang="en-GB" sz="2400" baseline="30000" dirty="0" smtClean="0">
                <a:latin typeface="Arial" panose="020B0604020202020204" pitchFamily="34" charset="0"/>
                <a:cs typeface="Arial" panose="020B0604020202020204" pitchFamily="34" charset="0"/>
              </a:rPr>
              <a:t>8,9</a:t>
            </a:r>
          </a:p>
          <a:p>
            <a:pPr marL="0" indent="0">
              <a:buNone/>
            </a:pPr>
            <a:r>
              <a:rPr lang="en-GB" sz="2800" dirty="0" smtClean="0">
                <a:latin typeface="Arial" panose="020B0604020202020204" pitchFamily="34" charset="0"/>
                <a:cs typeface="Arial" panose="020B0604020202020204" pitchFamily="34" charset="0"/>
              </a:rPr>
              <a:t> </a:t>
            </a:r>
          </a:p>
          <a:p>
            <a:pPr marL="0" indent="0">
              <a:buNone/>
            </a:pPr>
            <a:r>
              <a:rPr lang="en-GB" sz="2800" dirty="0" smtClean="0">
                <a:solidFill>
                  <a:srgbClr val="FCFDF9"/>
                </a:solidFill>
                <a:effectLst>
                  <a:outerShdw blurRad="38100" dist="38100" dir="2700000" algn="tl">
                    <a:srgbClr val="000000">
                      <a:alpha val="43137"/>
                    </a:srgbClr>
                  </a:outerShdw>
                </a:effectLst>
                <a:cs typeface="Arial" panose="020B0604020202020204" pitchFamily="34" charset="0"/>
              </a:rPr>
              <a:t>Chewers: </a:t>
            </a:r>
            <a:r>
              <a:rPr lang="en-GB" sz="2800" dirty="0">
                <a:solidFill>
                  <a:srgbClr val="FCFDF9"/>
                </a:solidFill>
                <a:effectLst>
                  <a:outerShdw blurRad="38100" dist="38100" dir="2700000" algn="tl">
                    <a:srgbClr val="000000">
                      <a:alpha val="43137"/>
                    </a:srgbClr>
                  </a:outerShdw>
                </a:effectLst>
                <a:cs typeface="Arial" panose="020B0604020202020204" pitchFamily="34" charset="0"/>
              </a:rPr>
              <a:t>E</a:t>
            </a:r>
            <a:r>
              <a:rPr lang="en-GB" sz="2800" dirty="0" smtClean="0">
                <a:solidFill>
                  <a:srgbClr val="FCFDF9"/>
                </a:solidFill>
                <a:effectLst>
                  <a:outerShdw blurRad="38100" dist="38100" dir="2700000" algn="tl">
                    <a:srgbClr val="000000">
                      <a:alpha val="43137"/>
                    </a:srgbClr>
                  </a:outerShdw>
                </a:effectLst>
                <a:cs typeface="Arial" panose="020B0604020202020204" pitchFamily="34" charset="0"/>
              </a:rPr>
              <a:t>ither daily tobacco users </a:t>
            </a:r>
            <a:r>
              <a:rPr lang="en-GB" sz="2800" dirty="0" err="1" smtClean="0">
                <a:solidFill>
                  <a:srgbClr val="FCFDF9"/>
                </a:solidFill>
                <a:effectLst>
                  <a:outerShdw blurRad="38100" dist="38100" dir="2700000" algn="tl">
                    <a:srgbClr val="000000">
                      <a:alpha val="43137"/>
                    </a:srgbClr>
                  </a:outerShdw>
                </a:effectLst>
                <a:cs typeface="Arial" panose="020B0604020202020204" pitchFamily="34" charset="0"/>
              </a:rPr>
              <a:t>e.g</a:t>
            </a:r>
            <a:r>
              <a:rPr lang="en-GB" sz="2800" dirty="0" smtClean="0">
                <a:solidFill>
                  <a:srgbClr val="FCFDF9"/>
                </a:solidFill>
                <a:effectLst>
                  <a:outerShdw blurRad="38100" dist="38100" dir="2700000" algn="tl">
                    <a:srgbClr val="000000">
                      <a:alpha val="43137"/>
                    </a:srgbClr>
                  </a:outerShdw>
                </a:effectLst>
                <a:cs typeface="Arial" panose="020B0604020202020204" pitchFamily="34" charset="0"/>
              </a:rPr>
              <a:t> cigarette or;</a:t>
            </a:r>
          </a:p>
          <a:p>
            <a:pPr marL="0" indent="0">
              <a:buNone/>
            </a:pPr>
            <a:r>
              <a:rPr lang="en-GB" sz="2800" dirty="0" smtClean="0">
                <a:solidFill>
                  <a:srgbClr val="FCFDF9"/>
                </a:solidFill>
                <a:effectLst>
                  <a:outerShdw blurRad="38100" dist="38100" dir="2700000" algn="tl">
                    <a:srgbClr val="000000">
                      <a:alpha val="43137"/>
                    </a:srgbClr>
                  </a:outerShdw>
                </a:effectLst>
                <a:cs typeface="Arial" panose="020B0604020202020204" pitchFamily="34" charset="0"/>
              </a:rPr>
              <a:t>Use tobacco only when chewing khat</a:t>
            </a:r>
            <a:r>
              <a:rPr lang="en-GB" sz="1800" baseline="30000" dirty="0" smtClean="0">
                <a:solidFill>
                  <a:srgbClr val="FCFDF9"/>
                </a:solidFill>
                <a:latin typeface="Arial" panose="020B0604020202020204" pitchFamily="34" charset="0"/>
                <a:cs typeface="Arial" panose="020B0604020202020204" pitchFamily="34" charset="0"/>
              </a:rPr>
              <a:t>10</a:t>
            </a:r>
            <a:endParaRPr lang="en-GB" sz="2800" dirty="0" smtClean="0">
              <a:solidFill>
                <a:srgbClr val="FCFDF9"/>
              </a:solidFill>
              <a:effectLst>
                <a:outerShdw blurRad="38100" dist="38100" dir="2700000" algn="tl">
                  <a:srgbClr val="000000">
                    <a:alpha val="43137"/>
                  </a:srgbClr>
                </a:outerShdw>
              </a:effectLst>
              <a:cs typeface="Arial" panose="020B0604020202020204" pitchFamily="34" charset="0"/>
            </a:endParaRPr>
          </a:p>
          <a:p>
            <a:pPr marL="0" indent="0">
              <a:buNone/>
            </a:pPr>
            <a:endParaRPr lang="en-GB" sz="2000" dirty="0" smtClean="0">
              <a:solidFill>
                <a:srgbClr val="FCFDF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r>
              <a:rPr lang="en-GB" b="1" dirty="0" smtClean="0">
                <a:solidFill>
                  <a:srgbClr val="FCFDF9"/>
                </a:solidFill>
                <a:effectLst>
                  <a:outerShdw blurRad="38100" dist="38100" dir="2700000" algn="tl">
                    <a:srgbClr val="000000">
                      <a:alpha val="43137"/>
                    </a:srgbClr>
                  </a:outerShdw>
                </a:effectLst>
                <a:cs typeface="Arial" panose="020B0604020202020204" pitchFamily="34" charset="0"/>
              </a:rPr>
              <a:t>   Simultaneous tobacco and khat users (STKU) </a:t>
            </a:r>
          </a:p>
          <a:p>
            <a:endParaRPr lang="en-US" sz="2800" dirty="0"/>
          </a:p>
        </p:txBody>
      </p:sp>
      <p:pic>
        <p:nvPicPr>
          <p:cNvPr id="7" name="Picture 6"/>
          <p:cNvPicPr>
            <a:picLocks noChangeAspect="1"/>
          </p:cNvPicPr>
          <p:nvPr/>
        </p:nvPicPr>
        <p:blipFill rotWithShape="1">
          <a:blip r:embed="rId2"/>
          <a:srcRect l="15219" t="5798" r="19553" b="5300"/>
          <a:stretch/>
        </p:blipFill>
        <p:spPr>
          <a:xfrm>
            <a:off x="5334808" y="1227110"/>
            <a:ext cx="3341648" cy="256193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0749"/>
            <a:ext cx="8229600" cy="1143000"/>
          </a:xfrm>
        </p:spPr>
        <p:txBody>
          <a:bodyPr>
            <a:normAutofit/>
          </a:bodyPr>
          <a:lstStyle/>
          <a:p>
            <a:pPr algn="l"/>
            <a:r>
              <a:rPr lang="en-GB" sz="3600" b="1" dirty="0" smtClean="0">
                <a:solidFill>
                  <a:srgbClr val="FF0000"/>
                </a:solidFill>
                <a:effectLst>
                  <a:outerShdw blurRad="38100" dist="38100" dir="2700000" algn="tl">
                    <a:srgbClr val="000000">
                      <a:alpha val="43137"/>
                    </a:srgbClr>
                  </a:outerShdw>
                </a:effectLst>
                <a:latin typeface="+mn-lt"/>
                <a:cs typeface="Arial" panose="020B0604020202020204" pitchFamily="34" charset="0"/>
              </a:rPr>
              <a:t>Rationale</a:t>
            </a:r>
            <a:endParaRPr lang="en-GB" sz="3600" b="1" dirty="0">
              <a:solidFill>
                <a:srgbClr val="FF0000"/>
              </a:solidFill>
              <a:effectLst>
                <a:outerShdw blurRad="38100" dist="38100" dir="2700000" algn="tl">
                  <a:srgbClr val="000000">
                    <a:alpha val="43137"/>
                  </a:srgbClr>
                </a:outerShdw>
              </a:effectLst>
              <a:latin typeface="+mn-lt"/>
              <a:cs typeface="Arial" panose="020B0604020202020204" pitchFamily="34" charset="0"/>
            </a:endParaRPr>
          </a:p>
        </p:txBody>
      </p:sp>
      <p:sp>
        <p:nvSpPr>
          <p:cNvPr id="3" name="Content Placeholder 2"/>
          <p:cNvSpPr>
            <a:spLocks noGrp="1"/>
          </p:cNvSpPr>
          <p:nvPr>
            <p:ph idx="1"/>
          </p:nvPr>
        </p:nvSpPr>
        <p:spPr>
          <a:xfrm>
            <a:off x="467544" y="1556792"/>
            <a:ext cx="8377575" cy="3888432"/>
          </a:xfrm>
        </p:spPr>
        <p:txBody>
          <a:bodyPr>
            <a:normAutofit fontScale="92500"/>
          </a:bodyPr>
          <a:lstStyle/>
          <a:p>
            <a:pPr marL="0" indent="0">
              <a:buNone/>
            </a:pPr>
            <a:endParaRPr lang="en-GB" dirty="0" smtClean="0"/>
          </a:p>
          <a:p>
            <a:pPr marL="0" indent="0">
              <a:buNone/>
            </a:pPr>
            <a:r>
              <a:rPr lang="en-GB" dirty="0" smtClean="0">
                <a:cs typeface="Arial" panose="020B0604020202020204" pitchFamily="34" charset="0"/>
              </a:rPr>
              <a:t>The WHO recommended that social influences of tobacco use should be tackled and addressed</a:t>
            </a:r>
            <a:r>
              <a:rPr lang="en-GB" sz="2000" baseline="30000" dirty="0" smtClean="0">
                <a:latin typeface="Arial" panose="020B0604020202020204" pitchFamily="34" charset="0"/>
                <a:cs typeface="Arial" panose="020B0604020202020204" pitchFamily="34" charset="0"/>
              </a:rPr>
              <a:t>11</a:t>
            </a:r>
          </a:p>
          <a:p>
            <a:endParaRPr lang="en-GB" dirty="0">
              <a:latin typeface="Arial" panose="020B0604020202020204" pitchFamily="34" charset="0"/>
              <a:cs typeface="Arial" panose="020B0604020202020204" pitchFamily="34" charset="0"/>
            </a:endParaRPr>
          </a:p>
          <a:p>
            <a:pPr marL="0" indent="0">
              <a:buNone/>
            </a:pPr>
            <a:r>
              <a:rPr lang="en-GB" dirty="0" smtClean="0">
                <a:cs typeface="Arial" panose="020B0604020202020204" pitchFamily="34" charset="0"/>
              </a:rPr>
              <a:t>In the UK the National Institute for Health Care &amp; Excellence (NICE) guidelines recommended that services should be tailored for community needs</a:t>
            </a:r>
            <a:r>
              <a:rPr lang="en-GB" sz="2000" baseline="30000" dirty="0" smtClean="0">
                <a:latin typeface="Arial" panose="020B0604020202020204" pitchFamily="34" charset="0"/>
                <a:cs typeface="Arial" panose="020B0604020202020204" pitchFamily="34" charset="0"/>
              </a:rPr>
              <a:t>12 </a:t>
            </a:r>
            <a:r>
              <a:rPr lang="en-GB"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3040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600" b="1" dirty="0" smtClean="0">
                <a:solidFill>
                  <a:srgbClr val="FF0000"/>
                </a:solidFill>
                <a:effectLst>
                  <a:outerShdw blurRad="38100" dist="38100" dir="2700000" algn="tl">
                    <a:srgbClr val="000000">
                      <a:alpha val="43137"/>
                    </a:srgbClr>
                  </a:outerShdw>
                </a:effectLst>
                <a:latin typeface="+mn-lt"/>
                <a:cs typeface="Arial" panose="020B0604020202020204" pitchFamily="34" charset="0"/>
              </a:rPr>
              <a:t>Aims </a:t>
            </a:r>
            <a:endParaRPr lang="en-GB" sz="3600" b="1" dirty="0">
              <a:solidFill>
                <a:srgbClr val="FF0000"/>
              </a:solidFill>
              <a:effectLst>
                <a:outerShdw blurRad="38100" dist="38100" dir="2700000" algn="tl">
                  <a:srgbClr val="000000">
                    <a:alpha val="43137"/>
                  </a:srgbClr>
                </a:outerShdw>
              </a:effectLst>
              <a:latin typeface="+mn-lt"/>
              <a:cs typeface="Arial" panose="020B0604020202020204" pitchFamily="34" charset="0"/>
            </a:endParaRPr>
          </a:p>
        </p:txBody>
      </p:sp>
      <p:sp>
        <p:nvSpPr>
          <p:cNvPr id="3" name="Content Placeholder 2"/>
          <p:cNvSpPr>
            <a:spLocks noGrp="1"/>
          </p:cNvSpPr>
          <p:nvPr>
            <p:ph idx="1"/>
          </p:nvPr>
        </p:nvSpPr>
        <p:spPr>
          <a:xfrm>
            <a:off x="53752" y="1619672"/>
            <a:ext cx="9036496" cy="4425355"/>
          </a:xfrm>
        </p:spPr>
        <p:txBody>
          <a:bodyPr>
            <a:normAutofit/>
          </a:bodyPr>
          <a:lstStyle/>
          <a:p>
            <a:pPr marL="0" indent="0">
              <a:buNone/>
            </a:pPr>
            <a:endParaRPr lang="en-GB" sz="3000" dirty="0" smtClean="0">
              <a:latin typeface="Arial" panose="020B0604020202020204" pitchFamily="34" charset="0"/>
              <a:cs typeface="Arial" panose="020B0604020202020204" pitchFamily="34" charset="0"/>
            </a:endParaRPr>
          </a:p>
          <a:p>
            <a:pPr marL="0" indent="0">
              <a:buNone/>
            </a:pPr>
            <a:endParaRPr lang="en-GB" sz="3000" dirty="0">
              <a:latin typeface="Arial" panose="020B0604020202020204" pitchFamily="34" charset="0"/>
              <a:cs typeface="Arial" panose="020B0604020202020204" pitchFamily="34" charset="0"/>
            </a:endParaRPr>
          </a:p>
          <a:p>
            <a:r>
              <a:rPr lang="en-GB" dirty="0" smtClean="0">
                <a:cs typeface="Arial" panose="020B0604020202020204" pitchFamily="34" charset="0"/>
              </a:rPr>
              <a:t>To assess aspects </a:t>
            </a:r>
            <a:r>
              <a:rPr lang="en-GB" dirty="0">
                <a:cs typeface="Arial" panose="020B0604020202020204" pitchFamily="34" charset="0"/>
              </a:rPr>
              <a:t>of tobacco </a:t>
            </a:r>
            <a:r>
              <a:rPr lang="en-GB" dirty="0" smtClean="0">
                <a:cs typeface="Arial" panose="020B0604020202020204" pitchFamily="34" charset="0"/>
              </a:rPr>
              <a:t>use among STKU</a:t>
            </a:r>
          </a:p>
          <a:p>
            <a:pPr marL="0" indent="0">
              <a:buNone/>
            </a:pPr>
            <a:endParaRPr lang="en-GB" dirty="0" smtClean="0">
              <a:cs typeface="Arial" panose="020B0604020202020204" pitchFamily="34" charset="0"/>
            </a:endParaRPr>
          </a:p>
          <a:p>
            <a:r>
              <a:rPr lang="en-GB" dirty="0" smtClean="0">
                <a:cs typeface="Arial" panose="020B0604020202020204" pitchFamily="34" charset="0"/>
              </a:rPr>
              <a:t>To explore </a:t>
            </a:r>
            <a:r>
              <a:rPr lang="en-GB" dirty="0">
                <a:cs typeface="Arial" panose="020B0604020202020204" pitchFamily="34" charset="0"/>
              </a:rPr>
              <a:t>factors associated with tobacco use patterns (frequency of use per week) </a:t>
            </a:r>
            <a:r>
              <a:rPr lang="en-GB" dirty="0" smtClean="0">
                <a:cs typeface="Arial" panose="020B0604020202020204" pitchFamily="34" charset="0"/>
              </a:rPr>
              <a:t>among STKU</a:t>
            </a:r>
            <a:endParaRPr lang="en-GB" dirty="0">
              <a:cs typeface="Arial" panose="020B0604020202020204" pitchFamily="34" charset="0"/>
            </a:endParaRPr>
          </a:p>
          <a:p>
            <a:pPr marL="0" indent="0">
              <a:buNone/>
            </a:pPr>
            <a:endParaRPr lang="en-GB" sz="2800" dirty="0">
              <a:latin typeface="Arial" panose="020B0604020202020204" pitchFamily="34" charset="0"/>
              <a:cs typeface="Arial" panose="020B0604020202020204" pitchFamily="34" charset="0"/>
            </a:endParaRPr>
          </a:p>
        </p:txBody>
      </p:sp>
      <p:pic>
        <p:nvPicPr>
          <p:cNvPr id="4" name="Picture 4" descr="H:\Temp\Content.IE5\IVA2ATUE\MC900300013[1].wmf"/>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6876256" y="476672"/>
            <a:ext cx="2000250" cy="2143125"/>
          </a:xfrm>
          <a:prstGeom prst="rect">
            <a:avLst/>
          </a:prstGeom>
          <a:noFill/>
          <a:ln w="9525">
            <a:noFill/>
            <a:miter lim="800000"/>
            <a:headEnd/>
            <a:tailEnd/>
          </a:ln>
        </p:spPr>
      </p:pic>
    </p:spTree>
    <p:extLst>
      <p:ext uri="{BB962C8B-B14F-4D97-AF65-F5344CB8AC3E}">
        <p14:creationId xmlns:p14="http://schemas.microsoft.com/office/powerpoint/2010/main" val="953789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b="1" dirty="0" smtClean="0">
                <a:solidFill>
                  <a:srgbClr val="FF0000"/>
                </a:solidFill>
                <a:effectLst>
                  <a:outerShdw blurRad="38100" dist="38100" dir="2700000" algn="tl">
                    <a:srgbClr val="000000">
                      <a:alpha val="43137"/>
                    </a:srgbClr>
                  </a:outerShdw>
                </a:effectLst>
                <a:latin typeface="+mn-lt"/>
                <a:cs typeface="Arial" panose="020B0604020202020204" pitchFamily="34" charset="0"/>
              </a:rPr>
              <a:t>Methods</a:t>
            </a:r>
            <a:r>
              <a:rPr lang="en-GB" sz="3200" b="1" i="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GB" sz="32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32553" y="1411210"/>
            <a:ext cx="8603943" cy="4963690"/>
          </a:xfrm>
        </p:spPr>
        <p:txBody>
          <a:bodyPr>
            <a:normAutofit fontScale="92500" lnSpcReduction="10000"/>
          </a:bodyPr>
          <a:lstStyle/>
          <a:p>
            <a:pPr marL="0" indent="0">
              <a:buNone/>
            </a:pPr>
            <a:r>
              <a:rPr lang="en-GB" sz="3000" dirty="0" smtClean="0">
                <a:latin typeface="Arial" panose="020B0604020202020204" pitchFamily="34" charset="0"/>
                <a:cs typeface="Arial" panose="020B0604020202020204" pitchFamily="34" charset="0"/>
              </a:rPr>
              <a:t>204 Yemeni male khat chewers were recruited via random visits to UK khat sale outlets</a:t>
            </a:r>
            <a:r>
              <a:rPr lang="en-GB" sz="1900" baseline="30000" dirty="0" smtClean="0">
                <a:latin typeface="Arial" panose="020B0604020202020204" pitchFamily="34" charset="0"/>
                <a:cs typeface="Arial" panose="020B0604020202020204" pitchFamily="34" charset="0"/>
              </a:rPr>
              <a:t>13</a:t>
            </a:r>
            <a:r>
              <a:rPr lang="en-GB" sz="3000" dirty="0" smtClean="0">
                <a:latin typeface="Arial" panose="020B0604020202020204" pitchFamily="34" charset="0"/>
                <a:cs typeface="Arial" panose="020B0604020202020204" pitchFamily="34" charset="0"/>
              </a:rPr>
              <a:t> </a:t>
            </a:r>
          </a:p>
          <a:p>
            <a:pPr marL="0" indent="0">
              <a:buNone/>
            </a:pPr>
            <a:endParaRPr lang="en-GB" sz="3000" dirty="0" smtClean="0">
              <a:latin typeface="Arial" panose="020B0604020202020204" pitchFamily="34" charset="0"/>
              <a:cs typeface="Arial" panose="020B0604020202020204" pitchFamily="34" charset="0"/>
            </a:endParaRPr>
          </a:p>
          <a:p>
            <a:pPr marL="0" indent="0">
              <a:buNone/>
            </a:pPr>
            <a:r>
              <a:rPr lang="en-GB" sz="3000" dirty="0" smtClean="0">
                <a:latin typeface="Arial" panose="020B0604020202020204" pitchFamily="34" charset="0"/>
                <a:cs typeface="Arial" panose="020B0604020202020204" pitchFamily="34" charset="0"/>
              </a:rPr>
              <a:t>Data collected via face-to-face interviews </a:t>
            </a:r>
            <a:endParaRPr lang="en-GB" sz="3000" dirty="0">
              <a:latin typeface="Arial" panose="020B0604020202020204" pitchFamily="34" charset="0"/>
              <a:cs typeface="Arial" panose="020B0604020202020204" pitchFamily="34" charset="0"/>
            </a:endParaRPr>
          </a:p>
          <a:p>
            <a:pPr marL="0" indent="0">
              <a:buNone/>
            </a:pPr>
            <a:endParaRPr lang="en-GB" sz="3000" dirty="0" smtClean="0">
              <a:latin typeface="Arial" panose="020B0604020202020204" pitchFamily="34" charset="0"/>
              <a:cs typeface="Arial" panose="020B0604020202020204" pitchFamily="34" charset="0"/>
            </a:endParaRPr>
          </a:p>
          <a:p>
            <a:pPr marL="0" indent="0">
              <a:buNone/>
            </a:pPr>
            <a:r>
              <a:rPr lang="en-GB" sz="3000" dirty="0" smtClean="0">
                <a:latin typeface="Arial" panose="020B0604020202020204" pitchFamily="34" charset="0"/>
                <a:cs typeface="Arial" panose="020B0604020202020204" pitchFamily="34" charset="0"/>
              </a:rPr>
              <a:t>Items measured socio-demographics, khat chewing behaviours</a:t>
            </a:r>
            <a:r>
              <a:rPr lang="en-GB" sz="2800" baseline="30000" dirty="0">
                <a:latin typeface="Arial" panose="020B0604020202020204" pitchFamily="34" charset="0"/>
                <a:cs typeface="Arial" panose="020B0604020202020204" pitchFamily="34" charset="0"/>
              </a:rPr>
              <a:t>13</a:t>
            </a:r>
            <a:r>
              <a:rPr lang="en-GB" sz="3000" dirty="0" smtClean="0">
                <a:latin typeface="Arial" panose="020B0604020202020204" pitchFamily="34" charset="0"/>
                <a:cs typeface="Arial" panose="020B0604020202020204" pitchFamily="34" charset="0"/>
              </a:rPr>
              <a:t> and dependence (SDS-khat</a:t>
            </a:r>
            <a:r>
              <a:rPr lang="en-GB" sz="1900" baseline="30000" dirty="0" smtClean="0">
                <a:latin typeface="Arial" panose="020B0604020202020204" pitchFamily="34" charset="0"/>
                <a:cs typeface="Arial" panose="020B0604020202020204" pitchFamily="34" charset="0"/>
              </a:rPr>
              <a:t>14</a:t>
            </a:r>
            <a:r>
              <a:rPr lang="en-GB" sz="3000" dirty="0" smtClean="0">
                <a:latin typeface="Arial" panose="020B0604020202020204" pitchFamily="34" charset="0"/>
                <a:cs typeface="Arial" panose="020B0604020202020204" pitchFamily="34" charset="0"/>
              </a:rPr>
              <a:t> and DSM-IV</a:t>
            </a:r>
            <a:r>
              <a:rPr lang="en-GB" sz="1900" baseline="30000" dirty="0" smtClean="0">
                <a:latin typeface="Arial" panose="020B0604020202020204" pitchFamily="34" charset="0"/>
                <a:cs typeface="Arial" panose="020B0604020202020204" pitchFamily="34" charset="0"/>
              </a:rPr>
              <a:t>8</a:t>
            </a:r>
            <a:r>
              <a:rPr lang="en-GB" sz="3000" dirty="0" smtClean="0">
                <a:latin typeface="Arial" panose="020B0604020202020204" pitchFamily="34" charset="0"/>
                <a:cs typeface="Arial" panose="020B0604020202020204" pitchFamily="34" charset="0"/>
              </a:rPr>
              <a:t> tools) </a:t>
            </a:r>
          </a:p>
          <a:p>
            <a:pPr marL="0" indent="0">
              <a:buNone/>
            </a:pPr>
            <a:endParaRPr lang="en-GB" sz="3000" dirty="0" smtClean="0">
              <a:latin typeface="Arial" panose="020B0604020202020204" pitchFamily="34" charset="0"/>
              <a:cs typeface="Arial" panose="020B0604020202020204" pitchFamily="34" charset="0"/>
            </a:endParaRPr>
          </a:p>
          <a:p>
            <a:pPr marL="0" indent="0">
              <a:buNone/>
            </a:pPr>
            <a:r>
              <a:rPr lang="en-GB" sz="3000" dirty="0">
                <a:latin typeface="Arial" panose="020B0604020202020204" pitchFamily="34" charset="0"/>
                <a:cs typeface="Arial" panose="020B0604020202020204" pitchFamily="34" charset="0"/>
              </a:rPr>
              <a:t>T</a:t>
            </a:r>
            <a:r>
              <a:rPr lang="en-GB" sz="3000" dirty="0" smtClean="0">
                <a:latin typeface="Arial" panose="020B0604020202020204" pitchFamily="34" charset="0"/>
                <a:cs typeface="Arial" panose="020B0604020202020204" pitchFamily="34" charset="0"/>
              </a:rPr>
              <a:t>obacco use</a:t>
            </a:r>
            <a:r>
              <a:rPr lang="en-GB" sz="2800" baseline="30000" dirty="0">
                <a:latin typeface="Arial" panose="020B0604020202020204" pitchFamily="34" charset="0"/>
                <a:cs typeface="Arial" panose="020B0604020202020204" pitchFamily="34" charset="0"/>
              </a:rPr>
              <a:t>13</a:t>
            </a:r>
            <a:r>
              <a:rPr lang="en-GB" sz="3000" dirty="0" smtClean="0">
                <a:latin typeface="Arial" panose="020B0604020202020204" pitchFamily="34" charset="0"/>
                <a:cs typeface="Arial" panose="020B0604020202020204" pitchFamily="34" charset="0"/>
              </a:rPr>
              <a:t> validated with carbon monoxide (CO) levels</a:t>
            </a:r>
          </a:p>
          <a:p>
            <a:endParaRPr lang="en-GB" dirty="0" smtClean="0"/>
          </a:p>
          <a:p>
            <a:endParaRPr lang="en-GB" dirty="0"/>
          </a:p>
        </p:txBody>
      </p:sp>
    </p:spTree>
    <p:extLst>
      <p:ext uri="{BB962C8B-B14F-4D97-AF65-F5344CB8AC3E}">
        <p14:creationId xmlns:p14="http://schemas.microsoft.com/office/powerpoint/2010/main" val="28215419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579" y="274638"/>
            <a:ext cx="8229600" cy="1143000"/>
          </a:xfrm>
        </p:spPr>
        <p:txBody>
          <a:bodyPr/>
          <a:lstStyle/>
          <a:p>
            <a:r>
              <a:rPr lang="en-GB" dirty="0" smtClean="0"/>
              <a:t> </a:t>
            </a:r>
            <a:endParaRPr lang="en-GB" dirty="0"/>
          </a:p>
        </p:txBody>
      </p:sp>
      <p:sp>
        <p:nvSpPr>
          <p:cNvPr id="3" name="Content Placeholder 2"/>
          <p:cNvSpPr>
            <a:spLocks noGrp="1"/>
          </p:cNvSpPr>
          <p:nvPr>
            <p:ph idx="1"/>
          </p:nvPr>
        </p:nvSpPr>
        <p:spPr>
          <a:xfrm>
            <a:off x="60758" y="678706"/>
            <a:ext cx="9083242" cy="5990654"/>
          </a:xfrm>
        </p:spPr>
        <p:txBody>
          <a:bodyPr>
            <a:normAutofit/>
          </a:bodyPr>
          <a:lstStyle/>
          <a:p>
            <a:pPr marL="0" indent="0" algn="ctr">
              <a:lnSpc>
                <a:spcPct val="120000"/>
              </a:lnSpc>
              <a:buNone/>
            </a:pPr>
            <a:r>
              <a:rPr lang="en-GB" sz="2800" b="1" dirty="0" smtClean="0">
                <a:cs typeface="Arial" panose="020B0604020202020204" pitchFamily="34" charset="0"/>
              </a:rPr>
              <a:t>Tobacco  use status of 204 khat chewers</a:t>
            </a:r>
          </a:p>
        </p:txBody>
      </p:sp>
      <p:sp>
        <p:nvSpPr>
          <p:cNvPr id="4" name="Title 1"/>
          <p:cNvSpPr txBox="1">
            <a:spLocks/>
          </p:cNvSpPr>
          <p:nvPr/>
        </p:nvSpPr>
        <p:spPr>
          <a:xfrm>
            <a:off x="323528" y="274638"/>
            <a:ext cx="8229600" cy="4900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600" b="1" dirty="0" smtClean="0">
                <a:solidFill>
                  <a:srgbClr val="FF0000"/>
                </a:solidFill>
                <a:effectLst>
                  <a:outerShdw blurRad="38100" dist="38100" dir="2700000" algn="tl">
                    <a:srgbClr val="000000">
                      <a:alpha val="43137"/>
                    </a:srgbClr>
                  </a:outerShdw>
                </a:effectLst>
                <a:latin typeface="+mn-lt"/>
                <a:cs typeface="Arial" panose="020B0604020202020204" pitchFamily="34" charset="0"/>
              </a:rPr>
              <a:t>Results (1)</a:t>
            </a:r>
            <a:endParaRPr lang="en-GB" sz="3600" b="1" dirty="0">
              <a:solidFill>
                <a:srgbClr val="FF0000"/>
              </a:solidFill>
              <a:effectLst>
                <a:outerShdw blurRad="38100" dist="38100" dir="2700000" algn="tl">
                  <a:srgbClr val="000000">
                    <a:alpha val="43137"/>
                  </a:srgbClr>
                </a:outerShdw>
              </a:effectLst>
              <a:latin typeface="+mn-lt"/>
              <a:cs typeface="Arial" panose="020B0604020202020204"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val="4185007863"/>
              </p:ext>
            </p:extLst>
          </p:nvPr>
        </p:nvGraphicFramePr>
        <p:xfrm>
          <a:off x="-761950" y="1559222"/>
          <a:ext cx="9726437" cy="518214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rot="1107405">
            <a:off x="4283968" y="2734444"/>
            <a:ext cx="3991352" cy="800219"/>
          </a:xfrm>
          <a:prstGeom prst="rect">
            <a:avLst/>
          </a:prstGeom>
          <a:noFill/>
        </p:spPr>
        <p:txBody>
          <a:bodyPr wrap="square" rtlCol="0">
            <a:spAutoFit/>
          </a:bodyPr>
          <a:lstStyle/>
          <a:p>
            <a:r>
              <a:rPr lang="en-GB" sz="2800" b="1" dirty="0" smtClean="0"/>
              <a:t>35% </a:t>
            </a:r>
            <a:r>
              <a:rPr lang="en-GB" sz="2800" b="1" dirty="0" err="1" smtClean="0"/>
              <a:t>Khat</a:t>
            </a:r>
            <a:r>
              <a:rPr lang="en-GB" sz="2800" b="1" dirty="0" smtClean="0"/>
              <a:t> chewers only</a:t>
            </a:r>
          </a:p>
          <a:p>
            <a:endParaRPr lang="en-GB" dirty="0"/>
          </a:p>
        </p:txBody>
      </p:sp>
      <p:sp>
        <p:nvSpPr>
          <p:cNvPr id="7" name="TextBox 6"/>
          <p:cNvSpPr txBox="1"/>
          <p:nvPr/>
        </p:nvSpPr>
        <p:spPr>
          <a:xfrm>
            <a:off x="1835696" y="2180311"/>
            <a:ext cx="3106688" cy="954107"/>
          </a:xfrm>
          <a:prstGeom prst="rect">
            <a:avLst/>
          </a:prstGeom>
          <a:noFill/>
        </p:spPr>
        <p:txBody>
          <a:bodyPr wrap="square" rtlCol="0">
            <a:spAutoFit/>
          </a:bodyPr>
          <a:lstStyle/>
          <a:p>
            <a:r>
              <a:rPr lang="en-GB" sz="2800" b="1" dirty="0" smtClean="0"/>
              <a:t>20% STKU</a:t>
            </a:r>
          </a:p>
          <a:p>
            <a:endParaRPr lang="en-GB" sz="2800" b="1" dirty="0"/>
          </a:p>
        </p:txBody>
      </p:sp>
      <p:sp>
        <p:nvSpPr>
          <p:cNvPr id="8" name="TextBox 7"/>
          <p:cNvSpPr txBox="1"/>
          <p:nvPr/>
        </p:nvSpPr>
        <p:spPr>
          <a:xfrm>
            <a:off x="1331640" y="4202988"/>
            <a:ext cx="4593353" cy="800219"/>
          </a:xfrm>
          <a:prstGeom prst="rect">
            <a:avLst/>
          </a:prstGeom>
          <a:noFill/>
        </p:spPr>
        <p:txBody>
          <a:bodyPr wrap="square" rtlCol="0">
            <a:spAutoFit/>
          </a:bodyPr>
          <a:lstStyle/>
          <a:p>
            <a:r>
              <a:rPr lang="en-GB" sz="2800" b="1" dirty="0" smtClean="0"/>
              <a:t>45% Daily cigarette  smokers</a:t>
            </a:r>
          </a:p>
          <a:p>
            <a:endParaRPr lang="en-GB" dirty="0"/>
          </a:p>
        </p:txBody>
      </p:sp>
    </p:spTree>
    <p:extLst>
      <p:ext uri="{BB962C8B-B14F-4D97-AF65-F5344CB8AC3E}">
        <p14:creationId xmlns:p14="http://schemas.microsoft.com/office/powerpoint/2010/main" val="490816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607600"/>
            <a:ext cx="9052106" cy="6381328"/>
          </a:xfrm>
        </p:spPr>
        <p:txBody>
          <a:bodyPr>
            <a:normAutofit/>
          </a:bodyPr>
          <a:lstStyle/>
          <a:p>
            <a:pPr marL="0" indent="0" algn="just">
              <a:spcBef>
                <a:spcPts val="0"/>
              </a:spcBef>
              <a:buNone/>
            </a:pPr>
            <a:r>
              <a:rPr lang="en-GB" sz="2400" dirty="0" smtClean="0">
                <a:cs typeface="Arial" panose="020B0604020202020204" pitchFamily="34" charset="0"/>
              </a:rPr>
              <a:t>The STKU </a:t>
            </a:r>
            <a:r>
              <a:rPr lang="en-GB" sz="2400" dirty="0">
                <a:cs typeface="Arial" panose="020B0604020202020204" pitchFamily="34" charset="0"/>
              </a:rPr>
              <a:t>mean </a:t>
            </a:r>
            <a:r>
              <a:rPr lang="en-GB" sz="2400" dirty="0" smtClean="0">
                <a:cs typeface="Arial" panose="020B0604020202020204" pitchFamily="34" charset="0"/>
              </a:rPr>
              <a:t>age was 38.12±14.05 years </a:t>
            </a:r>
            <a:r>
              <a:rPr lang="en-GB" sz="2400" dirty="0">
                <a:cs typeface="Arial" panose="020B0604020202020204" pitchFamily="34" charset="0"/>
              </a:rPr>
              <a:t>and 55% were </a:t>
            </a:r>
            <a:r>
              <a:rPr lang="en-GB" sz="2400" dirty="0" smtClean="0">
                <a:cs typeface="Arial" panose="020B0604020202020204" pitchFamily="34" charset="0"/>
              </a:rPr>
              <a:t>unemployed</a:t>
            </a:r>
            <a:endParaRPr lang="en-GB" sz="2400" dirty="0">
              <a:cs typeface="Arial" panose="020B0604020202020204" pitchFamily="34" charset="0"/>
            </a:endParaRPr>
          </a:p>
          <a:p>
            <a:pPr marL="0" indent="0" algn="ctr">
              <a:lnSpc>
                <a:spcPct val="120000"/>
              </a:lnSpc>
              <a:spcBef>
                <a:spcPts val="0"/>
              </a:spcBef>
              <a:buNone/>
            </a:pPr>
            <a:r>
              <a:rPr lang="en-GB" sz="2000" b="1" dirty="0" smtClean="0"/>
              <a:t>Table 1: Aspect of tobacco and khat use among STKU </a:t>
            </a:r>
            <a:endParaRPr lang="en-GB" sz="2000" dirty="0" smtClean="0"/>
          </a:p>
          <a:p>
            <a:pPr marL="0" indent="0" algn="just">
              <a:lnSpc>
                <a:spcPct val="120000"/>
              </a:lnSpc>
              <a:spcBef>
                <a:spcPts val="0"/>
              </a:spcBef>
              <a:buNone/>
            </a:pPr>
            <a:endParaRPr lang="en-GB" dirty="0">
              <a:latin typeface="Arial" panose="020B0604020202020204" pitchFamily="34" charset="0"/>
              <a:cs typeface="Arial" panose="020B0604020202020204" pitchFamily="34" charset="0"/>
            </a:endParaRPr>
          </a:p>
          <a:p>
            <a:pPr marL="0" indent="0">
              <a:buNone/>
            </a:pPr>
            <a:endParaRPr lang="en-GB" dirty="0"/>
          </a:p>
        </p:txBody>
      </p:sp>
      <p:sp>
        <p:nvSpPr>
          <p:cNvPr id="4" name="Title 1"/>
          <p:cNvSpPr>
            <a:spLocks noGrp="1"/>
          </p:cNvSpPr>
          <p:nvPr>
            <p:ph type="title"/>
          </p:nvPr>
        </p:nvSpPr>
        <p:spPr>
          <a:xfrm>
            <a:off x="22883" y="0"/>
            <a:ext cx="8229600" cy="576064"/>
          </a:xfrm>
        </p:spPr>
        <p:txBody>
          <a:bodyPr>
            <a:noAutofit/>
          </a:bodyPr>
          <a:lstStyle/>
          <a:p>
            <a:pPr algn="l"/>
            <a:r>
              <a:rPr lang="en-GB" sz="3600" b="1" dirty="0" smtClean="0">
                <a:solidFill>
                  <a:srgbClr val="FF0000"/>
                </a:solidFill>
                <a:effectLst>
                  <a:outerShdw blurRad="38100" dist="38100" dir="2700000" algn="tl">
                    <a:srgbClr val="000000">
                      <a:alpha val="43137"/>
                    </a:srgbClr>
                  </a:outerShdw>
                </a:effectLst>
                <a:latin typeface="+mn-lt"/>
                <a:cs typeface="Arial" panose="020B0604020202020204" pitchFamily="34" charset="0"/>
              </a:rPr>
              <a:t>Results (2)</a:t>
            </a:r>
            <a:r>
              <a:rPr lang="en-GB" sz="3600" b="1" dirty="0" smtClean="0">
                <a:solidFill>
                  <a:srgbClr val="FF0000"/>
                </a:solidFill>
                <a:latin typeface="+mn-lt"/>
                <a:cs typeface="Arial" panose="020B0604020202020204" pitchFamily="34" charset="0"/>
              </a:rPr>
              <a:t> </a:t>
            </a:r>
            <a:endParaRPr lang="en-GB" sz="3600" b="1" dirty="0">
              <a:solidFill>
                <a:srgbClr val="FF0000"/>
              </a:solidFill>
              <a:latin typeface="+mn-lt"/>
              <a:cs typeface="Arial" panose="020B0604020202020204" pitchFamily="34" charset="0"/>
            </a:endParaRPr>
          </a:p>
        </p:txBody>
      </p:sp>
      <p:sp>
        <p:nvSpPr>
          <p:cNvPr id="6" name="Title 1"/>
          <p:cNvSpPr txBox="1">
            <a:spLocks/>
          </p:cNvSpPr>
          <p:nvPr/>
        </p:nvSpPr>
        <p:spPr>
          <a:xfrm>
            <a:off x="331912" y="1412776"/>
            <a:ext cx="8229600"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200" b="1" i="1" dirty="0">
              <a:solidFill>
                <a:srgbClr val="FF0000"/>
              </a:solidFill>
              <a:latin typeface="Arial" panose="020B0604020202020204" pitchFamily="34" charset="0"/>
              <a:cs typeface="Arial" panose="020B0604020202020204" pitchFamily="34" charset="0"/>
            </a:endParaRPr>
          </a:p>
        </p:txBody>
      </p:sp>
      <p:sp>
        <p:nvSpPr>
          <p:cNvPr id="7" name="Title 1"/>
          <p:cNvSpPr txBox="1">
            <a:spLocks/>
          </p:cNvSpPr>
          <p:nvPr/>
        </p:nvSpPr>
        <p:spPr>
          <a:xfrm>
            <a:off x="331912" y="6525344"/>
            <a:ext cx="8229600"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200" dirty="0" smtClean="0"/>
              <a:t>*</a:t>
            </a:r>
            <a:r>
              <a:rPr lang="en-GB" sz="1200" b="1" dirty="0" smtClean="0">
                <a:latin typeface="+mn-lt"/>
                <a:cs typeface="Arial" panose="020B0604020202020204" pitchFamily="34" charset="0"/>
              </a:rPr>
              <a:t>M (SD) : mean  and standard deviation; </a:t>
            </a:r>
            <a:r>
              <a:rPr lang="en-GB" sz="1200" b="1" baseline="30000" dirty="0" smtClean="0">
                <a:latin typeface="+mn-lt"/>
                <a:cs typeface="Arial" panose="020B0604020202020204" pitchFamily="34" charset="0"/>
              </a:rPr>
              <a:t>b</a:t>
            </a:r>
            <a:r>
              <a:rPr lang="en-GB" sz="1200" b="1" dirty="0" smtClean="0">
                <a:latin typeface="+mn-lt"/>
                <a:cs typeface="Arial" panose="020B0604020202020204" pitchFamily="34" charset="0"/>
              </a:rPr>
              <a:t>=parts per million</a:t>
            </a:r>
            <a:endParaRPr lang="en-GB" sz="1200" b="1" dirty="0">
              <a:latin typeface="+mn-lt"/>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841691754"/>
              </p:ext>
            </p:extLst>
          </p:nvPr>
        </p:nvGraphicFramePr>
        <p:xfrm>
          <a:off x="179512" y="1435490"/>
          <a:ext cx="8784975" cy="5027871"/>
        </p:xfrm>
        <a:graphic>
          <a:graphicData uri="http://schemas.openxmlformats.org/drawingml/2006/table">
            <a:tbl>
              <a:tblPr firstRow="1" firstCol="1" bandRow="1">
                <a:tableStyleId>{F5AB1C69-6EDB-4FF4-983F-18BD219EF322}</a:tableStyleId>
              </a:tblPr>
              <a:tblGrid>
                <a:gridCol w="5832881"/>
                <a:gridCol w="2952094"/>
              </a:tblGrid>
              <a:tr h="277752">
                <a:tc>
                  <a:txBody>
                    <a:bodyPr/>
                    <a:lstStyle/>
                    <a:p>
                      <a:pPr algn="ctr">
                        <a:lnSpc>
                          <a:spcPct val="115000"/>
                        </a:lnSpc>
                        <a:spcAft>
                          <a:spcPts val="0"/>
                        </a:spcAft>
                      </a:pPr>
                      <a:r>
                        <a:rPr lang="en-GB" sz="1500" kern="1200" dirty="0">
                          <a:solidFill>
                            <a:schemeClr val="tx1"/>
                          </a:solidFill>
                          <a:effectLst/>
                        </a:rPr>
                        <a:t>Categorical Variable</a:t>
                      </a:r>
                      <a:endParaRPr lang="en-GB"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24" marR="50024" marT="6918" marB="0"/>
                </a:tc>
                <a:tc>
                  <a:txBody>
                    <a:bodyPr/>
                    <a:lstStyle/>
                    <a:p>
                      <a:pPr algn="ctr">
                        <a:lnSpc>
                          <a:spcPct val="115000"/>
                        </a:lnSpc>
                        <a:spcAft>
                          <a:spcPts val="0"/>
                        </a:spcAft>
                      </a:pPr>
                      <a:r>
                        <a:rPr lang="en-US" sz="1500" kern="1200">
                          <a:solidFill>
                            <a:schemeClr val="tx1"/>
                          </a:solidFill>
                          <a:effectLst/>
                        </a:rPr>
                        <a:t>N (%)</a:t>
                      </a:r>
                      <a:endParaRPr lang="en-GB"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24" marR="50024" marT="6918" marB="0"/>
                </a:tc>
              </a:tr>
              <a:tr h="948445">
                <a:tc>
                  <a:txBody>
                    <a:bodyPr/>
                    <a:lstStyle/>
                    <a:p>
                      <a:pPr algn="just">
                        <a:lnSpc>
                          <a:spcPts val="1800"/>
                        </a:lnSpc>
                        <a:spcAft>
                          <a:spcPts val="0"/>
                        </a:spcAft>
                      </a:pPr>
                      <a:r>
                        <a:rPr lang="en-GB" sz="1600" kern="1200" dirty="0">
                          <a:solidFill>
                            <a:schemeClr val="tx1"/>
                          </a:solidFill>
                          <a:effectLst/>
                        </a:rPr>
                        <a:t>Methods of tobacco use status</a:t>
                      </a:r>
                      <a:endParaRPr lang="en-GB" sz="1600" dirty="0">
                        <a:solidFill>
                          <a:schemeClr val="tx1"/>
                        </a:solidFill>
                        <a:effectLst/>
                      </a:endParaRPr>
                    </a:p>
                    <a:p>
                      <a:pPr algn="just">
                        <a:lnSpc>
                          <a:spcPts val="1800"/>
                        </a:lnSpc>
                        <a:spcAft>
                          <a:spcPts val="0"/>
                        </a:spcAft>
                      </a:pPr>
                      <a:r>
                        <a:rPr lang="en-GB" sz="1600" b="0" kern="1200" dirty="0">
                          <a:solidFill>
                            <a:schemeClr val="tx1"/>
                          </a:solidFill>
                          <a:effectLst/>
                        </a:rPr>
                        <a:t>Smoked cigarette</a:t>
                      </a:r>
                      <a:endParaRPr lang="en-GB" sz="1600" b="0" dirty="0">
                        <a:solidFill>
                          <a:schemeClr val="tx1"/>
                        </a:solidFill>
                        <a:effectLst/>
                      </a:endParaRPr>
                    </a:p>
                    <a:p>
                      <a:pPr algn="just">
                        <a:lnSpc>
                          <a:spcPts val="1800"/>
                        </a:lnSpc>
                        <a:spcAft>
                          <a:spcPts val="0"/>
                        </a:spcAft>
                      </a:pPr>
                      <a:r>
                        <a:rPr lang="en-GB" sz="1600" b="0" kern="1200" dirty="0">
                          <a:solidFill>
                            <a:schemeClr val="tx1"/>
                          </a:solidFill>
                          <a:effectLst/>
                        </a:rPr>
                        <a:t>Smoked </a:t>
                      </a:r>
                      <a:r>
                        <a:rPr lang="en-GB" sz="1600" b="0" kern="1200" dirty="0" err="1">
                          <a:solidFill>
                            <a:schemeClr val="tx1"/>
                          </a:solidFill>
                          <a:effectLst/>
                        </a:rPr>
                        <a:t>waterpipe</a:t>
                      </a:r>
                      <a:endParaRPr lang="en-GB" sz="1600" b="0" dirty="0">
                        <a:solidFill>
                          <a:schemeClr val="tx1"/>
                        </a:solidFill>
                        <a:effectLst/>
                      </a:endParaRPr>
                    </a:p>
                    <a:p>
                      <a:pPr algn="just">
                        <a:lnSpc>
                          <a:spcPts val="1800"/>
                        </a:lnSpc>
                        <a:spcAft>
                          <a:spcPts val="0"/>
                        </a:spcAft>
                      </a:pPr>
                      <a:r>
                        <a:rPr lang="en-GB" sz="1600" b="0" kern="1200" dirty="0">
                          <a:solidFill>
                            <a:schemeClr val="tx1"/>
                          </a:solidFill>
                          <a:effectLst/>
                        </a:rPr>
                        <a:t>Smoked both cigarette and </a:t>
                      </a:r>
                      <a:r>
                        <a:rPr lang="en-GB" sz="1600" b="0" kern="1200" dirty="0" err="1">
                          <a:solidFill>
                            <a:schemeClr val="tx1"/>
                          </a:solidFill>
                          <a:effectLst/>
                        </a:rPr>
                        <a:t>waterpipe</a:t>
                      </a:r>
                      <a:endPar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24" marR="50024" marT="6918" marB="0" anchor="ctr"/>
                </a:tc>
                <a:tc>
                  <a:txBody>
                    <a:bodyPr/>
                    <a:lstStyle/>
                    <a:p>
                      <a:pPr algn="ctr">
                        <a:lnSpc>
                          <a:spcPts val="1800"/>
                        </a:lnSpc>
                        <a:spcAft>
                          <a:spcPts val="0"/>
                        </a:spcAft>
                      </a:pPr>
                      <a:r>
                        <a:rPr lang="en-GB" sz="1300" kern="1200" dirty="0">
                          <a:solidFill>
                            <a:schemeClr val="tx1"/>
                          </a:solidFill>
                          <a:effectLst/>
                        </a:rPr>
                        <a:t> </a:t>
                      </a:r>
                      <a:endParaRPr lang="en-GB" sz="900" dirty="0">
                        <a:solidFill>
                          <a:schemeClr val="tx1"/>
                        </a:solidFill>
                        <a:effectLst/>
                      </a:endParaRPr>
                    </a:p>
                    <a:p>
                      <a:pPr algn="ctr">
                        <a:lnSpc>
                          <a:spcPts val="1800"/>
                        </a:lnSpc>
                        <a:spcAft>
                          <a:spcPts val="0"/>
                        </a:spcAft>
                      </a:pPr>
                      <a:r>
                        <a:rPr lang="en-GB" sz="1600" kern="1200" dirty="0">
                          <a:solidFill>
                            <a:schemeClr val="tx1"/>
                          </a:solidFill>
                          <a:effectLst/>
                        </a:rPr>
                        <a:t>25 (60)</a:t>
                      </a:r>
                      <a:endParaRPr lang="en-GB" sz="1600" dirty="0">
                        <a:solidFill>
                          <a:schemeClr val="tx1"/>
                        </a:solidFill>
                        <a:effectLst/>
                      </a:endParaRPr>
                    </a:p>
                    <a:p>
                      <a:pPr algn="ctr">
                        <a:lnSpc>
                          <a:spcPts val="1800"/>
                        </a:lnSpc>
                        <a:spcAft>
                          <a:spcPts val="0"/>
                        </a:spcAft>
                      </a:pPr>
                      <a:r>
                        <a:rPr lang="en-GB" sz="1600" kern="1200" dirty="0">
                          <a:solidFill>
                            <a:schemeClr val="tx1"/>
                          </a:solidFill>
                          <a:effectLst/>
                        </a:rPr>
                        <a:t>14 (33)</a:t>
                      </a:r>
                      <a:endParaRPr lang="en-GB" sz="1600" dirty="0">
                        <a:solidFill>
                          <a:schemeClr val="tx1"/>
                        </a:solidFill>
                        <a:effectLst/>
                      </a:endParaRPr>
                    </a:p>
                    <a:p>
                      <a:pPr algn="ctr">
                        <a:lnSpc>
                          <a:spcPts val="1800"/>
                        </a:lnSpc>
                        <a:spcAft>
                          <a:spcPts val="0"/>
                        </a:spcAft>
                      </a:pPr>
                      <a:r>
                        <a:rPr lang="en-GB" sz="1600" kern="1200" dirty="0">
                          <a:solidFill>
                            <a:schemeClr val="tx1"/>
                          </a:solidFill>
                          <a:effectLst/>
                        </a:rPr>
                        <a:t>3 (7)</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24" marR="50024" marT="6918" marB="0" anchor="ctr"/>
                </a:tc>
              </a:tr>
              <a:tr h="713114">
                <a:tc>
                  <a:txBody>
                    <a:bodyPr/>
                    <a:lstStyle/>
                    <a:p>
                      <a:pPr algn="just">
                        <a:lnSpc>
                          <a:spcPts val="1800"/>
                        </a:lnSpc>
                        <a:spcAft>
                          <a:spcPts val="0"/>
                        </a:spcAft>
                      </a:pPr>
                      <a:r>
                        <a:rPr lang="en-GB" sz="1600" kern="1200" dirty="0">
                          <a:solidFill>
                            <a:schemeClr val="tx1"/>
                          </a:solidFill>
                          <a:effectLst/>
                        </a:rPr>
                        <a:t>Pattern of tobacco use </a:t>
                      </a:r>
                      <a:endParaRPr lang="en-GB" sz="1600" dirty="0">
                        <a:solidFill>
                          <a:schemeClr val="tx1"/>
                        </a:solidFill>
                        <a:effectLst/>
                      </a:endParaRPr>
                    </a:p>
                    <a:p>
                      <a:pPr algn="just">
                        <a:lnSpc>
                          <a:spcPts val="1800"/>
                        </a:lnSpc>
                        <a:spcAft>
                          <a:spcPts val="0"/>
                        </a:spcAft>
                      </a:pPr>
                      <a:r>
                        <a:rPr lang="en-GB" sz="1600" b="0" kern="1200" dirty="0">
                          <a:solidFill>
                            <a:schemeClr val="tx1"/>
                          </a:solidFill>
                          <a:effectLst/>
                        </a:rPr>
                        <a:t>1-2days/week STKU</a:t>
                      </a:r>
                      <a:endParaRPr lang="en-GB" sz="1600" b="0" dirty="0">
                        <a:solidFill>
                          <a:schemeClr val="tx1"/>
                        </a:solidFill>
                        <a:effectLst/>
                      </a:endParaRPr>
                    </a:p>
                    <a:p>
                      <a:pPr algn="just">
                        <a:lnSpc>
                          <a:spcPts val="1800"/>
                        </a:lnSpc>
                        <a:spcAft>
                          <a:spcPts val="0"/>
                        </a:spcAft>
                      </a:pPr>
                      <a:r>
                        <a:rPr lang="en-GB" sz="1600" b="0" kern="1200" dirty="0">
                          <a:solidFill>
                            <a:schemeClr val="tx1"/>
                          </a:solidFill>
                          <a:effectLst/>
                        </a:rPr>
                        <a:t>≥3 days/week STKU</a:t>
                      </a:r>
                      <a:endPar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24" marR="50024" marT="6918" marB="0" anchor="ctr"/>
                </a:tc>
                <a:tc>
                  <a:txBody>
                    <a:bodyPr/>
                    <a:lstStyle/>
                    <a:p>
                      <a:pPr algn="ctr">
                        <a:lnSpc>
                          <a:spcPts val="1800"/>
                        </a:lnSpc>
                        <a:spcAft>
                          <a:spcPts val="0"/>
                        </a:spcAft>
                      </a:pPr>
                      <a:r>
                        <a:rPr lang="en-GB" sz="1300" kern="1200" dirty="0">
                          <a:solidFill>
                            <a:schemeClr val="tx1"/>
                          </a:solidFill>
                          <a:effectLst/>
                        </a:rPr>
                        <a:t> </a:t>
                      </a:r>
                      <a:endParaRPr lang="en-GB" sz="900" dirty="0">
                        <a:solidFill>
                          <a:schemeClr val="tx1"/>
                        </a:solidFill>
                        <a:effectLst/>
                      </a:endParaRPr>
                    </a:p>
                    <a:p>
                      <a:pPr algn="ctr">
                        <a:lnSpc>
                          <a:spcPts val="1800"/>
                        </a:lnSpc>
                        <a:spcAft>
                          <a:spcPts val="0"/>
                        </a:spcAft>
                      </a:pPr>
                      <a:r>
                        <a:rPr lang="en-GB" sz="1600" kern="1200" dirty="0">
                          <a:solidFill>
                            <a:schemeClr val="tx1"/>
                          </a:solidFill>
                          <a:effectLst/>
                        </a:rPr>
                        <a:t>24 (57)</a:t>
                      </a:r>
                      <a:endParaRPr lang="en-GB" sz="1600" dirty="0">
                        <a:solidFill>
                          <a:schemeClr val="tx1"/>
                        </a:solidFill>
                        <a:effectLst/>
                      </a:endParaRPr>
                    </a:p>
                    <a:p>
                      <a:pPr algn="ctr">
                        <a:lnSpc>
                          <a:spcPts val="1800"/>
                        </a:lnSpc>
                        <a:spcAft>
                          <a:spcPts val="0"/>
                        </a:spcAft>
                      </a:pPr>
                      <a:r>
                        <a:rPr lang="en-GB" sz="1600" kern="1200" dirty="0">
                          <a:solidFill>
                            <a:schemeClr val="tx1"/>
                          </a:solidFill>
                          <a:effectLst/>
                        </a:rPr>
                        <a:t>18 (43) </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24" marR="50024" marT="6918" marB="0" anchor="ctr"/>
                </a:tc>
              </a:tr>
              <a:tr h="399340">
                <a:tc>
                  <a:txBody>
                    <a:bodyPr/>
                    <a:lstStyle/>
                    <a:p>
                      <a:pPr algn="just">
                        <a:lnSpc>
                          <a:spcPts val="1500"/>
                        </a:lnSpc>
                        <a:spcAft>
                          <a:spcPts val="0"/>
                        </a:spcAft>
                      </a:pPr>
                      <a:r>
                        <a:rPr lang="en-GB" sz="1600" kern="1200" dirty="0">
                          <a:solidFill>
                            <a:schemeClr val="tx1"/>
                          </a:solidFill>
                          <a:effectLst/>
                        </a:rPr>
                        <a:t>Initiator of tobacco smoking</a:t>
                      </a:r>
                      <a:endParaRPr lang="en-GB" sz="1600" dirty="0">
                        <a:solidFill>
                          <a:schemeClr val="tx1"/>
                        </a:solidFill>
                        <a:effectLst/>
                      </a:endParaRPr>
                    </a:p>
                    <a:p>
                      <a:pPr>
                        <a:lnSpc>
                          <a:spcPts val="1500"/>
                        </a:lnSpc>
                        <a:spcAft>
                          <a:spcPts val="0"/>
                        </a:spcAft>
                      </a:pPr>
                      <a:r>
                        <a:rPr lang="en-GB" sz="1600" b="0" kern="1200" dirty="0">
                          <a:solidFill>
                            <a:schemeClr val="tx1"/>
                          </a:solidFill>
                          <a:effectLst/>
                        </a:rPr>
                        <a:t>Khat chewing</a:t>
                      </a:r>
                      <a:endPar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24" marR="50024" marT="6918" marB="0" anchor="ctr"/>
                </a:tc>
                <a:tc>
                  <a:txBody>
                    <a:bodyPr/>
                    <a:lstStyle/>
                    <a:p>
                      <a:pPr algn="ctr">
                        <a:lnSpc>
                          <a:spcPts val="1800"/>
                        </a:lnSpc>
                        <a:spcAft>
                          <a:spcPts val="0"/>
                        </a:spcAft>
                      </a:pPr>
                      <a:r>
                        <a:rPr lang="en-GB" sz="1600" kern="1200" dirty="0">
                          <a:solidFill>
                            <a:schemeClr val="tx1"/>
                          </a:solidFill>
                          <a:effectLst/>
                        </a:rPr>
                        <a:t>19 (45)</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24" marR="50024" marT="6918" marB="0" anchor="b"/>
                </a:tc>
              </a:tr>
              <a:tr h="399340">
                <a:tc>
                  <a:txBody>
                    <a:bodyPr/>
                    <a:lstStyle/>
                    <a:p>
                      <a:pPr algn="just">
                        <a:lnSpc>
                          <a:spcPts val="1500"/>
                        </a:lnSpc>
                        <a:spcAft>
                          <a:spcPts val="0"/>
                        </a:spcAft>
                      </a:pPr>
                      <a:r>
                        <a:rPr lang="en-GB" sz="1600" kern="1200" dirty="0">
                          <a:solidFill>
                            <a:schemeClr val="tx1"/>
                          </a:solidFill>
                          <a:effectLst/>
                        </a:rPr>
                        <a:t>Former daily tobacco </a:t>
                      </a:r>
                      <a:r>
                        <a:rPr lang="en-GB" sz="1600" kern="1200" dirty="0" smtClean="0">
                          <a:solidFill>
                            <a:schemeClr val="tx1"/>
                          </a:solidFill>
                          <a:effectLst/>
                        </a:rPr>
                        <a:t>users</a:t>
                      </a:r>
                      <a:endParaRPr lang="en-GB" sz="1600" dirty="0">
                        <a:solidFill>
                          <a:schemeClr val="tx1"/>
                        </a:solidFill>
                        <a:effectLst/>
                      </a:endParaRPr>
                    </a:p>
                    <a:p>
                      <a:pPr>
                        <a:lnSpc>
                          <a:spcPts val="1500"/>
                        </a:lnSpc>
                        <a:spcAft>
                          <a:spcPts val="0"/>
                        </a:spcAft>
                      </a:pPr>
                      <a:r>
                        <a:rPr lang="en-GB" sz="1600" b="0" kern="1200" dirty="0">
                          <a:solidFill>
                            <a:schemeClr val="tx1"/>
                          </a:solidFill>
                          <a:effectLst/>
                        </a:rPr>
                        <a:t>Yes</a:t>
                      </a:r>
                      <a:endPar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24" marR="50024" marT="6918" marB="0" anchor="ctr"/>
                </a:tc>
                <a:tc>
                  <a:txBody>
                    <a:bodyPr/>
                    <a:lstStyle/>
                    <a:p>
                      <a:pPr algn="ctr">
                        <a:lnSpc>
                          <a:spcPts val="1800"/>
                        </a:lnSpc>
                        <a:spcAft>
                          <a:spcPts val="0"/>
                        </a:spcAft>
                      </a:pPr>
                      <a:r>
                        <a:rPr lang="en-GB" sz="1600" kern="1200" dirty="0">
                          <a:solidFill>
                            <a:schemeClr val="tx1"/>
                          </a:solidFill>
                          <a:effectLst/>
                        </a:rPr>
                        <a:t>31 (74)</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24" marR="50024" marT="6918" marB="0" anchor="b"/>
                </a:tc>
              </a:tr>
              <a:tr h="399340">
                <a:tc>
                  <a:txBody>
                    <a:bodyPr/>
                    <a:lstStyle/>
                    <a:p>
                      <a:pPr algn="ctr">
                        <a:lnSpc>
                          <a:spcPts val="1500"/>
                        </a:lnSpc>
                        <a:spcAft>
                          <a:spcPts val="0"/>
                        </a:spcAft>
                      </a:pPr>
                      <a:r>
                        <a:rPr lang="en-GB" sz="1300" kern="1200" dirty="0">
                          <a:solidFill>
                            <a:schemeClr val="tx1"/>
                          </a:solidFill>
                          <a:effectLst/>
                        </a:rPr>
                        <a:t> </a:t>
                      </a:r>
                      <a:endParaRPr lang="en-GB" sz="900" dirty="0">
                        <a:solidFill>
                          <a:schemeClr val="tx1"/>
                        </a:solidFill>
                        <a:effectLst/>
                      </a:endParaRPr>
                    </a:p>
                    <a:p>
                      <a:pPr algn="ctr">
                        <a:lnSpc>
                          <a:spcPts val="1500"/>
                        </a:lnSpc>
                        <a:spcAft>
                          <a:spcPts val="0"/>
                        </a:spcAft>
                      </a:pPr>
                      <a:r>
                        <a:rPr lang="en-GB" sz="1600" kern="1200" dirty="0">
                          <a:solidFill>
                            <a:schemeClr val="tx1"/>
                          </a:solidFill>
                          <a:effectLst/>
                        </a:rPr>
                        <a:t>Continuous variable</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24" marR="50024" marT="6918" marB="0" anchor="ctr"/>
                </a:tc>
                <a:tc>
                  <a:txBody>
                    <a:bodyPr/>
                    <a:lstStyle/>
                    <a:p>
                      <a:pPr algn="ctr">
                        <a:lnSpc>
                          <a:spcPts val="1800"/>
                        </a:lnSpc>
                        <a:spcAft>
                          <a:spcPts val="0"/>
                        </a:spcAft>
                      </a:pPr>
                      <a:r>
                        <a:rPr lang="en-US" sz="1600" b="1" kern="1200" dirty="0">
                          <a:solidFill>
                            <a:schemeClr val="tx1"/>
                          </a:solidFill>
                          <a:effectLst/>
                        </a:rPr>
                        <a:t>Mean(</a:t>
                      </a:r>
                      <a:r>
                        <a:rPr lang="en-GB" sz="1600" b="1" kern="1200" dirty="0" smtClean="0">
                          <a:solidFill>
                            <a:schemeClr val="tx1"/>
                          </a:solidFill>
                          <a:effectLst/>
                        </a:rPr>
                        <a:t>SD)</a:t>
                      </a:r>
                      <a:r>
                        <a:rPr lang="en-GB" sz="1500" b="1" kern="1200" baseline="30000" dirty="0" smtClean="0">
                          <a:solidFill>
                            <a:schemeClr val="tx1"/>
                          </a:solidFill>
                          <a:effectLst/>
                        </a:rPr>
                        <a:t>a</a:t>
                      </a:r>
                      <a:endParaRPr lang="en-GB" sz="900" b="1"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24" marR="50024" marT="6918" marB="0" anchor="b"/>
                </a:tc>
              </a:tr>
              <a:tr h="257605">
                <a:tc>
                  <a:txBody>
                    <a:bodyPr/>
                    <a:lstStyle/>
                    <a:p>
                      <a:pPr>
                        <a:lnSpc>
                          <a:spcPts val="1500"/>
                        </a:lnSpc>
                        <a:spcAft>
                          <a:spcPts val="0"/>
                        </a:spcAft>
                      </a:pPr>
                      <a:r>
                        <a:rPr lang="en-GB" sz="1600" kern="1200" dirty="0">
                          <a:solidFill>
                            <a:schemeClr val="tx1"/>
                          </a:solidFill>
                          <a:effectLst/>
                        </a:rPr>
                        <a:t>Number of cigarette smoked when chewed khat </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24" marR="50024" marT="6918" marB="0" anchor="ctr"/>
                </a:tc>
                <a:tc>
                  <a:txBody>
                    <a:bodyPr/>
                    <a:lstStyle/>
                    <a:p>
                      <a:pPr algn="ctr">
                        <a:lnSpc>
                          <a:spcPts val="1800"/>
                        </a:lnSpc>
                        <a:spcAft>
                          <a:spcPts val="0"/>
                        </a:spcAft>
                      </a:pPr>
                      <a:r>
                        <a:rPr lang="en-GB" sz="1600" kern="1200" dirty="0">
                          <a:solidFill>
                            <a:schemeClr val="tx1"/>
                          </a:solidFill>
                          <a:effectLst/>
                        </a:rPr>
                        <a:t> 15.07 (10.33)</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24" marR="50024" marT="6918" marB="0" anchor="b"/>
                </a:tc>
              </a:tr>
              <a:tr h="326587">
                <a:tc>
                  <a:txBody>
                    <a:bodyPr/>
                    <a:lstStyle/>
                    <a:p>
                      <a:pPr algn="just">
                        <a:lnSpc>
                          <a:spcPts val="1500"/>
                        </a:lnSpc>
                        <a:spcAft>
                          <a:spcPts val="0"/>
                        </a:spcAft>
                      </a:pPr>
                      <a:r>
                        <a:rPr lang="en-GB" sz="1600" kern="1200" dirty="0">
                          <a:solidFill>
                            <a:schemeClr val="tx1"/>
                          </a:solidFill>
                          <a:effectLst/>
                        </a:rPr>
                        <a:t>SDS-khat scores</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24" marR="50024" marT="6918" marB="0" anchor="ctr"/>
                </a:tc>
                <a:tc>
                  <a:txBody>
                    <a:bodyPr/>
                    <a:lstStyle/>
                    <a:p>
                      <a:pPr algn="ctr">
                        <a:lnSpc>
                          <a:spcPts val="1800"/>
                        </a:lnSpc>
                        <a:spcAft>
                          <a:spcPts val="0"/>
                        </a:spcAft>
                      </a:pPr>
                      <a:r>
                        <a:rPr lang="en-GB" sz="1600" kern="1200" dirty="0">
                          <a:solidFill>
                            <a:schemeClr val="tx1"/>
                          </a:solidFill>
                          <a:effectLst/>
                        </a:rPr>
                        <a:t> 5.36 (4.38) </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24" marR="50024" marT="6918" marB="0" anchor="ctr"/>
                </a:tc>
              </a:tr>
              <a:tr h="326587">
                <a:tc>
                  <a:txBody>
                    <a:bodyPr/>
                    <a:lstStyle/>
                    <a:p>
                      <a:pPr algn="just">
                        <a:lnSpc>
                          <a:spcPts val="1500"/>
                        </a:lnSpc>
                        <a:spcAft>
                          <a:spcPts val="0"/>
                        </a:spcAft>
                      </a:pPr>
                      <a:r>
                        <a:rPr lang="en-GB" sz="1600" kern="1200" dirty="0">
                          <a:solidFill>
                            <a:schemeClr val="tx1"/>
                          </a:solidFill>
                          <a:effectLst/>
                        </a:rPr>
                        <a:t>DSM-IV scores</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24" marR="50024" marT="6918" marB="0" anchor="ctr"/>
                </a:tc>
                <a:tc>
                  <a:txBody>
                    <a:bodyPr/>
                    <a:lstStyle/>
                    <a:p>
                      <a:pPr algn="ctr">
                        <a:lnSpc>
                          <a:spcPts val="1800"/>
                        </a:lnSpc>
                        <a:spcAft>
                          <a:spcPts val="0"/>
                        </a:spcAft>
                      </a:pPr>
                      <a:r>
                        <a:rPr lang="en-GB" sz="1600" kern="1200" dirty="0">
                          <a:solidFill>
                            <a:schemeClr val="tx1"/>
                          </a:solidFill>
                          <a:effectLst/>
                        </a:rPr>
                        <a:t> 1.42 (1.87)</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24" marR="50024" marT="6918" marB="0" anchor="ctr"/>
                </a:tc>
              </a:tr>
              <a:tr h="326587">
                <a:tc>
                  <a:txBody>
                    <a:bodyPr/>
                    <a:lstStyle/>
                    <a:p>
                      <a:pPr algn="just">
                        <a:lnSpc>
                          <a:spcPts val="1500"/>
                        </a:lnSpc>
                        <a:spcAft>
                          <a:spcPts val="0"/>
                        </a:spcAft>
                      </a:pPr>
                      <a:r>
                        <a:rPr lang="en-GB" sz="1600" kern="1200" dirty="0">
                          <a:solidFill>
                            <a:schemeClr val="tx1"/>
                          </a:solidFill>
                          <a:effectLst/>
                        </a:rPr>
                        <a:t>CO levels (</a:t>
                      </a:r>
                      <a:r>
                        <a:rPr lang="en-GB" sz="1600" kern="1200" dirty="0" smtClean="0">
                          <a:solidFill>
                            <a:schemeClr val="tx1"/>
                          </a:solidFill>
                          <a:effectLst/>
                        </a:rPr>
                        <a:t>PPM)</a:t>
                      </a:r>
                      <a:r>
                        <a:rPr lang="en-GB" sz="1300" kern="1200" baseline="30000" dirty="0" smtClean="0">
                          <a:solidFill>
                            <a:schemeClr val="tx1"/>
                          </a:solidFill>
                          <a:effectLst/>
                        </a:rPr>
                        <a:t>b</a:t>
                      </a:r>
                      <a:endParaRPr lang="en-GB" sz="90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24" marR="50024" marT="6918" marB="0" anchor="ctr"/>
                </a:tc>
                <a:tc>
                  <a:txBody>
                    <a:bodyPr/>
                    <a:lstStyle/>
                    <a:p>
                      <a:pPr algn="ctr">
                        <a:lnSpc>
                          <a:spcPts val="1800"/>
                        </a:lnSpc>
                        <a:spcAft>
                          <a:spcPts val="0"/>
                        </a:spcAft>
                      </a:pPr>
                      <a:r>
                        <a:rPr lang="en-GB" sz="1600" kern="1200" dirty="0">
                          <a:solidFill>
                            <a:schemeClr val="tx1"/>
                          </a:solidFill>
                          <a:effectLst/>
                        </a:rPr>
                        <a:t>16.00 (15.66)</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24" marR="50024" marT="6918" marB="0" anchor="ctr"/>
                </a:tc>
              </a:tr>
              <a:tr h="326587">
                <a:tc>
                  <a:txBody>
                    <a:bodyPr/>
                    <a:lstStyle/>
                    <a:p>
                      <a:pPr algn="just">
                        <a:lnSpc>
                          <a:spcPts val="1500"/>
                        </a:lnSpc>
                        <a:spcAft>
                          <a:spcPts val="0"/>
                        </a:spcAft>
                      </a:pPr>
                      <a:r>
                        <a:rPr lang="en-GB" sz="1600" kern="1200" dirty="0">
                          <a:solidFill>
                            <a:schemeClr val="tx1"/>
                          </a:solidFill>
                          <a:effectLst/>
                        </a:rPr>
                        <a:t>Number of attempts to quit smoking when chewing</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24" marR="50024" marT="6918" marB="0" anchor="ctr"/>
                </a:tc>
                <a:tc>
                  <a:txBody>
                    <a:bodyPr/>
                    <a:lstStyle/>
                    <a:p>
                      <a:pPr algn="ctr">
                        <a:lnSpc>
                          <a:spcPts val="1800"/>
                        </a:lnSpc>
                        <a:spcAft>
                          <a:spcPts val="0"/>
                        </a:spcAft>
                      </a:pPr>
                      <a:r>
                        <a:rPr lang="en-GB" sz="1600" kern="1200" dirty="0">
                          <a:solidFill>
                            <a:schemeClr val="tx1"/>
                          </a:solidFill>
                          <a:effectLst/>
                        </a:rPr>
                        <a:t> 2.77 (1.94)</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24" marR="50024" marT="6918" marB="0" anchor="ctr"/>
                </a:tc>
              </a:tr>
              <a:tr h="326587">
                <a:tc>
                  <a:txBody>
                    <a:bodyPr/>
                    <a:lstStyle/>
                    <a:p>
                      <a:pPr algn="just">
                        <a:lnSpc>
                          <a:spcPts val="1500"/>
                        </a:lnSpc>
                        <a:spcAft>
                          <a:spcPts val="0"/>
                        </a:spcAft>
                      </a:pPr>
                      <a:r>
                        <a:rPr lang="en-GB" sz="1600" kern="1200" dirty="0">
                          <a:solidFill>
                            <a:schemeClr val="tx1"/>
                          </a:solidFill>
                          <a:effectLst/>
                        </a:rPr>
                        <a:t>Number of attempts to quit chewing khat</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24" marR="50024" marT="6918" marB="0" anchor="ctr"/>
                </a:tc>
                <a:tc>
                  <a:txBody>
                    <a:bodyPr/>
                    <a:lstStyle/>
                    <a:p>
                      <a:pPr algn="ctr">
                        <a:lnSpc>
                          <a:spcPts val="1800"/>
                        </a:lnSpc>
                        <a:spcAft>
                          <a:spcPts val="0"/>
                        </a:spcAft>
                      </a:pPr>
                      <a:r>
                        <a:rPr lang="en-GB" sz="1600" kern="1200" dirty="0">
                          <a:solidFill>
                            <a:schemeClr val="tx1"/>
                          </a:solidFill>
                          <a:effectLst/>
                        </a:rPr>
                        <a:t> 3.13 (2.07)</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24" marR="50024" marT="6918" marB="0" anchor="ctr"/>
                </a:tc>
              </a:tr>
            </a:tbl>
          </a:graphicData>
        </a:graphic>
      </p:graphicFrame>
    </p:spTree>
    <p:extLst>
      <p:ext uri="{BB962C8B-B14F-4D97-AF65-F5344CB8AC3E}">
        <p14:creationId xmlns:p14="http://schemas.microsoft.com/office/powerpoint/2010/main" val="37965456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02630"/>
            <a:ext cx="8229600" cy="490066"/>
          </a:xfrm>
        </p:spPr>
        <p:txBody>
          <a:bodyPr>
            <a:noAutofit/>
          </a:bodyPr>
          <a:lstStyle/>
          <a:p>
            <a:pPr algn="l"/>
            <a:r>
              <a:rPr lang="en-GB" sz="3600" b="1" dirty="0" smtClean="0">
                <a:solidFill>
                  <a:srgbClr val="FF0000"/>
                </a:solidFill>
                <a:effectLst>
                  <a:outerShdw blurRad="38100" dist="38100" dir="2700000" algn="tl">
                    <a:srgbClr val="000000">
                      <a:alpha val="43137"/>
                    </a:srgbClr>
                  </a:outerShdw>
                </a:effectLst>
                <a:latin typeface="+mn-lt"/>
                <a:cs typeface="Arial" panose="020B0604020202020204" pitchFamily="34" charset="0"/>
              </a:rPr>
              <a:t>Results (3) </a:t>
            </a:r>
            <a:endParaRPr lang="en-GB" sz="3600" b="1" dirty="0">
              <a:solidFill>
                <a:srgbClr val="FF0000"/>
              </a:solidFill>
              <a:effectLst>
                <a:outerShdw blurRad="38100" dist="38100" dir="2700000" algn="tl">
                  <a:srgbClr val="000000">
                    <a:alpha val="43137"/>
                  </a:srgbClr>
                </a:outerShdw>
              </a:effectLst>
              <a:latin typeface="+mn-lt"/>
              <a:cs typeface="Arial" panose="020B0604020202020204" pitchFamily="34" charset="0"/>
            </a:endParaRPr>
          </a:p>
        </p:txBody>
      </p:sp>
      <p:sp>
        <p:nvSpPr>
          <p:cNvPr id="3" name="Content Placeholder 2"/>
          <p:cNvSpPr>
            <a:spLocks noGrp="1"/>
          </p:cNvSpPr>
          <p:nvPr>
            <p:ph idx="1"/>
          </p:nvPr>
        </p:nvSpPr>
        <p:spPr>
          <a:xfrm>
            <a:off x="107504" y="692696"/>
            <a:ext cx="8856984" cy="6048672"/>
          </a:xfrm>
        </p:spPr>
        <p:txBody>
          <a:bodyPr>
            <a:normAutofit lnSpcReduction="10000"/>
          </a:bodyPr>
          <a:lstStyle/>
          <a:p>
            <a:pPr marL="0" indent="0" algn="ctr">
              <a:buNone/>
            </a:pPr>
            <a:r>
              <a:rPr lang="en-GB" sz="2000" b="1" dirty="0">
                <a:cs typeface="Arial" panose="020B0604020202020204" pitchFamily="34" charset="0"/>
              </a:rPr>
              <a:t>Table 2</a:t>
            </a:r>
            <a:r>
              <a:rPr lang="en-GB" sz="2000" b="1" dirty="0" smtClean="0">
                <a:cs typeface="Arial" panose="020B0604020202020204" pitchFamily="34" charset="0"/>
              </a:rPr>
              <a:t>*: Factors </a:t>
            </a:r>
            <a:r>
              <a:rPr lang="en-GB" sz="2000" b="1" dirty="0">
                <a:cs typeface="Arial" panose="020B0604020202020204" pitchFamily="34" charset="0"/>
              </a:rPr>
              <a:t>associated with pattern of tobacco smoking among </a:t>
            </a:r>
            <a:r>
              <a:rPr lang="en-GB" sz="2000" b="1" dirty="0" smtClean="0">
                <a:cs typeface="Arial" panose="020B0604020202020204" pitchFamily="34" charset="0"/>
              </a:rPr>
              <a:t>STKU</a:t>
            </a:r>
            <a:endParaRPr lang="en-GB" sz="2000" b="1" dirty="0">
              <a:cs typeface="Arial" panose="020B0604020202020204" pitchFamily="34" charset="0"/>
            </a:endParaRPr>
          </a:p>
          <a:p>
            <a:endParaRPr lang="en-GB" sz="2000" b="1" dirty="0" smtClean="0">
              <a:cs typeface="Arial" panose="020B0604020202020204" pitchFamily="34" charset="0"/>
            </a:endParaRPr>
          </a:p>
          <a:p>
            <a:endParaRPr lang="en-GB" sz="1400" b="1" dirty="0">
              <a:latin typeface="Arial" panose="020B0604020202020204" pitchFamily="34" charset="0"/>
              <a:cs typeface="Arial" panose="020B0604020202020204" pitchFamily="34" charset="0"/>
            </a:endParaRPr>
          </a:p>
          <a:p>
            <a:endParaRPr lang="en-GB" sz="1400" b="1" dirty="0" smtClean="0">
              <a:latin typeface="Arial" panose="020B0604020202020204" pitchFamily="34" charset="0"/>
              <a:cs typeface="Arial" panose="020B0604020202020204" pitchFamily="34" charset="0"/>
            </a:endParaRPr>
          </a:p>
          <a:p>
            <a:endParaRPr lang="en-GB" sz="1400" b="1" dirty="0">
              <a:latin typeface="Arial" panose="020B0604020202020204" pitchFamily="34" charset="0"/>
              <a:cs typeface="Arial" panose="020B0604020202020204" pitchFamily="34" charset="0"/>
            </a:endParaRPr>
          </a:p>
          <a:p>
            <a:endParaRPr lang="en-GB" sz="1400" b="1" dirty="0" smtClean="0">
              <a:latin typeface="Arial" panose="020B0604020202020204" pitchFamily="34" charset="0"/>
              <a:cs typeface="Arial" panose="020B0604020202020204" pitchFamily="34" charset="0"/>
            </a:endParaRPr>
          </a:p>
          <a:p>
            <a:endParaRPr lang="en-GB" sz="1400" b="1" dirty="0">
              <a:latin typeface="Arial" panose="020B0604020202020204" pitchFamily="34" charset="0"/>
              <a:cs typeface="Arial" panose="020B0604020202020204" pitchFamily="34" charset="0"/>
            </a:endParaRPr>
          </a:p>
          <a:p>
            <a:endParaRPr lang="en-GB" sz="1400" b="1" dirty="0" smtClean="0">
              <a:latin typeface="Arial" panose="020B0604020202020204" pitchFamily="34" charset="0"/>
              <a:cs typeface="Arial" panose="020B0604020202020204" pitchFamily="34" charset="0"/>
            </a:endParaRPr>
          </a:p>
          <a:p>
            <a:endParaRPr lang="en-GB" sz="1400" b="1" dirty="0">
              <a:latin typeface="Arial" panose="020B0604020202020204" pitchFamily="34" charset="0"/>
              <a:cs typeface="Arial" panose="020B0604020202020204" pitchFamily="34" charset="0"/>
            </a:endParaRPr>
          </a:p>
          <a:p>
            <a:endParaRPr lang="en-GB" sz="1400" b="1" dirty="0" smtClean="0">
              <a:latin typeface="Arial" panose="020B0604020202020204" pitchFamily="34" charset="0"/>
              <a:cs typeface="Arial" panose="020B0604020202020204" pitchFamily="34" charset="0"/>
            </a:endParaRPr>
          </a:p>
          <a:p>
            <a:endParaRPr lang="en-GB" sz="1400" b="1" dirty="0">
              <a:latin typeface="Arial" panose="020B0604020202020204" pitchFamily="34" charset="0"/>
              <a:cs typeface="Arial" panose="020B0604020202020204" pitchFamily="34" charset="0"/>
            </a:endParaRPr>
          </a:p>
          <a:p>
            <a:endParaRPr lang="en-GB" sz="1400" b="1" dirty="0" smtClean="0">
              <a:latin typeface="Arial" panose="020B0604020202020204" pitchFamily="34" charset="0"/>
              <a:cs typeface="Arial" panose="020B0604020202020204" pitchFamily="34" charset="0"/>
            </a:endParaRPr>
          </a:p>
          <a:p>
            <a:endParaRPr lang="en-GB" sz="1400" b="1" dirty="0">
              <a:latin typeface="Arial" panose="020B0604020202020204" pitchFamily="34" charset="0"/>
              <a:cs typeface="Arial" panose="020B0604020202020204" pitchFamily="34" charset="0"/>
            </a:endParaRPr>
          </a:p>
          <a:p>
            <a:endParaRPr lang="en-GB" sz="1400" b="1" dirty="0" smtClean="0">
              <a:latin typeface="Arial" panose="020B0604020202020204" pitchFamily="34" charset="0"/>
              <a:cs typeface="Arial" panose="020B0604020202020204" pitchFamily="34" charset="0"/>
            </a:endParaRPr>
          </a:p>
          <a:p>
            <a:endParaRPr lang="en-GB" sz="1400" b="1" dirty="0" smtClean="0">
              <a:latin typeface="Arial" panose="020B0604020202020204" pitchFamily="34" charset="0"/>
              <a:cs typeface="Arial" panose="020B0604020202020204" pitchFamily="34" charset="0"/>
            </a:endParaRPr>
          </a:p>
          <a:p>
            <a:endParaRPr lang="en-GB" sz="1400" b="1"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pPr marL="0" indent="0">
              <a:buNone/>
            </a:pPr>
            <a:endParaRPr lang="en-GB" sz="1200" b="1" dirty="0" smtClean="0">
              <a:latin typeface="Arial" panose="020B0604020202020204" pitchFamily="34" charset="0"/>
              <a:cs typeface="Arial" panose="020B0604020202020204" pitchFamily="34" charset="0"/>
            </a:endParaRPr>
          </a:p>
          <a:p>
            <a:pPr marL="0" indent="0">
              <a:buNone/>
            </a:pPr>
            <a:endParaRPr lang="en-GB" sz="1200" b="1" dirty="0">
              <a:latin typeface="Arial" panose="020B0604020202020204" pitchFamily="34" charset="0"/>
              <a:cs typeface="Arial" panose="020B0604020202020204" pitchFamily="34" charset="0"/>
            </a:endParaRPr>
          </a:p>
          <a:p>
            <a:pPr marL="0" indent="0">
              <a:buNone/>
            </a:pPr>
            <a:endParaRPr lang="en-GB" sz="1200" b="1" dirty="0" smtClean="0">
              <a:latin typeface="Arial" panose="020B0604020202020204" pitchFamily="34" charset="0"/>
              <a:cs typeface="Arial" panose="020B0604020202020204" pitchFamily="34" charset="0"/>
            </a:endParaRPr>
          </a:p>
          <a:p>
            <a:pPr marL="0" indent="0">
              <a:buNone/>
            </a:pPr>
            <a:endParaRPr lang="en-GB" sz="1200" b="1" dirty="0" smtClean="0">
              <a:latin typeface="Arial" panose="020B0604020202020204" pitchFamily="34" charset="0"/>
              <a:cs typeface="Arial" panose="020B0604020202020204" pitchFamily="34" charset="0"/>
            </a:endParaRPr>
          </a:p>
          <a:p>
            <a:pPr marL="0" indent="0">
              <a:buNone/>
            </a:pPr>
            <a:endParaRPr lang="en-GB" sz="1200" b="1" dirty="0">
              <a:latin typeface="Arial" panose="020B0604020202020204" pitchFamily="34" charset="0"/>
              <a:cs typeface="Arial" panose="020B0604020202020204" pitchFamily="34" charset="0"/>
            </a:endParaRPr>
          </a:p>
          <a:p>
            <a:pPr marL="0" indent="0">
              <a:buNone/>
            </a:pPr>
            <a:endParaRPr lang="en-GB" sz="1200" b="1" dirty="0" smtClean="0">
              <a:latin typeface="Arial" panose="020B0604020202020204" pitchFamily="34" charset="0"/>
              <a:cs typeface="Arial" panose="020B0604020202020204" pitchFamily="34" charset="0"/>
            </a:endParaRPr>
          </a:p>
          <a:p>
            <a:pPr marL="0" indent="0">
              <a:buNone/>
            </a:pPr>
            <a:endParaRPr lang="en-GB" sz="1200" b="1" dirty="0" smtClean="0">
              <a:latin typeface="Arial" panose="020B0604020202020204" pitchFamily="34" charset="0"/>
              <a:cs typeface="Arial" panose="020B0604020202020204" pitchFamily="34" charset="0"/>
            </a:endParaRPr>
          </a:p>
          <a:p>
            <a:pPr marL="0" indent="0">
              <a:buNone/>
            </a:pPr>
            <a:r>
              <a:rPr lang="en-GB" sz="1200" b="1" dirty="0" smtClean="0">
                <a:cs typeface="Arial" panose="020B0604020202020204" pitchFamily="34" charset="0"/>
              </a:rPr>
              <a:t>*</a:t>
            </a:r>
            <a:r>
              <a:rPr lang="en-GB" sz="1200" b="1" dirty="0">
                <a:cs typeface="Arial" panose="020B0604020202020204" pitchFamily="34" charset="0"/>
              </a:rPr>
              <a:t>Mann Whitney U Test </a:t>
            </a:r>
            <a:r>
              <a:rPr lang="en-GB" sz="1200" b="1" dirty="0" smtClean="0">
                <a:cs typeface="Arial" panose="020B0604020202020204" pitchFamily="34" charset="0"/>
              </a:rPr>
              <a:t>results; </a:t>
            </a:r>
            <a:r>
              <a:rPr lang="en-GB" sz="1200" b="1" baseline="30000" dirty="0" err="1" smtClean="0"/>
              <a:t>a</a:t>
            </a:r>
            <a:r>
              <a:rPr lang="en-GB" sz="1200" b="1" dirty="0" err="1" smtClean="0"/>
              <a:t>M</a:t>
            </a:r>
            <a:r>
              <a:rPr lang="en-GB" sz="1200" b="1" dirty="0" smtClean="0"/>
              <a:t> (SD) = mean (standard deviation); </a:t>
            </a:r>
            <a:r>
              <a:rPr lang="en-GB" sz="1200" b="1" baseline="30000" dirty="0" err="1" smtClean="0"/>
              <a:t>b</a:t>
            </a:r>
            <a:r>
              <a:rPr lang="en-GB" sz="1200" b="1" dirty="0" err="1" smtClean="0"/>
              <a:t>M</a:t>
            </a:r>
            <a:r>
              <a:rPr lang="en-GB" sz="1200" b="1" i="1" dirty="0" err="1" smtClean="0"/>
              <a:t>dn</a:t>
            </a:r>
            <a:r>
              <a:rPr lang="en-GB" sz="1200" b="1" dirty="0" smtClean="0"/>
              <a:t>= median;</a:t>
            </a:r>
            <a:r>
              <a:rPr lang="en-GB" sz="1200" b="1" baseline="30000" dirty="0" smtClean="0">
                <a:cs typeface="Arial" panose="020B0604020202020204" pitchFamily="34" charset="0"/>
              </a:rPr>
              <a:t> </a:t>
            </a:r>
            <a:r>
              <a:rPr lang="en-GB" sz="1200" b="1" baseline="30000" dirty="0">
                <a:cs typeface="Arial" panose="020B0604020202020204" pitchFamily="34" charset="0"/>
              </a:rPr>
              <a:t>c </a:t>
            </a:r>
            <a:r>
              <a:rPr lang="en-GB" sz="1200" b="1" dirty="0">
                <a:cs typeface="Arial" panose="020B0604020202020204" pitchFamily="34" charset="0"/>
              </a:rPr>
              <a:t>Time frame last 12 </a:t>
            </a:r>
            <a:r>
              <a:rPr lang="en-GB" sz="1200" b="1" dirty="0" smtClean="0">
                <a:cs typeface="Arial" panose="020B0604020202020204" pitchFamily="34" charset="0"/>
              </a:rPr>
              <a:t>months</a:t>
            </a:r>
            <a:r>
              <a:rPr lang="en-GB" sz="1200" dirty="0" smtClean="0"/>
              <a:t> </a:t>
            </a:r>
            <a:endParaRPr lang="en-GB" sz="1200" b="1" baseline="30000" dirty="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052884739"/>
              </p:ext>
            </p:extLst>
          </p:nvPr>
        </p:nvGraphicFramePr>
        <p:xfrm>
          <a:off x="107504" y="1124744"/>
          <a:ext cx="8856983" cy="5151168"/>
        </p:xfrm>
        <a:graphic>
          <a:graphicData uri="http://schemas.openxmlformats.org/drawingml/2006/table">
            <a:tbl>
              <a:tblPr firstRow="1" firstCol="1" bandRow="1">
                <a:tableStyleId>{F5AB1C69-6EDB-4FF4-983F-18BD219EF322}</a:tableStyleId>
              </a:tblPr>
              <a:tblGrid>
                <a:gridCol w="3024336"/>
                <a:gridCol w="1800200"/>
                <a:gridCol w="648072"/>
                <a:gridCol w="1296144"/>
                <a:gridCol w="792088"/>
                <a:gridCol w="626287"/>
                <a:gridCol w="669856"/>
              </a:tblGrid>
              <a:tr h="471598">
                <a:tc>
                  <a:txBody>
                    <a:bodyPr/>
                    <a:lstStyle/>
                    <a:p>
                      <a:pPr algn="just">
                        <a:lnSpc>
                          <a:spcPct val="115000"/>
                        </a:lnSpc>
                        <a:spcAft>
                          <a:spcPts val="0"/>
                        </a:spcAft>
                      </a:pPr>
                      <a:r>
                        <a:rPr lang="en-GB" sz="1600" kern="1200" dirty="0">
                          <a:solidFill>
                            <a:schemeClr val="tx1"/>
                          </a:solidFill>
                          <a:effectLst/>
                        </a:rPr>
                        <a:t>Variable</a:t>
                      </a: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56705" marR="56705" marT="7876" marB="0"/>
                </a:tc>
                <a:tc>
                  <a:txBody>
                    <a:bodyPr/>
                    <a:lstStyle/>
                    <a:p>
                      <a:pPr algn="ctr">
                        <a:lnSpc>
                          <a:spcPct val="115000"/>
                        </a:lnSpc>
                        <a:spcAft>
                          <a:spcPts val="0"/>
                        </a:spcAft>
                      </a:pPr>
                      <a:r>
                        <a:rPr lang="en-GB" sz="1600" kern="1200" dirty="0">
                          <a:solidFill>
                            <a:schemeClr val="tx1"/>
                          </a:solidFill>
                          <a:effectLst/>
                        </a:rPr>
                        <a:t>Groups</a:t>
                      </a: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0"/>
                        </a:spcAft>
                      </a:pPr>
                      <a:r>
                        <a:rPr lang="en-GB" sz="1600" kern="1200" dirty="0">
                          <a:solidFill>
                            <a:schemeClr val="tx1"/>
                          </a:solidFill>
                          <a:effectLst/>
                        </a:rPr>
                        <a:t>N</a:t>
                      </a: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0"/>
                        </a:spcAft>
                      </a:pPr>
                      <a:r>
                        <a:rPr lang="en-GB" sz="1600" baseline="30000" dirty="0" err="1" smtClean="0">
                          <a:solidFill>
                            <a:schemeClr val="tx1"/>
                          </a:solidFill>
                          <a:effectLst/>
                        </a:rPr>
                        <a:t>a</a:t>
                      </a:r>
                      <a:r>
                        <a:rPr lang="en-GB" sz="1600" dirty="0" err="1" smtClean="0">
                          <a:solidFill>
                            <a:schemeClr val="tx1"/>
                          </a:solidFill>
                          <a:effectLst/>
                        </a:rPr>
                        <a:t>M</a:t>
                      </a:r>
                      <a:r>
                        <a:rPr lang="en-GB" sz="1600" dirty="0" smtClean="0">
                          <a:solidFill>
                            <a:schemeClr val="tx1"/>
                          </a:solidFill>
                          <a:effectLst/>
                        </a:rPr>
                        <a:t> (SD)</a:t>
                      </a: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56705" marR="56705" marT="7876" marB="0"/>
                </a:tc>
                <a:tc>
                  <a:txBody>
                    <a:bodyPr/>
                    <a:lstStyle/>
                    <a:p>
                      <a:pPr algn="ctr">
                        <a:lnSpc>
                          <a:spcPct val="115000"/>
                        </a:lnSpc>
                        <a:spcAft>
                          <a:spcPts val="0"/>
                        </a:spcAft>
                      </a:pPr>
                      <a:r>
                        <a:rPr lang="en-GB" sz="1600" kern="1200" baseline="30000" dirty="0" err="1" smtClean="0">
                          <a:solidFill>
                            <a:schemeClr val="tx1"/>
                          </a:solidFill>
                          <a:effectLst/>
                        </a:rPr>
                        <a:t>b</a:t>
                      </a:r>
                      <a:r>
                        <a:rPr lang="en-GB" sz="1600" kern="1200" dirty="0" err="1" smtClean="0">
                          <a:solidFill>
                            <a:schemeClr val="tx1"/>
                          </a:solidFill>
                          <a:effectLst/>
                        </a:rPr>
                        <a:t>M</a:t>
                      </a:r>
                      <a:r>
                        <a:rPr lang="en-GB" sz="1600" i="1" kern="1200" dirty="0" err="1" smtClean="0">
                          <a:solidFill>
                            <a:schemeClr val="tx1"/>
                          </a:solidFill>
                          <a:effectLst/>
                        </a:rPr>
                        <a:t>dn</a:t>
                      </a:r>
                      <a:endParaRPr lang="en-GB" sz="1600" i="1" dirty="0">
                        <a:solidFill>
                          <a:schemeClr val="tx1"/>
                        </a:solidFill>
                        <a:effectLst/>
                        <a:latin typeface="+mn-lt"/>
                        <a:ea typeface="Calibri" panose="020F0502020204030204" pitchFamily="34" charset="0"/>
                        <a:cs typeface="Times New Roman" panose="02020603050405020304" pitchFamily="18" charset="0"/>
                      </a:endParaRPr>
                    </a:p>
                  </a:txBody>
                  <a:tcPr marL="56705" marR="56705" marT="7876" marB="0"/>
                </a:tc>
                <a:tc>
                  <a:txBody>
                    <a:bodyPr/>
                    <a:lstStyle/>
                    <a:p>
                      <a:pPr algn="ctr">
                        <a:lnSpc>
                          <a:spcPct val="115000"/>
                        </a:lnSpc>
                        <a:spcAft>
                          <a:spcPts val="0"/>
                        </a:spcAft>
                      </a:pPr>
                      <a:r>
                        <a:rPr lang="en-GB" sz="1600" kern="1200" dirty="0">
                          <a:solidFill>
                            <a:schemeClr val="tx1"/>
                          </a:solidFill>
                          <a:effectLst/>
                        </a:rPr>
                        <a:t>p-value</a:t>
                      </a: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56705" marR="56705" marT="7876" marB="0"/>
                </a:tc>
                <a:tc>
                  <a:txBody>
                    <a:bodyPr/>
                    <a:lstStyle/>
                    <a:p>
                      <a:pPr algn="ctr">
                        <a:lnSpc>
                          <a:spcPct val="115000"/>
                        </a:lnSpc>
                        <a:spcAft>
                          <a:spcPts val="0"/>
                        </a:spcAft>
                      </a:pPr>
                      <a:r>
                        <a:rPr lang="en-GB" sz="1600" kern="1200" dirty="0">
                          <a:solidFill>
                            <a:schemeClr val="tx1"/>
                          </a:solidFill>
                          <a:effectLst/>
                        </a:rPr>
                        <a:t>Effect size</a:t>
                      </a: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56705" marR="56705" marT="7876" marB="0"/>
                </a:tc>
              </a:tr>
              <a:tr h="727436">
                <a:tc>
                  <a:txBody>
                    <a:bodyPr/>
                    <a:lstStyle/>
                    <a:p>
                      <a:pPr>
                        <a:lnSpc>
                          <a:spcPct val="100000"/>
                        </a:lnSpc>
                        <a:spcAft>
                          <a:spcPts val="0"/>
                        </a:spcAft>
                      </a:pPr>
                      <a:r>
                        <a:rPr lang="en-GB" sz="1600" kern="1200" dirty="0" smtClean="0">
                          <a:solidFill>
                            <a:schemeClr val="tx1"/>
                          </a:solidFill>
                          <a:effectLst/>
                        </a:rPr>
                        <a:t>SDS-khat scores</a:t>
                      </a:r>
                      <a:endParaRPr lang="en-GB" sz="1600" dirty="0" smtClean="0">
                        <a:solidFill>
                          <a:schemeClr val="tx1"/>
                        </a:solidFill>
                        <a:effectLst/>
                      </a:endParaRPr>
                    </a:p>
                    <a:p>
                      <a:pPr>
                        <a:lnSpc>
                          <a:spcPct val="100000"/>
                        </a:lnSpc>
                        <a:spcAft>
                          <a:spcPts val="0"/>
                        </a:spcAft>
                      </a:pPr>
                      <a:r>
                        <a:rPr lang="en-GB" sz="1600" kern="1200" dirty="0">
                          <a:solidFill>
                            <a:schemeClr val="tx1"/>
                          </a:solidFill>
                          <a:effectLst/>
                        </a:rPr>
                        <a:t> </a:t>
                      </a: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56705" marR="56705" marT="7876" marB="0" anchor="ct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GB" sz="1600" kern="1200" baseline="0" dirty="0" smtClean="0">
                          <a:effectLst/>
                          <a:latin typeface="+mn-lt"/>
                        </a:rPr>
                        <a:t>1-2days/week STKU</a:t>
                      </a:r>
                    </a:p>
                    <a:p>
                      <a:pPr marL="0" marR="0" indent="0" algn="ctr" defTabSz="914400" rtl="0" eaLnBrk="1" fontAlgn="auto" latinLnBrk="0" hangingPunct="1">
                        <a:lnSpc>
                          <a:spcPct val="150000"/>
                        </a:lnSpc>
                        <a:spcBef>
                          <a:spcPts val="0"/>
                        </a:spcBef>
                        <a:spcAft>
                          <a:spcPts val="0"/>
                        </a:spcAft>
                        <a:buClrTx/>
                        <a:buSzTx/>
                        <a:buFontTx/>
                        <a:buNone/>
                        <a:tabLst/>
                        <a:defRPr/>
                      </a:pPr>
                      <a:r>
                        <a:rPr lang="en-GB" sz="1600" kern="1200" baseline="0" dirty="0" smtClean="0">
                          <a:effectLst/>
                          <a:latin typeface="+mn-lt"/>
                        </a:rPr>
                        <a:t>≥3days/week STKU</a:t>
                      </a:r>
                      <a:r>
                        <a:rPr lang="en-GB" sz="1600" kern="1200" baseline="30000" dirty="0" smtClean="0">
                          <a:effectLst/>
                          <a:latin typeface="+mn-lt"/>
                        </a:rPr>
                        <a:t> </a:t>
                      </a:r>
                      <a:endParaRPr lang="en-GB" sz="1600" b="0" dirty="0" smtClean="0">
                        <a:solidFill>
                          <a:schemeClr val="tx1"/>
                        </a:solidFill>
                        <a:effectLst/>
                        <a:latin typeface="+mn-lt"/>
                      </a:endParaRPr>
                    </a:p>
                  </a:txBody>
                  <a:tcPr marL="0" marR="0" marT="0" marB="0"/>
                </a:tc>
                <a:tc>
                  <a:txBody>
                    <a:bodyPr/>
                    <a:lstStyle/>
                    <a:p>
                      <a:pPr algn="ctr">
                        <a:lnSpc>
                          <a:spcPct val="150000"/>
                        </a:lnSpc>
                        <a:spcAft>
                          <a:spcPts val="0"/>
                        </a:spcAft>
                      </a:pPr>
                      <a:r>
                        <a:rPr lang="en-GB" sz="1600" kern="1200" dirty="0" smtClean="0">
                          <a:effectLst/>
                          <a:latin typeface="+mn-lt"/>
                        </a:rPr>
                        <a:t>24</a:t>
                      </a:r>
                      <a:endParaRPr lang="en-GB" sz="1600" dirty="0">
                        <a:effectLst/>
                        <a:latin typeface="+mn-lt"/>
                      </a:endParaRPr>
                    </a:p>
                    <a:p>
                      <a:pPr algn="ctr">
                        <a:lnSpc>
                          <a:spcPct val="150000"/>
                        </a:lnSpc>
                        <a:spcAft>
                          <a:spcPts val="0"/>
                        </a:spcAft>
                      </a:pPr>
                      <a:r>
                        <a:rPr lang="en-GB" sz="1600" kern="1200" dirty="0">
                          <a:effectLst/>
                          <a:latin typeface="+mn-lt"/>
                        </a:rPr>
                        <a:t>18</a:t>
                      </a: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50000"/>
                        </a:lnSpc>
                        <a:spcAft>
                          <a:spcPts val="0"/>
                        </a:spcAft>
                      </a:pPr>
                      <a:r>
                        <a:rPr lang="en-GB" sz="1600" dirty="0" smtClean="0">
                          <a:effectLst/>
                          <a:latin typeface="+mn-lt"/>
                        </a:rPr>
                        <a:t>3.25 ( 3.67)</a:t>
                      </a:r>
                      <a:endParaRPr lang="en-GB" sz="1600" dirty="0">
                        <a:effectLst/>
                        <a:latin typeface="+mn-lt"/>
                      </a:endParaRPr>
                    </a:p>
                    <a:p>
                      <a:pPr algn="ctr">
                        <a:lnSpc>
                          <a:spcPct val="150000"/>
                        </a:lnSpc>
                        <a:spcAft>
                          <a:spcPts val="0"/>
                        </a:spcAft>
                      </a:pPr>
                      <a:r>
                        <a:rPr lang="en-GB" sz="1600" dirty="0">
                          <a:effectLst/>
                          <a:latin typeface="+mn-lt"/>
                        </a:rPr>
                        <a:t>8.17 </a:t>
                      </a:r>
                      <a:r>
                        <a:rPr lang="en-GB" sz="1600" dirty="0" smtClean="0">
                          <a:effectLst/>
                          <a:latin typeface="+mn-lt"/>
                        </a:rPr>
                        <a:t>( 3.68)</a:t>
                      </a: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56705" marR="56705" marT="7876" marB="0" anchor="ct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GB" sz="1600" dirty="0" smtClean="0">
                          <a:effectLst/>
                          <a:latin typeface="+mn-lt"/>
                        </a:rPr>
                        <a:t>2.00</a:t>
                      </a:r>
                    </a:p>
                    <a:p>
                      <a:pPr marL="0" marR="0" indent="0" algn="ctr" defTabSz="914400" rtl="0" eaLnBrk="1" fontAlgn="auto" latinLnBrk="0" hangingPunct="1">
                        <a:lnSpc>
                          <a:spcPct val="150000"/>
                        </a:lnSpc>
                        <a:spcBef>
                          <a:spcPts val="0"/>
                        </a:spcBef>
                        <a:spcAft>
                          <a:spcPts val="0"/>
                        </a:spcAft>
                        <a:buClrTx/>
                        <a:buSzTx/>
                        <a:buFontTx/>
                        <a:buNone/>
                        <a:tabLst/>
                        <a:defRPr/>
                      </a:pPr>
                      <a:r>
                        <a:rPr lang="en-GB" sz="1600" dirty="0" smtClean="0">
                          <a:effectLst/>
                          <a:latin typeface="+mn-lt"/>
                        </a:rPr>
                        <a:t>8.00</a:t>
                      </a:r>
                      <a:endParaRPr lang="en-GB" sz="1600" dirty="0" smtClean="0">
                        <a:solidFill>
                          <a:schemeClr val="tx1"/>
                        </a:solidFill>
                        <a:effectLst/>
                        <a:latin typeface="+mn-lt"/>
                        <a:ea typeface="Calibri" panose="020F0502020204030204" pitchFamily="34" charset="0"/>
                        <a:cs typeface="Times New Roman" panose="02020603050405020304" pitchFamily="18" charset="0"/>
                      </a:endParaRPr>
                    </a:p>
                  </a:txBody>
                  <a:tcPr marL="56705" marR="56705" marT="7876" marB="0" anchor="ctr"/>
                </a:tc>
                <a:tc>
                  <a:txBody>
                    <a:bodyPr/>
                    <a:lstStyle/>
                    <a:p>
                      <a:pPr algn="r">
                        <a:lnSpc>
                          <a:spcPct val="150000"/>
                        </a:lnSpc>
                        <a:spcAft>
                          <a:spcPts val="0"/>
                        </a:spcAft>
                      </a:pPr>
                      <a:r>
                        <a:rPr lang="en-GB" sz="1600" b="1" kern="1200" dirty="0" smtClean="0">
                          <a:effectLst/>
                          <a:latin typeface="+mn-lt"/>
                        </a:rPr>
                        <a:t>0.001</a:t>
                      </a:r>
                      <a:endParaRPr lang="en-GB" sz="1600" b="1" dirty="0">
                        <a:solidFill>
                          <a:schemeClr val="tx1"/>
                        </a:solidFill>
                        <a:effectLst/>
                        <a:latin typeface="+mn-lt"/>
                        <a:ea typeface="Calibri" panose="020F0502020204030204" pitchFamily="34" charset="0"/>
                        <a:cs typeface="Times New Roman" panose="02020603050405020304" pitchFamily="18" charset="0"/>
                      </a:endParaRPr>
                    </a:p>
                  </a:txBody>
                  <a:tcPr marL="56705" marR="56705" marT="7876" marB="0" anchor="ctr"/>
                </a:tc>
                <a:tc>
                  <a:txBody>
                    <a:bodyPr/>
                    <a:lstStyle/>
                    <a:p>
                      <a:pPr algn="r">
                        <a:lnSpc>
                          <a:spcPct val="100000"/>
                        </a:lnSpc>
                        <a:spcAft>
                          <a:spcPts val="0"/>
                        </a:spcAft>
                      </a:pPr>
                      <a:endParaRPr lang="en-GB" sz="1600" kern="1200" dirty="0" smtClean="0">
                        <a:effectLst/>
                        <a:latin typeface="+mn-lt"/>
                      </a:endParaRPr>
                    </a:p>
                    <a:p>
                      <a:pPr algn="r">
                        <a:lnSpc>
                          <a:spcPct val="100000"/>
                        </a:lnSpc>
                        <a:spcAft>
                          <a:spcPts val="0"/>
                        </a:spcAft>
                      </a:pPr>
                      <a:r>
                        <a:rPr lang="en-GB" sz="1600" kern="1200" dirty="0" smtClean="0">
                          <a:effectLst/>
                          <a:latin typeface="+mn-lt"/>
                        </a:rPr>
                        <a:t>0.53</a:t>
                      </a:r>
                    </a:p>
                    <a:p>
                      <a:pPr algn="r">
                        <a:lnSpc>
                          <a:spcPct val="100000"/>
                        </a:lnSpc>
                        <a:spcAft>
                          <a:spcPts val="0"/>
                        </a:spcAft>
                      </a:pP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56705" marR="56705" marT="7876" marB="0" anchor="ctr"/>
                </a:tc>
              </a:tr>
              <a:tr h="748122">
                <a:tc>
                  <a:txBody>
                    <a:bodyPr/>
                    <a:lstStyle/>
                    <a:p>
                      <a:pPr>
                        <a:lnSpc>
                          <a:spcPct val="100000"/>
                        </a:lnSpc>
                        <a:spcAft>
                          <a:spcPts val="0"/>
                        </a:spcAft>
                      </a:pPr>
                      <a:r>
                        <a:rPr lang="en-GB" sz="1600" kern="1200" dirty="0" smtClean="0">
                          <a:solidFill>
                            <a:schemeClr val="tx1"/>
                          </a:solidFill>
                          <a:effectLst/>
                        </a:rPr>
                        <a:t>DSM-IV scores</a:t>
                      </a:r>
                      <a:endParaRPr lang="en-GB" sz="1600" dirty="0">
                        <a:solidFill>
                          <a:schemeClr val="tx1"/>
                        </a:solidFill>
                        <a:effectLst/>
                      </a:endParaRPr>
                    </a:p>
                    <a:p>
                      <a:pPr>
                        <a:lnSpc>
                          <a:spcPct val="100000"/>
                        </a:lnSpc>
                        <a:spcAft>
                          <a:spcPts val="0"/>
                        </a:spcAft>
                      </a:pPr>
                      <a:r>
                        <a:rPr lang="en-GB" sz="1600" kern="1200" dirty="0">
                          <a:solidFill>
                            <a:schemeClr val="tx1"/>
                          </a:solidFill>
                          <a:effectLst/>
                        </a:rPr>
                        <a:t> </a:t>
                      </a: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56705" marR="56705" marT="7876" marB="0" anchor="ct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GB" sz="1600" kern="1200" baseline="0" dirty="0" smtClean="0">
                          <a:effectLst/>
                          <a:latin typeface="+mn-lt"/>
                        </a:rPr>
                        <a:t>1-2days/week STKU</a:t>
                      </a:r>
                    </a:p>
                    <a:p>
                      <a:pPr marL="0" marR="0" indent="0" algn="ctr" defTabSz="914400" rtl="0" eaLnBrk="1" fontAlgn="auto" latinLnBrk="0" hangingPunct="1">
                        <a:lnSpc>
                          <a:spcPct val="150000"/>
                        </a:lnSpc>
                        <a:spcBef>
                          <a:spcPts val="0"/>
                        </a:spcBef>
                        <a:spcAft>
                          <a:spcPts val="0"/>
                        </a:spcAft>
                        <a:buClrTx/>
                        <a:buSzTx/>
                        <a:buFontTx/>
                        <a:buNone/>
                        <a:tabLst/>
                        <a:defRPr/>
                      </a:pPr>
                      <a:r>
                        <a:rPr lang="en-GB" sz="1600" kern="1200" baseline="0" dirty="0" smtClean="0">
                          <a:effectLst/>
                          <a:latin typeface="+mn-lt"/>
                        </a:rPr>
                        <a:t>≥3days/week STKU</a:t>
                      </a: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50000"/>
                        </a:lnSpc>
                        <a:spcAft>
                          <a:spcPts val="0"/>
                        </a:spcAft>
                      </a:pPr>
                      <a:r>
                        <a:rPr lang="en-GB" sz="1600" kern="1200" dirty="0" smtClean="0">
                          <a:effectLst/>
                          <a:latin typeface="+mn-lt"/>
                        </a:rPr>
                        <a:t>24</a:t>
                      </a:r>
                      <a:endParaRPr lang="en-GB" sz="1600" dirty="0">
                        <a:effectLst/>
                        <a:latin typeface="+mn-lt"/>
                      </a:endParaRPr>
                    </a:p>
                    <a:p>
                      <a:pPr algn="ctr">
                        <a:lnSpc>
                          <a:spcPct val="150000"/>
                        </a:lnSpc>
                        <a:spcAft>
                          <a:spcPts val="0"/>
                        </a:spcAft>
                      </a:pPr>
                      <a:r>
                        <a:rPr lang="en-GB" sz="1600" kern="1200" dirty="0">
                          <a:effectLst/>
                          <a:latin typeface="+mn-lt"/>
                        </a:rPr>
                        <a:t>18</a:t>
                      </a: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50000"/>
                        </a:lnSpc>
                        <a:spcAft>
                          <a:spcPts val="0"/>
                        </a:spcAft>
                      </a:pPr>
                      <a:r>
                        <a:rPr lang="en-GB" sz="1600" dirty="0" smtClean="0">
                          <a:effectLst/>
                          <a:latin typeface="+mn-lt"/>
                        </a:rPr>
                        <a:t>0.83  (1.37)</a:t>
                      </a:r>
                      <a:endParaRPr lang="en-GB" sz="1600" dirty="0">
                        <a:effectLst/>
                        <a:latin typeface="+mn-lt"/>
                      </a:endParaRPr>
                    </a:p>
                    <a:p>
                      <a:pPr algn="ctr">
                        <a:lnSpc>
                          <a:spcPct val="150000"/>
                        </a:lnSpc>
                        <a:spcAft>
                          <a:spcPts val="0"/>
                        </a:spcAft>
                      </a:pPr>
                      <a:r>
                        <a:rPr lang="en-GB" sz="1600" dirty="0" smtClean="0">
                          <a:effectLst/>
                          <a:latin typeface="+mn-lt"/>
                        </a:rPr>
                        <a:t>2.22 (2.18)</a:t>
                      </a: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56705" marR="56705" marT="7876" marB="0" anchor="ct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GB" sz="1600" dirty="0" smtClean="0">
                          <a:effectLst/>
                          <a:latin typeface="+mn-lt"/>
                        </a:rPr>
                        <a:t>0.00</a:t>
                      </a:r>
                    </a:p>
                    <a:p>
                      <a:pPr marL="0" marR="0" indent="0" algn="ctr" defTabSz="914400" rtl="0" eaLnBrk="1" fontAlgn="auto" latinLnBrk="0" hangingPunct="1">
                        <a:lnSpc>
                          <a:spcPct val="150000"/>
                        </a:lnSpc>
                        <a:spcBef>
                          <a:spcPts val="0"/>
                        </a:spcBef>
                        <a:spcAft>
                          <a:spcPts val="0"/>
                        </a:spcAft>
                        <a:buClrTx/>
                        <a:buSzTx/>
                        <a:buFontTx/>
                        <a:buNone/>
                        <a:tabLst/>
                        <a:defRPr/>
                      </a:pPr>
                      <a:r>
                        <a:rPr lang="en-GB" sz="1600" dirty="0" smtClean="0">
                          <a:effectLst/>
                          <a:latin typeface="+mn-lt"/>
                        </a:rPr>
                        <a:t>2.00</a:t>
                      </a:r>
                      <a:endParaRPr lang="en-GB" sz="1600" dirty="0" smtClean="0">
                        <a:solidFill>
                          <a:schemeClr val="tx1"/>
                        </a:solidFill>
                        <a:effectLst/>
                        <a:latin typeface="+mn-lt"/>
                        <a:ea typeface="Calibri" panose="020F0502020204030204" pitchFamily="34" charset="0"/>
                        <a:cs typeface="Times New Roman" panose="02020603050405020304" pitchFamily="18" charset="0"/>
                      </a:endParaRPr>
                    </a:p>
                  </a:txBody>
                  <a:tcPr marL="56705" marR="56705" marT="7876" marB="0" anchor="ctr"/>
                </a:tc>
                <a:tc>
                  <a:txBody>
                    <a:bodyPr/>
                    <a:lstStyle/>
                    <a:p>
                      <a:pPr algn="r">
                        <a:lnSpc>
                          <a:spcPct val="150000"/>
                        </a:lnSpc>
                        <a:spcAft>
                          <a:spcPts val="0"/>
                        </a:spcAft>
                      </a:pPr>
                      <a:r>
                        <a:rPr lang="en-GB" sz="1600" b="1" kern="1200" dirty="0">
                          <a:effectLst/>
                          <a:latin typeface="+mn-lt"/>
                        </a:rPr>
                        <a:t> 0.015</a:t>
                      </a:r>
                      <a:endParaRPr lang="en-GB" sz="1600" b="1" dirty="0">
                        <a:solidFill>
                          <a:schemeClr val="tx1"/>
                        </a:solidFill>
                        <a:effectLst/>
                        <a:latin typeface="+mn-lt"/>
                        <a:ea typeface="Calibri" panose="020F0502020204030204" pitchFamily="34" charset="0"/>
                        <a:cs typeface="Times New Roman" panose="02020603050405020304" pitchFamily="18" charset="0"/>
                      </a:endParaRPr>
                    </a:p>
                  </a:txBody>
                  <a:tcPr marL="56705" marR="56705" marT="7876" marB="0" anchor="ctr"/>
                </a:tc>
                <a:tc>
                  <a:txBody>
                    <a:bodyPr/>
                    <a:lstStyle/>
                    <a:p>
                      <a:pPr algn="r">
                        <a:lnSpc>
                          <a:spcPct val="150000"/>
                        </a:lnSpc>
                        <a:spcAft>
                          <a:spcPts val="0"/>
                        </a:spcAft>
                      </a:pPr>
                      <a:r>
                        <a:rPr lang="en-GB" sz="1600" kern="1200" dirty="0">
                          <a:effectLst/>
                          <a:latin typeface="+mn-lt"/>
                        </a:rPr>
                        <a:t> 0.35</a:t>
                      </a: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56705" marR="56705" marT="7876" marB="0" anchor="ctr"/>
                </a:tc>
              </a:tr>
              <a:tr h="766652">
                <a:tc>
                  <a:txBody>
                    <a:bodyPr/>
                    <a:lstStyle/>
                    <a:p>
                      <a:pPr>
                        <a:lnSpc>
                          <a:spcPct val="100000"/>
                        </a:lnSpc>
                        <a:spcAft>
                          <a:spcPts val="0"/>
                        </a:spcAft>
                      </a:pPr>
                      <a:r>
                        <a:rPr lang="en-GB" sz="1600" kern="1200" baseline="30000" dirty="0" err="1">
                          <a:solidFill>
                            <a:schemeClr val="tx1"/>
                          </a:solidFill>
                          <a:effectLst/>
                        </a:rPr>
                        <a:t>c</a:t>
                      </a:r>
                      <a:r>
                        <a:rPr lang="en-GB" sz="1600" kern="1200" dirty="0" err="1">
                          <a:solidFill>
                            <a:schemeClr val="tx1"/>
                          </a:solidFill>
                          <a:effectLst/>
                        </a:rPr>
                        <a:t>Amount</a:t>
                      </a:r>
                      <a:r>
                        <a:rPr lang="en-GB" sz="1600" kern="1200" dirty="0">
                          <a:solidFill>
                            <a:schemeClr val="tx1"/>
                          </a:solidFill>
                          <a:effectLst/>
                        </a:rPr>
                        <a:t> of khat chewed during typical khat session </a:t>
                      </a: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56705" marR="56705" marT="7876" marB="0" anchor="ct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GB" sz="1600" kern="1200" baseline="0" dirty="0" smtClean="0">
                          <a:effectLst/>
                          <a:latin typeface="+mn-lt"/>
                        </a:rPr>
                        <a:t>1-2days/week STKU</a:t>
                      </a:r>
                    </a:p>
                    <a:p>
                      <a:pPr marL="0" marR="0" indent="0" algn="ctr" defTabSz="914400" rtl="0" eaLnBrk="1" fontAlgn="auto" latinLnBrk="0" hangingPunct="1">
                        <a:lnSpc>
                          <a:spcPct val="150000"/>
                        </a:lnSpc>
                        <a:spcBef>
                          <a:spcPts val="0"/>
                        </a:spcBef>
                        <a:spcAft>
                          <a:spcPts val="0"/>
                        </a:spcAft>
                        <a:buClrTx/>
                        <a:buSzTx/>
                        <a:buFontTx/>
                        <a:buNone/>
                        <a:tabLst/>
                        <a:defRPr/>
                      </a:pPr>
                      <a:r>
                        <a:rPr lang="en-GB" sz="1600" kern="1200" baseline="0" dirty="0" smtClean="0">
                          <a:effectLst/>
                          <a:latin typeface="+mn-lt"/>
                        </a:rPr>
                        <a:t>≥3days/week STKU</a:t>
                      </a: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50000"/>
                        </a:lnSpc>
                        <a:spcAft>
                          <a:spcPts val="0"/>
                        </a:spcAft>
                      </a:pPr>
                      <a:r>
                        <a:rPr lang="en-GB" sz="1600" kern="1200">
                          <a:effectLst/>
                          <a:latin typeface="+mn-lt"/>
                        </a:rPr>
                        <a:t>24</a:t>
                      </a:r>
                      <a:endParaRPr lang="en-GB" sz="1600">
                        <a:effectLst/>
                        <a:latin typeface="+mn-lt"/>
                      </a:endParaRPr>
                    </a:p>
                    <a:p>
                      <a:pPr algn="ctr">
                        <a:lnSpc>
                          <a:spcPct val="150000"/>
                        </a:lnSpc>
                        <a:spcAft>
                          <a:spcPts val="0"/>
                        </a:spcAft>
                      </a:pPr>
                      <a:r>
                        <a:rPr lang="en-GB" sz="1600" kern="1200">
                          <a:effectLst/>
                          <a:latin typeface="+mn-lt"/>
                        </a:rPr>
                        <a:t>18</a:t>
                      </a:r>
                      <a:endParaRPr lang="en-GB" sz="160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50000"/>
                        </a:lnSpc>
                        <a:spcAft>
                          <a:spcPts val="0"/>
                        </a:spcAft>
                      </a:pPr>
                      <a:r>
                        <a:rPr lang="en-GB" sz="1600" dirty="0">
                          <a:effectLst/>
                          <a:latin typeface="+mn-lt"/>
                        </a:rPr>
                        <a:t>1.44 </a:t>
                      </a:r>
                      <a:r>
                        <a:rPr lang="en-GB" sz="1600" dirty="0" smtClean="0">
                          <a:effectLst/>
                          <a:latin typeface="+mn-lt"/>
                        </a:rPr>
                        <a:t>(0.90)</a:t>
                      </a:r>
                      <a:endParaRPr lang="en-GB" sz="1600" dirty="0">
                        <a:effectLst/>
                        <a:latin typeface="+mn-lt"/>
                      </a:endParaRPr>
                    </a:p>
                    <a:p>
                      <a:pPr algn="ctr">
                        <a:lnSpc>
                          <a:spcPct val="150000"/>
                        </a:lnSpc>
                        <a:spcAft>
                          <a:spcPts val="0"/>
                        </a:spcAft>
                      </a:pPr>
                      <a:r>
                        <a:rPr lang="en-GB" sz="1600" dirty="0" smtClean="0">
                          <a:effectLst/>
                          <a:latin typeface="+mn-lt"/>
                        </a:rPr>
                        <a:t>2.39 (1.01)</a:t>
                      </a: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56705" marR="56705" marT="7876" marB="0" anchor="ct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GB" sz="1600" dirty="0" smtClean="0">
                          <a:effectLst/>
                          <a:latin typeface="+mn-lt"/>
                        </a:rPr>
                        <a:t>1.00</a:t>
                      </a:r>
                    </a:p>
                    <a:p>
                      <a:pPr marL="0" marR="0" indent="0" algn="ctr" defTabSz="914400" rtl="0" eaLnBrk="1" fontAlgn="auto" latinLnBrk="0" hangingPunct="1">
                        <a:lnSpc>
                          <a:spcPct val="150000"/>
                        </a:lnSpc>
                        <a:spcBef>
                          <a:spcPts val="0"/>
                        </a:spcBef>
                        <a:spcAft>
                          <a:spcPts val="0"/>
                        </a:spcAft>
                        <a:buClrTx/>
                        <a:buSzTx/>
                        <a:buFontTx/>
                        <a:buNone/>
                        <a:tabLst/>
                        <a:defRPr/>
                      </a:pPr>
                      <a:r>
                        <a:rPr lang="en-GB" sz="1600" dirty="0" smtClean="0">
                          <a:effectLst/>
                          <a:latin typeface="+mn-lt"/>
                        </a:rPr>
                        <a:t>2.50</a:t>
                      </a:r>
                      <a:endParaRPr lang="en-GB" sz="1600" dirty="0" smtClean="0">
                        <a:solidFill>
                          <a:schemeClr val="tx1"/>
                        </a:solidFill>
                        <a:effectLst/>
                        <a:latin typeface="+mn-lt"/>
                        <a:ea typeface="Calibri" panose="020F0502020204030204" pitchFamily="34" charset="0"/>
                        <a:cs typeface="Times New Roman" panose="02020603050405020304" pitchFamily="18" charset="0"/>
                      </a:endParaRPr>
                    </a:p>
                  </a:txBody>
                  <a:tcPr marL="56705" marR="56705" marT="7876" marB="0" anchor="ctr"/>
                </a:tc>
                <a:tc>
                  <a:txBody>
                    <a:bodyPr/>
                    <a:lstStyle/>
                    <a:p>
                      <a:pPr algn="r">
                        <a:lnSpc>
                          <a:spcPct val="150000"/>
                        </a:lnSpc>
                        <a:spcAft>
                          <a:spcPts val="0"/>
                        </a:spcAft>
                      </a:pPr>
                      <a:r>
                        <a:rPr lang="en-GB" sz="1600" b="1" kern="1200" dirty="0">
                          <a:effectLst/>
                          <a:latin typeface="+mn-lt"/>
                        </a:rPr>
                        <a:t> 0.002</a:t>
                      </a:r>
                      <a:endParaRPr lang="en-GB" sz="1600" b="1" dirty="0">
                        <a:solidFill>
                          <a:schemeClr val="tx1"/>
                        </a:solidFill>
                        <a:effectLst/>
                        <a:latin typeface="+mn-lt"/>
                        <a:ea typeface="Calibri" panose="020F0502020204030204" pitchFamily="34" charset="0"/>
                        <a:cs typeface="Times New Roman" panose="02020603050405020304" pitchFamily="18" charset="0"/>
                      </a:endParaRPr>
                    </a:p>
                  </a:txBody>
                  <a:tcPr marL="56705" marR="56705" marT="7876" marB="0" anchor="ctr"/>
                </a:tc>
                <a:tc>
                  <a:txBody>
                    <a:bodyPr/>
                    <a:lstStyle/>
                    <a:p>
                      <a:pPr algn="r">
                        <a:lnSpc>
                          <a:spcPct val="150000"/>
                        </a:lnSpc>
                        <a:spcAft>
                          <a:spcPts val="0"/>
                        </a:spcAft>
                      </a:pPr>
                      <a:r>
                        <a:rPr lang="en-GB" sz="1600" kern="1200" dirty="0">
                          <a:effectLst/>
                          <a:latin typeface="+mn-lt"/>
                        </a:rPr>
                        <a:t> 0.48</a:t>
                      </a: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56705" marR="56705" marT="7876" marB="0" anchor="ctr"/>
                </a:tc>
              </a:tr>
              <a:tr h="785182">
                <a:tc>
                  <a:txBody>
                    <a:bodyPr/>
                    <a:lstStyle/>
                    <a:p>
                      <a:pPr>
                        <a:lnSpc>
                          <a:spcPct val="115000"/>
                        </a:lnSpc>
                        <a:spcAft>
                          <a:spcPts val="0"/>
                        </a:spcAft>
                      </a:pPr>
                      <a:r>
                        <a:rPr lang="en-GB" sz="1200" kern="1200" baseline="30000" dirty="0" err="1">
                          <a:solidFill>
                            <a:schemeClr val="tx1"/>
                          </a:solidFill>
                          <a:effectLst/>
                        </a:rPr>
                        <a:t>C</a:t>
                      </a:r>
                      <a:r>
                        <a:rPr lang="en-GB" sz="1600" kern="1200" dirty="0" err="1">
                          <a:solidFill>
                            <a:schemeClr val="tx1"/>
                          </a:solidFill>
                          <a:effectLst/>
                        </a:rPr>
                        <a:t>Cigarettes</a:t>
                      </a:r>
                      <a:r>
                        <a:rPr lang="en-GB" sz="1600" kern="1200" dirty="0">
                          <a:solidFill>
                            <a:schemeClr val="tx1"/>
                          </a:solidFill>
                          <a:effectLst/>
                        </a:rPr>
                        <a:t> smoked when chewing </a:t>
                      </a: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56705" marR="56705" marT="7876" marB="0" anchor="ct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GB" sz="1600" kern="1200" baseline="0" dirty="0" smtClean="0">
                          <a:effectLst/>
                          <a:latin typeface="+mn-lt"/>
                        </a:rPr>
                        <a:t>1-2days/week STKU</a:t>
                      </a:r>
                    </a:p>
                    <a:p>
                      <a:pPr marL="0" marR="0" indent="0" algn="ctr" defTabSz="914400" rtl="0" eaLnBrk="1" fontAlgn="auto" latinLnBrk="0" hangingPunct="1">
                        <a:lnSpc>
                          <a:spcPct val="150000"/>
                        </a:lnSpc>
                        <a:spcBef>
                          <a:spcPts val="0"/>
                        </a:spcBef>
                        <a:spcAft>
                          <a:spcPts val="0"/>
                        </a:spcAft>
                        <a:buClrTx/>
                        <a:buSzTx/>
                        <a:buFontTx/>
                        <a:buNone/>
                        <a:tabLst/>
                        <a:defRPr/>
                      </a:pPr>
                      <a:r>
                        <a:rPr lang="en-GB" sz="1600" kern="1200" baseline="0" dirty="0" smtClean="0">
                          <a:effectLst/>
                          <a:latin typeface="+mn-lt"/>
                        </a:rPr>
                        <a:t>≥3days/week STKU</a:t>
                      </a: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50000"/>
                        </a:lnSpc>
                        <a:spcAft>
                          <a:spcPts val="0"/>
                        </a:spcAft>
                      </a:pPr>
                      <a:r>
                        <a:rPr lang="en-GB" sz="1600" dirty="0">
                          <a:effectLst/>
                          <a:latin typeface="+mn-lt"/>
                        </a:rPr>
                        <a:t>15</a:t>
                      </a:r>
                    </a:p>
                    <a:p>
                      <a:pPr algn="ctr">
                        <a:lnSpc>
                          <a:spcPct val="150000"/>
                        </a:lnSpc>
                        <a:spcAft>
                          <a:spcPts val="0"/>
                        </a:spcAft>
                      </a:pPr>
                      <a:r>
                        <a:rPr lang="en-GB" sz="1600" dirty="0">
                          <a:effectLst/>
                          <a:latin typeface="+mn-lt"/>
                        </a:rPr>
                        <a:t>13</a:t>
                      </a: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50000"/>
                        </a:lnSpc>
                        <a:spcAft>
                          <a:spcPts val="0"/>
                        </a:spcAft>
                      </a:pPr>
                      <a:r>
                        <a:rPr lang="en-GB" sz="1600" dirty="0" smtClean="0">
                          <a:effectLst/>
                          <a:latin typeface="+mn-lt"/>
                        </a:rPr>
                        <a:t>13.00 (5.59)</a:t>
                      </a:r>
                      <a:endParaRPr lang="en-GB" sz="1600" dirty="0">
                        <a:effectLst/>
                        <a:latin typeface="+mn-lt"/>
                      </a:endParaRPr>
                    </a:p>
                    <a:p>
                      <a:pPr algn="ctr">
                        <a:lnSpc>
                          <a:spcPct val="150000"/>
                        </a:lnSpc>
                        <a:spcAft>
                          <a:spcPts val="0"/>
                        </a:spcAft>
                      </a:pPr>
                      <a:r>
                        <a:rPr lang="en-GB" sz="1600" dirty="0" smtClean="0">
                          <a:effectLst/>
                          <a:latin typeface="+mn-lt"/>
                        </a:rPr>
                        <a:t>17.46 (13.85)</a:t>
                      </a: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56705" marR="56705" marT="7876" marB="0" anchor="ctr"/>
                </a:tc>
                <a:tc>
                  <a:txBody>
                    <a:bodyPr/>
                    <a:lstStyle/>
                    <a:p>
                      <a:pPr algn="ctr">
                        <a:lnSpc>
                          <a:spcPct val="150000"/>
                        </a:lnSpc>
                        <a:spcAft>
                          <a:spcPts val="0"/>
                        </a:spcAft>
                      </a:pPr>
                      <a:r>
                        <a:rPr lang="en-GB" sz="1600" kern="1200" dirty="0" smtClean="0">
                          <a:effectLst/>
                          <a:latin typeface="+mn-lt"/>
                        </a:rPr>
                        <a:t>14.00</a:t>
                      </a:r>
                      <a:endParaRPr lang="en-GB" sz="1600" dirty="0">
                        <a:effectLst/>
                        <a:latin typeface="+mn-lt"/>
                      </a:endParaRPr>
                    </a:p>
                    <a:p>
                      <a:pPr algn="ctr">
                        <a:lnSpc>
                          <a:spcPct val="150000"/>
                        </a:lnSpc>
                        <a:spcAft>
                          <a:spcPts val="0"/>
                        </a:spcAft>
                      </a:pPr>
                      <a:r>
                        <a:rPr lang="en-GB" sz="1600" kern="1200" dirty="0" smtClean="0">
                          <a:effectLst/>
                          <a:latin typeface="+mn-lt"/>
                        </a:rPr>
                        <a:t>10.00</a:t>
                      </a: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56705" marR="56705" marT="7876" marB="0" anchor="ctr"/>
                </a:tc>
                <a:tc>
                  <a:txBody>
                    <a:bodyPr/>
                    <a:lstStyle/>
                    <a:p>
                      <a:pPr algn="r">
                        <a:lnSpc>
                          <a:spcPct val="150000"/>
                        </a:lnSpc>
                        <a:spcAft>
                          <a:spcPts val="0"/>
                        </a:spcAft>
                      </a:pPr>
                      <a:r>
                        <a:rPr lang="en-GB" sz="1600" kern="1200" dirty="0">
                          <a:effectLst/>
                          <a:latin typeface="+mn-lt"/>
                        </a:rPr>
                        <a:t> 0.856</a:t>
                      </a: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56705" marR="56705" marT="7876" marB="0" anchor="ctr"/>
                </a:tc>
                <a:tc>
                  <a:txBody>
                    <a:bodyPr/>
                    <a:lstStyle/>
                    <a:p>
                      <a:pPr algn="r">
                        <a:lnSpc>
                          <a:spcPct val="150000"/>
                        </a:lnSpc>
                        <a:spcAft>
                          <a:spcPts val="0"/>
                        </a:spcAft>
                      </a:pPr>
                      <a:r>
                        <a:rPr lang="en-GB" sz="1600" kern="1200" dirty="0">
                          <a:effectLst/>
                          <a:latin typeface="+mn-lt"/>
                        </a:rPr>
                        <a:t> 0.032</a:t>
                      </a: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56705" marR="56705" marT="7876" marB="0" anchor="ctr"/>
                </a:tc>
              </a:tr>
              <a:tr h="803712">
                <a:tc>
                  <a:txBody>
                    <a:bodyPr/>
                    <a:lstStyle/>
                    <a:p>
                      <a:pPr>
                        <a:lnSpc>
                          <a:spcPct val="115000"/>
                        </a:lnSpc>
                        <a:spcAft>
                          <a:spcPts val="0"/>
                        </a:spcAft>
                      </a:pPr>
                      <a:r>
                        <a:rPr lang="en-GB" sz="1200" kern="1200" baseline="30000" dirty="0" err="1">
                          <a:solidFill>
                            <a:schemeClr val="tx1"/>
                          </a:solidFill>
                          <a:effectLst/>
                        </a:rPr>
                        <a:t>c</a:t>
                      </a:r>
                      <a:r>
                        <a:rPr lang="en-GB" sz="1600" kern="1200" dirty="0" err="1">
                          <a:solidFill>
                            <a:schemeClr val="tx1"/>
                          </a:solidFill>
                          <a:effectLst/>
                        </a:rPr>
                        <a:t>Khat</a:t>
                      </a:r>
                      <a:r>
                        <a:rPr lang="en-GB" sz="1600" kern="1200" dirty="0">
                          <a:solidFill>
                            <a:schemeClr val="tx1"/>
                          </a:solidFill>
                          <a:effectLst/>
                        </a:rPr>
                        <a:t> chewing session hours </a:t>
                      </a:r>
                      <a:r>
                        <a:rPr lang="en-GB" sz="1600" kern="1200" dirty="0" smtClean="0">
                          <a:solidFill>
                            <a:schemeClr val="tx1"/>
                          </a:solidFill>
                          <a:effectLst/>
                        </a:rPr>
                        <a:t>last</a:t>
                      </a:r>
                      <a:r>
                        <a:rPr lang="en-GB" sz="1600" kern="1200" dirty="0">
                          <a:solidFill>
                            <a:schemeClr val="tx1"/>
                          </a:solidFill>
                          <a:effectLst/>
                        </a:rPr>
                        <a:t> </a:t>
                      </a: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56705" marR="56705" marT="7876" marB="0" anchor="ct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GB" sz="1600" kern="1200" baseline="0" dirty="0" smtClean="0">
                          <a:effectLst/>
                          <a:latin typeface="+mn-lt"/>
                        </a:rPr>
                        <a:t>1-2days/week STKU</a:t>
                      </a:r>
                    </a:p>
                    <a:p>
                      <a:pPr marL="0" marR="0" indent="0" algn="ctr" defTabSz="914400" rtl="0" eaLnBrk="1" fontAlgn="auto" latinLnBrk="0" hangingPunct="1">
                        <a:lnSpc>
                          <a:spcPct val="150000"/>
                        </a:lnSpc>
                        <a:spcBef>
                          <a:spcPts val="0"/>
                        </a:spcBef>
                        <a:spcAft>
                          <a:spcPts val="0"/>
                        </a:spcAft>
                        <a:buClrTx/>
                        <a:buSzTx/>
                        <a:buFontTx/>
                        <a:buNone/>
                        <a:tabLst/>
                        <a:defRPr/>
                      </a:pPr>
                      <a:r>
                        <a:rPr lang="en-GB" sz="1600" kern="1200" baseline="0" dirty="0" smtClean="0">
                          <a:effectLst/>
                          <a:latin typeface="+mn-lt"/>
                        </a:rPr>
                        <a:t>≥3days/week STKU</a:t>
                      </a: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50000"/>
                        </a:lnSpc>
                        <a:spcAft>
                          <a:spcPts val="0"/>
                        </a:spcAft>
                      </a:pPr>
                      <a:r>
                        <a:rPr lang="en-GB" sz="1600" kern="1200" dirty="0" smtClean="0">
                          <a:effectLst/>
                          <a:latin typeface="+mn-lt"/>
                        </a:rPr>
                        <a:t>24</a:t>
                      </a:r>
                      <a:endParaRPr lang="en-GB" sz="1600" dirty="0">
                        <a:effectLst/>
                        <a:latin typeface="+mn-lt"/>
                      </a:endParaRPr>
                    </a:p>
                    <a:p>
                      <a:pPr algn="ctr">
                        <a:lnSpc>
                          <a:spcPct val="150000"/>
                        </a:lnSpc>
                        <a:spcAft>
                          <a:spcPts val="0"/>
                        </a:spcAft>
                      </a:pPr>
                      <a:r>
                        <a:rPr lang="en-GB" sz="1600" kern="1200" dirty="0">
                          <a:effectLst/>
                          <a:latin typeface="+mn-lt"/>
                        </a:rPr>
                        <a:t>18</a:t>
                      </a: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50000"/>
                        </a:lnSpc>
                        <a:spcAft>
                          <a:spcPts val="0"/>
                        </a:spcAft>
                      </a:pPr>
                      <a:r>
                        <a:rPr lang="en-GB" sz="1600" dirty="0" smtClean="0">
                          <a:effectLst/>
                          <a:latin typeface="+mn-lt"/>
                        </a:rPr>
                        <a:t>6.30 (1.66)</a:t>
                      </a:r>
                      <a:endParaRPr lang="en-GB" sz="1600" dirty="0">
                        <a:effectLst/>
                        <a:latin typeface="+mn-lt"/>
                      </a:endParaRPr>
                    </a:p>
                    <a:p>
                      <a:pPr algn="ctr">
                        <a:lnSpc>
                          <a:spcPct val="150000"/>
                        </a:lnSpc>
                        <a:spcAft>
                          <a:spcPts val="0"/>
                        </a:spcAft>
                      </a:pPr>
                      <a:r>
                        <a:rPr lang="en-GB" sz="1600" dirty="0">
                          <a:effectLst/>
                          <a:latin typeface="+mn-lt"/>
                        </a:rPr>
                        <a:t>5.78 </a:t>
                      </a:r>
                      <a:r>
                        <a:rPr lang="en-GB" sz="1600" dirty="0" smtClean="0">
                          <a:effectLst/>
                          <a:latin typeface="+mn-lt"/>
                        </a:rPr>
                        <a:t>( 2.29)</a:t>
                      </a: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56705" marR="56705" marT="7876" marB="0" anchor="ctr"/>
                </a:tc>
                <a:tc>
                  <a:txBody>
                    <a:bodyPr/>
                    <a:lstStyle/>
                    <a:p>
                      <a:pPr algn="ctr">
                        <a:lnSpc>
                          <a:spcPct val="150000"/>
                        </a:lnSpc>
                        <a:spcAft>
                          <a:spcPts val="0"/>
                        </a:spcAft>
                      </a:pPr>
                      <a:r>
                        <a:rPr lang="en-GB" sz="1600" kern="1200" dirty="0">
                          <a:effectLst/>
                          <a:latin typeface="+mn-lt"/>
                        </a:rPr>
                        <a:t> </a:t>
                      </a:r>
                      <a:r>
                        <a:rPr lang="en-GB" sz="1600" kern="1200" dirty="0" smtClean="0">
                          <a:effectLst/>
                          <a:latin typeface="+mn-lt"/>
                        </a:rPr>
                        <a:t>6.00</a:t>
                      </a:r>
                      <a:endParaRPr lang="en-GB" sz="1600" dirty="0">
                        <a:effectLst/>
                        <a:latin typeface="+mn-lt"/>
                      </a:endParaRPr>
                    </a:p>
                    <a:p>
                      <a:pPr algn="ctr">
                        <a:lnSpc>
                          <a:spcPct val="150000"/>
                        </a:lnSpc>
                        <a:spcAft>
                          <a:spcPts val="0"/>
                        </a:spcAft>
                      </a:pPr>
                      <a:r>
                        <a:rPr lang="en-GB" sz="1600" kern="1200" dirty="0" smtClean="0">
                          <a:effectLst/>
                          <a:latin typeface="+mn-lt"/>
                        </a:rPr>
                        <a:t>6.00</a:t>
                      </a: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56705" marR="56705" marT="7876" marB="0" anchor="ctr"/>
                </a:tc>
                <a:tc>
                  <a:txBody>
                    <a:bodyPr/>
                    <a:lstStyle/>
                    <a:p>
                      <a:pPr algn="r">
                        <a:lnSpc>
                          <a:spcPct val="150000"/>
                        </a:lnSpc>
                        <a:spcAft>
                          <a:spcPts val="0"/>
                        </a:spcAft>
                      </a:pPr>
                      <a:endParaRPr lang="en-GB" sz="1600" kern="1200" dirty="0" smtClean="0">
                        <a:effectLst/>
                        <a:latin typeface="+mn-lt"/>
                      </a:endParaRPr>
                    </a:p>
                    <a:p>
                      <a:pPr algn="r">
                        <a:lnSpc>
                          <a:spcPct val="150000"/>
                        </a:lnSpc>
                        <a:spcAft>
                          <a:spcPts val="0"/>
                        </a:spcAft>
                      </a:pPr>
                      <a:r>
                        <a:rPr lang="en-GB" sz="1600" kern="1200" dirty="0">
                          <a:effectLst/>
                          <a:latin typeface="+mn-lt"/>
                        </a:rPr>
                        <a:t> </a:t>
                      </a:r>
                      <a:r>
                        <a:rPr lang="en-GB" sz="1600" kern="1200" dirty="0" smtClean="0">
                          <a:effectLst/>
                          <a:latin typeface="+mn-lt"/>
                        </a:rPr>
                        <a:t>0.270</a:t>
                      </a: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56705" marR="56705" marT="7876" marB="0" anchor="ctr"/>
                </a:tc>
                <a:tc>
                  <a:txBody>
                    <a:bodyPr/>
                    <a:lstStyle/>
                    <a:p>
                      <a:pPr algn="r">
                        <a:lnSpc>
                          <a:spcPct val="150000"/>
                        </a:lnSpc>
                        <a:spcAft>
                          <a:spcPts val="0"/>
                        </a:spcAft>
                      </a:pPr>
                      <a:endParaRPr lang="en-GB" sz="1600" kern="1200" dirty="0" smtClean="0">
                        <a:effectLst/>
                        <a:latin typeface="+mn-lt"/>
                      </a:endParaRPr>
                    </a:p>
                    <a:p>
                      <a:pPr algn="r">
                        <a:lnSpc>
                          <a:spcPct val="150000"/>
                        </a:lnSpc>
                        <a:spcAft>
                          <a:spcPts val="0"/>
                        </a:spcAft>
                      </a:pPr>
                      <a:r>
                        <a:rPr lang="en-GB" sz="1600" kern="1200" dirty="0" smtClean="0">
                          <a:effectLst/>
                          <a:latin typeface="+mn-lt"/>
                        </a:rPr>
                        <a:t>0.17</a:t>
                      </a: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56705" marR="56705" marT="7876" marB="0" anchor="ctr"/>
                </a:tc>
              </a:tr>
              <a:tr h="588579">
                <a:tc>
                  <a:txBody>
                    <a:bodyPr/>
                    <a:lstStyle/>
                    <a:p>
                      <a:pPr>
                        <a:lnSpc>
                          <a:spcPct val="115000"/>
                        </a:lnSpc>
                        <a:spcAft>
                          <a:spcPts val="0"/>
                        </a:spcAft>
                      </a:pPr>
                      <a:r>
                        <a:rPr lang="en-GB" sz="1600" kern="1200" dirty="0">
                          <a:solidFill>
                            <a:schemeClr val="tx1"/>
                          </a:solidFill>
                          <a:effectLst/>
                        </a:rPr>
                        <a:t>Age starting chewing khat</a:t>
                      </a:r>
                      <a:endParaRPr lang="en-GB" sz="1600" dirty="0">
                        <a:solidFill>
                          <a:schemeClr val="tx1"/>
                        </a:solidFill>
                        <a:effectLst/>
                      </a:endParaRPr>
                    </a:p>
                    <a:p>
                      <a:pPr>
                        <a:lnSpc>
                          <a:spcPct val="115000"/>
                        </a:lnSpc>
                        <a:spcAft>
                          <a:spcPts val="0"/>
                        </a:spcAft>
                      </a:pPr>
                      <a:r>
                        <a:rPr lang="en-GB" sz="1600" kern="1200" dirty="0">
                          <a:solidFill>
                            <a:schemeClr val="tx1"/>
                          </a:solidFill>
                          <a:effectLst/>
                        </a:rPr>
                        <a:t> </a:t>
                      </a: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56705" marR="56705" marT="7876" marB="0" anchor="ct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GB" sz="1600" kern="1200" baseline="0" dirty="0" smtClean="0">
                          <a:effectLst/>
                          <a:latin typeface="+mn-lt"/>
                        </a:rPr>
                        <a:t>1-2days/week STKU</a:t>
                      </a:r>
                    </a:p>
                    <a:p>
                      <a:pPr marL="0" marR="0" indent="0" algn="ctr" defTabSz="914400" rtl="0" eaLnBrk="1" fontAlgn="auto" latinLnBrk="0" hangingPunct="1">
                        <a:lnSpc>
                          <a:spcPct val="150000"/>
                        </a:lnSpc>
                        <a:spcBef>
                          <a:spcPts val="0"/>
                        </a:spcBef>
                        <a:spcAft>
                          <a:spcPts val="0"/>
                        </a:spcAft>
                        <a:buClrTx/>
                        <a:buSzTx/>
                        <a:buFontTx/>
                        <a:buNone/>
                        <a:tabLst/>
                        <a:defRPr/>
                      </a:pPr>
                      <a:r>
                        <a:rPr lang="en-GB" sz="1600" kern="1200" baseline="0" dirty="0" smtClean="0">
                          <a:effectLst/>
                          <a:latin typeface="+mn-lt"/>
                        </a:rPr>
                        <a:t>≥3days/week STKU</a:t>
                      </a: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50000"/>
                        </a:lnSpc>
                        <a:spcAft>
                          <a:spcPts val="0"/>
                        </a:spcAft>
                      </a:pPr>
                      <a:r>
                        <a:rPr lang="en-GB" sz="1600" kern="1200" dirty="0" smtClean="0">
                          <a:effectLst/>
                          <a:latin typeface="+mn-lt"/>
                        </a:rPr>
                        <a:t>24</a:t>
                      </a:r>
                      <a:endParaRPr lang="en-GB" sz="1600" dirty="0">
                        <a:effectLst/>
                        <a:latin typeface="+mn-lt"/>
                      </a:endParaRPr>
                    </a:p>
                    <a:p>
                      <a:pPr algn="ctr">
                        <a:lnSpc>
                          <a:spcPct val="150000"/>
                        </a:lnSpc>
                        <a:spcAft>
                          <a:spcPts val="0"/>
                        </a:spcAft>
                      </a:pPr>
                      <a:r>
                        <a:rPr lang="en-GB" sz="1600" kern="1200" dirty="0">
                          <a:effectLst/>
                          <a:latin typeface="+mn-lt"/>
                        </a:rPr>
                        <a:t>18</a:t>
                      </a: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50000"/>
                        </a:lnSpc>
                        <a:spcAft>
                          <a:spcPts val="0"/>
                        </a:spcAft>
                      </a:pPr>
                      <a:r>
                        <a:rPr lang="en-GB" sz="1600" dirty="0" smtClean="0">
                          <a:effectLst/>
                          <a:latin typeface="+mn-lt"/>
                        </a:rPr>
                        <a:t>20.00 (5.87)</a:t>
                      </a:r>
                      <a:endParaRPr lang="en-GB" sz="1600" dirty="0">
                        <a:effectLst/>
                        <a:latin typeface="+mn-lt"/>
                      </a:endParaRPr>
                    </a:p>
                    <a:p>
                      <a:pPr algn="ctr">
                        <a:lnSpc>
                          <a:spcPct val="150000"/>
                        </a:lnSpc>
                        <a:spcAft>
                          <a:spcPts val="0"/>
                        </a:spcAft>
                      </a:pPr>
                      <a:r>
                        <a:rPr lang="en-GB" sz="1600" dirty="0" smtClean="0">
                          <a:effectLst/>
                          <a:latin typeface="+mn-lt"/>
                        </a:rPr>
                        <a:t>18.06 (4.86)</a:t>
                      </a: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56705" marR="56705" marT="7876" marB="0" anchor="ctr"/>
                </a:tc>
                <a:tc>
                  <a:txBody>
                    <a:bodyPr/>
                    <a:lstStyle/>
                    <a:p>
                      <a:pPr algn="ctr">
                        <a:lnSpc>
                          <a:spcPct val="150000"/>
                        </a:lnSpc>
                        <a:spcAft>
                          <a:spcPts val="0"/>
                        </a:spcAft>
                      </a:pPr>
                      <a:r>
                        <a:rPr lang="en-GB" sz="1600" kern="1200" dirty="0" smtClean="0">
                          <a:effectLst/>
                          <a:latin typeface="+mn-lt"/>
                        </a:rPr>
                        <a:t>20.00</a:t>
                      </a:r>
                      <a:endParaRPr lang="en-GB" sz="1600" dirty="0">
                        <a:effectLst/>
                        <a:latin typeface="+mn-lt"/>
                      </a:endParaRPr>
                    </a:p>
                    <a:p>
                      <a:pPr algn="ctr">
                        <a:lnSpc>
                          <a:spcPct val="150000"/>
                        </a:lnSpc>
                        <a:spcAft>
                          <a:spcPts val="0"/>
                        </a:spcAft>
                      </a:pPr>
                      <a:r>
                        <a:rPr lang="en-GB" sz="1600" kern="1200" dirty="0" smtClean="0">
                          <a:effectLst/>
                          <a:latin typeface="+mn-lt"/>
                        </a:rPr>
                        <a:t>19.00</a:t>
                      </a: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56705" marR="56705" marT="7876" marB="0" anchor="ctr"/>
                </a:tc>
                <a:tc>
                  <a:txBody>
                    <a:bodyPr/>
                    <a:lstStyle/>
                    <a:p>
                      <a:pPr algn="r">
                        <a:lnSpc>
                          <a:spcPct val="150000"/>
                        </a:lnSpc>
                        <a:spcAft>
                          <a:spcPts val="0"/>
                        </a:spcAft>
                      </a:pPr>
                      <a:r>
                        <a:rPr lang="en-GB" sz="1600" kern="1200" dirty="0">
                          <a:effectLst/>
                          <a:latin typeface="+mn-lt"/>
                        </a:rPr>
                        <a:t> 0.282</a:t>
                      </a: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56705" marR="56705" marT="7876" marB="0" anchor="ctr"/>
                </a:tc>
                <a:tc>
                  <a:txBody>
                    <a:bodyPr/>
                    <a:lstStyle/>
                    <a:p>
                      <a:pPr algn="r">
                        <a:lnSpc>
                          <a:spcPct val="150000"/>
                        </a:lnSpc>
                        <a:spcAft>
                          <a:spcPts val="0"/>
                        </a:spcAft>
                      </a:pPr>
                      <a:r>
                        <a:rPr lang="en-GB" sz="1600" kern="1200" dirty="0">
                          <a:effectLst/>
                          <a:latin typeface="+mn-lt"/>
                        </a:rPr>
                        <a:t> 0.17</a:t>
                      </a: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56705" marR="56705" marT="7876" marB="0" anchor="ctr"/>
                </a:tc>
              </a:tr>
            </a:tbl>
          </a:graphicData>
        </a:graphic>
      </p:graphicFrame>
    </p:spTree>
    <p:extLst>
      <p:ext uri="{BB962C8B-B14F-4D97-AF65-F5344CB8AC3E}">
        <p14:creationId xmlns:p14="http://schemas.microsoft.com/office/powerpoint/2010/main" val="15968934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TC103457444[[fn=Basis]]</Template>
  <TotalTime>2272</TotalTime>
  <Words>1639</Words>
  <Application>Microsoft Office PowerPoint</Application>
  <PresentationFormat>On-screen Show (4:3)</PresentationFormat>
  <Paragraphs>348</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Times New Roman</vt:lpstr>
      <vt:lpstr>Office Theme</vt:lpstr>
      <vt:lpstr>The likelihood of khat chewing serving as a neglected and reversed ‘gateway’ to tobacco use among UK adult male Yemeni khat chewers:  a cross sectional study  </vt:lpstr>
      <vt:lpstr>Khat </vt:lpstr>
      <vt:lpstr>Khat Chewing Social &amp; Health Impacts</vt:lpstr>
      <vt:lpstr>Rationale</vt:lpstr>
      <vt:lpstr>Aims </vt:lpstr>
      <vt:lpstr>Methods </vt:lpstr>
      <vt:lpstr> </vt:lpstr>
      <vt:lpstr>Results (2) </vt:lpstr>
      <vt:lpstr>Results (3) </vt:lpstr>
      <vt:lpstr>Results (4) </vt:lpstr>
      <vt:lpstr>Discussion (1)   </vt:lpstr>
      <vt:lpstr>Discussion (2)</vt:lpstr>
      <vt:lpstr>Conclusions</vt:lpstr>
      <vt:lpstr>References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Kassim</dc:creator>
  <cp:lastModifiedBy>Saba Kassim</cp:lastModifiedBy>
  <cp:revision>347</cp:revision>
  <cp:lastPrinted>2014-06-09T17:38:01Z</cp:lastPrinted>
  <dcterms:created xsi:type="dcterms:W3CDTF">2014-05-26T08:34:04Z</dcterms:created>
  <dcterms:modified xsi:type="dcterms:W3CDTF">2014-06-11T16:56:02Z</dcterms:modified>
</cp:coreProperties>
</file>