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1.xml" ContentType="application/vnd.openxmlformats-officedocument.presentationml.tags+xml"/>
  <Override PartName="/ppt/notesSlides/notesSlide1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tags/tag2.xml" ContentType="application/vnd.openxmlformats-officedocument.presentationml.tags+xml"/>
  <Override PartName="/ppt/notesSlides/notesSlide12.xml" ContentType="application/vnd.openxmlformats-officedocument.presentationml.notesSl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charts/chart6.xml" ContentType="application/vnd.openxmlformats-officedocument.drawingml.chart+xml"/>
  <Override PartName="/ppt/theme/themeOverride6.xml" ContentType="application/vnd.openxmlformats-officedocument.themeOverride+xml"/>
  <Override PartName="/ppt/charts/chart7.xml" ContentType="application/vnd.openxmlformats-officedocument.drawingml.chart+xml"/>
  <Override PartName="/ppt/theme/themeOverride7.xml" ContentType="application/vnd.openxmlformats-officedocument.themeOverride+xml"/>
  <Override PartName="/ppt/notesSlides/notesSlide20.xml" ContentType="application/vnd.openxmlformats-officedocument.presentationml.notesSlide+xml"/>
  <Override PartName="/ppt/charts/chart8.xml" ContentType="application/vnd.openxmlformats-officedocument.drawingml.chart+xml"/>
  <Override PartName="/ppt/theme/themeOverride8.xml" ContentType="application/vnd.openxmlformats-officedocument.themeOverride+xml"/>
  <Override PartName="/ppt/charts/chart9.xml" ContentType="application/vnd.openxmlformats-officedocument.drawingml.chart+xml"/>
  <Override PartName="/ppt/theme/themeOverride9.xml" ContentType="application/vnd.openxmlformats-officedocument.themeOverride+xml"/>
  <Override PartName="/ppt/notesSlides/notesSlide21.xml" ContentType="application/vnd.openxmlformats-officedocument.presentationml.notesSlide+xml"/>
  <Override PartName="/ppt/charts/chart10.xml" ContentType="application/vnd.openxmlformats-officedocument.drawingml.chart+xml"/>
  <Override PartName="/ppt/theme/themeOverride10.xml" ContentType="application/vnd.openxmlformats-officedocument.themeOverride+xml"/>
  <Override PartName="/ppt/charts/chart11.xml" ContentType="application/vnd.openxmlformats-officedocument.drawingml.chart+xml"/>
  <Override PartName="/ppt/theme/themeOverride11.xml" ContentType="application/vnd.openxmlformats-officedocument.themeOverr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347" r:id="rId3"/>
    <p:sldId id="353" r:id="rId4"/>
    <p:sldId id="272" r:id="rId5"/>
    <p:sldId id="259" r:id="rId6"/>
    <p:sldId id="330" r:id="rId7"/>
    <p:sldId id="304" r:id="rId8"/>
    <p:sldId id="331" r:id="rId9"/>
    <p:sldId id="349" r:id="rId10"/>
    <p:sldId id="332" r:id="rId11"/>
    <p:sldId id="333" r:id="rId12"/>
    <p:sldId id="334" r:id="rId13"/>
    <p:sldId id="351" r:id="rId14"/>
    <p:sldId id="336" r:id="rId15"/>
    <p:sldId id="346" r:id="rId16"/>
    <p:sldId id="337" r:id="rId17"/>
    <p:sldId id="338" r:id="rId18"/>
    <p:sldId id="339" r:id="rId19"/>
    <p:sldId id="340" r:id="rId20"/>
    <p:sldId id="341" r:id="rId21"/>
    <p:sldId id="342" r:id="rId22"/>
    <p:sldId id="348" r:id="rId23"/>
    <p:sldId id="344" r:id="rId24"/>
    <p:sldId id="350" r:id="rId25"/>
    <p:sldId id="343" r:id="rId26"/>
    <p:sldId id="352" r:id="rId27"/>
    <p:sldId id="345" r:id="rId28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F3300"/>
    <a:srgbClr val="008E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382" autoAdjust="0"/>
    <p:restoredTop sz="74895" autoAdjust="0"/>
  </p:normalViewPr>
  <p:slideViewPr>
    <p:cSldViewPr showGuides="1">
      <p:cViewPr>
        <p:scale>
          <a:sx n="66" d="100"/>
          <a:sy n="66" d="100"/>
        </p:scale>
        <p:origin x="-1896" y="-4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02"/>
    </p:cViewPr>
  </p:sorterViewPr>
  <p:notesViewPr>
    <p:cSldViewPr>
      <p:cViewPr varScale="1">
        <p:scale>
          <a:sx n="49" d="100"/>
          <a:sy n="49" d="100"/>
        </p:scale>
        <p:origin x="-1896" y="-114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interSettings" Target="printerSettings/printerSettings1.bin"/><Relationship Id="rId31" Type="http://schemas.openxmlformats.org/officeDocument/2006/relationships/presProps" Target="presProps.xml"/><Relationship Id="rId32" Type="http://schemas.openxmlformats.org/officeDocument/2006/relationships/viewProps" Target="view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heme" Target="theme/theme1.xml"/><Relationship Id="rId3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oleObject" Target="file:///\\WH-STAFF1\USERS\d46\lynne\research\e-cigarette%20research\Red%20White%20Paper\Red%20white%20paper%20figures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0.xml"/><Relationship Id="rId2" Type="http://schemas.openxmlformats.org/officeDocument/2006/relationships/oleObject" Target="file:///D:\Lynne\uel\research\e-cig%20stuff\1st%20vs%202nd%20generation%20EC%20paper\1st%20vs%202nd%20gen%20figures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1.xml"/><Relationship Id="rId2" Type="http://schemas.openxmlformats.org/officeDocument/2006/relationships/oleObject" Target="file:///D:\Lynne\uel\research\e-cig%20stuff\1st%20vs%202nd%20generation%20EC%20paper\1st%20vs%202nd%20gen%20figures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2.xml"/><Relationship Id="rId2" Type="http://schemas.openxmlformats.org/officeDocument/2006/relationships/oleObject" Target="file:///\\WH-STAFF1\USERS\d46\lynne\research\e-cigarette%20research\Red%20White%20Paper\Red%20white%20paper%20figures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3.xml"/><Relationship Id="rId2" Type="http://schemas.openxmlformats.org/officeDocument/2006/relationships/oleObject" Target="file:///\\WH-STAFF1\USERS\d46\lynne\research\e-cigarette%20research\Red%20White%20Paper\Red%20white%20paper%20figures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4.xml"/><Relationship Id="rId2" Type="http://schemas.openxmlformats.org/officeDocument/2006/relationships/oleObject" Target="file:///\\WH-STAFF1\USERS\d46\lynne\research\e-cigarette%20research\Red%20White%20Paper\Red%20white%20paper%20figures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5.xml"/><Relationship Id="rId2" Type="http://schemas.openxmlformats.org/officeDocument/2006/relationships/oleObject" Target="file:///C:\Users\Catherine\Downloads\Copy%20of%20Descriptives%20tables_Means%20Craving_Reasons_1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6.xml"/><Relationship Id="rId2" Type="http://schemas.openxmlformats.org/officeDocument/2006/relationships/oleObject" Target="file:///D:\Lynne\uel\research\e-cig%20stuff\1st%20vs%202nd%20generation%20EC%20paper\1st%20vs%202nd%20gen%20figures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7.xml"/><Relationship Id="rId2" Type="http://schemas.openxmlformats.org/officeDocument/2006/relationships/oleObject" Target="file:///D:\Lynne\uel\research\e-cig%20stuff\1st%20vs%202nd%20generation%20EC%20paper\1st%20vs%202nd%20gen%20figures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8.xml"/><Relationship Id="rId2" Type="http://schemas.openxmlformats.org/officeDocument/2006/relationships/oleObject" Target="file:///D:\Lynne\uel\research\e-cig%20stuff\1st%20vs%202nd%20generation%20EC%20paper\1st%20vs%202nd%20gen%20figures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9.xml"/><Relationship Id="rId2" Type="http://schemas.openxmlformats.org/officeDocument/2006/relationships/oleObject" Target="file:///D:\Lynne\uel\research\e-cig%20stuff\1st%20vs%202nd%20generation%20EC%20paper\1st%20vs%202nd%20gen%20figure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baseline="0"/>
            </a:pPr>
            <a:r>
              <a:rPr lang="en-GB" baseline="0" dirty="0" smtClean="0"/>
              <a:t>Smokers </a:t>
            </a:r>
            <a:r>
              <a:rPr lang="en-GB" baseline="0" dirty="0"/>
              <a:t>with prior </a:t>
            </a:r>
            <a:r>
              <a:rPr lang="en-GB" baseline="0" dirty="0" smtClean="0"/>
              <a:t>e-cig use (N=22)</a:t>
            </a:r>
            <a:endParaRPr lang="en-GB" baseline="0" dirty="0"/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Sheet1!$F$4</c:f>
              <c:strCache>
                <c:ptCount val="1"/>
                <c:pt idx="0">
                  <c:v>White</c:v>
                </c:pt>
              </c:strCache>
            </c:strRef>
          </c:tx>
          <c:spPr>
            <a:ln w="41275"/>
          </c:spPr>
          <c:marker>
            <c:symbol val="none"/>
          </c:marker>
          <c:cat>
            <c:strRef>
              <c:f>Sheet1!$G$3:$H$3</c:f>
              <c:strCache>
                <c:ptCount val="2"/>
                <c:pt idx="0">
                  <c:v>Pre</c:v>
                </c:pt>
                <c:pt idx="1">
                  <c:v>Post</c:v>
                </c:pt>
              </c:strCache>
            </c:strRef>
          </c:cat>
          <c:val>
            <c:numRef>
              <c:f>Sheet1!$G$4:$H$4</c:f>
              <c:numCache>
                <c:formatCode>General</c:formatCode>
                <c:ptCount val="2"/>
                <c:pt idx="0">
                  <c:v>2.77</c:v>
                </c:pt>
                <c:pt idx="1">
                  <c:v>1.780000000000002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Sheet1!$F$5</c:f>
              <c:strCache>
                <c:ptCount val="1"/>
                <c:pt idx="0">
                  <c:v>Red</c:v>
                </c:pt>
              </c:strCache>
            </c:strRef>
          </c:tx>
          <c:spPr>
            <a:ln w="41275"/>
          </c:spPr>
          <c:marker>
            <c:symbol val="none"/>
          </c:marker>
          <c:cat>
            <c:strRef>
              <c:f>Sheet1!$G$3:$H$3</c:f>
              <c:strCache>
                <c:ptCount val="2"/>
                <c:pt idx="0">
                  <c:v>Pre</c:v>
                </c:pt>
                <c:pt idx="1">
                  <c:v>Post</c:v>
                </c:pt>
              </c:strCache>
            </c:strRef>
          </c:cat>
          <c:val>
            <c:numRef>
              <c:f>Sheet1!$G$5:$H$5</c:f>
              <c:numCache>
                <c:formatCode>General</c:formatCode>
                <c:ptCount val="2"/>
                <c:pt idx="0">
                  <c:v>3.0</c:v>
                </c:pt>
                <c:pt idx="1">
                  <c:v>1.62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857144"/>
        <c:axId val="2860168"/>
      </c:lineChart>
      <c:catAx>
        <c:axId val="2857144"/>
        <c:scaling>
          <c:orientation val="minMax"/>
        </c:scaling>
        <c:delete val="0"/>
        <c:axPos val="b"/>
        <c:majorTickMark val="none"/>
        <c:minorTickMark val="none"/>
        <c:tickLblPos val="nextTo"/>
        <c:crossAx val="2860168"/>
        <c:crosses val="autoZero"/>
        <c:auto val="1"/>
        <c:lblAlgn val="ctr"/>
        <c:lblOffset val="100"/>
        <c:noMultiLvlLbl val="0"/>
      </c:catAx>
      <c:valAx>
        <c:axId val="2860168"/>
        <c:scaling>
          <c:orientation val="minMax"/>
          <c:min val="1.0"/>
        </c:scaling>
        <c:delete val="0"/>
        <c:axPos val="l"/>
        <c:title>
          <c:tx>
            <c:rich>
              <a:bodyPr/>
              <a:lstStyle/>
              <a:p>
                <a:pPr>
                  <a:defRPr baseline="0"/>
                </a:pPr>
                <a:r>
                  <a:rPr lang="en-GB" baseline="0"/>
                  <a:t>Urge to Smoke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crossAx val="2857144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200" baseline="0"/>
      </a:pPr>
      <a:endParaRPr lang="en-US"/>
    </a:p>
  </c:txPr>
  <c:externalData r:id="rId2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GB" sz="1400" baseline="0" dirty="0" smtClean="0"/>
              <a:t>Satisfaction</a:t>
            </a:r>
            <a:endParaRPr lang="en-GB" sz="1400" baseline="0" dirty="0"/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Sheet3!$A$10</c:f>
              <c:strCache>
                <c:ptCount val="1"/>
                <c:pt idx="0">
                  <c:v>naive users</c:v>
                </c:pt>
              </c:strCache>
            </c:strRef>
          </c:tx>
          <c:invertIfNegative val="0"/>
          <c:cat>
            <c:strRef>
              <c:f>Sheet3!$B$9:$C$9</c:f>
              <c:strCache>
                <c:ptCount val="2"/>
                <c:pt idx="0">
                  <c:v>1st gen</c:v>
                </c:pt>
                <c:pt idx="1">
                  <c:v>2nd gen</c:v>
                </c:pt>
              </c:strCache>
            </c:strRef>
          </c:cat>
          <c:val>
            <c:numRef>
              <c:f>Sheet3!$B$10:$C$10</c:f>
              <c:numCache>
                <c:formatCode>General</c:formatCode>
                <c:ptCount val="2"/>
                <c:pt idx="0">
                  <c:v>0.840000000000001</c:v>
                </c:pt>
                <c:pt idx="1">
                  <c:v>1.11</c:v>
                </c:pt>
              </c:numCache>
            </c:numRef>
          </c:val>
        </c:ser>
        <c:ser>
          <c:idx val="1"/>
          <c:order val="1"/>
          <c:tx>
            <c:strRef>
              <c:f>Sheet3!$A$11</c:f>
              <c:strCache>
                <c:ptCount val="1"/>
                <c:pt idx="0">
                  <c:v>used before</c:v>
                </c:pt>
              </c:strCache>
            </c:strRef>
          </c:tx>
          <c:invertIfNegative val="0"/>
          <c:cat>
            <c:strRef>
              <c:f>Sheet3!$B$9:$C$9</c:f>
              <c:strCache>
                <c:ptCount val="2"/>
                <c:pt idx="0">
                  <c:v>1st gen</c:v>
                </c:pt>
                <c:pt idx="1">
                  <c:v>2nd gen</c:v>
                </c:pt>
              </c:strCache>
            </c:strRef>
          </c:cat>
          <c:val>
            <c:numRef>
              <c:f>Sheet3!$B$11:$C$11</c:f>
              <c:numCache>
                <c:formatCode>General</c:formatCode>
                <c:ptCount val="2"/>
                <c:pt idx="0">
                  <c:v>0.730000000000001</c:v>
                </c:pt>
                <c:pt idx="1">
                  <c:v>1.26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97625144"/>
        <c:axId val="797628120"/>
      </c:barChart>
      <c:catAx>
        <c:axId val="797625144"/>
        <c:scaling>
          <c:orientation val="minMax"/>
        </c:scaling>
        <c:delete val="0"/>
        <c:axPos val="b"/>
        <c:majorTickMark val="none"/>
        <c:minorTickMark val="none"/>
        <c:tickLblPos val="nextTo"/>
        <c:crossAx val="797628120"/>
        <c:crosses val="autoZero"/>
        <c:auto val="1"/>
        <c:lblAlgn val="ctr"/>
        <c:lblOffset val="100"/>
        <c:noMultiLvlLbl val="0"/>
      </c:catAx>
      <c:valAx>
        <c:axId val="79762812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crossAx val="797625144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GB" sz="1400" baseline="0" dirty="0" smtClean="0"/>
              <a:t>Hit</a:t>
            </a:r>
            <a:endParaRPr lang="en-GB" sz="1400" baseline="0" dirty="0"/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Sheet3!$A$4</c:f>
              <c:strCache>
                <c:ptCount val="1"/>
                <c:pt idx="0">
                  <c:v>naive users</c:v>
                </c:pt>
              </c:strCache>
            </c:strRef>
          </c:tx>
          <c:invertIfNegative val="0"/>
          <c:cat>
            <c:strRef>
              <c:f>Sheet3!$B$3:$C$3</c:f>
              <c:strCache>
                <c:ptCount val="2"/>
                <c:pt idx="0">
                  <c:v>1st gen</c:v>
                </c:pt>
                <c:pt idx="1">
                  <c:v>2nd gen</c:v>
                </c:pt>
              </c:strCache>
            </c:strRef>
          </c:cat>
          <c:val>
            <c:numRef>
              <c:f>Sheet3!$B$4:$C$4</c:f>
              <c:numCache>
                <c:formatCode>General</c:formatCode>
                <c:ptCount val="2"/>
                <c:pt idx="0">
                  <c:v>1.08</c:v>
                </c:pt>
                <c:pt idx="1">
                  <c:v>1.06</c:v>
                </c:pt>
              </c:numCache>
            </c:numRef>
          </c:val>
        </c:ser>
        <c:ser>
          <c:idx val="1"/>
          <c:order val="1"/>
          <c:tx>
            <c:strRef>
              <c:f>Sheet3!$A$5</c:f>
              <c:strCache>
                <c:ptCount val="1"/>
                <c:pt idx="0">
                  <c:v>used before</c:v>
                </c:pt>
              </c:strCache>
            </c:strRef>
          </c:tx>
          <c:invertIfNegative val="0"/>
          <c:cat>
            <c:strRef>
              <c:f>Sheet3!$B$3:$C$3</c:f>
              <c:strCache>
                <c:ptCount val="2"/>
                <c:pt idx="0">
                  <c:v>1st gen</c:v>
                </c:pt>
                <c:pt idx="1">
                  <c:v>2nd gen</c:v>
                </c:pt>
              </c:strCache>
            </c:strRef>
          </c:cat>
          <c:val>
            <c:numRef>
              <c:f>Sheet3!$B$5:$C$5</c:f>
              <c:numCache>
                <c:formatCode>General</c:formatCode>
                <c:ptCount val="2"/>
                <c:pt idx="0">
                  <c:v>1.05</c:v>
                </c:pt>
                <c:pt idx="1">
                  <c:v>1.38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97731848"/>
        <c:axId val="797734824"/>
      </c:barChart>
      <c:catAx>
        <c:axId val="797731848"/>
        <c:scaling>
          <c:orientation val="minMax"/>
        </c:scaling>
        <c:delete val="0"/>
        <c:axPos val="b"/>
        <c:majorTickMark val="none"/>
        <c:minorTickMark val="none"/>
        <c:tickLblPos val="nextTo"/>
        <c:crossAx val="797734824"/>
        <c:crosses val="autoZero"/>
        <c:auto val="1"/>
        <c:lblAlgn val="ctr"/>
        <c:lblOffset val="100"/>
        <c:noMultiLvlLbl val="0"/>
      </c:catAx>
      <c:valAx>
        <c:axId val="79773482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crossAx val="797731848"/>
        <c:crosses val="autoZero"/>
        <c:crossBetween val="between"/>
        <c:majorUnit val="0.2"/>
      </c:valAx>
    </c:plotArea>
    <c:legend>
      <c:legendPos val="r"/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40" baseline="0"/>
            </a:pPr>
            <a:r>
              <a:rPr lang="en-GB" sz="1440" baseline="0" dirty="0" smtClean="0"/>
              <a:t>E-cig naive smokers (N-41)</a:t>
            </a:r>
            <a:endParaRPr lang="en-GB" sz="1440" baseline="0" dirty="0"/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Sheet1!$F$10</c:f>
              <c:strCache>
                <c:ptCount val="1"/>
                <c:pt idx="0">
                  <c:v>White</c:v>
                </c:pt>
              </c:strCache>
            </c:strRef>
          </c:tx>
          <c:spPr>
            <a:ln w="41275"/>
          </c:spPr>
          <c:marker>
            <c:symbol val="none"/>
          </c:marker>
          <c:cat>
            <c:strRef>
              <c:f>Sheet1!$G$9:$H$9</c:f>
              <c:strCache>
                <c:ptCount val="2"/>
                <c:pt idx="0">
                  <c:v>Pre</c:v>
                </c:pt>
                <c:pt idx="1">
                  <c:v>Post</c:v>
                </c:pt>
              </c:strCache>
            </c:strRef>
          </c:cat>
          <c:val>
            <c:numRef>
              <c:f>Sheet1!$G$10:$H$10</c:f>
              <c:numCache>
                <c:formatCode>General</c:formatCode>
                <c:ptCount val="2"/>
                <c:pt idx="0">
                  <c:v>2.66</c:v>
                </c:pt>
                <c:pt idx="1">
                  <c:v>1.75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Sheet1!$F$11</c:f>
              <c:strCache>
                <c:ptCount val="1"/>
                <c:pt idx="0">
                  <c:v>Red</c:v>
                </c:pt>
              </c:strCache>
            </c:strRef>
          </c:tx>
          <c:spPr>
            <a:ln w="41275"/>
          </c:spPr>
          <c:marker>
            <c:symbol val="none"/>
          </c:marker>
          <c:cat>
            <c:strRef>
              <c:f>Sheet1!$G$9:$H$9</c:f>
              <c:strCache>
                <c:ptCount val="2"/>
                <c:pt idx="0">
                  <c:v>Pre</c:v>
                </c:pt>
                <c:pt idx="1">
                  <c:v>Post</c:v>
                </c:pt>
              </c:strCache>
            </c:strRef>
          </c:cat>
          <c:val>
            <c:numRef>
              <c:f>Sheet1!$G$11:$H$11</c:f>
              <c:numCache>
                <c:formatCode>General</c:formatCode>
                <c:ptCount val="2"/>
                <c:pt idx="0">
                  <c:v>2.349999999999999</c:v>
                </c:pt>
                <c:pt idx="1">
                  <c:v>2.18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918760"/>
        <c:axId val="2921768"/>
      </c:lineChart>
      <c:catAx>
        <c:axId val="2918760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1200" baseline="0"/>
            </a:pPr>
            <a:endParaRPr lang="en-US"/>
          </a:p>
        </c:txPr>
        <c:crossAx val="2921768"/>
        <c:crosses val="autoZero"/>
        <c:auto val="1"/>
        <c:lblAlgn val="ctr"/>
        <c:lblOffset val="100"/>
        <c:noMultiLvlLbl val="0"/>
      </c:catAx>
      <c:valAx>
        <c:axId val="2921768"/>
        <c:scaling>
          <c:orientation val="minMax"/>
          <c:max val="3.5"/>
          <c:min val="1.0"/>
        </c:scaling>
        <c:delete val="0"/>
        <c:axPos val="l"/>
        <c:title>
          <c:tx>
            <c:rich>
              <a:bodyPr/>
              <a:lstStyle/>
              <a:p>
                <a:pPr>
                  <a:defRPr sz="1200" baseline="0"/>
                </a:pPr>
                <a:r>
                  <a:rPr lang="en-GB" sz="1200" baseline="0"/>
                  <a:t>Urge to Smoke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spPr>
          <a:ln w="19050"/>
        </c:spPr>
        <c:crossAx val="2918760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 baseline="0"/>
            </a:pPr>
            <a:r>
              <a:rPr lang="en-GB" sz="1400" baseline="0" dirty="0" smtClean="0"/>
              <a:t>Smokers with prior e-cig use (N=22)</a:t>
            </a:r>
            <a:endParaRPr lang="en-GB" sz="1400" baseline="0" dirty="0"/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Sheet3!$B$5</c:f>
              <c:strCache>
                <c:ptCount val="1"/>
                <c:pt idx="0">
                  <c:v>white</c:v>
                </c:pt>
              </c:strCache>
            </c:strRef>
          </c:tx>
          <c:spPr>
            <a:ln w="41275"/>
          </c:spPr>
          <c:marker>
            <c:symbol val="none"/>
          </c:marker>
          <c:cat>
            <c:strRef>
              <c:f>Sheet3!$C$4:$D$4</c:f>
              <c:strCache>
                <c:ptCount val="2"/>
                <c:pt idx="0">
                  <c:v>Pre</c:v>
                </c:pt>
                <c:pt idx="1">
                  <c:v>post</c:v>
                </c:pt>
              </c:strCache>
            </c:strRef>
          </c:cat>
          <c:val>
            <c:numRef>
              <c:f>Sheet3!$C$5:$D$5</c:f>
              <c:numCache>
                <c:formatCode>General</c:formatCode>
                <c:ptCount val="2"/>
                <c:pt idx="0">
                  <c:v>15.0</c:v>
                </c:pt>
                <c:pt idx="1">
                  <c:v>9.89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Sheet3!$B$6</c:f>
              <c:strCache>
                <c:ptCount val="1"/>
                <c:pt idx="0">
                  <c:v>red</c:v>
                </c:pt>
              </c:strCache>
            </c:strRef>
          </c:tx>
          <c:spPr>
            <a:ln w="41275"/>
          </c:spPr>
          <c:marker>
            <c:symbol val="none"/>
          </c:marker>
          <c:cat>
            <c:strRef>
              <c:f>Sheet3!$C$4:$D$4</c:f>
              <c:strCache>
                <c:ptCount val="2"/>
                <c:pt idx="0">
                  <c:v>Pre</c:v>
                </c:pt>
                <c:pt idx="1">
                  <c:v>post</c:v>
                </c:pt>
              </c:strCache>
            </c:strRef>
          </c:cat>
          <c:val>
            <c:numRef>
              <c:f>Sheet3!$C$6:$D$6</c:f>
              <c:numCache>
                <c:formatCode>General</c:formatCode>
                <c:ptCount val="2"/>
                <c:pt idx="0">
                  <c:v>12.08</c:v>
                </c:pt>
                <c:pt idx="1">
                  <c:v>9.38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00950312"/>
        <c:axId val="601292024"/>
      </c:lineChart>
      <c:catAx>
        <c:axId val="600950312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1200" baseline="0"/>
            </a:pPr>
            <a:endParaRPr lang="en-US"/>
          </a:p>
        </c:txPr>
        <c:crossAx val="601292024"/>
        <c:crosses val="autoZero"/>
        <c:auto val="1"/>
        <c:lblAlgn val="ctr"/>
        <c:lblOffset val="100"/>
        <c:noMultiLvlLbl val="0"/>
      </c:catAx>
      <c:valAx>
        <c:axId val="601292024"/>
        <c:scaling>
          <c:orientation val="minMax"/>
          <c:min val="5.0"/>
        </c:scaling>
        <c:delete val="0"/>
        <c:axPos val="l"/>
        <c:title>
          <c:tx>
            <c:rich>
              <a:bodyPr/>
              <a:lstStyle/>
              <a:p>
                <a:pPr>
                  <a:defRPr sz="1200" baseline="0"/>
                </a:pPr>
                <a:r>
                  <a:rPr lang="en-GB" sz="1200" baseline="0"/>
                  <a:t>MPSS score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crossAx val="600950312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200" baseline="0"/>
          </a:pPr>
          <a:endParaRPr lang="en-US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 baseline="0"/>
            </a:pPr>
            <a:r>
              <a:rPr lang="en-GB" sz="1400" baseline="0" dirty="0" smtClean="0"/>
              <a:t>E-cig naive smokers (N=41)</a:t>
            </a:r>
            <a:endParaRPr lang="en-GB" sz="1400" baseline="0" dirty="0"/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Sheet3!$B$11</c:f>
              <c:strCache>
                <c:ptCount val="1"/>
                <c:pt idx="0">
                  <c:v>white</c:v>
                </c:pt>
              </c:strCache>
            </c:strRef>
          </c:tx>
          <c:spPr>
            <a:ln w="41275"/>
          </c:spPr>
          <c:marker>
            <c:symbol val="none"/>
          </c:marker>
          <c:cat>
            <c:strRef>
              <c:f>Sheet3!$C$10:$D$10</c:f>
              <c:strCache>
                <c:ptCount val="2"/>
                <c:pt idx="0">
                  <c:v>pre</c:v>
                </c:pt>
                <c:pt idx="1">
                  <c:v>post</c:v>
                </c:pt>
              </c:strCache>
            </c:strRef>
          </c:cat>
          <c:val>
            <c:numRef>
              <c:f>Sheet3!$C$11:$D$11</c:f>
              <c:numCache>
                <c:formatCode>General</c:formatCode>
                <c:ptCount val="2"/>
                <c:pt idx="0">
                  <c:v>14.24</c:v>
                </c:pt>
                <c:pt idx="1">
                  <c:v>10.67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Sheet3!$B$12</c:f>
              <c:strCache>
                <c:ptCount val="1"/>
                <c:pt idx="0">
                  <c:v>red</c:v>
                </c:pt>
              </c:strCache>
            </c:strRef>
          </c:tx>
          <c:spPr>
            <a:ln w="41275"/>
          </c:spPr>
          <c:marker>
            <c:symbol val="none"/>
          </c:marker>
          <c:cat>
            <c:strRef>
              <c:f>Sheet3!$C$10:$D$10</c:f>
              <c:strCache>
                <c:ptCount val="2"/>
                <c:pt idx="0">
                  <c:v>pre</c:v>
                </c:pt>
                <c:pt idx="1">
                  <c:v>post</c:v>
                </c:pt>
              </c:strCache>
            </c:strRef>
          </c:cat>
          <c:val>
            <c:numRef>
              <c:f>Sheet3!$C$12:$D$12</c:f>
              <c:numCache>
                <c:formatCode>General</c:formatCode>
                <c:ptCount val="2"/>
                <c:pt idx="0">
                  <c:v>14.25</c:v>
                </c:pt>
                <c:pt idx="1">
                  <c:v>12.76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85040760"/>
        <c:axId val="584989720"/>
      </c:lineChart>
      <c:catAx>
        <c:axId val="585040760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1200" baseline="0"/>
            </a:pPr>
            <a:endParaRPr lang="en-US"/>
          </a:p>
        </c:txPr>
        <c:crossAx val="584989720"/>
        <c:crosses val="autoZero"/>
        <c:auto val="1"/>
        <c:lblAlgn val="ctr"/>
        <c:lblOffset val="100"/>
        <c:noMultiLvlLbl val="0"/>
      </c:catAx>
      <c:valAx>
        <c:axId val="584989720"/>
        <c:scaling>
          <c:orientation val="minMax"/>
          <c:min val="7.0"/>
        </c:scaling>
        <c:delete val="0"/>
        <c:axPos val="l"/>
        <c:title>
          <c:tx>
            <c:rich>
              <a:bodyPr/>
              <a:lstStyle/>
              <a:p>
                <a:pPr>
                  <a:defRPr sz="1200" baseline="0"/>
                </a:pPr>
                <a:r>
                  <a:rPr lang="en-GB" sz="1200" baseline="0"/>
                  <a:t>MPSS score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crossAx val="585040760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200" baseline="0"/>
          </a:pPr>
          <a:endParaRPr lang="en-US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GB" dirty="0" smtClean="0"/>
              <a:t>Reasons</a:t>
            </a:r>
            <a:r>
              <a:rPr lang="en-GB" baseline="0" dirty="0" smtClean="0"/>
              <a:t> given for e-cigarette choice</a:t>
            </a:r>
            <a:endParaRPr lang="en-GB" dirty="0"/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Reasons!$A$2</c:f>
              <c:strCache>
                <c:ptCount val="1"/>
                <c:pt idx="0">
                  <c:v>Cigalike</c:v>
                </c:pt>
              </c:strCache>
            </c:strRef>
          </c:tx>
          <c:invertIfNegative val="0"/>
          <c:cat>
            <c:strRef>
              <c:f>Reasons!$B$1:$D$1</c:f>
              <c:strCache>
                <c:ptCount val="3"/>
                <c:pt idx="0">
                  <c:v>Resembles a cig</c:v>
                </c:pt>
                <c:pt idx="1">
                  <c:v>Does not resemble a cig</c:v>
                </c:pt>
                <c:pt idx="2">
                  <c:v>Stylish</c:v>
                </c:pt>
              </c:strCache>
            </c:strRef>
          </c:cat>
          <c:val>
            <c:numRef>
              <c:f>Reasons!$B$2:$D$2</c:f>
              <c:numCache>
                <c:formatCode>General</c:formatCode>
                <c:ptCount val="3"/>
                <c:pt idx="0">
                  <c:v>90.0</c:v>
                </c:pt>
                <c:pt idx="2">
                  <c:v>10.0</c:v>
                </c:pt>
              </c:numCache>
            </c:numRef>
          </c:val>
        </c:ser>
        <c:ser>
          <c:idx val="1"/>
          <c:order val="1"/>
          <c:tx>
            <c:strRef>
              <c:f>Reasons!$A$3</c:f>
              <c:strCache>
                <c:ptCount val="1"/>
                <c:pt idx="0">
                  <c:v>Penlike</c:v>
                </c:pt>
              </c:strCache>
            </c:strRef>
          </c:tx>
          <c:invertIfNegative val="0"/>
          <c:cat>
            <c:strRef>
              <c:f>Reasons!$B$1:$D$1</c:f>
              <c:strCache>
                <c:ptCount val="3"/>
                <c:pt idx="0">
                  <c:v>Resembles a cig</c:v>
                </c:pt>
                <c:pt idx="1">
                  <c:v>Does not resemble a cig</c:v>
                </c:pt>
                <c:pt idx="2">
                  <c:v>Stylish</c:v>
                </c:pt>
              </c:strCache>
            </c:strRef>
          </c:cat>
          <c:val>
            <c:numRef>
              <c:f>Reasons!$B$3:$D$3</c:f>
              <c:numCache>
                <c:formatCode>General</c:formatCode>
                <c:ptCount val="3"/>
                <c:pt idx="1">
                  <c:v>56.8</c:v>
                </c:pt>
                <c:pt idx="2">
                  <c:v>46.2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34621320"/>
        <c:axId val="334624376"/>
      </c:barChart>
      <c:catAx>
        <c:axId val="334621320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1100" baseline="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en-US"/>
          </a:p>
        </c:txPr>
        <c:crossAx val="334624376"/>
        <c:crosses val="autoZero"/>
        <c:auto val="1"/>
        <c:lblAlgn val="ctr"/>
        <c:lblOffset val="100"/>
        <c:noMultiLvlLbl val="0"/>
      </c:catAx>
      <c:valAx>
        <c:axId val="334624376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 sz="1200" baseline="0"/>
                </a:pPr>
                <a:r>
                  <a:rPr lang="en-GB" sz="1200" baseline="0" dirty="0" smtClean="0"/>
                  <a:t>%age respondents</a:t>
                </a:r>
                <a:endParaRPr lang="en-GB" sz="1200" baseline="0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en-US"/>
          </a:p>
        </c:txPr>
        <c:crossAx val="334621320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200" baseline="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GB" sz="1400" baseline="0" dirty="0" smtClean="0"/>
              <a:t>E-cig </a:t>
            </a:r>
            <a:r>
              <a:rPr lang="en-GB" sz="1400" baseline="0" dirty="0"/>
              <a:t>naive </a:t>
            </a:r>
            <a:r>
              <a:rPr lang="en-GB" sz="1400" baseline="0" dirty="0" smtClean="0"/>
              <a:t>smokers (N=43)</a:t>
            </a:r>
            <a:endParaRPr lang="en-GB" sz="1400" dirty="0"/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Sheet1!$A$5</c:f>
              <c:strCache>
                <c:ptCount val="1"/>
                <c:pt idx="0">
                  <c:v>1st gen</c:v>
                </c:pt>
              </c:strCache>
            </c:strRef>
          </c:tx>
          <c:spPr>
            <a:ln w="41275"/>
          </c:spPr>
          <c:marker>
            <c:symbol val="none"/>
          </c:marker>
          <c:cat>
            <c:strRef>
              <c:f>Sheet1!$B$4:$C$4</c:f>
              <c:strCache>
                <c:ptCount val="2"/>
                <c:pt idx="0">
                  <c:v>Pre</c:v>
                </c:pt>
                <c:pt idx="1">
                  <c:v>post</c:v>
                </c:pt>
              </c:strCache>
            </c:strRef>
          </c:cat>
          <c:val>
            <c:numRef>
              <c:f>Sheet1!$B$5:$C$5</c:f>
              <c:numCache>
                <c:formatCode>General</c:formatCode>
                <c:ptCount val="2"/>
                <c:pt idx="0">
                  <c:v>3.64</c:v>
                </c:pt>
                <c:pt idx="1">
                  <c:v>2.16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Sheet1!$A$6</c:f>
              <c:strCache>
                <c:ptCount val="1"/>
                <c:pt idx="0">
                  <c:v>2nd gen</c:v>
                </c:pt>
              </c:strCache>
            </c:strRef>
          </c:tx>
          <c:spPr>
            <a:ln w="41275"/>
          </c:spPr>
          <c:marker>
            <c:symbol val="none"/>
          </c:marker>
          <c:cat>
            <c:strRef>
              <c:f>Sheet1!$B$4:$C$4</c:f>
              <c:strCache>
                <c:ptCount val="2"/>
                <c:pt idx="0">
                  <c:v>Pre</c:v>
                </c:pt>
                <c:pt idx="1">
                  <c:v>post</c:v>
                </c:pt>
              </c:strCache>
            </c:strRef>
          </c:cat>
          <c:val>
            <c:numRef>
              <c:f>Sheet1!$B$6:$C$6</c:f>
              <c:numCache>
                <c:formatCode>General</c:formatCode>
                <c:ptCount val="2"/>
                <c:pt idx="0">
                  <c:v>4.22</c:v>
                </c:pt>
                <c:pt idx="1">
                  <c:v>2.72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97470312"/>
        <c:axId val="797659048"/>
      </c:lineChart>
      <c:catAx>
        <c:axId val="797470312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1200" baseline="0"/>
            </a:pPr>
            <a:endParaRPr lang="en-US"/>
          </a:p>
        </c:txPr>
        <c:crossAx val="797659048"/>
        <c:crosses val="autoZero"/>
        <c:auto val="1"/>
        <c:lblAlgn val="ctr"/>
        <c:lblOffset val="100"/>
        <c:noMultiLvlLbl val="0"/>
      </c:catAx>
      <c:valAx>
        <c:axId val="797659048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 sz="1200" baseline="0"/>
                </a:pPr>
                <a:r>
                  <a:rPr lang="en-GB" sz="1200" baseline="0"/>
                  <a:t>urge to smoke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crossAx val="797470312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GB" sz="1400" baseline="0" dirty="0" smtClean="0"/>
              <a:t>smokers </a:t>
            </a:r>
            <a:r>
              <a:rPr lang="en-GB" sz="1400" baseline="0" dirty="0"/>
              <a:t>with prior e-cig </a:t>
            </a:r>
            <a:r>
              <a:rPr lang="en-GB" sz="1400" baseline="0" dirty="0" smtClean="0"/>
              <a:t>use (N=57)</a:t>
            </a:r>
            <a:endParaRPr lang="en-GB" sz="1400" dirty="0"/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Sheet1!$A$13</c:f>
              <c:strCache>
                <c:ptCount val="1"/>
                <c:pt idx="0">
                  <c:v>1st gen</c:v>
                </c:pt>
              </c:strCache>
            </c:strRef>
          </c:tx>
          <c:spPr>
            <a:ln w="41275"/>
          </c:spPr>
          <c:marker>
            <c:symbol val="none"/>
          </c:marker>
          <c:cat>
            <c:strRef>
              <c:f>Sheet1!$B$12:$C$12</c:f>
              <c:strCache>
                <c:ptCount val="2"/>
                <c:pt idx="0">
                  <c:v>pre</c:v>
                </c:pt>
                <c:pt idx="1">
                  <c:v>post</c:v>
                </c:pt>
              </c:strCache>
            </c:strRef>
          </c:cat>
          <c:val>
            <c:numRef>
              <c:f>Sheet1!$B$13:$C$13</c:f>
              <c:numCache>
                <c:formatCode>General</c:formatCode>
                <c:ptCount val="2"/>
                <c:pt idx="0">
                  <c:v>3.55</c:v>
                </c:pt>
                <c:pt idx="1">
                  <c:v>1.950000000000001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Sheet1!$A$14</c:f>
              <c:strCache>
                <c:ptCount val="1"/>
                <c:pt idx="0">
                  <c:v>2nd gen</c:v>
                </c:pt>
              </c:strCache>
            </c:strRef>
          </c:tx>
          <c:spPr>
            <a:ln w="41275"/>
          </c:spPr>
          <c:marker>
            <c:symbol val="none"/>
          </c:marker>
          <c:cat>
            <c:strRef>
              <c:f>Sheet1!$B$12:$C$12</c:f>
              <c:strCache>
                <c:ptCount val="2"/>
                <c:pt idx="0">
                  <c:v>pre</c:v>
                </c:pt>
                <c:pt idx="1">
                  <c:v>post</c:v>
                </c:pt>
              </c:strCache>
            </c:strRef>
          </c:cat>
          <c:val>
            <c:numRef>
              <c:f>Sheet1!$B$14:$C$14</c:f>
              <c:numCache>
                <c:formatCode>General</c:formatCode>
                <c:ptCount val="2"/>
                <c:pt idx="0">
                  <c:v>3.62</c:v>
                </c:pt>
                <c:pt idx="1">
                  <c:v>2.15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97843752"/>
        <c:axId val="797840456"/>
      </c:lineChart>
      <c:catAx>
        <c:axId val="797843752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1200" baseline="0"/>
            </a:pPr>
            <a:endParaRPr lang="en-US"/>
          </a:p>
        </c:txPr>
        <c:crossAx val="797840456"/>
        <c:crosses val="autoZero"/>
        <c:auto val="1"/>
        <c:lblAlgn val="ctr"/>
        <c:lblOffset val="100"/>
        <c:noMultiLvlLbl val="0"/>
      </c:catAx>
      <c:valAx>
        <c:axId val="797840456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 sz="1200" baseline="0"/>
                </a:pPr>
                <a:r>
                  <a:rPr lang="en-GB" sz="1200" baseline="0"/>
                  <a:t>Urge to smoke score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crossAx val="797843752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GB" sz="1400" baseline="0" dirty="0" smtClean="0"/>
              <a:t>Smokers </a:t>
            </a:r>
            <a:r>
              <a:rPr lang="en-GB" sz="1400" baseline="0" dirty="0"/>
              <a:t>with prior e-cig </a:t>
            </a:r>
            <a:r>
              <a:rPr lang="en-GB" sz="1400" baseline="0" dirty="0" smtClean="0"/>
              <a:t>use (N=57)</a:t>
            </a:r>
            <a:endParaRPr lang="en-GB" sz="1400" baseline="0" dirty="0"/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Sheet2!$A$11</c:f>
              <c:strCache>
                <c:ptCount val="1"/>
                <c:pt idx="0">
                  <c:v>1st gen</c:v>
                </c:pt>
              </c:strCache>
            </c:strRef>
          </c:tx>
          <c:spPr>
            <a:ln w="41275"/>
          </c:spPr>
          <c:marker>
            <c:symbol val="none"/>
          </c:marker>
          <c:cat>
            <c:strRef>
              <c:f>Sheet2!$B$10:$C$10</c:f>
              <c:strCache>
                <c:ptCount val="2"/>
                <c:pt idx="0">
                  <c:v>pre</c:v>
                </c:pt>
                <c:pt idx="1">
                  <c:v>post</c:v>
                </c:pt>
              </c:strCache>
            </c:strRef>
          </c:cat>
          <c:val>
            <c:numRef>
              <c:f>Sheet2!$B$11:$C$11</c:f>
              <c:numCache>
                <c:formatCode>General</c:formatCode>
                <c:ptCount val="2"/>
                <c:pt idx="0">
                  <c:v>7.819999999999998</c:v>
                </c:pt>
                <c:pt idx="1">
                  <c:v>5.78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Sheet2!$A$12</c:f>
              <c:strCache>
                <c:ptCount val="1"/>
                <c:pt idx="0">
                  <c:v>2nd gen</c:v>
                </c:pt>
              </c:strCache>
            </c:strRef>
          </c:tx>
          <c:spPr>
            <a:ln w="41275"/>
          </c:spPr>
          <c:marker>
            <c:symbol val="none"/>
          </c:marker>
          <c:cat>
            <c:strRef>
              <c:f>Sheet2!$B$10:$C$10</c:f>
              <c:strCache>
                <c:ptCount val="2"/>
                <c:pt idx="0">
                  <c:v>pre</c:v>
                </c:pt>
                <c:pt idx="1">
                  <c:v>post</c:v>
                </c:pt>
              </c:strCache>
            </c:strRef>
          </c:cat>
          <c:val>
            <c:numRef>
              <c:f>Sheet2!$B$12:$C$12</c:f>
              <c:numCache>
                <c:formatCode>General</c:formatCode>
                <c:ptCount val="2"/>
                <c:pt idx="0">
                  <c:v>7.970000000000002</c:v>
                </c:pt>
                <c:pt idx="1">
                  <c:v>5.24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41584216"/>
        <c:axId val="641121784"/>
      </c:lineChart>
      <c:catAx>
        <c:axId val="641584216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1200" baseline="0"/>
            </a:pPr>
            <a:endParaRPr lang="en-US"/>
          </a:p>
        </c:txPr>
        <c:crossAx val="641121784"/>
        <c:crosses val="autoZero"/>
        <c:auto val="1"/>
        <c:lblAlgn val="ctr"/>
        <c:lblOffset val="100"/>
        <c:noMultiLvlLbl val="0"/>
      </c:catAx>
      <c:valAx>
        <c:axId val="641121784"/>
        <c:scaling>
          <c:orientation val="minMax"/>
          <c:min val="2.0"/>
        </c:scaling>
        <c:delete val="0"/>
        <c:axPos val="l"/>
        <c:title>
          <c:tx>
            <c:rich>
              <a:bodyPr/>
              <a:lstStyle/>
              <a:p>
                <a:pPr>
                  <a:defRPr sz="1200" baseline="0"/>
                </a:pPr>
                <a:r>
                  <a:rPr lang="en-GB" sz="1200" baseline="0"/>
                  <a:t>MPSS score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200" baseline="0"/>
            </a:pPr>
            <a:endParaRPr lang="en-US"/>
          </a:p>
        </c:txPr>
        <c:crossAx val="641584216"/>
        <c:crosses val="autoZero"/>
        <c:crossBetween val="between"/>
        <c:majorUnit val="1.0"/>
      </c:valAx>
    </c:plotArea>
    <c:legend>
      <c:legendPos val="r"/>
      <c:layout/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GB" sz="1400" baseline="0" dirty="0" smtClean="0"/>
              <a:t>E-cig </a:t>
            </a:r>
            <a:r>
              <a:rPr lang="en-GB" sz="1400" baseline="0" dirty="0"/>
              <a:t>naive </a:t>
            </a:r>
            <a:r>
              <a:rPr lang="en-GB" sz="1400" baseline="0" dirty="0" smtClean="0"/>
              <a:t>smokers (N=43)</a:t>
            </a:r>
            <a:endParaRPr lang="en-GB" sz="1400" baseline="0" dirty="0"/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Sheet2!$A$4</c:f>
              <c:strCache>
                <c:ptCount val="1"/>
                <c:pt idx="0">
                  <c:v>1st gen</c:v>
                </c:pt>
              </c:strCache>
            </c:strRef>
          </c:tx>
          <c:spPr>
            <a:ln w="41275"/>
          </c:spPr>
          <c:marker>
            <c:symbol val="none"/>
          </c:marker>
          <c:cat>
            <c:strRef>
              <c:f>Sheet2!$B$3:$C$3</c:f>
              <c:strCache>
                <c:ptCount val="2"/>
                <c:pt idx="0">
                  <c:v>pre</c:v>
                </c:pt>
                <c:pt idx="1">
                  <c:v>post</c:v>
                </c:pt>
              </c:strCache>
            </c:strRef>
          </c:cat>
          <c:val>
            <c:numRef>
              <c:f>Sheet2!$B$4:$C$4</c:f>
              <c:numCache>
                <c:formatCode>General</c:formatCode>
                <c:ptCount val="2"/>
                <c:pt idx="0">
                  <c:v>6.92</c:v>
                </c:pt>
                <c:pt idx="1">
                  <c:v>5.21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Sheet2!$A$5</c:f>
              <c:strCache>
                <c:ptCount val="1"/>
                <c:pt idx="0">
                  <c:v>2nd gen</c:v>
                </c:pt>
              </c:strCache>
            </c:strRef>
          </c:tx>
          <c:spPr>
            <a:ln w="41275"/>
          </c:spPr>
          <c:marker>
            <c:symbol val="none"/>
          </c:marker>
          <c:cat>
            <c:strRef>
              <c:f>Sheet2!$B$3:$C$3</c:f>
              <c:strCache>
                <c:ptCount val="2"/>
                <c:pt idx="0">
                  <c:v>pre</c:v>
                </c:pt>
                <c:pt idx="1">
                  <c:v>post</c:v>
                </c:pt>
              </c:strCache>
            </c:strRef>
          </c:cat>
          <c:val>
            <c:numRef>
              <c:f>Sheet2!$B$5:$C$5</c:f>
              <c:numCache>
                <c:formatCode>General</c:formatCode>
                <c:ptCount val="2"/>
                <c:pt idx="0">
                  <c:v>7.88</c:v>
                </c:pt>
                <c:pt idx="1">
                  <c:v>6.18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40977016"/>
        <c:axId val="640946024"/>
      </c:lineChart>
      <c:catAx>
        <c:axId val="640977016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1200" baseline="0"/>
            </a:pPr>
            <a:endParaRPr lang="en-US"/>
          </a:p>
        </c:txPr>
        <c:crossAx val="640946024"/>
        <c:crosses val="autoZero"/>
        <c:auto val="1"/>
        <c:lblAlgn val="ctr"/>
        <c:lblOffset val="100"/>
        <c:noMultiLvlLbl val="0"/>
      </c:catAx>
      <c:valAx>
        <c:axId val="640946024"/>
        <c:scaling>
          <c:orientation val="minMax"/>
          <c:min val="2.0"/>
        </c:scaling>
        <c:delete val="0"/>
        <c:axPos val="l"/>
        <c:title>
          <c:tx>
            <c:rich>
              <a:bodyPr/>
              <a:lstStyle/>
              <a:p>
                <a:pPr>
                  <a:defRPr sz="1200" baseline="0"/>
                </a:pPr>
                <a:r>
                  <a:rPr lang="en-GB" sz="1200" baseline="0"/>
                  <a:t>MPSS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200" baseline="0"/>
            </a:pPr>
            <a:endParaRPr lang="en-US"/>
          </a:p>
        </c:txPr>
        <c:crossAx val="640977016"/>
        <c:crosses val="autoZero"/>
        <c:crossBetween val="between"/>
        <c:majorUnit val="1.0"/>
      </c:valAx>
    </c:plotArea>
    <c:legend>
      <c:legendPos val="r"/>
      <c:layout/>
      <c:overlay val="0"/>
    </c:legend>
    <c:plotVisOnly val="1"/>
    <c:dispBlanksAs val="gap"/>
    <c:showDLblsOverMax val="0"/>
  </c:chart>
  <c:externalData r:id="rId2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DE6E6F-3AA2-406F-8015-B08EEFB85D20}" type="datetimeFigureOut">
              <a:rPr lang="en-GB" smtClean="0"/>
              <a:pPr/>
              <a:t>05/06/2014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DD50D6-E2C6-46BE-BEFB-76A954E4026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99211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DD50D6-E2C6-46BE-BEFB-76A954E4026A}" type="slidenum">
              <a:rPr lang="en-GB" smtClean="0"/>
              <a:pPr/>
              <a:t>1</a:t>
            </a:fld>
            <a:endParaRPr lang="en-GB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baseline="0" dirty="0" smtClean="0"/>
          </a:p>
          <a:p>
            <a:endParaRPr lang="en-GB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DD50D6-E2C6-46BE-BEFB-76A954E4026A}" type="slidenum">
              <a:rPr lang="en-GB" smtClean="0"/>
              <a:pPr/>
              <a:t>10</a:t>
            </a:fld>
            <a:endParaRPr lang="en-GB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baseline="0" dirty="0" smtClean="0"/>
          </a:p>
          <a:p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DD50D6-E2C6-46BE-BEFB-76A954E4026A}" type="slidenum">
              <a:rPr lang="en-GB" smtClean="0"/>
              <a:pPr/>
              <a:t>11</a:t>
            </a:fld>
            <a:endParaRPr lang="en-GB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DD50D6-E2C6-46BE-BEFB-76A954E4026A}" type="slidenum">
              <a:rPr lang="en-GB" smtClean="0"/>
              <a:pPr/>
              <a:t>12</a:t>
            </a:fld>
            <a:endParaRPr lang="en-GB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DD50D6-E2C6-46BE-BEFB-76A954E4026A}" type="slidenum">
              <a:rPr lang="en-GB" smtClean="0"/>
              <a:pPr/>
              <a:t>13</a:t>
            </a:fld>
            <a:endParaRPr lang="en-GB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DD50D6-E2C6-46BE-BEFB-76A954E4026A}" type="slidenum">
              <a:rPr lang="en-GB" smtClean="0"/>
              <a:pPr/>
              <a:t>14</a:t>
            </a:fld>
            <a:endParaRPr lang="en-GB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DD50D6-E2C6-46BE-BEFB-76A954E4026A}" type="slidenum">
              <a:rPr lang="en-GB" smtClean="0"/>
              <a:pPr/>
              <a:t>15</a:t>
            </a:fld>
            <a:endParaRPr lang="en-GB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DD50D6-E2C6-46BE-BEFB-76A954E4026A}" type="slidenum">
              <a:rPr lang="en-GB" smtClean="0"/>
              <a:pPr/>
              <a:t>16</a:t>
            </a:fld>
            <a:endParaRPr lang="en-GB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DD50D6-E2C6-46BE-BEFB-76A954E4026A}" type="slidenum">
              <a:rPr lang="en-GB" smtClean="0"/>
              <a:pPr/>
              <a:t>17</a:t>
            </a:fld>
            <a:endParaRPr lang="en-GB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DD50D6-E2C6-46BE-BEFB-76A954E4026A}" type="slidenum">
              <a:rPr lang="en-GB" smtClean="0"/>
              <a:pPr/>
              <a:t>18</a:t>
            </a:fld>
            <a:endParaRPr lang="en-GB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DD50D6-E2C6-46BE-BEFB-76A954E4026A}" type="slidenum">
              <a:rPr lang="en-GB" smtClean="0"/>
              <a:pPr/>
              <a:t>19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DD50D6-E2C6-46BE-BEFB-76A954E4026A}" type="slidenum">
              <a:rPr lang="en-GB" smtClean="0"/>
              <a:pPr/>
              <a:t>2</a:t>
            </a:fld>
            <a:endParaRPr lang="en-GB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DD50D6-E2C6-46BE-BEFB-76A954E4026A}" type="slidenum">
              <a:rPr lang="en-GB" smtClean="0"/>
              <a:pPr/>
              <a:t>20</a:t>
            </a:fld>
            <a:endParaRPr lang="en-GB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DD50D6-E2C6-46BE-BEFB-76A954E4026A}" type="slidenum">
              <a:rPr lang="en-GB" smtClean="0"/>
              <a:pPr/>
              <a:t>21</a:t>
            </a:fld>
            <a:endParaRPr lang="en-GB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DD50D6-E2C6-46BE-BEFB-76A954E4026A}" type="slidenum">
              <a:rPr lang="en-GB" smtClean="0"/>
              <a:pPr/>
              <a:t>22</a:t>
            </a:fld>
            <a:endParaRPr lang="en-GB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DD50D6-E2C6-46BE-BEFB-76A954E4026A}" type="slidenum">
              <a:rPr lang="en-GB" smtClean="0"/>
              <a:pPr/>
              <a:t>23</a:t>
            </a:fld>
            <a:endParaRPr lang="en-GB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DD50D6-E2C6-46BE-BEFB-76A954E4026A}" type="slidenum">
              <a:rPr lang="en-GB" smtClean="0"/>
              <a:pPr/>
              <a:t>24</a:t>
            </a:fld>
            <a:endParaRPr lang="en-GB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DD50D6-E2C6-46BE-BEFB-76A954E4026A}" type="slidenum">
              <a:rPr lang="en-GB" smtClean="0"/>
              <a:pPr/>
              <a:t>25</a:t>
            </a:fld>
            <a:endParaRPr lang="en-GB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DD50D6-E2C6-46BE-BEFB-76A954E4026A}" type="slidenum">
              <a:rPr lang="en-GB" smtClean="0"/>
              <a:pPr/>
              <a:t>26</a:t>
            </a:fld>
            <a:endParaRPr lang="en-GB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DD50D6-E2C6-46BE-BEFB-76A954E4026A}" type="slidenum">
              <a:rPr lang="en-GB" smtClean="0"/>
              <a:pPr/>
              <a:t>27</a:t>
            </a:fld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indent="-228600">
              <a:buAutoNum type="arabicPeriod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DD50D6-E2C6-46BE-BEFB-76A954E4026A}" type="slidenum">
              <a:rPr lang="en-GB" smtClean="0"/>
              <a:pPr/>
              <a:t>3</a:t>
            </a:fld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72479" y="4715153"/>
            <a:ext cx="5995466" cy="4466987"/>
          </a:xfrm>
        </p:spPr>
        <p:txBody>
          <a:bodyPr>
            <a:normAutofit fontScale="92500"/>
          </a:bodyPr>
          <a:lstStyle/>
          <a:p>
            <a:endParaRPr lang="en-GB" baseline="0" dirty="0" smtClean="0"/>
          </a:p>
          <a:p>
            <a:endParaRPr lang="en-GB" baseline="0" dirty="0" smtClean="0"/>
          </a:p>
          <a:p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48A429-7651-46EC-B689-3ADC26074DD8}" type="slidenum">
              <a:rPr lang="en-GB" smtClean="0"/>
              <a:pPr/>
              <a:t>4</a:t>
            </a:fld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543854" y="4715153"/>
            <a:ext cx="5924091" cy="4466987"/>
          </a:xfrm>
        </p:spPr>
        <p:txBody>
          <a:bodyPr>
            <a:normAutofit fontScale="92500" lnSpcReduction="10000"/>
          </a:bodyPr>
          <a:lstStyle/>
          <a:p>
            <a:endParaRPr lang="en-GB" dirty="0" smtClean="0"/>
          </a:p>
          <a:p>
            <a:endParaRPr lang="en-GB" baseline="0" dirty="0" smtClean="0"/>
          </a:p>
          <a:p>
            <a:endParaRPr lang="en-GB" baseline="0" dirty="0" smtClean="0"/>
          </a:p>
          <a:p>
            <a:endParaRPr lang="en-GB" baseline="0" dirty="0" smtClean="0"/>
          </a:p>
          <a:p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48A429-7651-46EC-B689-3ADC26074DD8}" type="slidenum">
              <a:rPr lang="en-GB" smtClean="0"/>
              <a:pPr/>
              <a:t>5</a:t>
            </a:fld>
            <a:endParaRPr lang="en-GB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543854" y="4715153"/>
            <a:ext cx="5924091" cy="4466987"/>
          </a:xfrm>
        </p:spPr>
        <p:txBody>
          <a:bodyPr>
            <a:normAutofit fontScale="92500" lnSpcReduction="10000"/>
          </a:bodyPr>
          <a:lstStyle/>
          <a:p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48A429-7651-46EC-B689-3ADC26074DD8}" type="slidenum">
              <a:rPr lang="en-GB" smtClean="0"/>
              <a:pPr/>
              <a:t>6</a:t>
            </a:fld>
            <a:endParaRPr lang="en-GB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01104" y="4715153"/>
            <a:ext cx="5852717" cy="4466987"/>
          </a:xfrm>
        </p:spPr>
        <p:txBody>
          <a:bodyPr>
            <a:normAutofit lnSpcReduction="10000"/>
          </a:bodyPr>
          <a:lstStyle/>
          <a:p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DD50D6-E2C6-46BE-BEFB-76A954E4026A}" type="slidenum">
              <a:rPr lang="en-GB" smtClean="0"/>
              <a:pPr/>
              <a:t>7</a:t>
            </a:fld>
            <a:endParaRPr lang="en-GB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DD50D6-E2C6-46BE-BEFB-76A954E4026A}" type="slidenum">
              <a:rPr lang="en-GB" smtClean="0"/>
              <a:pPr/>
              <a:t>8</a:t>
            </a:fld>
            <a:endParaRPr lang="en-GB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DD50D6-E2C6-46BE-BEFB-76A954E4026A}" type="slidenum">
              <a:rPr lang="en-GB" smtClean="0"/>
              <a:pPr/>
              <a:t>9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:\D94\DATA\Corporate Marketing\Brand Development\Master Brand Assets\Master Logo+River Lockups\UEL BRANDING DEVICE MASTER rgb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714808" y="3429000"/>
            <a:ext cx="15716984" cy="3929246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4348" y="1000109"/>
            <a:ext cx="7772400" cy="642942"/>
          </a:xfrm>
        </p:spPr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14420" y="16764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2C830-2931-40F4-A9AD-9D1B2FCAF2C8}" type="datetimeFigureOut">
              <a:rPr lang="en-US" smtClean="0"/>
              <a:pPr/>
              <a:t>05/06/2014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7F499-35EC-47F5-ADA8-AEB26AC70B6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 r="2287" b="3516"/>
          <a:stretch>
            <a:fillRect/>
          </a:stretch>
        </p:blipFill>
        <p:spPr bwMode="auto">
          <a:xfrm>
            <a:off x="6372200" y="5671860"/>
            <a:ext cx="2771800" cy="1186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 r="2287" b="3516"/>
          <a:stretch>
            <a:fillRect/>
          </a:stretch>
        </p:blipFill>
        <p:spPr bwMode="auto">
          <a:xfrm>
            <a:off x="6372200" y="5671860"/>
            <a:ext cx="2771800" cy="1186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 r="2287" b="3516"/>
          <a:stretch>
            <a:fillRect/>
          </a:stretch>
        </p:blipFill>
        <p:spPr bwMode="auto">
          <a:xfrm>
            <a:off x="6372200" y="5671860"/>
            <a:ext cx="2771800" cy="1186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 r="2287" b="3516"/>
          <a:stretch>
            <a:fillRect/>
          </a:stretch>
        </p:blipFill>
        <p:spPr bwMode="auto">
          <a:xfrm>
            <a:off x="6372200" y="5671860"/>
            <a:ext cx="2771800" cy="1186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 r="2287" b="3516"/>
          <a:stretch>
            <a:fillRect/>
          </a:stretch>
        </p:blipFill>
        <p:spPr bwMode="auto">
          <a:xfrm>
            <a:off x="6372200" y="5671860"/>
            <a:ext cx="2771800" cy="1186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C2C830-2931-40F4-A9AD-9D1B2FCAF2C8}" type="datetimeFigureOut">
              <a:rPr lang="en-US" smtClean="0"/>
              <a:pPr/>
              <a:t>05/06/2014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47F499-35EC-47F5-ADA8-AEB26AC70B62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</p:sldLayoutIdLst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hyperlink" Target="http://www.uel.ac.uk/psychology/research/drugs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4" Type="http://schemas.openxmlformats.org/officeDocument/2006/relationships/chart" Target="../charts/chart1.xml"/><Relationship Id="rId5" Type="http://schemas.openxmlformats.org/officeDocument/2006/relationships/chart" Target="../charts/chart2.xml"/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4" Type="http://schemas.openxmlformats.org/officeDocument/2006/relationships/chart" Target="../charts/chart3.xml"/><Relationship Id="rId5" Type="http://schemas.openxmlformats.org/officeDocument/2006/relationships/chart" Target="../charts/chart4.xml"/><Relationship Id="rId1" Type="http://schemas.openxmlformats.org/officeDocument/2006/relationships/tags" Target="../tags/tag2.xml"/><Relationship Id="rId2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4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chart" Target="../charts/char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4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4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4" Type="http://schemas.openxmlformats.org/officeDocument/2006/relationships/chart" Target="../charts/chart7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4" Type="http://schemas.openxmlformats.org/officeDocument/2006/relationships/chart" Target="../charts/chart9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4" Type="http://schemas.openxmlformats.org/officeDocument/2006/relationships/chart" Target="../charts/chart11.xml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32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6" Type="http://schemas.openxmlformats.org/officeDocument/2006/relationships/image" Target="../media/image6.jpeg"/><Relationship Id="rId7" Type="http://schemas.openxmlformats.org/officeDocument/2006/relationships/image" Target="../media/image7.jpeg"/><Relationship Id="rId8" Type="http://schemas.openxmlformats.org/officeDocument/2006/relationships/image" Target="../media/image8.jpeg"/><Relationship Id="rId9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4" Type="http://schemas.openxmlformats.org/officeDocument/2006/relationships/image" Target="../media/image11.jpeg"/><Relationship Id="rId5" Type="http://schemas.openxmlformats.org/officeDocument/2006/relationships/image" Target="../media/image12.jpeg"/><Relationship Id="rId6" Type="http://schemas.openxmlformats.org/officeDocument/2006/relationships/image" Target="../media/image13.jpeg"/><Relationship Id="rId7" Type="http://schemas.openxmlformats.org/officeDocument/2006/relationships/image" Target="../media/image14.jpeg"/><Relationship Id="rId8" Type="http://schemas.openxmlformats.org/officeDocument/2006/relationships/image" Target="../media/image15.jpeg"/><Relationship Id="rId9" Type="http://schemas.openxmlformats.org/officeDocument/2006/relationships/image" Target="../media/image16.jpeg"/><Relationship Id="rId10" Type="http://schemas.openxmlformats.org/officeDocument/2006/relationships/image" Target="../media/image17.png"/><Relationship Id="rId11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5" Type="http://schemas.openxmlformats.org/officeDocument/2006/relationships/image" Target="../media/image21.jpeg"/><Relationship Id="rId6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528" y="692696"/>
            <a:ext cx="8424936" cy="1296143"/>
          </a:xfrm>
        </p:spPr>
        <p:txBody>
          <a:bodyPr>
            <a:noAutofit/>
          </a:bodyPr>
          <a:lstStyle/>
          <a:p>
            <a:r>
              <a:rPr lang="en-GB" sz="3800" b="1" dirty="0" smtClean="0">
                <a:solidFill>
                  <a:schemeClr val="tx1">
                    <a:lumMod val="75000"/>
                  </a:schemeClr>
                </a:solidFill>
              </a:rPr>
              <a:t>First vs. Second Generation E-Cigarettes: Predictors of choice and effects on tobacco craving and withdrawal symptoms</a:t>
            </a:r>
            <a:endParaRPr lang="en-GB" sz="3800" b="1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3528" y="2780928"/>
            <a:ext cx="5616624" cy="1368152"/>
          </a:xfrm>
        </p:spPr>
        <p:txBody>
          <a:bodyPr>
            <a:normAutofit fontScale="77500" lnSpcReduction="20000"/>
          </a:bodyPr>
          <a:lstStyle/>
          <a:p>
            <a:r>
              <a:rPr lang="en-GB" sz="2800" b="1" dirty="0" smtClean="0"/>
              <a:t>Dr. Lynne Dawkins</a:t>
            </a:r>
          </a:p>
          <a:p>
            <a:r>
              <a:rPr lang="en-GB" sz="2600" dirty="0" smtClean="0"/>
              <a:t>Drugs and Addictive Behaviours Research Group (DABRG), School of Psychology</a:t>
            </a:r>
          </a:p>
          <a:p>
            <a:r>
              <a:rPr lang="en-GB" sz="2600" dirty="0" smtClean="0">
                <a:hlinkClick r:id="rId3"/>
              </a:rPr>
              <a:t>http://www.uel.ac.uk/psychology/research/drugs</a:t>
            </a:r>
            <a:endParaRPr lang="en-GB" sz="2600" dirty="0" smtClean="0"/>
          </a:p>
          <a:p>
            <a:endParaRPr lang="en-GB" dirty="0" smtClean="0"/>
          </a:p>
          <a:p>
            <a:endParaRPr lang="en-GB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>
                <a:solidFill>
                  <a:srgbClr val="000000"/>
                </a:solidFill>
              </a:rPr>
              <a:t>Study 1: Is Visual Appearance Important?</a:t>
            </a:r>
            <a:endParaRPr lang="en-GB" dirty="0">
              <a:solidFill>
                <a:srgbClr val="000000"/>
              </a:solidFill>
            </a:endParaRPr>
          </a:p>
        </p:txBody>
      </p:sp>
      <p:pic>
        <p:nvPicPr>
          <p:cNvPr id="5427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26879">
            <a:off x="8161477" y="925661"/>
            <a:ext cx="647700" cy="405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78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471647">
            <a:off x="7071301" y="1449119"/>
            <a:ext cx="803568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323528" y="1600200"/>
            <a:ext cx="6696744" cy="4925144"/>
          </a:xfrm>
        </p:spPr>
        <p:txBody>
          <a:bodyPr>
            <a:normAutofit fontScale="92500"/>
          </a:bodyPr>
          <a:lstStyle/>
          <a:p>
            <a:r>
              <a:rPr lang="en-GB" dirty="0" smtClean="0">
                <a:solidFill>
                  <a:schemeClr val="tx1"/>
                </a:solidFill>
              </a:rPr>
              <a:t>63 abstinent smokers allocated to red or white e-cig</a:t>
            </a:r>
          </a:p>
          <a:p>
            <a:r>
              <a:rPr lang="en-GB" dirty="0" smtClean="0">
                <a:solidFill>
                  <a:schemeClr val="tx1"/>
                </a:solidFill>
              </a:rPr>
              <a:t>Current e-cig users excluded</a:t>
            </a:r>
          </a:p>
          <a:p>
            <a:r>
              <a:rPr lang="en-GB" dirty="0" smtClean="0">
                <a:solidFill>
                  <a:schemeClr val="tx1"/>
                </a:solidFill>
              </a:rPr>
              <a:t>35% had used at least once in past</a:t>
            </a:r>
          </a:p>
          <a:p>
            <a:r>
              <a:rPr lang="en-GB" dirty="0" smtClean="0">
                <a:solidFill>
                  <a:schemeClr val="tx1"/>
                </a:solidFill>
              </a:rPr>
              <a:t>Ten 3s puffs with 30s IPI </a:t>
            </a:r>
            <a:r>
              <a:rPr lang="en-GB" sz="2200" dirty="0" smtClean="0">
                <a:solidFill>
                  <a:schemeClr val="tx1"/>
                </a:solidFill>
              </a:rPr>
              <a:t>(</a:t>
            </a:r>
            <a:r>
              <a:rPr lang="en-GB" sz="2200" dirty="0" err="1" smtClean="0">
                <a:solidFill>
                  <a:schemeClr val="tx1"/>
                </a:solidFill>
              </a:rPr>
              <a:t>Vansickel</a:t>
            </a:r>
            <a:r>
              <a:rPr lang="en-GB" sz="2200" dirty="0" smtClean="0">
                <a:solidFill>
                  <a:schemeClr val="tx1"/>
                </a:solidFill>
              </a:rPr>
              <a:t> et al., 2010)</a:t>
            </a:r>
            <a:endParaRPr lang="en-GB" sz="2200" dirty="0" smtClean="0">
              <a:solidFill>
                <a:srgbClr val="FF3300"/>
              </a:solidFill>
            </a:endParaRPr>
          </a:p>
          <a:p>
            <a:r>
              <a:rPr lang="en-GB" dirty="0" smtClean="0">
                <a:solidFill>
                  <a:schemeClr val="tx1"/>
                </a:solidFill>
              </a:rPr>
              <a:t>Rated urge to smoke and withdrawal symptoms before and (10 </a:t>
            </a:r>
            <a:r>
              <a:rPr lang="en-GB" dirty="0" err="1" smtClean="0">
                <a:solidFill>
                  <a:schemeClr val="tx1"/>
                </a:solidFill>
              </a:rPr>
              <a:t>mins</a:t>
            </a:r>
            <a:r>
              <a:rPr lang="en-GB" dirty="0" smtClean="0">
                <a:solidFill>
                  <a:schemeClr val="tx1"/>
                </a:solidFill>
              </a:rPr>
              <a:t>) after use </a:t>
            </a:r>
            <a:r>
              <a:rPr lang="en-GB" sz="2000" dirty="0" smtClean="0">
                <a:solidFill>
                  <a:schemeClr val="tx1"/>
                </a:solidFill>
              </a:rPr>
              <a:t>(</a:t>
            </a:r>
            <a:r>
              <a:rPr lang="en-GB" sz="2200" dirty="0" smtClean="0">
                <a:solidFill>
                  <a:schemeClr val="tx1"/>
                </a:solidFill>
              </a:rPr>
              <a:t>MPSS, West &amp; </a:t>
            </a:r>
            <a:r>
              <a:rPr lang="en-GB" sz="2200" dirty="0" err="1" smtClean="0">
                <a:solidFill>
                  <a:schemeClr val="tx1"/>
                </a:solidFill>
              </a:rPr>
              <a:t>Hajek</a:t>
            </a:r>
            <a:r>
              <a:rPr lang="en-GB" sz="2200" dirty="0" smtClean="0">
                <a:solidFill>
                  <a:schemeClr val="tx1"/>
                </a:solidFill>
              </a:rPr>
              <a:t>, 2004)</a:t>
            </a:r>
            <a:endParaRPr lang="en-GB" sz="2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>
                <a:solidFill>
                  <a:srgbClr val="000000"/>
                </a:solidFill>
              </a:rPr>
              <a:t>Effects of visual appearance on urge to smoke</a:t>
            </a:r>
            <a:endParaRPr lang="en-GB" dirty="0">
              <a:solidFill>
                <a:srgbClr val="000000"/>
              </a:solidFill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395536" y="1700808"/>
          <a:ext cx="4104456" cy="35283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Chart 9"/>
          <p:cNvGraphicFramePr/>
          <p:nvPr/>
        </p:nvGraphicFramePr>
        <p:xfrm>
          <a:off x="4644008" y="1700808"/>
          <a:ext cx="4176464" cy="35283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251520" y="5589240"/>
            <a:ext cx="72728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Sig main effect Time: F(1,59) = 41.65, p&lt;0.0001</a:t>
            </a:r>
          </a:p>
          <a:p>
            <a:r>
              <a:rPr lang="en-GB" sz="2000" dirty="0" smtClean="0"/>
              <a:t>Sig Time x Condition x prior use interaction: F (1,59) =4.36, p&lt;0.05</a:t>
            </a:r>
            <a:endParaRPr lang="en-GB" sz="2000" dirty="0"/>
          </a:p>
        </p:txBody>
      </p:sp>
    </p:spTree>
    <p:custDataLst>
      <p:tags r:id="rId1"/>
    </p:custData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  <p:bldGraphic spid="10" grpId="0">
        <p:bldAsOne/>
      </p:bldGraphic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>
                <a:solidFill>
                  <a:srgbClr val="000000"/>
                </a:solidFill>
              </a:rPr>
              <a:t>Effects of visual appearance on withdrawal symptoms</a:t>
            </a:r>
            <a:endParaRPr lang="en-GB" dirty="0">
              <a:solidFill>
                <a:srgbClr val="000000"/>
              </a:solidFill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3754760" cy="35569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Chart 6"/>
          <p:cNvGraphicFramePr/>
          <p:nvPr/>
        </p:nvGraphicFramePr>
        <p:xfrm>
          <a:off x="4499992" y="1556792"/>
          <a:ext cx="3960440" cy="36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8" name="Rectangle 7"/>
          <p:cNvSpPr/>
          <p:nvPr/>
        </p:nvSpPr>
        <p:spPr>
          <a:xfrm>
            <a:off x="395536" y="5517232"/>
            <a:ext cx="655272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 smtClean="0"/>
              <a:t>Sig main effect Time: F(1,59) = 73.53, p&lt;0.0001</a:t>
            </a:r>
          </a:p>
          <a:p>
            <a:r>
              <a:rPr lang="en-GB" sz="2000" dirty="0" smtClean="0"/>
              <a:t>Sig Time x Condition interaction: F (1,59) =9.13, p&lt;0.01</a:t>
            </a:r>
          </a:p>
          <a:p>
            <a:r>
              <a:rPr lang="en-GB" sz="2000" dirty="0" smtClean="0"/>
              <a:t>No interaction with prior use</a:t>
            </a:r>
            <a:endParaRPr lang="en-GB" sz="2000" dirty="0"/>
          </a:p>
        </p:txBody>
      </p:sp>
    </p:spTree>
    <p:custDataLst>
      <p:tags r:id="rId1"/>
    </p:custData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Graphic spid="7" grpId="0">
        <p:bldAsOne/>
      </p:bldGraphic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000000"/>
                </a:solidFill>
              </a:rPr>
              <a:t>Study 1 summary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353347"/>
          </a:xfrm>
        </p:spPr>
        <p:txBody>
          <a:bodyPr/>
          <a:lstStyle/>
          <a:p>
            <a:r>
              <a:rPr lang="en-GB" dirty="0" smtClean="0">
                <a:solidFill>
                  <a:schemeClr val="tx1"/>
                </a:solidFill>
              </a:rPr>
              <a:t>It is important for an e-cigarette to look like a cigarette for alleviation of urge to smoke and withdrawal symptoms especially for naïve users…</a:t>
            </a:r>
          </a:p>
          <a:p>
            <a:r>
              <a:rPr lang="en-GB" dirty="0" smtClean="0">
                <a:solidFill>
                  <a:schemeClr val="tx1"/>
                </a:solidFill>
              </a:rPr>
              <a:t>BUT only looked at short term effects</a:t>
            </a:r>
            <a:endParaRPr lang="en-GB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ttps://encrypted-tbn0.gstatic.com/images?q=tbn:ANd9GcRw_kTYHzvxwlEToDMWGOzi4ymOQddYDCB3OZbYMa6S11dhP2Dl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48" t="11462" r="22135" b="9881"/>
          <a:stretch/>
        </p:blipFill>
        <p:spPr bwMode="auto">
          <a:xfrm rot="3313032">
            <a:off x="1273695" y="4545256"/>
            <a:ext cx="2132117" cy="290276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080120"/>
          </a:xfrm>
        </p:spPr>
        <p:txBody>
          <a:bodyPr>
            <a:normAutofit fontScale="90000"/>
          </a:bodyPr>
          <a:lstStyle/>
          <a:p>
            <a:r>
              <a:rPr lang="en-GB" dirty="0" smtClean="0">
                <a:solidFill>
                  <a:srgbClr val="000000"/>
                </a:solidFill>
              </a:rPr>
              <a:t>Study 2: Importance of visual appearance on e-cigarette choice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628800"/>
            <a:ext cx="8568952" cy="3960440"/>
          </a:xfrm>
        </p:spPr>
        <p:txBody>
          <a:bodyPr>
            <a:normAutofit lnSpcReduction="10000"/>
          </a:bodyPr>
          <a:lstStyle/>
          <a:p>
            <a:r>
              <a:rPr lang="en-GB" sz="3000" dirty="0" smtClean="0">
                <a:solidFill>
                  <a:schemeClr val="tx1"/>
                </a:solidFill>
              </a:rPr>
              <a:t>100 abstinent smokers (current e-cig users excluded)</a:t>
            </a:r>
          </a:p>
          <a:p>
            <a:pPr>
              <a:spcAft>
                <a:spcPts val="600"/>
              </a:spcAft>
            </a:pPr>
            <a:r>
              <a:rPr lang="en-GB" sz="3000" dirty="0" smtClean="0">
                <a:solidFill>
                  <a:schemeClr val="tx1"/>
                </a:solidFill>
              </a:rPr>
              <a:t>97% heard of e-cigs; 57% used at least once in the past</a:t>
            </a:r>
          </a:p>
          <a:p>
            <a:pPr>
              <a:spcAft>
                <a:spcPts val="600"/>
              </a:spcAft>
            </a:pPr>
            <a:r>
              <a:rPr lang="en-GB" sz="3000" dirty="0" smtClean="0">
                <a:solidFill>
                  <a:schemeClr val="tx1"/>
                </a:solidFill>
              </a:rPr>
              <a:t>Asked to choose between 1</a:t>
            </a:r>
            <a:r>
              <a:rPr lang="en-GB" sz="3000" baseline="30000" dirty="0" smtClean="0">
                <a:solidFill>
                  <a:schemeClr val="tx1"/>
                </a:solidFill>
              </a:rPr>
              <a:t>st</a:t>
            </a:r>
            <a:r>
              <a:rPr lang="en-GB" sz="3000" dirty="0" smtClean="0">
                <a:solidFill>
                  <a:schemeClr val="tx1"/>
                </a:solidFill>
              </a:rPr>
              <a:t> and 2</a:t>
            </a:r>
            <a:r>
              <a:rPr lang="en-GB" sz="3000" baseline="30000" dirty="0" smtClean="0">
                <a:solidFill>
                  <a:schemeClr val="tx1"/>
                </a:solidFill>
              </a:rPr>
              <a:t>nd</a:t>
            </a:r>
            <a:r>
              <a:rPr lang="en-GB" sz="3000" dirty="0" smtClean="0">
                <a:solidFill>
                  <a:schemeClr val="tx1"/>
                </a:solidFill>
              </a:rPr>
              <a:t> generation e-cigarette</a:t>
            </a:r>
          </a:p>
          <a:p>
            <a:r>
              <a:rPr lang="en-GB" sz="3000" dirty="0" smtClean="0">
                <a:solidFill>
                  <a:schemeClr val="tx1"/>
                </a:solidFill>
              </a:rPr>
              <a:t>Predictors of choice: gender, prior e-cig use, age, tobacco dependence (FTND).</a:t>
            </a:r>
            <a:endParaRPr lang="en-GB" sz="3000" dirty="0">
              <a:solidFill>
                <a:schemeClr val="tx1"/>
              </a:solidFill>
            </a:endParaRPr>
          </a:p>
        </p:txBody>
      </p:sp>
      <p:pic>
        <p:nvPicPr>
          <p:cNvPr id="5" name="Content Placeholder 3"/>
          <p:cNvPicPr>
            <a:picLocks/>
          </p:cNvPicPr>
          <p:nvPr/>
        </p:nvPicPr>
        <p:blipFill>
          <a:blip r:embed="rId4" cstate="print"/>
          <a:srcRect l="19333" t="36416" r="49410" b="49133"/>
          <a:stretch>
            <a:fillRect/>
          </a:stretch>
        </p:blipFill>
        <p:spPr bwMode="auto">
          <a:xfrm>
            <a:off x="5004048" y="5517232"/>
            <a:ext cx="3024336" cy="1022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080120"/>
          </a:xfrm>
        </p:spPr>
        <p:txBody>
          <a:bodyPr/>
          <a:lstStyle/>
          <a:p>
            <a:r>
              <a:rPr lang="en-GB" dirty="0" smtClean="0">
                <a:solidFill>
                  <a:srgbClr val="000000"/>
                </a:solidFill>
              </a:rPr>
              <a:t>E-cigarette Choice</a:t>
            </a:r>
            <a:endParaRPr lang="en-GB" dirty="0">
              <a:solidFill>
                <a:srgbClr val="00000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827584" y="1484784"/>
          <a:ext cx="4762872" cy="11807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18656"/>
                <a:gridCol w="1944216"/>
              </a:tblGrid>
              <a:tr h="393576">
                <a:tc>
                  <a:txBody>
                    <a:bodyPr/>
                    <a:lstStyle/>
                    <a:p>
                      <a:r>
                        <a:rPr lang="en-GB" dirty="0" smtClean="0"/>
                        <a:t>Device chosen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N</a:t>
                      </a:r>
                      <a:endParaRPr lang="en-GB" dirty="0"/>
                    </a:p>
                  </a:txBody>
                  <a:tcPr/>
                </a:tc>
              </a:tr>
              <a:tr h="393576">
                <a:tc>
                  <a:txBody>
                    <a:bodyPr/>
                    <a:lstStyle/>
                    <a:p>
                      <a:r>
                        <a:rPr lang="en-GB" dirty="0" smtClean="0"/>
                        <a:t>1</a:t>
                      </a:r>
                      <a:r>
                        <a:rPr lang="en-GB" baseline="30000" dirty="0" smtClean="0"/>
                        <a:t>st</a:t>
                      </a:r>
                      <a:r>
                        <a:rPr lang="en-GB" dirty="0" smtClean="0"/>
                        <a:t> generation (‘</a:t>
                      </a:r>
                      <a:r>
                        <a:rPr lang="en-GB" dirty="0" err="1" smtClean="0"/>
                        <a:t>cigalike</a:t>
                      </a:r>
                      <a:r>
                        <a:rPr lang="en-GB" dirty="0" smtClean="0"/>
                        <a:t>’)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49</a:t>
                      </a:r>
                      <a:endParaRPr lang="en-GB" dirty="0"/>
                    </a:p>
                  </a:txBody>
                  <a:tcPr/>
                </a:tc>
              </a:tr>
              <a:tr h="393576">
                <a:tc>
                  <a:txBody>
                    <a:bodyPr/>
                    <a:lstStyle/>
                    <a:p>
                      <a:r>
                        <a:rPr lang="en-GB" dirty="0" smtClean="0"/>
                        <a:t>2</a:t>
                      </a:r>
                      <a:r>
                        <a:rPr lang="en-GB" baseline="30000" dirty="0" smtClean="0"/>
                        <a:t>nd</a:t>
                      </a:r>
                      <a:r>
                        <a:rPr lang="en-GB" dirty="0" smtClean="0"/>
                        <a:t> generation (‘pen-like)’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51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Chart 4"/>
          <p:cNvGraphicFramePr/>
          <p:nvPr/>
        </p:nvGraphicFramePr>
        <p:xfrm>
          <a:off x="899592" y="3284984"/>
          <a:ext cx="4608512" cy="3312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516216" y="1844824"/>
            <a:ext cx="223224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No overall preference for 1</a:t>
            </a:r>
            <a:r>
              <a:rPr lang="en-GB" sz="2800" baseline="30000" dirty="0" smtClean="0"/>
              <a:t>st</a:t>
            </a:r>
            <a:r>
              <a:rPr lang="en-GB" sz="2800" dirty="0" smtClean="0"/>
              <a:t> or 2</a:t>
            </a:r>
            <a:r>
              <a:rPr lang="en-GB" sz="2800" baseline="30000" dirty="0" smtClean="0"/>
              <a:t>nd</a:t>
            </a:r>
            <a:r>
              <a:rPr lang="en-GB" sz="2800" dirty="0" smtClean="0"/>
              <a:t> generation device.  </a:t>
            </a:r>
            <a:endParaRPr lang="en-GB" sz="28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>
                <a:solidFill>
                  <a:srgbClr val="000000"/>
                </a:solidFill>
              </a:rPr>
              <a:t>Predictors of E-cigarette choice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184576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endParaRPr lang="en-GB" sz="2000" b="1" dirty="0" smtClean="0"/>
          </a:p>
          <a:p>
            <a:pPr algn="ctr">
              <a:buNone/>
            </a:pPr>
            <a:r>
              <a:rPr lang="en-GB" sz="2000" dirty="0" smtClean="0">
                <a:solidFill>
                  <a:schemeClr val="tx1"/>
                </a:solidFill>
              </a:rPr>
              <a:t>Multiple predictor hierarchical logistic regression</a:t>
            </a:r>
            <a:endParaRPr lang="en-US" sz="2000" dirty="0" smtClean="0">
              <a:solidFill>
                <a:schemeClr val="tx1"/>
              </a:solidFill>
            </a:endParaRPr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endParaRPr lang="en-GB" sz="2800" dirty="0" smtClean="0"/>
          </a:p>
          <a:p>
            <a:pPr>
              <a:buNone/>
            </a:pPr>
            <a:r>
              <a:rPr lang="en-GB" sz="2800" dirty="0" smtClean="0">
                <a:solidFill>
                  <a:schemeClr val="tx1"/>
                </a:solidFill>
              </a:rPr>
              <a:t>No significant predictors of e-cig choice</a:t>
            </a:r>
            <a:endParaRPr lang="en-GB" sz="2800" dirty="0">
              <a:solidFill>
                <a:schemeClr val="tx1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899592" y="2348880"/>
          <a:ext cx="7056784" cy="25922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64196"/>
                <a:gridCol w="1764196"/>
                <a:gridCol w="1764196"/>
                <a:gridCol w="1764196"/>
              </a:tblGrid>
              <a:tr h="432048">
                <a:tc>
                  <a:txBody>
                    <a:bodyPr/>
                    <a:lstStyle/>
                    <a:p>
                      <a:pPr algn="l"/>
                      <a:r>
                        <a:rPr lang="en-GB" dirty="0" smtClean="0"/>
                        <a:t>Predictor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B</a:t>
                      </a:r>
                      <a:r>
                        <a:rPr lang="en-GB" baseline="0" dirty="0" smtClean="0"/>
                        <a:t> (SE)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Odds ratio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p</a:t>
                      </a:r>
                      <a:endParaRPr lang="en-GB" dirty="0"/>
                    </a:p>
                  </a:txBody>
                  <a:tcPr/>
                </a:tc>
              </a:tr>
              <a:tr h="432048">
                <a:tc>
                  <a:txBody>
                    <a:bodyPr/>
                    <a:lstStyle/>
                    <a:p>
                      <a:pPr algn="l"/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Constant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1.65 (1.72)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5.21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0.34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32048">
                <a:tc>
                  <a:txBody>
                    <a:bodyPr/>
                    <a:lstStyle/>
                    <a:p>
                      <a:pPr algn="l"/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Age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-.02 (.03)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0.98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0.45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32048">
                <a:tc>
                  <a:txBody>
                    <a:bodyPr/>
                    <a:lstStyle/>
                    <a:p>
                      <a:pPr algn="l"/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Gender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-0.36 (0.43)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0.70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0.39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32048">
                <a:tc>
                  <a:txBody>
                    <a:bodyPr/>
                    <a:lstStyle/>
                    <a:p>
                      <a:pPr algn="l"/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Prior</a:t>
                      </a:r>
                      <a:r>
                        <a:rPr lang="en-GB" baseline="0" dirty="0" smtClean="0">
                          <a:solidFill>
                            <a:schemeClr val="tx1"/>
                          </a:solidFill>
                        </a:rPr>
                        <a:t> e-cig use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-0.15</a:t>
                      </a:r>
                      <a:r>
                        <a:rPr lang="en-GB" baseline="0" dirty="0" smtClean="0">
                          <a:solidFill>
                            <a:schemeClr val="tx1"/>
                          </a:solidFill>
                        </a:rPr>
                        <a:t> (0.48)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0.86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0.75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3204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FTND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-0.09</a:t>
                      </a:r>
                      <a:r>
                        <a:rPr lang="en-GB" baseline="0" dirty="0" smtClean="0">
                          <a:solidFill>
                            <a:schemeClr val="tx1"/>
                          </a:solidFill>
                        </a:rPr>
                        <a:t> (0.13)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0.91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0.49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224136"/>
          </a:xfrm>
        </p:spPr>
        <p:txBody>
          <a:bodyPr>
            <a:normAutofit fontScale="90000"/>
          </a:bodyPr>
          <a:lstStyle/>
          <a:p>
            <a:r>
              <a:rPr lang="en-GB" dirty="0" smtClean="0">
                <a:solidFill>
                  <a:srgbClr val="000000"/>
                </a:solidFill>
              </a:rPr>
              <a:t>Study 3: 1</a:t>
            </a:r>
            <a:r>
              <a:rPr lang="en-GB" baseline="30000" dirty="0" smtClean="0">
                <a:solidFill>
                  <a:srgbClr val="000000"/>
                </a:solidFill>
              </a:rPr>
              <a:t>st</a:t>
            </a:r>
            <a:r>
              <a:rPr lang="en-GB" dirty="0" smtClean="0">
                <a:solidFill>
                  <a:srgbClr val="000000"/>
                </a:solidFill>
              </a:rPr>
              <a:t> vs. 2</a:t>
            </a:r>
            <a:r>
              <a:rPr lang="en-GB" baseline="30000" dirty="0" smtClean="0">
                <a:solidFill>
                  <a:srgbClr val="000000"/>
                </a:solidFill>
              </a:rPr>
              <a:t>nd</a:t>
            </a:r>
            <a:r>
              <a:rPr lang="en-GB" dirty="0" smtClean="0">
                <a:solidFill>
                  <a:srgbClr val="000000"/>
                </a:solidFill>
              </a:rPr>
              <a:t> generation e-cigarettes: Subjective Effects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3816425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GB" dirty="0" smtClean="0">
                <a:solidFill>
                  <a:schemeClr val="tx1"/>
                </a:solidFill>
              </a:rPr>
              <a:t>70% of regular e-cigarette users use 2</a:t>
            </a:r>
            <a:r>
              <a:rPr lang="en-GB" baseline="30000" dirty="0" smtClean="0">
                <a:solidFill>
                  <a:schemeClr val="tx1"/>
                </a:solidFill>
              </a:rPr>
              <a:t>nd</a:t>
            </a:r>
            <a:r>
              <a:rPr lang="en-GB" dirty="0" smtClean="0">
                <a:solidFill>
                  <a:schemeClr val="tx1"/>
                </a:solidFill>
              </a:rPr>
              <a:t> generation devices </a:t>
            </a:r>
            <a:r>
              <a:rPr lang="en-GB" sz="2400" dirty="0" smtClean="0">
                <a:solidFill>
                  <a:schemeClr val="tx1"/>
                </a:solidFill>
              </a:rPr>
              <a:t>(Dawkins et al., 2013)</a:t>
            </a:r>
          </a:p>
          <a:p>
            <a:pPr>
              <a:spcAft>
                <a:spcPts val="1200"/>
              </a:spcAft>
            </a:pPr>
            <a:r>
              <a:rPr lang="en-GB" dirty="0" smtClean="0">
                <a:solidFill>
                  <a:schemeClr val="tx1"/>
                </a:solidFill>
              </a:rPr>
              <a:t>100% of smokers who had successfully quit used 2</a:t>
            </a:r>
            <a:r>
              <a:rPr lang="en-GB" baseline="30000" dirty="0" smtClean="0">
                <a:solidFill>
                  <a:schemeClr val="tx1"/>
                </a:solidFill>
              </a:rPr>
              <a:t>nd</a:t>
            </a:r>
            <a:r>
              <a:rPr lang="en-GB" dirty="0" smtClean="0">
                <a:solidFill>
                  <a:schemeClr val="tx1"/>
                </a:solidFill>
              </a:rPr>
              <a:t> (91%) or 3</a:t>
            </a:r>
            <a:r>
              <a:rPr lang="en-GB" baseline="30000" dirty="0" smtClean="0">
                <a:solidFill>
                  <a:schemeClr val="tx1"/>
                </a:solidFill>
              </a:rPr>
              <a:t>rd</a:t>
            </a:r>
            <a:r>
              <a:rPr lang="en-GB" dirty="0" smtClean="0">
                <a:solidFill>
                  <a:schemeClr val="tx1"/>
                </a:solidFill>
              </a:rPr>
              <a:t> (9%) generation devices </a:t>
            </a:r>
            <a:r>
              <a:rPr lang="en-GB" sz="2400" dirty="0" smtClean="0">
                <a:solidFill>
                  <a:schemeClr val="tx1"/>
                </a:solidFill>
              </a:rPr>
              <a:t>(</a:t>
            </a:r>
            <a:r>
              <a:rPr lang="en-GB" sz="2400" dirty="0" err="1" smtClean="0">
                <a:solidFill>
                  <a:schemeClr val="tx1"/>
                </a:solidFill>
              </a:rPr>
              <a:t>Farsalinos</a:t>
            </a:r>
            <a:r>
              <a:rPr lang="en-GB" sz="2400" dirty="0" smtClean="0">
                <a:solidFill>
                  <a:schemeClr val="tx1"/>
                </a:solidFill>
              </a:rPr>
              <a:t> et al., 2013) </a:t>
            </a:r>
            <a:endParaRPr lang="en-GB" sz="2400" dirty="0">
              <a:solidFill>
                <a:schemeClr val="tx1"/>
              </a:solidFill>
            </a:endParaRPr>
          </a:p>
        </p:txBody>
      </p:sp>
      <p:pic>
        <p:nvPicPr>
          <p:cNvPr id="4" name="Picture 3" descr="EGo-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47664" y="4503440"/>
            <a:ext cx="2232248" cy="2232248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9672929">
            <a:off x="4849558" y="5041958"/>
            <a:ext cx="2304116" cy="753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700808"/>
            <a:ext cx="720080" cy="4025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03648" y="2060848"/>
            <a:ext cx="524647" cy="3357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2195736" y="1772816"/>
            <a:ext cx="6696744" cy="4536504"/>
          </a:xfrm>
        </p:spPr>
        <p:txBody>
          <a:bodyPr>
            <a:normAutofit lnSpcReduction="10000"/>
          </a:bodyPr>
          <a:lstStyle/>
          <a:p>
            <a:pPr>
              <a:spcAft>
                <a:spcPts val="600"/>
              </a:spcAft>
            </a:pPr>
            <a:r>
              <a:rPr lang="en-GB" sz="3000" dirty="0" smtClean="0">
                <a:solidFill>
                  <a:schemeClr val="tx1"/>
                </a:solidFill>
              </a:rPr>
              <a:t>100 abstinent smokers randomly allocated to 1</a:t>
            </a:r>
            <a:r>
              <a:rPr lang="en-GB" sz="3000" baseline="30000" dirty="0" smtClean="0">
                <a:solidFill>
                  <a:schemeClr val="tx1"/>
                </a:solidFill>
              </a:rPr>
              <a:t>st</a:t>
            </a:r>
            <a:r>
              <a:rPr lang="en-GB" sz="3000" dirty="0" smtClean="0">
                <a:solidFill>
                  <a:schemeClr val="tx1"/>
                </a:solidFill>
              </a:rPr>
              <a:t> or 2</a:t>
            </a:r>
            <a:r>
              <a:rPr lang="en-GB" sz="3000" baseline="30000" dirty="0" smtClean="0">
                <a:solidFill>
                  <a:schemeClr val="tx1"/>
                </a:solidFill>
              </a:rPr>
              <a:t>nd</a:t>
            </a:r>
            <a:r>
              <a:rPr lang="en-GB" sz="3000" dirty="0" smtClean="0">
                <a:solidFill>
                  <a:schemeClr val="tx1"/>
                </a:solidFill>
              </a:rPr>
              <a:t> generation device</a:t>
            </a:r>
          </a:p>
          <a:p>
            <a:pPr>
              <a:spcAft>
                <a:spcPts val="600"/>
              </a:spcAft>
            </a:pPr>
            <a:r>
              <a:rPr lang="en-GB" sz="3000" dirty="0" smtClean="0">
                <a:solidFill>
                  <a:schemeClr val="tx1"/>
                </a:solidFill>
              </a:rPr>
              <a:t>Ten 3s puffs with 30s IPI</a:t>
            </a:r>
          </a:p>
          <a:p>
            <a:pPr>
              <a:spcAft>
                <a:spcPts val="600"/>
              </a:spcAft>
            </a:pPr>
            <a:r>
              <a:rPr lang="en-GB" sz="3000" dirty="0" smtClean="0">
                <a:solidFill>
                  <a:schemeClr val="tx1"/>
                </a:solidFill>
              </a:rPr>
              <a:t>Rated urge to smoke and withdrawal symptoms before and (10 </a:t>
            </a:r>
            <a:r>
              <a:rPr lang="en-GB" sz="3000" dirty="0" err="1" smtClean="0">
                <a:solidFill>
                  <a:schemeClr val="tx1"/>
                </a:solidFill>
              </a:rPr>
              <a:t>mins</a:t>
            </a:r>
            <a:r>
              <a:rPr lang="en-GB" sz="3000" dirty="0" smtClean="0">
                <a:solidFill>
                  <a:schemeClr val="tx1"/>
                </a:solidFill>
              </a:rPr>
              <a:t>) </a:t>
            </a:r>
            <a:r>
              <a:rPr lang="en-GB" dirty="0" smtClean="0">
                <a:solidFill>
                  <a:schemeClr val="tx1"/>
                </a:solidFill>
              </a:rPr>
              <a:t>after use </a:t>
            </a:r>
            <a:r>
              <a:rPr lang="en-GB" sz="2000" dirty="0" smtClean="0">
                <a:solidFill>
                  <a:schemeClr val="tx1"/>
                </a:solidFill>
              </a:rPr>
              <a:t>(MPSS, West &amp; </a:t>
            </a:r>
            <a:r>
              <a:rPr lang="en-GB" sz="2000" dirty="0" err="1" smtClean="0">
                <a:solidFill>
                  <a:schemeClr val="tx1"/>
                </a:solidFill>
              </a:rPr>
              <a:t>Hajek</a:t>
            </a:r>
            <a:r>
              <a:rPr lang="en-GB" sz="2000" dirty="0" smtClean="0">
                <a:solidFill>
                  <a:schemeClr val="tx1"/>
                </a:solidFill>
              </a:rPr>
              <a:t>, 2004)</a:t>
            </a:r>
          </a:p>
          <a:p>
            <a:r>
              <a:rPr lang="en-GB" sz="3000" dirty="0" smtClean="0">
                <a:solidFill>
                  <a:schemeClr val="tx1"/>
                </a:solidFill>
              </a:rPr>
              <a:t>Rated satisfaction and hit after use</a:t>
            </a:r>
          </a:p>
          <a:p>
            <a:endParaRPr lang="en-GB" dirty="0" smtClean="0">
              <a:solidFill>
                <a:schemeClr val="tx1"/>
              </a:solidFill>
            </a:endParaRPr>
          </a:p>
          <a:p>
            <a:endParaRPr lang="en-GB" dirty="0" smtClean="0">
              <a:solidFill>
                <a:schemeClr val="tx1"/>
              </a:solidFill>
            </a:endParaRPr>
          </a:p>
          <a:p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008112"/>
          </a:xfrm>
        </p:spPr>
        <p:txBody>
          <a:bodyPr>
            <a:normAutofit fontScale="90000"/>
          </a:bodyPr>
          <a:lstStyle/>
          <a:p>
            <a:r>
              <a:rPr lang="en-GB" dirty="0" smtClean="0">
                <a:solidFill>
                  <a:srgbClr val="000000"/>
                </a:solidFill>
              </a:rPr>
              <a:t>Study 3: 1</a:t>
            </a:r>
            <a:r>
              <a:rPr lang="en-GB" baseline="30000" dirty="0" smtClean="0">
                <a:solidFill>
                  <a:srgbClr val="000000"/>
                </a:solidFill>
              </a:rPr>
              <a:t>st</a:t>
            </a:r>
            <a:r>
              <a:rPr lang="en-GB" dirty="0" smtClean="0">
                <a:solidFill>
                  <a:srgbClr val="000000"/>
                </a:solidFill>
              </a:rPr>
              <a:t> vs. 2</a:t>
            </a:r>
            <a:r>
              <a:rPr lang="en-GB" baseline="30000" dirty="0" smtClean="0">
                <a:solidFill>
                  <a:srgbClr val="000000"/>
                </a:solidFill>
              </a:rPr>
              <a:t>nd</a:t>
            </a:r>
            <a:r>
              <a:rPr lang="en-GB" dirty="0" smtClean="0">
                <a:solidFill>
                  <a:srgbClr val="000000"/>
                </a:solidFill>
              </a:rPr>
              <a:t> generation e-cigarettes: Subjective Effects</a:t>
            </a:r>
            <a:endParaRPr lang="en-GB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>
                <a:solidFill>
                  <a:srgbClr val="000000"/>
                </a:solidFill>
              </a:rPr>
              <a:t>Effects of device type on urge to smoke:</a:t>
            </a:r>
            <a:endParaRPr lang="en-GB" dirty="0">
              <a:solidFill>
                <a:srgbClr val="000000"/>
              </a:solidFill>
            </a:endParaRPr>
          </a:p>
        </p:txBody>
      </p:sp>
      <p:graphicFrame>
        <p:nvGraphicFramePr>
          <p:cNvPr id="5" name="Chart 4"/>
          <p:cNvGraphicFramePr/>
          <p:nvPr/>
        </p:nvGraphicFramePr>
        <p:xfrm>
          <a:off x="4751512" y="1628800"/>
          <a:ext cx="4392488" cy="33843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Chart 6"/>
          <p:cNvGraphicFramePr/>
          <p:nvPr/>
        </p:nvGraphicFramePr>
        <p:xfrm>
          <a:off x="323528" y="1628800"/>
          <a:ext cx="4248472" cy="33843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467544" y="5517232"/>
            <a:ext cx="56886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Sig main effect TIME: F(1,95)=73.58, p&lt;0.0001</a:t>
            </a:r>
          </a:p>
          <a:p>
            <a:r>
              <a:rPr lang="en-GB" sz="2000" dirty="0" smtClean="0"/>
              <a:t>No sig interactions with device type or prior use: F(1,95)&lt;1, ns)</a:t>
            </a:r>
            <a:endParaRPr lang="en-GB" sz="20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>
                <a:solidFill>
                  <a:schemeClr val="tx1">
                    <a:lumMod val="75000"/>
                  </a:schemeClr>
                </a:solidFill>
              </a:rPr>
              <a:t>Disclosures</a:t>
            </a:r>
            <a:endParaRPr lang="en-GB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497363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endParaRPr lang="en-GB" sz="3000" dirty="0" smtClean="0">
              <a:solidFill>
                <a:schemeClr val="tx1"/>
              </a:solidFill>
            </a:endParaRPr>
          </a:p>
          <a:p>
            <a:pPr algn="ctr">
              <a:buNone/>
            </a:pPr>
            <a:r>
              <a:rPr lang="en-GB" sz="3000" dirty="0" smtClean="0">
                <a:solidFill>
                  <a:schemeClr val="tx1"/>
                </a:solidFill>
              </a:rPr>
              <a:t>	Lynne Dawkins has previously undertaken research for e-cigarette companies, received products for research purposes and funding for speaking at research conferences</a:t>
            </a:r>
          </a:p>
          <a:p>
            <a:pPr algn="ctr">
              <a:buNone/>
            </a:pPr>
            <a:endParaRPr lang="en-GB" sz="3000" dirty="0" smtClean="0">
              <a:solidFill>
                <a:schemeClr val="tx1"/>
              </a:solidFill>
            </a:endParaRPr>
          </a:p>
          <a:p>
            <a:pPr algn="ctr">
              <a:buNone/>
            </a:pPr>
            <a:r>
              <a:rPr lang="en-GB" sz="3000" dirty="0" smtClean="0">
                <a:solidFill>
                  <a:schemeClr val="tx1"/>
                </a:solidFill>
              </a:rPr>
              <a:t>	</a:t>
            </a:r>
          </a:p>
          <a:p>
            <a:pPr>
              <a:buNone/>
            </a:pPr>
            <a:endParaRPr lang="en-GB" sz="2800" dirty="0" smtClean="0">
              <a:solidFill>
                <a:schemeClr val="tx1"/>
              </a:solidFill>
            </a:endParaRPr>
          </a:p>
          <a:p>
            <a:pPr>
              <a:buNone/>
            </a:pPr>
            <a:r>
              <a:rPr lang="en-GB" sz="2800" dirty="0" smtClean="0">
                <a:solidFill>
                  <a:schemeClr val="tx1"/>
                </a:solidFill>
              </a:rPr>
              <a:t>	</a:t>
            </a:r>
            <a:endParaRPr lang="en-GB" sz="2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363272" cy="1143000"/>
          </a:xfrm>
        </p:spPr>
        <p:txBody>
          <a:bodyPr>
            <a:normAutofit fontScale="90000"/>
          </a:bodyPr>
          <a:lstStyle/>
          <a:p>
            <a:r>
              <a:rPr lang="en-GB" dirty="0" smtClean="0">
                <a:solidFill>
                  <a:srgbClr val="000000"/>
                </a:solidFill>
              </a:rPr>
              <a:t>Effects of device type on withdrawal symptoms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600200"/>
            <a:ext cx="8496944" cy="4997152"/>
          </a:xfrm>
        </p:spPr>
        <p:txBody>
          <a:bodyPr>
            <a:normAutofit/>
          </a:bodyPr>
          <a:lstStyle/>
          <a:p>
            <a:endParaRPr lang="en-GB" dirty="0" smtClean="0">
              <a:solidFill>
                <a:schemeClr val="tx1"/>
              </a:solidFill>
            </a:endParaRPr>
          </a:p>
          <a:p>
            <a:endParaRPr lang="en-GB" dirty="0" smtClean="0">
              <a:solidFill>
                <a:schemeClr val="tx1"/>
              </a:solidFill>
            </a:endParaRPr>
          </a:p>
          <a:p>
            <a:endParaRPr lang="en-GB" dirty="0" smtClean="0">
              <a:solidFill>
                <a:schemeClr val="tx1"/>
              </a:solidFill>
            </a:endParaRPr>
          </a:p>
          <a:p>
            <a:endParaRPr lang="en-GB" dirty="0" smtClean="0">
              <a:solidFill>
                <a:schemeClr val="tx1"/>
              </a:solidFill>
            </a:endParaRPr>
          </a:p>
          <a:p>
            <a:endParaRPr lang="en-GB" dirty="0" smtClean="0">
              <a:solidFill>
                <a:schemeClr val="tx1"/>
              </a:solidFill>
            </a:endParaRPr>
          </a:p>
          <a:p>
            <a:endParaRPr lang="en-GB" sz="2800" dirty="0" smtClean="0">
              <a:solidFill>
                <a:schemeClr val="tx1"/>
              </a:solidFill>
            </a:endParaRPr>
          </a:p>
          <a:p>
            <a:endParaRPr lang="en-GB" sz="2800" dirty="0" smtClean="0">
              <a:solidFill>
                <a:schemeClr val="tx1"/>
              </a:solidFill>
            </a:endParaRPr>
          </a:p>
          <a:p>
            <a:endParaRPr lang="en-GB" dirty="0"/>
          </a:p>
        </p:txBody>
      </p:sp>
      <p:graphicFrame>
        <p:nvGraphicFramePr>
          <p:cNvPr id="9" name="Chart 8"/>
          <p:cNvGraphicFramePr/>
          <p:nvPr/>
        </p:nvGraphicFramePr>
        <p:xfrm>
          <a:off x="323528" y="1772816"/>
          <a:ext cx="4248472" cy="3240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Chart 9"/>
          <p:cNvGraphicFramePr/>
          <p:nvPr/>
        </p:nvGraphicFramePr>
        <p:xfrm>
          <a:off x="4679504" y="1772816"/>
          <a:ext cx="4464496" cy="3240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39552" y="5589240"/>
            <a:ext cx="5184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467544" y="5517232"/>
            <a:ext cx="56886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Sig main effect TIME: F(1,92)=29.21, p&lt;0.0001</a:t>
            </a:r>
          </a:p>
          <a:p>
            <a:r>
              <a:rPr lang="en-GB" sz="2000" dirty="0" smtClean="0"/>
              <a:t>No sig interactions with device type or prior use: F(1,95)&lt;1, ns)</a:t>
            </a:r>
            <a:endParaRPr lang="en-GB" sz="20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720080"/>
          </a:xfrm>
        </p:spPr>
        <p:txBody>
          <a:bodyPr>
            <a:noAutofit/>
          </a:bodyPr>
          <a:lstStyle/>
          <a:p>
            <a:r>
              <a:rPr lang="en-GB" sz="3800" dirty="0" smtClean="0">
                <a:solidFill>
                  <a:srgbClr val="000000"/>
                </a:solidFill>
              </a:rPr>
              <a:t>Effects of device on satisfaction &amp; hit</a:t>
            </a:r>
            <a:endParaRPr lang="en-GB" sz="3800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1520" y="908720"/>
            <a:ext cx="4244280" cy="521744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GB" sz="2800" dirty="0" smtClean="0">
                <a:solidFill>
                  <a:schemeClr val="tx1"/>
                </a:solidFill>
              </a:rPr>
              <a:t>	How satisfying did you find the e-cigarette?</a:t>
            </a:r>
          </a:p>
          <a:p>
            <a:pPr marL="971550" lvl="1" indent="-514350" algn="ctr">
              <a:buNone/>
            </a:pPr>
            <a:r>
              <a:rPr lang="en-GB" sz="2000" i="1" dirty="0" smtClean="0">
                <a:solidFill>
                  <a:schemeClr val="tx1"/>
                </a:solidFill>
              </a:rPr>
              <a:t>Not at all (0); Fairly (1); Very (2)</a:t>
            </a:r>
            <a:endParaRPr lang="en-GB" sz="2000" dirty="0" smtClean="0">
              <a:solidFill>
                <a:schemeClr val="tx1"/>
              </a:solidFill>
            </a:endParaRPr>
          </a:p>
          <a:p>
            <a:pPr>
              <a:buNone/>
            </a:pPr>
            <a:endParaRPr lang="en-GB" dirty="0" smtClean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4648200" y="908720"/>
            <a:ext cx="4038600" cy="5217443"/>
          </a:xfrm>
        </p:spPr>
        <p:txBody>
          <a:bodyPr/>
          <a:lstStyle/>
          <a:p>
            <a:pPr algn="ctr">
              <a:buNone/>
            </a:pPr>
            <a:r>
              <a:rPr lang="en-GB" dirty="0" smtClean="0"/>
              <a:t>Did you feel a ‘hit’ from the e-cigarette?</a:t>
            </a:r>
          </a:p>
          <a:p>
            <a:pPr lvl="1" algn="ctr">
              <a:buNone/>
            </a:pPr>
            <a:r>
              <a:rPr lang="en-GB" sz="2200" i="1" dirty="0" smtClean="0"/>
              <a:t>No (0); Partly (1);Yes (2)</a:t>
            </a:r>
          </a:p>
          <a:p>
            <a:endParaRPr lang="en-GB" dirty="0"/>
          </a:p>
        </p:txBody>
      </p:sp>
      <p:graphicFrame>
        <p:nvGraphicFramePr>
          <p:cNvPr id="5" name="Chart 4"/>
          <p:cNvGraphicFramePr/>
          <p:nvPr/>
        </p:nvGraphicFramePr>
        <p:xfrm>
          <a:off x="395536" y="2420888"/>
          <a:ext cx="4176464" cy="31097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Chart 6"/>
          <p:cNvGraphicFramePr/>
          <p:nvPr/>
        </p:nvGraphicFramePr>
        <p:xfrm>
          <a:off x="4860032" y="2420888"/>
          <a:ext cx="4105472" cy="32792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23528" y="5733257"/>
            <a:ext cx="66967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Main effect of device type on satisfaction: F(1,95)=10.68, P&lt;0.01.  No sig effect of device on hit.  No sig interactions (All Fs &lt;1.5, ns).</a:t>
            </a:r>
            <a:endParaRPr lang="en-GB" sz="20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>
                <a:solidFill>
                  <a:srgbClr val="000000"/>
                </a:solidFill>
              </a:rPr>
              <a:t>Studies 2 &amp; 3: Summary of findings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3000" dirty="0" smtClean="0">
                <a:solidFill>
                  <a:schemeClr val="tx1"/>
                </a:solidFill>
              </a:rPr>
              <a:t>Equal numbers of participants selected 1</a:t>
            </a:r>
            <a:r>
              <a:rPr lang="en-GB" sz="3000" baseline="30000" dirty="0" smtClean="0">
                <a:solidFill>
                  <a:schemeClr val="tx1"/>
                </a:solidFill>
              </a:rPr>
              <a:t>st</a:t>
            </a:r>
            <a:r>
              <a:rPr lang="en-GB" sz="3000" dirty="0" smtClean="0">
                <a:solidFill>
                  <a:schemeClr val="tx1"/>
                </a:solidFill>
              </a:rPr>
              <a:t> &amp; 2</a:t>
            </a:r>
            <a:r>
              <a:rPr lang="en-GB" sz="3000" baseline="30000" dirty="0" smtClean="0">
                <a:solidFill>
                  <a:schemeClr val="tx1"/>
                </a:solidFill>
              </a:rPr>
              <a:t>nd</a:t>
            </a:r>
            <a:r>
              <a:rPr lang="en-GB" sz="3000" dirty="0" smtClean="0">
                <a:solidFill>
                  <a:schemeClr val="tx1"/>
                </a:solidFill>
              </a:rPr>
              <a:t> generation e-cig types</a:t>
            </a:r>
          </a:p>
          <a:p>
            <a:r>
              <a:rPr lang="en-GB" sz="3000" dirty="0" smtClean="0">
                <a:solidFill>
                  <a:schemeClr val="tx1"/>
                </a:solidFill>
              </a:rPr>
              <a:t>Gender, prior use, age &amp; dependence did not predict choice</a:t>
            </a:r>
          </a:p>
          <a:p>
            <a:r>
              <a:rPr lang="en-GB" sz="3000" dirty="0" smtClean="0">
                <a:solidFill>
                  <a:schemeClr val="tx1"/>
                </a:solidFill>
              </a:rPr>
              <a:t>1</a:t>
            </a:r>
            <a:r>
              <a:rPr lang="en-GB" sz="3000" baseline="30000" dirty="0" smtClean="0">
                <a:solidFill>
                  <a:schemeClr val="tx1"/>
                </a:solidFill>
              </a:rPr>
              <a:t>st</a:t>
            </a:r>
            <a:r>
              <a:rPr lang="en-GB" sz="3000" dirty="0" smtClean="0">
                <a:solidFill>
                  <a:schemeClr val="tx1"/>
                </a:solidFill>
              </a:rPr>
              <a:t> and 2</a:t>
            </a:r>
            <a:r>
              <a:rPr lang="en-GB" sz="3000" baseline="30000" dirty="0" smtClean="0">
                <a:solidFill>
                  <a:schemeClr val="tx1"/>
                </a:solidFill>
              </a:rPr>
              <a:t>nd</a:t>
            </a:r>
            <a:r>
              <a:rPr lang="en-GB" sz="3000" dirty="0" smtClean="0">
                <a:solidFill>
                  <a:schemeClr val="tx1"/>
                </a:solidFill>
              </a:rPr>
              <a:t> generation types were equally effective at alleviating urge to smoke and withdrawal symptoms </a:t>
            </a:r>
          </a:p>
          <a:p>
            <a:r>
              <a:rPr lang="en-GB" sz="3000" dirty="0" smtClean="0">
                <a:solidFill>
                  <a:schemeClr val="tx1"/>
                </a:solidFill>
              </a:rPr>
              <a:t>2</a:t>
            </a:r>
            <a:r>
              <a:rPr lang="en-GB" sz="3000" baseline="30000" dirty="0" smtClean="0">
                <a:solidFill>
                  <a:schemeClr val="tx1"/>
                </a:solidFill>
              </a:rPr>
              <a:t>nd</a:t>
            </a:r>
            <a:r>
              <a:rPr lang="en-GB" sz="3000" dirty="0" smtClean="0">
                <a:solidFill>
                  <a:schemeClr val="tx1"/>
                </a:solidFill>
              </a:rPr>
              <a:t> generation device associated with higher levels of ‘satisfaction’</a:t>
            </a:r>
          </a:p>
          <a:p>
            <a:endParaRPr lang="en-GB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435280" cy="1296144"/>
          </a:xfrm>
        </p:spPr>
        <p:txBody>
          <a:bodyPr>
            <a:normAutofit/>
          </a:bodyPr>
          <a:lstStyle/>
          <a:p>
            <a:r>
              <a:rPr lang="en-GB" sz="4200" dirty="0" smtClean="0">
                <a:solidFill>
                  <a:srgbClr val="000000"/>
                </a:solidFill>
              </a:rPr>
              <a:t>1</a:t>
            </a:r>
            <a:r>
              <a:rPr lang="en-GB" sz="4200" baseline="30000" dirty="0" smtClean="0">
                <a:solidFill>
                  <a:srgbClr val="000000"/>
                </a:solidFill>
              </a:rPr>
              <a:t>st</a:t>
            </a:r>
            <a:r>
              <a:rPr lang="en-GB" sz="4200" dirty="0" smtClean="0">
                <a:solidFill>
                  <a:srgbClr val="000000"/>
                </a:solidFill>
              </a:rPr>
              <a:t> vs. 3</a:t>
            </a:r>
            <a:r>
              <a:rPr lang="en-GB" sz="4200" baseline="30000" dirty="0" smtClean="0">
                <a:solidFill>
                  <a:srgbClr val="000000"/>
                </a:solidFill>
              </a:rPr>
              <a:t>rd</a:t>
            </a:r>
            <a:r>
              <a:rPr lang="en-GB" sz="4200" dirty="0" smtClean="0">
                <a:solidFill>
                  <a:srgbClr val="000000"/>
                </a:solidFill>
              </a:rPr>
              <a:t> generation devices    </a:t>
            </a:r>
            <a:r>
              <a:rPr lang="en-GB" sz="3100" dirty="0" smtClean="0">
                <a:solidFill>
                  <a:srgbClr val="000000"/>
                </a:solidFill>
              </a:rPr>
              <a:t>(</a:t>
            </a:r>
            <a:r>
              <a:rPr lang="en-GB" sz="3100" dirty="0" err="1" smtClean="0">
                <a:solidFill>
                  <a:srgbClr val="000000"/>
                </a:solidFill>
              </a:rPr>
              <a:t>Farsalinos</a:t>
            </a:r>
            <a:r>
              <a:rPr lang="en-GB" sz="3100" dirty="0" smtClean="0">
                <a:solidFill>
                  <a:srgbClr val="000000"/>
                </a:solidFill>
              </a:rPr>
              <a:t> et al., 2014)</a:t>
            </a:r>
            <a:endParaRPr lang="en-GB" sz="3100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916832"/>
            <a:ext cx="5904656" cy="4525963"/>
          </a:xfrm>
        </p:spPr>
        <p:txBody>
          <a:bodyPr>
            <a:normAutofit fontScale="92500"/>
          </a:bodyPr>
          <a:lstStyle/>
          <a:p>
            <a:r>
              <a:rPr lang="en-GB" dirty="0" smtClean="0">
                <a:solidFill>
                  <a:schemeClr val="tx1"/>
                </a:solidFill>
              </a:rPr>
              <a:t>23 experienced e-cig users used a 1</a:t>
            </a:r>
            <a:r>
              <a:rPr lang="en-GB" baseline="30000" dirty="0" smtClean="0">
                <a:solidFill>
                  <a:schemeClr val="tx1"/>
                </a:solidFill>
              </a:rPr>
              <a:t>st</a:t>
            </a:r>
            <a:r>
              <a:rPr lang="en-GB" dirty="0" smtClean="0">
                <a:solidFill>
                  <a:schemeClr val="tx1"/>
                </a:solidFill>
              </a:rPr>
              <a:t> gen </a:t>
            </a:r>
            <a:r>
              <a:rPr lang="en-GB" dirty="0" err="1" smtClean="0">
                <a:solidFill>
                  <a:schemeClr val="tx1"/>
                </a:solidFill>
              </a:rPr>
              <a:t>cartomiser</a:t>
            </a:r>
            <a:r>
              <a:rPr lang="en-GB" dirty="0" smtClean="0">
                <a:solidFill>
                  <a:schemeClr val="tx1"/>
                </a:solidFill>
              </a:rPr>
              <a:t> and 3</a:t>
            </a:r>
            <a:r>
              <a:rPr lang="en-GB" baseline="30000" dirty="0" smtClean="0">
                <a:solidFill>
                  <a:schemeClr val="tx1"/>
                </a:solidFill>
              </a:rPr>
              <a:t>rd</a:t>
            </a:r>
            <a:r>
              <a:rPr lang="en-GB" dirty="0" smtClean="0">
                <a:solidFill>
                  <a:schemeClr val="tx1"/>
                </a:solidFill>
              </a:rPr>
              <a:t> generation device</a:t>
            </a:r>
          </a:p>
          <a:p>
            <a:r>
              <a:rPr lang="en-GB" dirty="0" smtClean="0">
                <a:solidFill>
                  <a:schemeClr val="tx1"/>
                </a:solidFill>
              </a:rPr>
              <a:t>In 3</a:t>
            </a:r>
            <a:r>
              <a:rPr lang="en-GB" baseline="30000" dirty="0" smtClean="0">
                <a:solidFill>
                  <a:schemeClr val="tx1"/>
                </a:solidFill>
              </a:rPr>
              <a:t>rd</a:t>
            </a:r>
            <a:r>
              <a:rPr lang="en-GB" dirty="0" smtClean="0">
                <a:solidFill>
                  <a:schemeClr val="tx1"/>
                </a:solidFill>
              </a:rPr>
              <a:t> generation condition:</a:t>
            </a:r>
          </a:p>
          <a:p>
            <a:r>
              <a:rPr lang="en-GB" dirty="0" smtClean="0">
                <a:solidFill>
                  <a:schemeClr val="tx1"/>
                </a:solidFill>
              </a:rPr>
              <a:t>‘Craving to </a:t>
            </a:r>
            <a:r>
              <a:rPr lang="en-GB" dirty="0" err="1" smtClean="0">
                <a:solidFill>
                  <a:schemeClr val="tx1"/>
                </a:solidFill>
              </a:rPr>
              <a:t>vape</a:t>
            </a:r>
            <a:r>
              <a:rPr lang="en-GB" dirty="0" smtClean="0">
                <a:solidFill>
                  <a:schemeClr val="tx1"/>
                </a:solidFill>
              </a:rPr>
              <a:t>’ lower </a:t>
            </a:r>
            <a:r>
              <a:rPr lang="en-GB" sz="2400" dirty="0" smtClean="0">
                <a:solidFill>
                  <a:schemeClr val="tx1"/>
                </a:solidFill>
              </a:rPr>
              <a:t>(p&lt;0.001)</a:t>
            </a:r>
          </a:p>
          <a:p>
            <a:r>
              <a:rPr lang="en-GB" dirty="0" smtClean="0">
                <a:solidFill>
                  <a:schemeClr val="tx1"/>
                </a:solidFill>
              </a:rPr>
              <a:t>Satisfaction and hit higher </a:t>
            </a:r>
            <a:r>
              <a:rPr lang="en-GB" sz="2400" dirty="0" smtClean="0">
                <a:solidFill>
                  <a:schemeClr val="tx1"/>
                </a:solidFill>
              </a:rPr>
              <a:t>(p&lt;0.01)</a:t>
            </a:r>
          </a:p>
          <a:p>
            <a:r>
              <a:rPr lang="en-GB" dirty="0" smtClean="0">
                <a:solidFill>
                  <a:schemeClr val="tx1"/>
                </a:solidFill>
              </a:rPr>
              <a:t>Plasma nicotine levels higher at all time points </a:t>
            </a:r>
            <a:r>
              <a:rPr lang="en-GB" sz="2400" dirty="0" smtClean="0">
                <a:solidFill>
                  <a:schemeClr val="tx1"/>
                </a:solidFill>
              </a:rPr>
              <a:t>(p&lt;0.001)</a:t>
            </a:r>
          </a:p>
          <a:p>
            <a:pPr>
              <a:buNone/>
            </a:pPr>
            <a:endParaRPr lang="en-GB" dirty="0"/>
          </a:p>
        </p:txBody>
      </p:sp>
      <p:pic>
        <p:nvPicPr>
          <p:cNvPr id="4" name="Picture 3" descr="image 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28184" y="1484784"/>
            <a:ext cx="2652636" cy="26642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000000"/>
                </a:solidFill>
              </a:rPr>
              <a:t>Differences between studies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>
                <a:solidFill>
                  <a:schemeClr val="tx1"/>
                </a:solidFill>
              </a:rPr>
              <a:t>2</a:t>
            </a:r>
            <a:r>
              <a:rPr lang="en-GB" baseline="30000" dirty="0" smtClean="0">
                <a:solidFill>
                  <a:schemeClr val="tx1"/>
                </a:solidFill>
              </a:rPr>
              <a:t>nd</a:t>
            </a:r>
            <a:r>
              <a:rPr lang="en-GB" dirty="0" smtClean="0">
                <a:solidFill>
                  <a:schemeClr val="tx1"/>
                </a:solidFill>
              </a:rPr>
              <a:t> vs. 3</a:t>
            </a:r>
            <a:r>
              <a:rPr lang="en-GB" baseline="30000" dirty="0" smtClean="0">
                <a:solidFill>
                  <a:schemeClr val="tx1"/>
                </a:solidFill>
              </a:rPr>
              <a:t>rd</a:t>
            </a:r>
            <a:r>
              <a:rPr lang="en-GB" dirty="0" smtClean="0">
                <a:solidFill>
                  <a:schemeClr val="tx1"/>
                </a:solidFill>
              </a:rPr>
              <a:t> generation device used</a:t>
            </a:r>
          </a:p>
          <a:p>
            <a:r>
              <a:rPr lang="en-GB" dirty="0" smtClean="0">
                <a:solidFill>
                  <a:schemeClr val="tx1"/>
                </a:solidFill>
              </a:rPr>
              <a:t>The 1</a:t>
            </a:r>
            <a:r>
              <a:rPr lang="en-GB" baseline="30000" dirty="0" smtClean="0">
                <a:solidFill>
                  <a:schemeClr val="tx1"/>
                </a:solidFill>
              </a:rPr>
              <a:t>st</a:t>
            </a:r>
            <a:r>
              <a:rPr lang="en-GB" dirty="0" smtClean="0">
                <a:solidFill>
                  <a:schemeClr val="tx1"/>
                </a:solidFill>
              </a:rPr>
              <a:t> generation disposable device shown to produce relatively high levels of nicotine released to vapour </a:t>
            </a:r>
            <a:r>
              <a:rPr lang="en-GB" sz="2200" dirty="0" smtClean="0">
                <a:solidFill>
                  <a:schemeClr val="tx1"/>
                </a:solidFill>
              </a:rPr>
              <a:t>(</a:t>
            </a:r>
            <a:r>
              <a:rPr lang="en-GB" sz="2200" dirty="0" err="1" smtClean="0">
                <a:solidFill>
                  <a:schemeClr val="tx1"/>
                </a:solidFill>
              </a:rPr>
              <a:t>Goniewicz</a:t>
            </a:r>
            <a:r>
              <a:rPr lang="en-GB" sz="2200" dirty="0" smtClean="0">
                <a:solidFill>
                  <a:schemeClr val="tx1"/>
                </a:solidFill>
              </a:rPr>
              <a:t>, </a:t>
            </a:r>
            <a:r>
              <a:rPr lang="en-GB" sz="2200" dirty="0" err="1" smtClean="0">
                <a:solidFill>
                  <a:schemeClr val="tx1"/>
                </a:solidFill>
              </a:rPr>
              <a:t>Hajek</a:t>
            </a:r>
            <a:r>
              <a:rPr lang="en-GB" sz="2200" dirty="0" smtClean="0">
                <a:solidFill>
                  <a:schemeClr val="tx1"/>
                </a:solidFill>
              </a:rPr>
              <a:t> &amp; </a:t>
            </a:r>
            <a:r>
              <a:rPr lang="en-GB" sz="2200" dirty="0" err="1" smtClean="0">
                <a:solidFill>
                  <a:schemeClr val="tx1"/>
                </a:solidFill>
              </a:rPr>
              <a:t>McRobbie</a:t>
            </a:r>
            <a:r>
              <a:rPr lang="en-GB" sz="2200" dirty="0" smtClean="0">
                <a:solidFill>
                  <a:schemeClr val="tx1"/>
                </a:solidFill>
              </a:rPr>
              <a:t>, 2014)</a:t>
            </a:r>
          </a:p>
          <a:p>
            <a:r>
              <a:rPr lang="en-GB" dirty="0" smtClean="0">
                <a:solidFill>
                  <a:schemeClr val="tx1"/>
                </a:solidFill>
              </a:rPr>
              <a:t>Nicotine delivery vs. visual appearance</a:t>
            </a:r>
          </a:p>
          <a:p>
            <a:r>
              <a:rPr lang="en-GB" dirty="0" smtClean="0">
                <a:solidFill>
                  <a:schemeClr val="tx1"/>
                </a:solidFill>
              </a:rPr>
              <a:t>Naive vs. experienced e-cig users</a:t>
            </a:r>
          </a:p>
          <a:p>
            <a:pPr>
              <a:buNone/>
            </a:pPr>
            <a:endParaRPr lang="en-GB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en-GB" dirty="0" smtClean="0">
                <a:solidFill>
                  <a:srgbClr val="000000"/>
                </a:solidFill>
              </a:rPr>
              <a:t>Conclusions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340768"/>
            <a:ext cx="8363272" cy="5112568"/>
          </a:xfrm>
        </p:spPr>
        <p:txBody>
          <a:bodyPr>
            <a:normAutofit fontScale="85000" lnSpcReduction="20000"/>
          </a:bodyPr>
          <a:lstStyle/>
          <a:p>
            <a:pPr>
              <a:spcAft>
                <a:spcPts val="600"/>
              </a:spcAft>
            </a:pPr>
            <a:r>
              <a:rPr lang="en-GB" dirty="0" smtClean="0">
                <a:solidFill>
                  <a:schemeClr val="tx1"/>
                </a:solidFill>
              </a:rPr>
              <a:t>Visual appearance may be important in early stages of abstinence for short term alleviation of urge to smoke and withdrawal symptoms...</a:t>
            </a:r>
          </a:p>
          <a:p>
            <a:pPr>
              <a:spcAft>
                <a:spcPts val="600"/>
              </a:spcAft>
            </a:pPr>
            <a:r>
              <a:rPr lang="en-GB" dirty="0" smtClean="0">
                <a:solidFill>
                  <a:schemeClr val="tx1"/>
                </a:solidFill>
              </a:rPr>
              <a:t>...Particularly for e-cig naive smokers</a:t>
            </a:r>
          </a:p>
          <a:p>
            <a:pPr>
              <a:spcAft>
                <a:spcPts val="600"/>
              </a:spcAft>
            </a:pPr>
            <a:r>
              <a:rPr lang="en-GB" dirty="0" smtClean="0">
                <a:solidFill>
                  <a:schemeClr val="tx1"/>
                </a:solidFill>
              </a:rPr>
              <a:t>E-cig choice reflects individual preference and none of the variables here predicted 1</a:t>
            </a:r>
            <a:r>
              <a:rPr lang="en-GB" baseline="30000" dirty="0" smtClean="0">
                <a:solidFill>
                  <a:schemeClr val="tx1"/>
                </a:solidFill>
              </a:rPr>
              <a:t>st</a:t>
            </a:r>
            <a:r>
              <a:rPr lang="en-GB" dirty="0" smtClean="0">
                <a:solidFill>
                  <a:schemeClr val="tx1"/>
                </a:solidFill>
              </a:rPr>
              <a:t> vs. 2</a:t>
            </a:r>
            <a:r>
              <a:rPr lang="en-GB" baseline="30000" dirty="0" smtClean="0">
                <a:solidFill>
                  <a:schemeClr val="tx1"/>
                </a:solidFill>
              </a:rPr>
              <a:t>nd</a:t>
            </a:r>
            <a:r>
              <a:rPr lang="en-GB" dirty="0" smtClean="0">
                <a:solidFill>
                  <a:schemeClr val="tx1"/>
                </a:solidFill>
              </a:rPr>
              <a:t> generation choice.</a:t>
            </a:r>
          </a:p>
          <a:p>
            <a:pPr>
              <a:spcAft>
                <a:spcPts val="600"/>
              </a:spcAft>
            </a:pPr>
            <a:r>
              <a:rPr lang="en-GB" dirty="0" smtClean="0">
                <a:solidFill>
                  <a:schemeClr val="tx1"/>
                </a:solidFill>
              </a:rPr>
              <a:t>1</a:t>
            </a:r>
            <a:r>
              <a:rPr lang="en-GB" baseline="30000" dirty="0" smtClean="0">
                <a:solidFill>
                  <a:schemeClr val="tx1"/>
                </a:solidFill>
              </a:rPr>
              <a:t>st</a:t>
            </a:r>
            <a:r>
              <a:rPr lang="en-GB" dirty="0" smtClean="0">
                <a:solidFill>
                  <a:schemeClr val="tx1"/>
                </a:solidFill>
              </a:rPr>
              <a:t> generation devices can be as effective as 2</a:t>
            </a:r>
            <a:r>
              <a:rPr lang="en-GB" baseline="30000" dirty="0" smtClean="0">
                <a:solidFill>
                  <a:schemeClr val="tx1"/>
                </a:solidFill>
              </a:rPr>
              <a:t>nd</a:t>
            </a:r>
            <a:r>
              <a:rPr lang="en-GB" dirty="0" smtClean="0">
                <a:solidFill>
                  <a:schemeClr val="tx1"/>
                </a:solidFill>
              </a:rPr>
              <a:t> for alleviation of urge to smoke &amp; withdrawal symptoms</a:t>
            </a:r>
          </a:p>
          <a:p>
            <a:pPr>
              <a:spcAft>
                <a:spcPts val="600"/>
              </a:spcAft>
            </a:pPr>
            <a:r>
              <a:rPr lang="en-GB" dirty="0" smtClean="0">
                <a:solidFill>
                  <a:schemeClr val="tx1"/>
                </a:solidFill>
              </a:rPr>
              <a:t>But cannot generalise to other types and 3</a:t>
            </a:r>
            <a:r>
              <a:rPr lang="en-GB" baseline="30000" dirty="0" smtClean="0">
                <a:solidFill>
                  <a:schemeClr val="tx1"/>
                </a:solidFill>
              </a:rPr>
              <a:t>rd</a:t>
            </a:r>
            <a:r>
              <a:rPr lang="en-GB" dirty="0" smtClean="0">
                <a:solidFill>
                  <a:schemeClr val="tx1"/>
                </a:solidFill>
              </a:rPr>
              <a:t> generation devices may be superior.</a:t>
            </a:r>
          </a:p>
          <a:p>
            <a:endParaRPr lang="en-GB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>
                <a:solidFill>
                  <a:srgbClr val="000000"/>
                </a:solidFill>
              </a:rPr>
              <a:t>Further Questions &amp; Future Directions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600200"/>
            <a:ext cx="8568952" cy="4525963"/>
          </a:xfrm>
        </p:spPr>
        <p:txBody>
          <a:bodyPr/>
          <a:lstStyle/>
          <a:p>
            <a:r>
              <a:rPr lang="en-GB" dirty="0" smtClean="0">
                <a:solidFill>
                  <a:schemeClr val="tx1"/>
                </a:solidFill>
              </a:rPr>
              <a:t>Are 3</a:t>
            </a:r>
            <a:r>
              <a:rPr lang="en-GB" baseline="30000" dirty="0" smtClean="0">
                <a:solidFill>
                  <a:schemeClr val="tx1"/>
                </a:solidFill>
              </a:rPr>
              <a:t>rd</a:t>
            </a:r>
            <a:r>
              <a:rPr lang="en-GB" dirty="0" smtClean="0">
                <a:solidFill>
                  <a:schemeClr val="tx1"/>
                </a:solidFill>
              </a:rPr>
              <a:t> generation devices more effective than 2</a:t>
            </a:r>
            <a:r>
              <a:rPr lang="en-GB" baseline="30000" dirty="0" smtClean="0">
                <a:solidFill>
                  <a:schemeClr val="tx1"/>
                </a:solidFill>
              </a:rPr>
              <a:t>nd</a:t>
            </a:r>
            <a:r>
              <a:rPr lang="en-GB" dirty="0" smtClean="0">
                <a:solidFill>
                  <a:schemeClr val="tx1"/>
                </a:solidFill>
              </a:rPr>
              <a:t>?</a:t>
            </a:r>
          </a:p>
          <a:p>
            <a:r>
              <a:rPr lang="en-GB" dirty="0" smtClean="0">
                <a:solidFill>
                  <a:schemeClr val="tx1"/>
                </a:solidFill>
              </a:rPr>
              <a:t>Differences between 1</a:t>
            </a:r>
            <a:r>
              <a:rPr lang="en-GB" baseline="30000" dirty="0" smtClean="0">
                <a:solidFill>
                  <a:schemeClr val="tx1"/>
                </a:solidFill>
              </a:rPr>
              <a:t>st</a:t>
            </a:r>
            <a:r>
              <a:rPr lang="en-GB" dirty="0" smtClean="0">
                <a:solidFill>
                  <a:schemeClr val="tx1"/>
                </a:solidFill>
              </a:rPr>
              <a:t> generation devices</a:t>
            </a:r>
          </a:p>
          <a:p>
            <a:r>
              <a:rPr lang="en-GB" dirty="0" smtClean="0">
                <a:solidFill>
                  <a:schemeClr val="tx1"/>
                </a:solidFill>
              </a:rPr>
              <a:t>Is visual appearance important over the longer term?</a:t>
            </a:r>
          </a:p>
          <a:p>
            <a:r>
              <a:rPr lang="en-GB" dirty="0" smtClean="0">
                <a:solidFill>
                  <a:schemeClr val="tx1"/>
                </a:solidFill>
              </a:rPr>
              <a:t>What other non-nicotine factors are important?</a:t>
            </a:r>
            <a:endParaRPr lang="en-GB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000000"/>
                </a:solidFill>
              </a:rPr>
              <a:t>Acknowledgements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tx1"/>
                </a:solidFill>
              </a:rPr>
              <a:t>Catherine </a:t>
            </a:r>
            <a:r>
              <a:rPr lang="en-GB" dirty="0" err="1" smtClean="0">
                <a:solidFill>
                  <a:schemeClr val="tx1"/>
                </a:solidFill>
              </a:rPr>
              <a:t>Kimber</a:t>
            </a:r>
            <a:endParaRPr lang="en-GB" dirty="0" smtClean="0">
              <a:solidFill>
                <a:schemeClr val="tx1"/>
              </a:solidFill>
            </a:endParaRPr>
          </a:p>
          <a:p>
            <a:r>
              <a:rPr lang="en-GB" dirty="0" err="1" smtClean="0">
                <a:solidFill>
                  <a:schemeClr val="tx1"/>
                </a:solidFill>
              </a:rPr>
              <a:t>Yaso</a:t>
            </a:r>
            <a:r>
              <a:rPr lang="en-GB" dirty="0" smtClean="0">
                <a:solidFill>
                  <a:schemeClr val="tx1"/>
                </a:solidFill>
              </a:rPr>
              <a:t> </a:t>
            </a:r>
            <a:r>
              <a:rPr lang="en-GB" dirty="0" err="1" smtClean="0">
                <a:solidFill>
                  <a:schemeClr val="tx1"/>
                </a:solidFill>
              </a:rPr>
              <a:t>Puwanesarasa</a:t>
            </a:r>
            <a:endParaRPr lang="en-GB" dirty="0" smtClean="0">
              <a:solidFill>
                <a:schemeClr val="tx1"/>
              </a:solidFill>
            </a:endParaRPr>
          </a:p>
          <a:p>
            <a:r>
              <a:rPr lang="en-GB" dirty="0" smtClean="0">
                <a:solidFill>
                  <a:schemeClr val="tx1"/>
                </a:solidFill>
              </a:rPr>
              <a:t>Gina </a:t>
            </a:r>
            <a:r>
              <a:rPr lang="en-GB" dirty="0" err="1" smtClean="0">
                <a:solidFill>
                  <a:schemeClr val="tx1"/>
                </a:solidFill>
              </a:rPr>
              <a:t>Christoforou</a:t>
            </a:r>
            <a:endParaRPr lang="en-GB" dirty="0" smtClean="0">
              <a:solidFill>
                <a:schemeClr val="tx1"/>
              </a:solidFill>
            </a:endParaRPr>
          </a:p>
          <a:p>
            <a:r>
              <a:rPr lang="en-GB" dirty="0" smtClean="0">
                <a:solidFill>
                  <a:schemeClr val="tx1"/>
                </a:solidFill>
              </a:rPr>
              <a:t>Naomi </a:t>
            </a:r>
            <a:r>
              <a:rPr lang="en-GB" dirty="0" err="1" smtClean="0">
                <a:solidFill>
                  <a:schemeClr val="tx1"/>
                </a:solidFill>
              </a:rPr>
              <a:t>Olumegbon</a:t>
            </a:r>
            <a:endParaRPr lang="en-GB" dirty="0" smtClean="0">
              <a:solidFill>
                <a:schemeClr val="tx1"/>
              </a:solidFill>
            </a:endParaRPr>
          </a:p>
          <a:p>
            <a:r>
              <a:rPr lang="en-GB" dirty="0" smtClean="0">
                <a:solidFill>
                  <a:schemeClr val="tx1"/>
                </a:solidFill>
              </a:rPr>
              <a:t>E-</a:t>
            </a:r>
            <a:r>
              <a:rPr lang="en-GB" dirty="0" err="1" smtClean="0">
                <a:solidFill>
                  <a:schemeClr val="tx1"/>
                </a:solidFill>
              </a:rPr>
              <a:t>Lites</a:t>
            </a:r>
            <a:endParaRPr lang="en-GB" dirty="0" smtClean="0">
              <a:solidFill>
                <a:schemeClr val="tx1"/>
              </a:solidFill>
            </a:endParaRPr>
          </a:p>
          <a:p>
            <a:r>
              <a:rPr lang="en-GB" dirty="0" smtClean="0">
                <a:solidFill>
                  <a:schemeClr val="tx1"/>
                </a:solidFill>
              </a:rPr>
              <a:t>Totally Wicked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000000"/>
                </a:solidFill>
              </a:rPr>
              <a:t>Talk Overview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 smtClean="0">
                <a:solidFill>
                  <a:schemeClr val="tx1"/>
                </a:solidFill>
              </a:rPr>
              <a:t>E-cigarettes – an introduction</a:t>
            </a:r>
          </a:p>
          <a:p>
            <a:r>
              <a:rPr lang="en-GB" dirty="0" smtClean="0">
                <a:solidFill>
                  <a:schemeClr val="tx1"/>
                </a:solidFill>
              </a:rPr>
              <a:t>Existing findings from the e-cig and smoking literature</a:t>
            </a:r>
          </a:p>
          <a:p>
            <a:r>
              <a:rPr lang="en-GB" dirty="0" smtClean="0">
                <a:solidFill>
                  <a:schemeClr val="tx1"/>
                </a:solidFill>
              </a:rPr>
              <a:t>Studies 1-3</a:t>
            </a:r>
          </a:p>
          <a:p>
            <a:pPr lvl="1"/>
            <a:r>
              <a:rPr lang="en-GB" dirty="0" smtClean="0">
                <a:solidFill>
                  <a:schemeClr val="tx1"/>
                </a:solidFill>
              </a:rPr>
              <a:t>Exploring effects of visual appearance on urge to smoke, withdrawal symptoms…</a:t>
            </a:r>
          </a:p>
          <a:p>
            <a:pPr lvl="1">
              <a:buNone/>
            </a:pPr>
            <a:r>
              <a:rPr lang="en-GB" dirty="0" smtClean="0">
                <a:solidFill>
                  <a:schemeClr val="tx1"/>
                </a:solidFill>
              </a:rPr>
              <a:t>…and choice</a:t>
            </a:r>
          </a:p>
          <a:p>
            <a:pPr lvl="1"/>
            <a:r>
              <a:rPr lang="en-GB" dirty="0" smtClean="0">
                <a:solidFill>
                  <a:schemeClr val="tx1"/>
                </a:solidFill>
              </a:rPr>
              <a:t>Comparing a 1</a:t>
            </a:r>
            <a:r>
              <a:rPr lang="en-GB" baseline="30000" dirty="0" smtClean="0">
                <a:solidFill>
                  <a:schemeClr val="tx1"/>
                </a:solidFill>
              </a:rPr>
              <a:t>st</a:t>
            </a:r>
            <a:r>
              <a:rPr lang="en-GB" dirty="0" smtClean="0">
                <a:solidFill>
                  <a:schemeClr val="tx1"/>
                </a:solidFill>
              </a:rPr>
              <a:t> vs. 2</a:t>
            </a:r>
            <a:r>
              <a:rPr lang="en-GB" baseline="30000" dirty="0" smtClean="0">
                <a:solidFill>
                  <a:schemeClr val="tx1"/>
                </a:solidFill>
              </a:rPr>
              <a:t>nd</a:t>
            </a:r>
            <a:r>
              <a:rPr lang="en-GB" dirty="0" smtClean="0">
                <a:solidFill>
                  <a:schemeClr val="tx1"/>
                </a:solidFill>
              </a:rPr>
              <a:t> generation device</a:t>
            </a:r>
          </a:p>
          <a:p>
            <a:r>
              <a:rPr lang="en-GB" dirty="0" smtClean="0">
                <a:solidFill>
                  <a:schemeClr val="tx1"/>
                </a:solidFill>
              </a:rPr>
              <a:t>A few more findings</a:t>
            </a:r>
          </a:p>
          <a:p>
            <a:r>
              <a:rPr lang="en-GB" dirty="0" smtClean="0">
                <a:solidFill>
                  <a:schemeClr val="tx1"/>
                </a:solidFill>
              </a:rPr>
              <a:t>Conclusions and future directions</a:t>
            </a:r>
            <a:endParaRPr lang="en-GB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4" name="Picture 6" descr="http://bestecigarettekit.com/wp-content/uploads/2012/10/Electronic-Cigarette-blac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254305">
            <a:off x="5755590" y="3460464"/>
            <a:ext cx="3019928" cy="3019929"/>
          </a:xfrm>
          <a:prstGeom prst="rect">
            <a:avLst/>
          </a:prstGeom>
          <a:noFill/>
        </p:spPr>
      </p:pic>
      <p:pic>
        <p:nvPicPr>
          <p:cNvPr id="16" name="Picture 15" descr="cart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75856" y="4869160"/>
            <a:ext cx="2371725" cy="1781175"/>
          </a:xfrm>
          <a:prstGeom prst="rect">
            <a:avLst/>
          </a:prstGeom>
        </p:spPr>
      </p:pic>
      <p:pic>
        <p:nvPicPr>
          <p:cNvPr id="12" name="Picture 11" descr="skycig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53650" y="2132856"/>
            <a:ext cx="3774334" cy="2520280"/>
          </a:xfrm>
          <a:prstGeom prst="rect">
            <a:avLst/>
          </a:prstGeom>
        </p:spPr>
      </p:pic>
      <p:pic>
        <p:nvPicPr>
          <p:cNvPr id="34" name="Picture 33" descr="mini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-1" y="260648"/>
            <a:ext cx="2637687" cy="2232248"/>
          </a:xfrm>
          <a:prstGeom prst="rect">
            <a:avLst/>
          </a:prstGeom>
        </p:spPr>
      </p:pic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979712" y="0"/>
            <a:ext cx="7344816" cy="1340768"/>
          </a:xfrm>
        </p:spPr>
        <p:txBody>
          <a:bodyPr>
            <a:noAutofit/>
          </a:bodyPr>
          <a:lstStyle/>
          <a:p>
            <a:pPr algn="ctr"/>
            <a:r>
              <a:rPr lang="en-GB" sz="4200" dirty="0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</a:rPr>
              <a:t>First Generation E-cigarettes</a:t>
            </a:r>
            <a:endParaRPr lang="en-GB" sz="4200" dirty="0">
              <a:solidFill>
                <a:schemeClr val="tx1">
                  <a:lumMod val="50000"/>
                </a:schemeClr>
              </a:solidFill>
              <a:latin typeface="Arial" pitchFamily="34" charset="0"/>
            </a:endParaRPr>
          </a:p>
        </p:txBody>
      </p:sp>
      <p:pic>
        <p:nvPicPr>
          <p:cNvPr id="9" name="Content Placeholder 8" descr="cartomizer.jpg"/>
          <p:cNvPicPr>
            <a:picLocks noGrp="1" noChangeAspect="1"/>
          </p:cNvPicPr>
          <p:nvPr>
            <p:ph idx="1"/>
          </p:nvPr>
        </p:nvPicPr>
        <p:blipFill>
          <a:blip r:embed="rId7" cstate="print"/>
          <a:stretch>
            <a:fillRect/>
          </a:stretch>
        </p:blipFill>
        <p:spPr>
          <a:xfrm>
            <a:off x="323528" y="4653136"/>
            <a:ext cx="2232025" cy="1674019"/>
          </a:xfrm>
        </p:spPr>
      </p:pic>
      <p:pic>
        <p:nvPicPr>
          <p:cNvPr id="10" name="Picture 9" descr="stick battery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 rot="7390412">
            <a:off x="1715803" y="5012428"/>
            <a:ext cx="2469708" cy="1049626"/>
          </a:xfrm>
          <a:prstGeom prst="rect">
            <a:avLst/>
          </a:prstGeom>
        </p:spPr>
      </p:pic>
      <p:pic>
        <p:nvPicPr>
          <p:cNvPr id="11" name="Picture 10" descr="old super white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211960" y="1324594"/>
            <a:ext cx="4644008" cy="28435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Tank cart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63888" y="3573016"/>
            <a:ext cx="3024336" cy="1224136"/>
          </a:xfrm>
          <a:prstGeom prst="rect">
            <a:avLst/>
          </a:prstGeom>
        </p:spPr>
      </p:pic>
      <p:pic>
        <p:nvPicPr>
          <p:cNvPr id="9" name="Picture 8" descr="mouthpiece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0800000">
            <a:off x="3419872" y="4797152"/>
            <a:ext cx="2466975" cy="1847850"/>
          </a:xfrm>
          <a:prstGeom prst="rect">
            <a:avLst/>
          </a:prstGeom>
        </p:spPr>
      </p:pic>
      <p:pic>
        <p:nvPicPr>
          <p:cNvPr id="33" name="Picture 32" descr="2tornado battery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-675456"/>
            <a:ext cx="2124744" cy="2124744"/>
          </a:xfrm>
          <a:prstGeom prst="rect">
            <a:avLst/>
          </a:prstGeom>
        </p:spPr>
      </p:pic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619672" y="0"/>
            <a:ext cx="7992888" cy="1124744"/>
          </a:xfrm>
        </p:spPr>
        <p:txBody>
          <a:bodyPr>
            <a:noAutofit/>
          </a:bodyPr>
          <a:lstStyle/>
          <a:p>
            <a:pPr algn="ctr"/>
            <a:r>
              <a:rPr lang="en-GB" sz="3900" dirty="0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</a:rPr>
              <a:t>Second Generation E-cigarettes</a:t>
            </a:r>
            <a:endParaRPr lang="en-GB" sz="3900" dirty="0">
              <a:solidFill>
                <a:schemeClr val="tx1">
                  <a:lumMod val="50000"/>
                </a:schemeClr>
              </a:solidFill>
              <a:latin typeface="Arial" pitchFamily="34" charset="0"/>
            </a:endParaRPr>
          </a:p>
        </p:txBody>
      </p:sp>
      <p:pic>
        <p:nvPicPr>
          <p:cNvPr id="38" name="Picture 37" descr="EGo-T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491880" y="908720"/>
            <a:ext cx="2354560" cy="2354560"/>
          </a:xfrm>
          <a:prstGeom prst="rect">
            <a:avLst/>
          </a:prstGeom>
        </p:spPr>
      </p:pic>
      <p:pic>
        <p:nvPicPr>
          <p:cNvPr id="10" name="Picture 9" descr="more mouthpieces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11560" y="4941168"/>
            <a:ext cx="1977008" cy="1522296"/>
          </a:xfrm>
          <a:prstGeom prst="rect">
            <a:avLst/>
          </a:prstGeom>
        </p:spPr>
      </p:pic>
      <p:pic>
        <p:nvPicPr>
          <p:cNvPr id="11" name="Picture 10" descr="coloured e-cigs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300192" y="1052736"/>
            <a:ext cx="2592288" cy="2592288"/>
          </a:xfrm>
          <a:prstGeom prst="rect">
            <a:avLst/>
          </a:prstGeom>
        </p:spPr>
      </p:pic>
      <p:pic>
        <p:nvPicPr>
          <p:cNvPr id="30" name="Picture 29" descr="clearomizer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516216" y="3933056"/>
            <a:ext cx="2627784" cy="1862410"/>
          </a:xfrm>
          <a:prstGeom prst="rect">
            <a:avLst/>
          </a:prstGeom>
        </p:spPr>
      </p:pic>
      <p:pic>
        <p:nvPicPr>
          <p:cNvPr id="16" name="Picture 15" descr="odessey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23528" y="3645024"/>
            <a:ext cx="3024335" cy="1104253"/>
          </a:xfrm>
          <a:prstGeom prst="rect">
            <a:avLst/>
          </a:prstGeom>
        </p:spPr>
      </p:pic>
      <p:pic>
        <p:nvPicPr>
          <p:cNvPr id="14" name="Content Placeholder 3" descr="more fluid.jpg"/>
          <p:cNvPicPr>
            <a:picLocks noGrp="1" noChangeAspect="1"/>
          </p:cNvPicPr>
          <p:nvPr>
            <p:ph idx="1"/>
          </p:nvPr>
        </p:nvPicPr>
        <p:blipFill>
          <a:blip r:embed="rId11" cstate="print"/>
          <a:stretch>
            <a:fillRect/>
          </a:stretch>
        </p:blipFill>
        <p:spPr>
          <a:xfrm>
            <a:off x="467544" y="1700808"/>
            <a:ext cx="2552700" cy="1790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0"/>
            <a:ext cx="9289032" cy="1124744"/>
          </a:xfrm>
        </p:spPr>
        <p:txBody>
          <a:bodyPr>
            <a:noAutofit/>
          </a:bodyPr>
          <a:lstStyle/>
          <a:p>
            <a:pPr algn="ctr"/>
            <a:r>
              <a:rPr lang="en-GB" sz="3900" dirty="0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</a:rPr>
              <a:t>Third Generation E-cigarettes (‘</a:t>
            </a:r>
            <a:r>
              <a:rPr lang="en-GB" sz="3900" dirty="0" err="1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</a:rPr>
              <a:t>mods’</a:t>
            </a:r>
            <a:r>
              <a:rPr lang="en-GB" sz="3900" dirty="0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</a:rPr>
              <a:t>)</a:t>
            </a:r>
            <a:endParaRPr lang="en-GB" sz="3900" dirty="0">
              <a:solidFill>
                <a:schemeClr val="tx1">
                  <a:lumMod val="50000"/>
                </a:schemeClr>
              </a:solidFill>
              <a:latin typeface="Arial" pitchFamily="34" charset="0"/>
            </a:endParaRPr>
          </a:p>
        </p:txBody>
      </p:sp>
      <p:pic>
        <p:nvPicPr>
          <p:cNvPr id="14" name="Content Placeholder 13"/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91680" y="1052736"/>
            <a:ext cx="2592288" cy="259228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96136" y="1052736"/>
            <a:ext cx="2808312" cy="2808312"/>
          </a:xfrm>
          <a:prstGeom prst="rect">
            <a:avLst/>
          </a:prstGeom>
        </p:spPr>
      </p:pic>
      <p:pic>
        <p:nvPicPr>
          <p:cNvPr id="18" name="Picture 17" descr="billet-box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576" y="3429000"/>
            <a:ext cx="2119460" cy="285293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635896" y="3645024"/>
            <a:ext cx="3456384" cy="25922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63272" cy="1354162"/>
          </a:xfrm>
        </p:spPr>
        <p:txBody>
          <a:bodyPr>
            <a:normAutofit/>
          </a:bodyPr>
          <a:lstStyle/>
          <a:p>
            <a:r>
              <a:rPr lang="en-GB" sz="3800" dirty="0" smtClean="0">
                <a:solidFill>
                  <a:schemeClr val="tx1">
                    <a:lumMod val="50000"/>
                  </a:schemeClr>
                </a:solidFill>
              </a:rPr>
              <a:t>Effects on Urge to Smoke / withdrawal symptoms</a:t>
            </a:r>
            <a:endParaRPr lang="en-GB" sz="38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988840"/>
            <a:ext cx="6552728" cy="4608512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GB" sz="2800" dirty="0" smtClean="0">
                <a:solidFill>
                  <a:schemeClr val="tx1"/>
                </a:solidFill>
              </a:rPr>
              <a:t>E-cig (1</a:t>
            </a:r>
            <a:r>
              <a:rPr lang="en-GB" sz="2800" baseline="30000" dirty="0" smtClean="0">
                <a:solidFill>
                  <a:schemeClr val="tx1"/>
                </a:solidFill>
              </a:rPr>
              <a:t>st</a:t>
            </a:r>
            <a:r>
              <a:rPr lang="en-GB" sz="2800" dirty="0" smtClean="0">
                <a:solidFill>
                  <a:schemeClr val="tx1"/>
                </a:solidFill>
              </a:rPr>
              <a:t> gen) can reduce urge to smoke &amp; withdrawal symptoms in deprived smokers but not as effectively as tobacco cigarette </a:t>
            </a:r>
            <a:r>
              <a:rPr lang="en-GB" sz="2000" dirty="0" smtClean="0">
                <a:solidFill>
                  <a:schemeClr val="tx1"/>
                </a:solidFill>
              </a:rPr>
              <a:t>(</a:t>
            </a:r>
            <a:r>
              <a:rPr lang="en-GB" sz="2000" dirty="0" err="1" smtClean="0">
                <a:solidFill>
                  <a:schemeClr val="tx1"/>
                </a:solidFill>
              </a:rPr>
              <a:t>Bullen</a:t>
            </a:r>
            <a:r>
              <a:rPr lang="en-GB" sz="2000" dirty="0" smtClean="0">
                <a:solidFill>
                  <a:schemeClr val="tx1"/>
                </a:solidFill>
              </a:rPr>
              <a:t> et al., 2010; </a:t>
            </a:r>
            <a:r>
              <a:rPr lang="en-GB" sz="2000" dirty="0" err="1" smtClean="0">
                <a:solidFill>
                  <a:schemeClr val="tx1"/>
                </a:solidFill>
              </a:rPr>
              <a:t>Vansickel</a:t>
            </a:r>
            <a:r>
              <a:rPr lang="en-GB" sz="2000" dirty="0" smtClean="0">
                <a:solidFill>
                  <a:schemeClr val="tx1"/>
                </a:solidFill>
              </a:rPr>
              <a:t> et al., 2010)</a:t>
            </a: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GB" sz="2800" dirty="0" smtClean="0">
                <a:solidFill>
                  <a:schemeClr val="tx1"/>
                </a:solidFill>
              </a:rPr>
              <a:t>Lower urge to smoke  &amp; withdrawal symptoms after using nicotine vs. placebo (2</a:t>
            </a:r>
            <a:r>
              <a:rPr lang="en-GB" sz="2800" baseline="30000" dirty="0" smtClean="0">
                <a:solidFill>
                  <a:schemeClr val="tx1"/>
                </a:solidFill>
              </a:rPr>
              <a:t>nd</a:t>
            </a:r>
            <a:r>
              <a:rPr lang="en-GB" sz="2800" dirty="0" smtClean="0">
                <a:solidFill>
                  <a:schemeClr val="tx1"/>
                </a:solidFill>
              </a:rPr>
              <a:t> gen) E-cig </a:t>
            </a:r>
            <a:r>
              <a:rPr lang="en-GB" sz="2000" dirty="0" smtClean="0">
                <a:solidFill>
                  <a:schemeClr val="tx1"/>
                </a:solidFill>
              </a:rPr>
              <a:t>(Dawkins, Turner &amp; Crowe, 2013).  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endParaRPr lang="en-GB" sz="2400" dirty="0" smtClean="0">
              <a:solidFill>
                <a:schemeClr val="tx1"/>
              </a:solidFill>
            </a:endParaRPr>
          </a:p>
          <a:p>
            <a:pPr>
              <a:buNone/>
            </a:pP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4248" y="1052736"/>
            <a:ext cx="2113371" cy="2093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000000"/>
                </a:solidFill>
              </a:rPr>
              <a:t>Placebo &amp; Gender Effects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sz="2800" dirty="0" smtClean="0">
                <a:solidFill>
                  <a:schemeClr val="tx1"/>
                </a:solidFill>
              </a:rPr>
              <a:t>Placebo (0mg/ml) e-cig (1</a:t>
            </a:r>
            <a:r>
              <a:rPr lang="en-GB" sz="2800" baseline="30000" dirty="0" smtClean="0">
                <a:solidFill>
                  <a:schemeClr val="tx1"/>
                </a:solidFill>
              </a:rPr>
              <a:t>st</a:t>
            </a:r>
            <a:r>
              <a:rPr lang="en-GB" sz="2800" dirty="0" smtClean="0">
                <a:solidFill>
                  <a:schemeClr val="tx1"/>
                </a:solidFill>
              </a:rPr>
              <a:t> gen) also associated with decline in urge to smoke after 5 </a:t>
            </a:r>
            <a:r>
              <a:rPr lang="en-GB" sz="2800" dirty="0" err="1" smtClean="0">
                <a:solidFill>
                  <a:schemeClr val="tx1"/>
                </a:solidFill>
              </a:rPr>
              <a:t>mins</a:t>
            </a:r>
            <a:r>
              <a:rPr lang="en-GB" sz="2800" dirty="0" smtClean="0">
                <a:solidFill>
                  <a:schemeClr val="tx1"/>
                </a:solidFill>
              </a:rPr>
              <a:t> and..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sz="2800" dirty="0" smtClean="0">
                <a:solidFill>
                  <a:schemeClr val="tx1"/>
                </a:solidFill>
              </a:rPr>
              <a:t>Further reduction in urge to smoke with nicotine e-cig after 20 </a:t>
            </a:r>
            <a:r>
              <a:rPr lang="en-GB" sz="2800" dirty="0" err="1" smtClean="0">
                <a:solidFill>
                  <a:schemeClr val="tx1"/>
                </a:solidFill>
              </a:rPr>
              <a:t>mins</a:t>
            </a:r>
            <a:r>
              <a:rPr lang="en-GB" sz="2800" dirty="0" smtClean="0">
                <a:solidFill>
                  <a:schemeClr val="tx1"/>
                </a:solidFill>
              </a:rPr>
              <a:t> only in males </a:t>
            </a:r>
            <a:r>
              <a:rPr lang="en-GB" sz="2000" dirty="0" smtClean="0">
                <a:solidFill>
                  <a:schemeClr val="tx1"/>
                </a:solidFill>
              </a:rPr>
              <a:t>(Dawkins et al., 2012)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sz="2800" dirty="0" smtClean="0">
                <a:solidFill>
                  <a:schemeClr val="tx1"/>
                </a:solidFill>
              </a:rPr>
              <a:t>Survey of e-cig users: Females more likely to use 1</a:t>
            </a:r>
            <a:r>
              <a:rPr lang="en-GB" sz="2800" baseline="30000" dirty="0" smtClean="0">
                <a:solidFill>
                  <a:schemeClr val="tx1"/>
                </a:solidFill>
              </a:rPr>
              <a:t>st</a:t>
            </a:r>
            <a:r>
              <a:rPr lang="en-GB" sz="2800" dirty="0" smtClean="0">
                <a:solidFill>
                  <a:schemeClr val="tx1"/>
                </a:solidFill>
              </a:rPr>
              <a:t> gen </a:t>
            </a:r>
            <a:r>
              <a:rPr lang="en-GB" sz="2800" dirty="0" err="1" smtClean="0">
                <a:solidFill>
                  <a:schemeClr val="tx1"/>
                </a:solidFill>
              </a:rPr>
              <a:t>cigalikes</a:t>
            </a:r>
            <a:r>
              <a:rPr lang="en-GB" sz="2800" dirty="0" smtClean="0">
                <a:solidFill>
                  <a:schemeClr val="tx1"/>
                </a:solidFill>
              </a:rPr>
              <a:t>.  Males more likely to use 2</a:t>
            </a:r>
            <a:r>
              <a:rPr lang="en-GB" sz="2800" baseline="30000" dirty="0" smtClean="0">
                <a:solidFill>
                  <a:schemeClr val="tx1"/>
                </a:solidFill>
              </a:rPr>
              <a:t>nd</a:t>
            </a:r>
            <a:r>
              <a:rPr lang="en-GB" sz="2800" dirty="0" smtClean="0">
                <a:solidFill>
                  <a:schemeClr val="tx1"/>
                </a:solidFill>
              </a:rPr>
              <a:t> gen devices </a:t>
            </a:r>
            <a:r>
              <a:rPr lang="en-GB" sz="2000" dirty="0" smtClean="0">
                <a:solidFill>
                  <a:schemeClr val="tx1"/>
                </a:solidFill>
              </a:rPr>
              <a:t>(Dawkins et al., 2013)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nic denic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24328" y="188640"/>
            <a:ext cx="1224136" cy="152746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52128"/>
          </a:xfrm>
        </p:spPr>
        <p:txBody>
          <a:bodyPr>
            <a:normAutofit fontScale="90000"/>
          </a:bodyPr>
          <a:lstStyle/>
          <a:p>
            <a:r>
              <a:rPr lang="en-GB" dirty="0" smtClean="0">
                <a:solidFill>
                  <a:schemeClr val="bg2">
                    <a:lumMod val="10000"/>
                  </a:schemeClr>
                </a:solidFill>
              </a:rPr>
              <a:t>Nicotine vs. non-nicotine      aspects of smoking</a:t>
            </a:r>
            <a:endParaRPr lang="en-GB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700808"/>
            <a:ext cx="8424936" cy="4896544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GB" sz="3000" dirty="0" smtClean="0">
                <a:solidFill>
                  <a:schemeClr val="tx1"/>
                </a:solidFill>
              </a:rPr>
              <a:t>Smokers report enjoying sensory and tactile aspects of smoking </a:t>
            </a:r>
            <a:r>
              <a:rPr lang="en-GB" sz="2400" dirty="0" smtClean="0">
                <a:solidFill>
                  <a:schemeClr val="tx1"/>
                </a:solidFill>
              </a:rPr>
              <a:t>(Parrott &amp; Craig, 1995)</a:t>
            </a:r>
          </a:p>
          <a:p>
            <a:pPr>
              <a:spcAft>
                <a:spcPts val="600"/>
              </a:spcAft>
            </a:pPr>
            <a:r>
              <a:rPr lang="en-GB" sz="3000" dirty="0" smtClean="0">
                <a:solidFill>
                  <a:schemeClr val="tx1"/>
                </a:solidFill>
              </a:rPr>
              <a:t>And prefer smoking a de-</a:t>
            </a:r>
            <a:r>
              <a:rPr lang="en-GB" sz="3000" dirty="0" err="1" smtClean="0">
                <a:solidFill>
                  <a:schemeClr val="tx1"/>
                </a:solidFill>
              </a:rPr>
              <a:t>nic</a:t>
            </a:r>
            <a:r>
              <a:rPr lang="en-GB" sz="3000" dirty="0" smtClean="0">
                <a:solidFill>
                  <a:schemeClr val="tx1"/>
                </a:solidFill>
              </a:rPr>
              <a:t> cigarette over intravenous nicotine </a:t>
            </a:r>
            <a:r>
              <a:rPr lang="en-GB" sz="2400" dirty="0" smtClean="0">
                <a:solidFill>
                  <a:schemeClr val="tx1"/>
                </a:solidFill>
              </a:rPr>
              <a:t>(Rose et al., 2010)</a:t>
            </a:r>
          </a:p>
          <a:p>
            <a:pPr>
              <a:spcAft>
                <a:spcPts val="600"/>
              </a:spcAft>
            </a:pPr>
            <a:r>
              <a:rPr lang="en-GB" sz="3000" dirty="0" smtClean="0">
                <a:solidFill>
                  <a:schemeClr val="tx1"/>
                </a:solidFill>
              </a:rPr>
              <a:t>De-</a:t>
            </a:r>
            <a:r>
              <a:rPr lang="en-GB" sz="3000" dirty="0" err="1" smtClean="0">
                <a:solidFill>
                  <a:schemeClr val="tx1"/>
                </a:solidFill>
              </a:rPr>
              <a:t>nic</a:t>
            </a:r>
            <a:r>
              <a:rPr lang="en-GB" sz="3000" dirty="0" smtClean="0">
                <a:solidFill>
                  <a:schemeClr val="tx1"/>
                </a:solidFill>
              </a:rPr>
              <a:t> smoking can alleviate urge to smoke and nicotine withdrawal symptoms </a:t>
            </a:r>
            <a:r>
              <a:rPr lang="en-GB" sz="2400" dirty="0" smtClean="0">
                <a:solidFill>
                  <a:schemeClr val="tx1"/>
                </a:solidFill>
              </a:rPr>
              <a:t>(Barrett, 2010; Perkins et al., 2010)</a:t>
            </a:r>
          </a:p>
          <a:p>
            <a:pPr>
              <a:spcAft>
                <a:spcPts val="600"/>
              </a:spcAft>
            </a:pPr>
            <a:r>
              <a:rPr lang="en-GB" sz="3000" dirty="0" smtClean="0">
                <a:solidFill>
                  <a:schemeClr val="tx1"/>
                </a:solidFill>
              </a:rPr>
              <a:t>Is it important for e-cigs to look like cigarettes? If so, for whom?</a:t>
            </a:r>
            <a:endParaRPr lang="en-GB" sz="3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33.9|16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1.1|11.5"/>
</p:tagLst>
</file>

<file path=ppt/theme/theme1.xml><?xml version="1.0" encoding="utf-8"?>
<a:theme xmlns:a="http://schemas.openxmlformats.org/drawingml/2006/main" name="Office Theme">
  <a:themeElements>
    <a:clrScheme name="UEL Master Brand">
      <a:dk1>
        <a:srgbClr val="0063A4"/>
      </a:dk1>
      <a:lt1>
        <a:sysClr val="window" lastClr="FFFFFF"/>
      </a:lt1>
      <a:dk2>
        <a:srgbClr val="009ADA"/>
      </a:dk2>
      <a:lt2>
        <a:srgbClr val="EEECE1"/>
      </a:lt2>
      <a:accent1>
        <a:srgbClr val="A7A9AC"/>
      </a:accent1>
      <a:accent2>
        <a:srgbClr val="A7A9AC"/>
      </a:accent2>
      <a:accent3>
        <a:srgbClr val="A7A9AC"/>
      </a:accent3>
      <a:accent4>
        <a:srgbClr val="A7A9AC"/>
      </a:accent4>
      <a:accent5>
        <a:srgbClr val="A7A9AC"/>
      </a:accent5>
      <a:accent6>
        <a:srgbClr val="A7A9AC"/>
      </a:accent6>
      <a:hlink>
        <a:srgbClr val="009ADA"/>
      </a:hlink>
      <a:folHlink>
        <a:srgbClr val="009ADA"/>
      </a:folHlink>
    </a:clrScheme>
    <a:fontScheme name="U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188</TotalTime>
  <Words>1492</Words>
  <Application>Microsoft Macintosh PowerPoint</Application>
  <PresentationFormat>On-screen Show (4:3)</PresentationFormat>
  <Paragraphs>211</Paragraphs>
  <Slides>27</Slides>
  <Notes>27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First vs. Second Generation E-Cigarettes: Predictors of choice and effects on tobacco craving and withdrawal symptoms</vt:lpstr>
      <vt:lpstr>Disclosures</vt:lpstr>
      <vt:lpstr>Talk Overview</vt:lpstr>
      <vt:lpstr>First Generation E-cigarettes</vt:lpstr>
      <vt:lpstr>Second Generation E-cigarettes</vt:lpstr>
      <vt:lpstr>Third Generation E-cigarettes (‘mods’)</vt:lpstr>
      <vt:lpstr>Effects on Urge to Smoke / withdrawal symptoms</vt:lpstr>
      <vt:lpstr>Placebo &amp; Gender Effects</vt:lpstr>
      <vt:lpstr>Nicotine vs. non-nicotine      aspects of smoking</vt:lpstr>
      <vt:lpstr>Study 1: Is Visual Appearance Important?</vt:lpstr>
      <vt:lpstr>Effects of visual appearance on urge to smoke</vt:lpstr>
      <vt:lpstr>Effects of visual appearance on withdrawal symptoms</vt:lpstr>
      <vt:lpstr>Study 1 summary</vt:lpstr>
      <vt:lpstr>Study 2: Importance of visual appearance on e-cigarette choice</vt:lpstr>
      <vt:lpstr>E-cigarette Choice</vt:lpstr>
      <vt:lpstr>Predictors of E-cigarette choice</vt:lpstr>
      <vt:lpstr>Study 3: 1st vs. 2nd generation e-cigarettes: Subjective Effects</vt:lpstr>
      <vt:lpstr>Study 3: 1st vs. 2nd generation e-cigarettes: Subjective Effects</vt:lpstr>
      <vt:lpstr>Effects of device type on urge to smoke:</vt:lpstr>
      <vt:lpstr>Effects of device type on withdrawal symptoms</vt:lpstr>
      <vt:lpstr>Effects of device on satisfaction &amp; hit</vt:lpstr>
      <vt:lpstr>Studies 2 &amp; 3: Summary of findings</vt:lpstr>
      <vt:lpstr>1st vs. 3rd generation devices    (Farsalinos et al., 2014)</vt:lpstr>
      <vt:lpstr>Differences between studies</vt:lpstr>
      <vt:lpstr>Conclusions</vt:lpstr>
      <vt:lpstr>Further Questions &amp; Future Directions</vt:lpstr>
      <vt:lpstr>Acknowledgements</vt:lpstr>
    </vt:vector>
  </TitlesOfParts>
  <Company>University of East London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School of Health &amp; Bioscience</dc:title>
  <dc:creator>stuart2</dc:creator>
  <cp:lastModifiedBy>Monique Tomlinson</cp:lastModifiedBy>
  <cp:revision>703</cp:revision>
  <dcterms:created xsi:type="dcterms:W3CDTF">2011-02-16T17:01:59Z</dcterms:created>
  <dcterms:modified xsi:type="dcterms:W3CDTF">2014-06-05T10:30:31Z</dcterms:modified>
</cp:coreProperties>
</file>