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8" r:id="rId3"/>
    <p:sldId id="290" r:id="rId4"/>
    <p:sldId id="291" r:id="rId5"/>
    <p:sldId id="261" r:id="rId6"/>
    <p:sldId id="292" r:id="rId7"/>
    <p:sldId id="294" r:id="rId8"/>
    <p:sldId id="274" r:id="rId9"/>
    <p:sldId id="276" r:id="rId10"/>
    <p:sldId id="275" r:id="rId11"/>
    <p:sldId id="293" r:id="rId12"/>
    <p:sldId id="264" r:id="rId13"/>
    <p:sldId id="281" r:id="rId14"/>
    <p:sldId id="268" r:id="rId15"/>
    <p:sldId id="286" r:id="rId16"/>
    <p:sldId id="295" r:id="rId17"/>
    <p:sldId id="289" r:id="rId18"/>
    <p:sldId id="269" r:id="rId19"/>
    <p:sldId id="284" r:id="rId20"/>
    <p:sldId id="270" r:id="rId21"/>
  </p:sldIdLst>
  <p:sldSz cx="9144000" cy="6858000" type="screen4x3"/>
  <p:notesSz cx="6858000" cy="99472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85" autoAdjust="0"/>
    <p:restoredTop sz="94660"/>
  </p:normalViewPr>
  <p:slideViewPr>
    <p:cSldViewPr>
      <p:cViewPr>
        <p:scale>
          <a:sx n="80" d="100"/>
          <a:sy n="80" d="100"/>
        </p:scale>
        <p:origin x="-968" y="-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640" cy="498001"/>
          </a:xfrm>
          <a:prstGeom prst="rect">
            <a:avLst/>
          </a:prstGeom>
        </p:spPr>
        <p:txBody>
          <a:bodyPr vert="horz" lIns="91888" tIns="45944" rIns="91888" bIns="4594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759" y="0"/>
            <a:ext cx="2971639" cy="498001"/>
          </a:xfrm>
          <a:prstGeom prst="rect">
            <a:avLst/>
          </a:prstGeom>
        </p:spPr>
        <p:txBody>
          <a:bodyPr vert="horz" lIns="91888" tIns="45944" rIns="91888" bIns="45944" rtlCol="0"/>
          <a:lstStyle>
            <a:lvl1pPr algn="r">
              <a:defRPr sz="1200"/>
            </a:lvl1pPr>
          </a:lstStyle>
          <a:p>
            <a:fld id="{C56479B0-D4C8-4CD5-B3CA-2C9F7DF2E6AA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7684"/>
            <a:ext cx="2971640" cy="498001"/>
          </a:xfrm>
          <a:prstGeom prst="rect">
            <a:avLst/>
          </a:prstGeom>
        </p:spPr>
        <p:txBody>
          <a:bodyPr vert="horz" lIns="91888" tIns="45944" rIns="91888" bIns="4594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759" y="9447684"/>
            <a:ext cx="2971639" cy="498001"/>
          </a:xfrm>
          <a:prstGeom prst="rect">
            <a:avLst/>
          </a:prstGeom>
        </p:spPr>
        <p:txBody>
          <a:bodyPr vert="horz" lIns="91888" tIns="45944" rIns="91888" bIns="45944" rtlCol="0" anchor="b"/>
          <a:lstStyle>
            <a:lvl1pPr algn="r">
              <a:defRPr sz="1200"/>
            </a:lvl1pPr>
          </a:lstStyle>
          <a:p>
            <a:fld id="{991A34B1-73F3-4F87-A914-FE9CAD681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91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1" y="0"/>
            <a:ext cx="6858000" cy="99472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91888" tIns="45944" rIns="91888" bIns="45944" anchor="ctr"/>
          <a:lstStyle/>
          <a:p>
            <a:pPr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</a:endParaRP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" y="0"/>
            <a:ext cx="2971640" cy="4980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1888" tIns="45944" rIns="91888" bIns="45944" anchor="ctr"/>
          <a:lstStyle/>
          <a:p>
            <a:pPr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887963" y="0"/>
            <a:ext cx="2971639" cy="4980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1888" tIns="45944" rIns="91888" bIns="45944" anchor="ctr"/>
          <a:lstStyle/>
          <a:p>
            <a:pPr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</a:endParaRPr>
          </a:p>
        </p:txBody>
      </p:sp>
      <p:sp>
        <p:nvSpPr>
          <p:cNvPr id="1741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42975" y="746125"/>
            <a:ext cx="4973638" cy="3729038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721" y="4727025"/>
            <a:ext cx="5028559" cy="447404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441" tIns="47030" rIns="90441" bIns="4703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" y="9450866"/>
            <a:ext cx="2971640" cy="4980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1888" tIns="45944" rIns="91888" bIns="45944" anchor="ctr"/>
          <a:lstStyle/>
          <a:p>
            <a:pPr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7963" y="9450867"/>
            <a:ext cx="2970037" cy="49640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441" tIns="47030" rIns="90441" bIns="4703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8881" algn="l"/>
                <a:tab pos="1837762" algn="l"/>
                <a:tab pos="2756643" algn="l"/>
                <a:tab pos="3675524" algn="l"/>
                <a:tab pos="4594405" algn="l"/>
                <a:tab pos="5513286" algn="l"/>
                <a:tab pos="6432167" algn="l"/>
                <a:tab pos="7351048" algn="l"/>
                <a:tab pos="8269929" algn="l"/>
                <a:tab pos="9188810" algn="l"/>
                <a:tab pos="10107691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fld id="{1EBCBB47-9006-4BA4-A5CB-68611164E1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541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AD3244B-182B-4937-8405-701E6EF2BDE5}" type="slidenum">
              <a:rPr lang="en-GB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1</a:t>
            </a:fld>
            <a:endParaRPr lang="en-GB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887963" y="9450866"/>
            <a:ext cx="2971639" cy="498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441" tIns="47030" rIns="90441" bIns="47030" anchor="b"/>
          <a:lstStyle/>
          <a:p>
            <a:pPr algn="r">
              <a:buClrTx/>
              <a:tabLst>
                <a:tab pos="0" algn="l"/>
                <a:tab pos="918881" algn="l"/>
                <a:tab pos="1837762" algn="l"/>
                <a:tab pos="2756643" algn="l"/>
                <a:tab pos="3675524" algn="l"/>
                <a:tab pos="4594405" algn="l"/>
                <a:tab pos="5513286" algn="l"/>
                <a:tab pos="6432167" algn="l"/>
                <a:tab pos="7351048" algn="l"/>
                <a:tab pos="8269929" algn="l"/>
                <a:tab pos="9188810" algn="l"/>
                <a:tab pos="10107691" algn="l"/>
              </a:tabLst>
            </a:pPr>
            <a:fld id="{CD0088BA-016A-4AC8-86B9-73EF9163429A}" type="slidenum">
              <a:rPr lang="en-GB" sz="120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pPr algn="r">
                <a:buClrTx/>
                <a:tabLst>
                  <a:tab pos="0" algn="l"/>
                  <a:tab pos="918881" algn="l"/>
                  <a:tab pos="1837762" algn="l"/>
                  <a:tab pos="2756643" algn="l"/>
                  <a:tab pos="3675524" algn="l"/>
                  <a:tab pos="4594405" algn="l"/>
                  <a:tab pos="5513286" algn="l"/>
                  <a:tab pos="6432167" algn="l"/>
                  <a:tab pos="7351048" algn="l"/>
                  <a:tab pos="8269929" algn="l"/>
                  <a:tab pos="9188810" algn="l"/>
                  <a:tab pos="10107691" algn="l"/>
                </a:tabLst>
              </a:pPr>
              <a:t>1</a:t>
            </a:fld>
            <a:endParaRPr lang="en-GB" sz="1200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843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5225" cy="3730625"/>
          </a:xfrm>
          <a:solidFill>
            <a:srgbClr val="FFFFFF"/>
          </a:solidFill>
          <a:ln/>
        </p:spPr>
      </p:sp>
      <p:sp>
        <p:nvSpPr>
          <p:cNvPr id="1843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14721" y="4727025"/>
            <a:ext cx="5030161" cy="4477229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76F3E6BD-B6F7-4600-A3CC-8DFDB1936A58}" type="slidenum">
              <a:rPr lang="en-GB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12</a:t>
            </a:fld>
            <a:endParaRPr lang="en-GB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662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5225" cy="3730625"/>
          </a:xfrm>
          <a:solidFill>
            <a:srgbClr val="FFFFFF"/>
          </a:solidFill>
          <a:ln/>
        </p:spPr>
      </p:sp>
      <p:sp>
        <p:nvSpPr>
          <p:cNvPr id="2662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721" y="4727025"/>
            <a:ext cx="5030161" cy="4477229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A5165EDB-7E97-43BE-9F01-D99BAA31BA8A}" type="slidenum">
              <a:rPr lang="en-GB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14</a:t>
            </a:fld>
            <a:endParaRPr lang="en-GB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072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5225" cy="3730625"/>
          </a:xfrm>
          <a:solidFill>
            <a:srgbClr val="FFFFFF"/>
          </a:solidFill>
          <a:ln/>
        </p:spPr>
      </p:sp>
      <p:sp>
        <p:nvSpPr>
          <p:cNvPr id="3072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721" y="4727025"/>
            <a:ext cx="5030161" cy="4477229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7F7EDC65-C901-4F7D-AA8D-A27132826E62}" type="slidenum">
              <a:rPr lang="en-GB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15</a:t>
            </a:fld>
            <a:endParaRPr lang="en-GB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17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5225" cy="3730625"/>
          </a:xfrm>
          <a:solidFill>
            <a:srgbClr val="FFFFFF"/>
          </a:solidFill>
          <a:ln/>
        </p:spPr>
      </p:sp>
      <p:sp>
        <p:nvSpPr>
          <p:cNvPr id="317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721" y="4727025"/>
            <a:ext cx="5030161" cy="4477229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7F7EDC65-C901-4F7D-AA8D-A27132826E62}" type="slidenum">
              <a:rPr lang="en-GB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17</a:t>
            </a:fld>
            <a:endParaRPr lang="en-GB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17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5225" cy="3730625"/>
          </a:xfrm>
          <a:solidFill>
            <a:srgbClr val="FFFFFF"/>
          </a:solidFill>
          <a:ln/>
        </p:spPr>
      </p:sp>
      <p:sp>
        <p:nvSpPr>
          <p:cNvPr id="317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721" y="4727025"/>
            <a:ext cx="5030161" cy="4477229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7F7EDC65-C901-4F7D-AA8D-A27132826E62}" type="slidenum">
              <a:rPr lang="en-GB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18</a:t>
            </a:fld>
            <a:endParaRPr lang="en-GB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17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5225" cy="3730625"/>
          </a:xfrm>
          <a:solidFill>
            <a:srgbClr val="FFFFFF"/>
          </a:solidFill>
          <a:ln/>
        </p:spPr>
      </p:sp>
      <p:sp>
        <p:nvSpPr>
          <p:cNvPr id="317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721" y="4727025"/>
            <a:ext cx="5030161" cy="4477229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7F7EDC65-C901-4F7D-AA8D-A27132826E62}" type="slidenum">
              <a:rPr lang="en-GB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19</a:t>
            </a:fld>
            <a:endParaRPr lang="en-GB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17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5225" cy="3730625"/>
          </a:xfrm>
          <a:solidFill>
            <a:srgbClr val="FFFFFF"/>
          </a:solidFill>
          <a:ln/>
        </p:spPr>
      </p:sp>
      <p:sp>
        <p:nvSpPr>
          <p:cNvPr id="317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721" y="4727025"/>
            <a:ext cx="5030161" cy="4477229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FBEA69E-6E9F-4FAB-AF2C-2666725E6CE0}" type="slidenum">
              <a:rPr lang="en-GB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20</a:t>
            </a:fld>
            <a:endParaRPr lang="en-GB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2771" name="Text Box 1"/>
          <p:cNvSpPr txBox="1">
            <a:spLocks noChangeArrowheads="1"/>
          </p:cNvSpPr>
          <p:nvPr/>
        </p:nvSpPr>
        <p:spPr bwMode="auto">
          <a:xfrm>
            <a:off x="3887963" y="9450866"/>
            <a:ext cx="2971639" cy="498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441" tIns="47030" rIns="90441" bIns="47030" anchor="b"/>
          <a:lstStyle/>
          <a:p>
            <a:pPr algn="r">
              <a:buClrTx/>
              <a:tabLst>
                <a:tab pos="0" algn="l"/>
                <a:tab pos="918881" algn="l"/>
                <a:tab pos="1837762" algn="l"/>
                <a:tab pos="2756643" algn="l"/>
                <a:tab pos="3675524" algn="l"/>
                <a:tab pos="4594405" algn="l"/>
                <a:tab pos="5513286" algn="l"/>
                <a:tab pos="6432167" algn="l"/>
                <a:tab pos="7351048" algn="l"/>
                <a:tab pos="8269929" algn="l"/>
                <a:tab pos="9188810" algn="l"/>
                <a:tab pos="10107691" algn="l"/>
              </a:tabLst>
            </a:pPr>
            <a:fld id="{59E69153-0636-4EF5-85B2-BB68B7148FCB}" type="slidenum">
              <a:rPr lang="en-GB" sz="120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pPr algn="r">
                <a:buClrTx/>
                <a:tabLst>
                  <a:tab pos="0" algn="l"/>
                  <a:tab pos="918881" algn="l"/>
                  <a:tab pos="1837762" algn="l"/>
                  <a:tab pos="2756643" algn="l"/>
                  <a:tab pos="3675524" algn="l"/>
                  <a:tab pos="4594405" algn="l"/>
                  <a:tab pos="5513286" algn="l"/>
                  <a:tab pos="6432167" algn="l"/>
                  <a:tab pos="7351048" algn="l"/>
                  <a:tab pos="8269929" algn="l"/>
                  <a:tab pos="9188810" algn="l"/>
                  <a:tab pos="10107691" algn="l"/>
                </a:tabLst>
              </a:pPr>
              <a:t>20</a:t>
            </a:fld>
            <a:endParaRPr lang="en-GB" sz="1200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277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5225" cy="3730625"/>
          </a:xfrm>
          <a:solidFill>
            <a:srgbClr val="FFFFFF"/>
          </a:solidFill>
          <a:ln/>
        </p:spPr>
      </p:sp>
      <p:sp>
        <p:nvSpPr>
          <p:cNvPr id="3277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14721" y="4727025"/>
            <a:ext cx="5030161" cy="4477229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0F5B8565-C8E2-46DE-861E-71BC102771D4}" type="slidenum">
              <a:rPr lang="en-GB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2</a:t>
            </a:fld>
            <a:endParaRPr lang="en-GB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04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5225" cy="3730625"/>
          </a:xfrm>
          <a:solidFill>
            <a:srgbClr val="FFFFFF"/>
          </a:solidFill>
          <a:ln/>
        </p:spPr>
      </p:sp>
      <p:sp>
        <p:nvSpPr>
          <p:cNvPr id="204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721" y="4727025"/>
            <a:ext cx="5030161" cy="4477229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0F5B8565-C8E2-46DE-861E-71BC102771D4}" type="slidenum">
              <a:rPr lang="en-GB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3</a:t>
            </a:fld>
            <a:endParaRPr lang="en-GB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04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5225" cy="3730625"/>
          </a:xfrm>
          <a:solidFill>
            <a:srgbClr val="FFFFFF"/>
          </a:solidFill>
          <a:ln/>
        </p:spPr>
      </p:sp>
      <p:sp>
        <p:nvSpPr>
          <p:cNvPr id="204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721" y="4727025"/>
            <a:ext cx="5030161" cy="4477229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0F5B8565-C8E2-46DE-861E-71BC102771D4}" type="slidenum">
              <a:rPr lang="en-GB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4</a:t>
            </a:fld>
            <a:endParaRPr lang="en-GB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04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5225" cy="3730625"/>
          </a:xfrm>
          <a:solidFill>
            <a:srgbClr val="FFFFFF"/>
          </a:solidFill>
          <a:ln/>
        </p:spPr>
      </p:sp>
      <p:sp>
        <p:nvSpPr>
          <p:cNvPr id="204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721" y="4727025"/>
            <a:ext cx="5030161" cy="4477229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AFCF5D2-FBBE-48A8-9D9F-7DB608CEEE49}" type="slidenum">
              <a:rPr lang="en-GB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5</a:t>
            </a:fld>
            <a:endParaRPr lang="en-GB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355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5225" cy="3730625"/>
          </a:xfrm>
          <a:solidFill>
            <a:srgbClr val="FFFFFF"/>
          </a:solidFill>
          <a:ln/>
        </p:spPr>
      </p:sp>
      <p:sp>
        <p:nvSpPr>
          <p:cNvPr id="2355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721" y="4727025"/>
            <a:ext cx="5030161" cy="4477229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AFCF5D2-FBBE-48A8-9D9F-7DB608CEEE49}" type="slidenum">
              <a:rPr lang="en-GB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6</a:t>
            </a:fld>
            <a:endParaRPr lang="en-GB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355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5225" cy="3730625"/>
          </a:xfrm>
          <a:solidFill>
            <a:srgbClr val="FFFFFF"/>
          </a:solidFill>
          <a:ln/>
        </p:spPr>
      </p:sp>
      <p:sp>
        <p:nvSpPr>
          <p:cNvPr id="2355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721" y="4727025"/>
            <a:ext cx="5030161" cy="4477229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76F3E6BD-B6F7-4600-A3CC-8DFDB1936A58}" type="slidenum">
              <a:rPr lang="en-GB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8</a:t>
            </a:fld>
            <a:endParaRPr lang="en-GB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662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5225" cy="3730625"/>
          </a:xfrm>
          <a:solidFill>
            <a:srgbClr val="FFFFFF"/>
          </a:solidFill>
          <a:ln/>
        </p:spPr>
      </p:sp>
      <p:sp>
        <p:nvSpPr>
          <p:cNvPr id="2662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721" y="4727025"/>
            <a:ext cx="5030161" cy="4477229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49FB80B-827F-4CF6-AF70-7F92611F75B0}" type="slidenum">
              <a:rPr lang="en-GB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9</a:t>
            </a:fld>
            <a:endParaRPr lang="en-GB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86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5225" cy="3730625"/>
          </a:xfrm>
          <a:solidFill>
            <a:srgbClr val="FFFFFF"/>
          </a:solidFill>
          <a:ln/>
        </p:spPr>
      </p:sp>
      <p:sp>
        <p:nvSpPr>
          <p:cNvPr id="286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721" y="4727025"/>
            <a:ext cx="5030161" cy="4477229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8761DE9C-DFED-4E6C-A9FA-0FE60481C5C8}" type="slidenum">
              <a:rPr lang="en-GB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10</a:t>
            </a:fld>
            <a:endParaRPr lang="en-GB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765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5225" cy="3730625"/>
          </a:xfrm>
          <a:solidFill>
            <a:srgbClr val="FFFFFF"/>
          </a:solidFill>
          <a:ln/>
        </p:spPr>
      </p:sp>
      <p:sp>
        <p:nvSpPr>
          <p:cNvPr id="2765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721" y="4727025"/>
            <a:ext cx="5030161" cy="4477229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CAFB4-CD37-4B8C-8A9D-FA6C6287D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77707-3AB8-4E0C-9748-3AEC6327F1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63550"/>
            <a:ext cx="1941513" cy="56308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6900" cy="56308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6BB79-903A-4C2A-A1B3-C9B4671F9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6ADB8-E5BD-41FE-8E6C-2AD5AA6C39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FB59D-C5F0-45E1-B8A5-30C3219FA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39100-6B02-4167-BD61-6A939031C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32D99-D7EF-4D0C-BBCA-40B1D0C76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76035-48B9-4B92-ADE9-96DED1985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E819F-1E62-4CCC-A203-E0326A7E0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33747-7826-4478-BB66-A2D434769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FF1B9-EBBE-45DF-8955-58377B209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FF"/>
            </a:gs>
            <a:gs pos="100000">
              <a:srgbClr val="00007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708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87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30437D87-E7EB-4823-ACA5-8F4E1AE55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FF"/>
          </a:solidFill>
          <a:latin typeface="Tahoma" pitchFamily="32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FF"/>
          </a:solidFill>
          <a:latin typeface="Tahoma" pitchFamily="32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FF"/>
          </a:solidFill>
          <a:latin typeface="Tahoma" pitchFamily="32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FF"/>
          </a:solidFill>
          <a:latin typeface="Tahoma" pitchFamily="32" charset="0"/>
          <a:ea typeface="Lucida Sans Unicode" charset="0"/>
          <a:cs typeface="Lucida Sans Unicode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FF"/>
          </a:solidFill>
          <a:latin typeface="Tahoma" pitchFamily="32" charset="0"/>
          <a:ea typeface="Lucida Sans Unicode" charset="0"/>
          <a:cs typeface="Lucida Sans Unicode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FF"/>
          </a:solidFill>
          <a:latin typeface="Tahoma" pitchFamily="32" charset="0"/>
          <a:ea typeface="Lucida Sans Unicode" charset="0"/>
          <a:cs typeface="Lucida Sans Unicode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FF"/>
          </a:solidFill>
          <a:latin typeface="Tahoma" pitchFamily="32" charset="0"/>
          <a:ea typeface="Lucida Sans Unicode" charset="0"/>
          <a:cs typeface="Lucida Sans Unicode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FF"/>
          </a:solidFill>
          <a:latin typeface="Tahoma" pitchFamily="32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0" y="523695"/>
            <a:ext cx="8934450" cy="381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FF0000"/>
                </a:solidFill>
                <a:latin typeface="Tahoma" pitchFamily="34" charset="0"/>
              </a:rPr>
              <a:t/>
            </a:r>
            <a:br>
              <a:rPr lang="en-GB" sz="4000" dirty="0">
                <a:solidFill>
                  <a:srgbClr val="FF0000"/>
                </a:solidFill>
                <a:latin typeface="Tahoma" pitchFamily="34" charset="0"/>
              </a:rPr>
            </a:br>
            <a:r>
              <a:rPr lang="en-GB" sz="4000" dirty="0">
                <a:solidFill>
                  <a:srgbClr val="FFFFFF"/>
                </a:solidFill>
                <a:latin typeface="Tahoma" pitchFamily="34" charset="0"/>
              </a:rPr>
              <a:t>   </a:t>
            </a:r>
            <a:br>
              <a:rPr lang="en-GB" sz="4000" dirty="0">
                <a:solidFill>
                  <a:srgbClr val="FFFFFF"/>
                </a:solidFill>
                <a:latin typeface="Tahoma" pitchFamily="34" charset="0"/>
              </a:rPr>
            </a:br>
            <a:r>
              <a:rPr lang="en-GB" sz="3600" dirty="0">
                <a:solidFill>
                  <a:srgbClr val="FFFFFF"/>
                </a:solidFill>
                <a:latin typeface="Tahoma" pitchFamily="34" charset="0"/>
              </a:rPr>
              <a:t/>
            </a:r>
            <a:br>
              <a:rPr lang="en-GB" sz="3600" dirty="0">
                <a:solidFill>
                  <a:srgbClr val="FFFFFF"/>
                </a:solidFill>
                <a:latin typeface="Tahoma" pitchFamily="34" charset="0"/>
              </a:rPr>
            </a:br>
            <a:r>
              <a:rPr lang="en-US" sz="3600" dirty="0" smtClean="0">
                <a:solidFill>
                  <a:srgbClr val="FFFFFF"/>
                </a:solidFill>
                <a:latin typeface="Tahoma" pitchFamily="34" charset="0"/>
              </a:rPr>
              <a:t>Helping pregnant smokers stop: intervention insights from LEAP</a:t>
            </a:r>
            <a:endParaRPr lang="en-US" sz="3600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762000" y="228600"/>
            <a:ext cx="77724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259632" y="4509120"/>
            <a:ext cx="7543800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>
              <a:solidFill>
                <a:srgbClr val="FFFF00"/>
              </a:solidFill>
              <a:latin typeface="Tahoma" pitchFamily="34" charset="0"/>
              <a:cs typeface="Times New Roman" pitchFamily="18" charset="0"/>
            </a:endParaRPr>
          </a:p>
          <a:p>
            <a:pPr marL="342900" indent="-341313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Michael Ussher</a:t>
            </a:r>
          </a:p>
          <a:p>
            <a:pPr marL="342900" indent="-341313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Professor of Behavioural Medicine</a:t>
            </a:r>
          </a:p>
          <a:p>
            <a:pPr marL="342900" indent="-341313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St George’s, University of London</a:t>
            </a:r>
            <a:endParaRPr lang="en-GB" sz="2000" dirty="0">
              <a:solidFill>
                <a:srgbClr val="FFFF00"/>
              </a:solidFill>
              <a:latin typeface="Tahoma" pitchFamily="34" charset="0"/>
              <a:cs typeface="Times New Roman" pitchFamily="18" charset="0"/>
            </a:endParaRPr>
          </a:p>
          <a:p>
            <a:pPr marL="342900" indent="-341313">
              <a:spcBef>
                <a:spcPts val="4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>
              <a:solidFill>
                <a:srgbClr val="FFFF00"/>
              </a:solidFill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0" y="2928938"/>
            <a:ext cx="9144000" cy="1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775" y="449263"/>
            <a:ext cx="2395538" cy="1122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5" name="Line 6"/>
          <p:cNvSpPr>
            <a:spLocks noChangeShapeType="1"/>
          </p:cNvSpPr>
          <p:nvPr/>
        </p:nvSpPr>
        <p:spPr bwMode="auto">
          <a:xfrm>
            <a:off x="0" y="1844675"/>
            <a:ext cx="9144000" cy="1588"/>
          </a:xfrm>
          <a:prstGeom prst="line">
            <a:avLst/>
          </a:prstGeom>
          <a:noFill/>
          <a:ln w="9360" cap="sq">
            <a:solidFill>
              <a:srgbClr val="CC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858838" y="609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82550" y="628650"/>
            <a:ext cx="5715000" cy="3429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82550" y="4057650"/>
            <a:ext cx="5715000" cy="3543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-31750" y="-1381125"/>
            <a:ext cx="5715000" cy="3429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0" y="4437063"/>
            <a:ext cx="5715000" cy="3543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Text Box 7"/>
          <p:cNvSpPr txBox="1">
            <a:spLocks noChangeArrowheads="1"/>
          </p:cNvSpPr>
          <p:nvPr/>
        </p:nvSpPr>
        <p:spPr bwMode="auto">
          <a:xfrm>
            <a:off x="1547664" y="1916832"/>
            <a:ext cx="5436604" cy="1244352"/>
          </a:xfrm>
          <a:prstGeom prst="rect">
            <a:avLst/>
          </a:prstGeom>
          <a:solidFill>
            <a:schemeClr val="bg1"/>
          </a:solidFill>
          <a:ln w="9360" cap="sq">
            <a:solidFill>
              <a:srgbClr val="FFFF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cs typeface="Times New Roman" pitchFamily="18" charset="0"/>
              </a:rPr>
              <a:t>Unable to </a:t>
            </a:r>
            <a:r>
              <a:rPr lang="en-US" sz="1600" dirty="0" smtClean="0">
                <a:solidFill>
                  <a:srgbClr val="000000"/>
                </a:solidFill>
                <a:cs typeface="Times New Roman" pitchFamily="18" charset="0"/>
              </a:rPr>
              <a:t>contact: 2169 </a:t>
            </a:r>
            <a:r>
              <a:rPr lang="en-US" sz="1600" dirty="0">
                <a:solidFill>
                  <a:srgbClr val="000000"/>
                </a:solidFill>
                <a:cs typeface="Times New Roman" pitchFamily="18" charset="0"/>
              </a:rPr>
              <a:t>(26.8%)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cs typeface="Times New Roman" pitchFamily="18" charset="0"/>
              </a:rPr>
              <a:t>Not interested: </a:t>
            </a:r>
            <a:r>
              <a:rPr lang="en-US" sz="1600" dirty="0" smtClean="0">
                <a:solidFill>
                  <a:srgbClr val="000000"/>
                </a:solidFill>
                <a:cs typeface="Times New Roman" pitchFamily="18" charset="0"/>
              </a:rPr>
              <a:t>2324 (28.7%)</a:t>
            </a:r>
            <a:endParaRPr lang="en-US" sz="1600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cs typeface="Times New Roman" pitchFamily="18" charset="0"/>
              </a:rPr>
              <a:t>Not eligible: </a:t>
            </a:r>
            <a:r>
              <a:rPr lang="en-US" sz="1600" dirty="0" smtClean="0">
                <a:solidFill>
                  <a:srgbClr val="000000"/>
                </a:solidFill>
                <a:cs typeface="Times New Roman" pitchFamily="18" charset="0"/>
              </a:rPr>
              <a:t>2583 </a:t>
            </a:r>
            <a:r>
              <a:rPr lang="en-US" sz="1600" dirty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sz="1600" dirty="0" smtClean="0">
                <a:solidFill>
                  <a:srgbClr val="000000"/>
                </a:solidFill>
                <a:cs typeface="Times New Roman" pitchFamily="18" charset="0"/>
              </a:rPr>
              <a:t>31.9%)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 smtClean="0">
                <a:solidFill>
                  <a:srgbClr val="000000"/>
                </a:solidFill>
                <a:cs typeface="Times New Roman" pitchFamily="18" charset="0"/>
              </a:rPr>
              <a:t>Had other reasons: 231 (2.9%)</a:t>
            </a:r>
            <a:endParaRPr lang="en-US" sz="16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1273" name="Text Box 8"/>
          <p:cNvSpPr txBox="1">
            <a:spLocks noChangeArrowheads="1"/>
          </p:cNvSpPr>
          <p:nvPr/>
        </p:nvSpPr>
        <p:spPr bwMode="auto">
          <a:xfrm>
            <a:off x="670074" y="3825875"/>
            <a:ext cx="3578225" cy="849312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FFFF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cs typeface="Times New Roman" pitchFamily="18" charset="0"/>
              </a:rPr>
              <a:t>Physical activity intervention group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cs typeface="Times New Roman" pitchFamily="18" charset="0"/>
              </a:rPr>
              <a:t>N= 394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FF0000"/>
                </a:solidFill>
                <a:cs typeface="Times New Roman" pitchFamily="18" charset="0"/>
              </a:rPr>
              <a:t>Two </a:t>
            </a:r>
            <a:r>
              <a:rPr lang="en-US" sz="1600" dirty="0" smtClean="0">
                <a:solidFill>
                  <a:srgbClr val="FF0000"/>
                </a:solidFill>
                <a:cs typeface="Times New Roman" pitchFamily="18" charset="0"/>
              </a:rPr>
              <a:t>post-randomisation </a:t>
            </a:r>
            <a:r>
              <a:rPr lang="en-US" sz="1600" dirty="0">
                <a:solidFill>
                  <a:srgbClr val="FF0000"/>
                </a:solidFill>
                <a:cs typeface="Times New Roman" pitchFamily="18" charset="0"/>
              </a:rPr>
              <a:t>exclusions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4745038" y="3825874"/>
            <a:ext cx="3665538" cy="849313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FFFF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cs typeface="Times New Roman" pitchFamily="18" charset="0"/>
              </a:rPr>
              <a:t>Control group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cs typeface="Times New Roman" pitchFamily="18" charset="0"/>
              </a:rPr>
              <a:t>N= 395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FF0000"/>
                </a:solidFill>
                <a:cs typeface="Times New Roman" pitchFamily="18" charset="0"/>
              </a:rPr>
              <a:t>Two </a:t>
            </a:r>
            <a:r>
              <a:rPr lang="en-US" sz="1600" dirty="0" smtClean="0">
                <a:solidFill>
                  <a:srgbClr val="FF0000"/>
                </a:solidFill>
                <a:cs typeface="Times New Roman" pitchFamily="18" charset="0"/>
              </a:rPr>
              <a:t>post-</a:t>
            </a:r>
            <a:r>
              <a:rPr lang="en-US" sz="1600" dirty="0" err="1" smtClean="0">
                <a:solidFill>
                  <a:srgbClr val="FF0000"/>
                </a:solidFill>
                <a:cs typeface="Times New Roman" pitchFamily="18" charset="0"/>
              </a:rPr>
              <a:t>randomisation</a:t>
            </a:r>
            <a:r>
              <a:rPr lang="en-US" sz="1600" dirty="0" smtClean="0">
                <a:solidFill>
                  <a:srgbClr val="FF0000"/>
                </a:solidFill>
                <a:cs typeface="Times New Roman" pitchFamily="18" charset="0"/>
              </a:rPr>
              <a:t> exclusions</a:t>
            </a:r>
            <a:endParaRPr lang="en-US" sz="1600" dirty="0">
              <a:solidFill>
                <a:srgbClr val="FF0000"/>
              </a:solidFill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1275" name="Text Box 10"/>
          <p:cNvSpPr txBox="1">
            <a:spLocks noChangeArrowheads="1"/>
          </p:cNvSpPr>
          <p:nvPr/>
        </p:nvSpPr>
        <p:spPr bwMode="auto">
          <a:xfrm>
            <a:off x="3165475" y="689428"/>
            <a:ext cx="2813050" cy="649287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FFFF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 smtClean="0">
                <a:solidFill>
                  <a:srgbClr val="000000"/>
                </a:solidFill>
              </a:rPr>
              <a:t>P</a:t>
            </a:r>
            <a:r>
              <a:rPr lang="en-US" sz="1600" dirty="0" smtClean="0">
                <a:solidFill>
                  <a:srgbClr val="000000"/>
                </a:solidFill>
                <a:cs typeface="Times New Roman" pitchFamily="18" charset="0"/>
              </a:rPr>
              <a:t>regnant smokers </a:t>
            </a:r>
            <a:r>
              <a:rPr lang="en-US" sz="1600" dirty="0">
                <a:solidFill>
                  <a:srgbClr val="000000"/>
                </a:solidFill>
                <a:cs typeface="Times New Roman" pitchFamily="18" charset="0"/>
              </a:rPr>
              <a:t>identified: N=8096</a:t>
            </a:r>
          </a:p>
        </p:txBody>
      </p:sp>
      <p:sp>
        <p:nvSpPr>
          <p:cNvPr id="11276" name="Line 11"/>
          <p:cNvSpPr>
            <a:spLocks noChangeShapeType="1"/>
          </p:cNvSpPr>
          <p:nvPr/>
        </p:nvSpPr>
        <p:spPr bwMode="auto">
          <a:xfrm flipH="1">
            <a:off x="4544873" y="1397432"/>
            <a:ext cx="9525" cy="346075"/>
          </a:xfrm>
          <a:prstGeom prst="line">
            <a:avLst/>
          </a:prstGeom>
          <a:noFill/>
          <a:ln w="9360" cap="sq">
            <a:solidFill>
              <a:srgbClr val="FFFF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7" name="Line 12"/>
          <p:cNvSpPr>
            <a:spLocks noChangeShapeType="1"/>
          </p:cNvSpPr>
          <p:nvPr/>
        </p:nvSpPr>
        <p:spPr bwMode="auto">
          <a:xfrm flipH="1">
            <a:off x="2750685" y="3374798"/>
            <a:ext cx="322263" cy="358775"/>
          </a:xfrm>
          <a:prstGeom prst="line">
            <a:avLst/>
          </a:prstGeom>
          <a:noFill/>
          <a:ln w="9360" cap="sq">
            <a:solidFill>
              <a:srgbClr val="FFFF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8" name="Line 13"/>
          <p:cNvSpPr>
            <a:spLocks noChangeShapeType="1"/>
          </p:cNvSpPr>
          <p:nvPr/>
        </p:nvSpPr>
        <p:spPr bwMode="auto">
          <a:xfrm>
            <a:off x="5818981" y="3380239"/>
            <a:ext cx="319087" cy="358775"/>
          </a:xfrm>
          <a:prstGeom prst="line">
            <a:avLst/>
          </a:prstGeom>
          <a:noFill/>
          <a:ln w="9360" cap="sq">
            <a:solidFill>
              <a:srgbClr val="FFFF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9" name="Text Box 14"/>
          <p:cNvSpPr txBox="1">
            <a:spLocks noChangeArrowheads="1"/>
          </p:cNvSpPr>
          <p:nvPr/>
        </p:nvSpPr>
        <p:spPr bwMode="auto">
          <a:xfrm>
            <a:off x="3109773" y="5320383"/>
            <a:ext cx="2889249" cy="88833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FFFF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cs typeface="Times New Roman" pitchFamily="18" charset="0"/>
              </a:rPr>
              <a:t>Analysis: </a:t>
            </a:r>
            <a:r>
              <a:rPr lang="en-US" sz="1600" dirty="0">
                <a:solidFill>
                  <a:srgbClr val="FF0000"/>
                </a:solidFill>
                <a:cs typeface="Times New Roman" pitchFamily="18" charset="0"/>
              </a:rPr>
              <a:t>N=785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cs typeface="Times New Roman" pitchFamily="18" charset="0"/>
              </a:rPr>
              <a:t>Assess </a:t>
            </a:r>
            <a:r>
              <a:rPr lang="en-US" sz="1600" dirty="0" smtClean="0">
                <a:solidFill>
                  <a:srgbClr val="000000"/>
                </a:solidFill>
                <a:cs typeface="Times New Roman" pitchFamily="18" charset="0"/>
              </a:rPr>
              <a:t>smoking status between quit date and end </a:t>
            </a:r>
            <a:r>
              <a:rPr lang="en-US" sz="1600" dirty="0">
                <a:solidFill>
                  <a:srgbClr val="000000"/>
                </a:solidFill>
                <a:cs typeface="Times New Roman" pitchFamily="18" charset="0"/>
              </a:rPr>
              <a:t>of pregnancy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1280" name="Line 15"/>
          <p:cNvSpPr>
            <a:spLocks noChangeShapeType="1"/>
          </p:cNvSpPr>
          <p:nvPr/>
        </p:nvSpPr>
        <p:spPr bwMode="auto">
          <a:xfrm>
            <a:off x="3995936" y="4707391"/>
            <a:ext cx="1588" cy="358775"/>
          </a:xfrm>
          <a:prstGeom prst="line">
            <a:avLst/>
          </a:prstGeom>
          <a:noFill/>
          <a:ln w="9360" cap="sq">
            <a:solidFill>
              <a:srgbClr val="FFFF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81" name="Line 16"/>
          <p:cNvSpPr>
            <a:spLocks noChangeShapeType="1"/>
          </p:cNvSpPr>
          <p:nvPr/>
        </p:nvSpPr>
        <p:spPr bwMode="auto">
          <a:xfrm>
            <a:off x="4949825" y="4707391"/>
            <a:ext cx="1588" cy="358775"/>
          </a:xfrm>
          <a:prstGeom prst="line">
            <a:avLst/>
          </a:prstGeom>
          <a:noFill/>
          <a:ln w="9360" cap="sq">
            <a:solidFill>
              <a:srgbClr val="FFFF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82" name="Rectangle 17"/>
          <p:cNvSpPr>
            <a:spLocks noChangeArrowheads="1"/>
          </p:cNvSpPr>
          <p:nvPr/>
        </p:nvSpPr>
        <p:spPr bwMode="auto">
          <a:xfrm>
            <a:off x="82550" y="-1381125"/>
            <a:ext cx="9144000" cy="1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8"/>
          <p:cNvSpPr>
            <a:spLocks noChangeArrowheads="1"/>
          </p:cNvSpPr>
          <p:nvPr/>
        </p:nvSpPr>
        <p:spPr bwMode="auto">
          <a:xfrm>
            <a:off x="4564063" y="-1382713"/>
            <a:ext cx="180975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/>
            </a:r>
            <a:br>
              <a:rPr lang="en-US">
                <a:solidFill>
                  <a:srgbClr val="000000"/>
                </a:solidFill>
              </a:rPr>
            </a:br>
            <a:endParaRPr lang="en-US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284" name="Rectangle 19"/>
          <p:cNvSpPr>
            <a:spLocks noChangeArrowheads="1"/>
          </p:cNvSpPr>
          <p:nvPr/>
        </p:nvSpPr>
        <p:spPr bwMode="auto">
          <a:xfrm>
            <a:off x="84138" y="-195263"/>
            <a:ext cx="180975" cy="8255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285" name="Rectangle 20"/>
          <p:cNvSpPr>
            <a:spLocks noChangeArrowheads="1"/>
          </p:cNvSpPr>
          <p:nvPr/>
        </p:nvSpPr>
        <p:spPr bwMode="auto">
          <a:xfrm>
            <a:off x="82550" y="4057650"/>
            <a:ext cx="9144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1"/>
          <p:cNvSpPr>
            <a:spLocks noChangeArrowheads="1"/>
          </p:cNvSpPr>
          <p:nvPr/>
        </p:nvSpPr>
        <p:spPr bwMode="auto">
          <a:xfrm>
            <a:off x="82550" y="4057650"/>
            <a:ext cx="9144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7" name="Rectangle 22"/>
          <p:cNvSpPr>
            <a:spLocks noChangeArrowheads="1"/>
          </p:cNvSpPr>
          <p:nvPr/>
        </p:nvSpPr>
        <p:spPr bwMode="auto">
          <a:xfrm>
            <a:off x="84138" y="7691438"/>
            <a:ext cx="409575" cy="458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2286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2286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32249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154328"/>
              </p:ext>
            </p:extLst>
          </p:nvPr>
        </p:nvGraphicFramePr>
        <p:xfrm>
          <a:off x="539552" y="620688"/>
          <a:ext cx="8136904" cy="57606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32689"/>
                <a:gridCol w="1577563"/>
                <a:gridCol w="1826652"/>
              </a:tblGrid>
              <a:tr h="999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Reason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why 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participants were excluded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</a:rPr>
                        <a:t>n 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(total 2583)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6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</a:rPr>
                        <a:t>&lt;1 cig/day now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</a:rPr>
                        <a:t>27.5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</a:rPr>
                        <a:t>710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6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</a:rPr>
                        <a:t>Gestation &gt;= 24 </a:t>
                      </a:r>
                      <a:r>
                        <a:rPr lang="en-GB" sz="1400" dirty="0" err="1">
                          <a:solidFill>
                            <a:srgbClr val="FF0000"/>
                          </a:solidFill>
                          <a:effectLst/>
                        </a:rPr>
                        <a:t>wks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</a:rPr>
                        <a:t>26.1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</a:rPr>
                        <a:t>673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6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Gestation &lt; </a:t>
                      </a:r>
                      <a:r>
                        <a:rPr lang="en-GB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10 </a:t>
                      </a:r>
                      <a:r>
                        <a:rPr lang="en-GB" sz="14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wks</a:t>
                      </a:r>
                      <a:endParaRPr lang="en-GB" sz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8.0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207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6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Unable to attend all visits</a:t>
                      </a:r>
                      <a:endParaRPr lang="en-GB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13.9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359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6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</a:rPr>
                        <a:t>Wants to use NRT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</a:rPr>
                        <a:t>11.2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</a:rPr>
                        <a:t>290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6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Poor English</a:t>
                      </a:r>
                      <a:endParaRPr lang="en-GB" sz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5.8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149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6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Drug or alcohol problem</a:t>
                      </a:r>
                      <a:endParaRPr lang="en-GB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3.1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80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6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&lt;10 cig before pregnancy</a:t>
                      </a:r>
                      <a:endParaRPr lang="en-GB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2.1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53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7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Medical Contra-indication for exercise</a:t>
                      </a:r>
                      <a:endParaRPr lang="en-GB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1.2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31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6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Age &lt;16</a:t>
                      </a:r>
                      <a:endParaRPr lang="en-GB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0.7 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17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6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Can’t walk for 15 mins</a:t>
                      </a:r>
                      <a:endParaRPr lang="en-GB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0.5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13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7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No permission to contact GP/obstetrician </a:t>
                      </a:r>
                      <a:endParaRPr lang="en-GB" sz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0.03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462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611560" y="437639"/>
            <a:ext cx="7772400" cy="9099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>
                <a:solidFill>
                  <a:srgbClr val="FFFFFF"/>
                </a:solidFill>
                <a:latin typeface="Tahoma" pitchFamily="34" charset="0"/>
              </a:rPr>
              <a:t>Main </a:t>
            </a:r>
            <a:r>
              <a:rPr lang="en-GB" sz="3200" dirty="0" smtClean="0">
                <a:solidFill>
                  <a:srgbClr val="FFFFFF"/>
                </a:solidFill>
                <a:latin typeface="Tahoma" pitchFamily="34" charset="0"/>
              </a:rPr>
              <a:t>behaviour </a:t>
            </a:r>
            <a:r>
              <a:rPr lang="en-GB" sz="3200" dirty="0">
                <a:solidFill>
                  <a:srgbClr val="FFFFFF"/>
                </a:solidFill>
                <a:latin typeface="Tahoma" pitchFamily="34" charset="0"/>
              </a:rPr>
              <a:t>change techniques </a:t>
            </a:r>
            <a:endParaRPr lang="en-GB" sz="3200" dirty="0" smtClean="0">
              <a:solidFill>
                <a:srgbClr val="FFFFFF"/>
              </a:solidFill>
              <a:latin typeface="Tahoma" pitchFamily="34" charset="0"/>
            </a:endParaRPr>
          </a:p>
          <a:p>
            <a:pPr algn="ctr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 smtClean="0">
                <a:solidFill>
                  <a:srgbClr val="FFFFFF"/>
                </a:solidFill>
                <a:latin typeface="Tahoma" pitchFamily="34" charset="0"/>
              </a:rPr>
              <a:t>used </a:t>
            </a:r>
            <a:r>
              <a:rPr lang="en-GB" sz="3200" dirty="0">
                <a:solidFill>
                  <a:srgbClr val="FFFFFF"/>
                </a:solidFill>
                <a:latin typeface="Tahoma" pitchFamily="34" charset="0"/>
              </a:rPr>
              <a:t>in </a:t>
            </a:r>
            <a:r>
              <a:rPr lang="en-GB" sz="3200" dirty="0" smtClean="0">
                <a:solidFill>
                  <a:srgbClr val="FFFFFF"/>
                </a:solidFill>
                <a:latin typeface="Tahoma" pitchFamily="34" charset="0"/>
              </a:rPr>
              <a:t>PA consultations</a:t>
            </a:r>
            <a:endParaRPr lang="en-GB" sz="3200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685800" y="1347617"/>
            <a:ext cx="7772400" cy="4340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0244" name="Line 3"/>
          <p:cNvSpPr>
            <a:spLocks noChangeShapeType="1"/>
          </p:cNvSpPr>
          <p:nvPr/>
        </p:nvSpPr>
        <p:spPr bwMode="auto">
          <a:xfrm>
            <a:off x="0" y="1484784"/>
            <a:ext cx="9144000" cy="1587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85800" y="1610026"/>
            <a:ext cx="7345362" cy="3835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500"/>
              </a:spcBef>
              <a:buClr>
                <a:srgbClr val="E6E6E6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FFFF00"/>
                </a:solidFill>
                <a:latin typeface="Tahoma" pitchFamily="34" charset="0"/>
              </a:rPr>
              <a:t>Discuss PA benefits/costs</a:t>
            </a:r>
          </a:p>
          <a:p>
            <a:pPr marL="341313" indent="-341313">
              <a:spcBef>
                <a:spcPts val="500"/>
              </a:spcBef>
              <a:buClr>
                <a:srgbClr val="E6E6E6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CC3300"/>
                </a:solidFill>
                <a:latin typeface="Tahoma" pitchFamily="34" charset="0"/>
              </a:rPr>
              <a:t>Explain/review effect of </a:t>
            </a:r>
            <a:r>
              <a:rPr lang="en-GB" sz="2000" dirty="0" smtClean="0">
                <a:solidFill>
                  <a:srgbClr val="CC3300"/>
                </a:solidFill>
                <a:latin typeface="Tahoma" pitchFamily="34" charset="0"/>
              </a:rPr>
              <a:t>physical activity </a:t>
            </a:r>
            <a:r>
              <a:rPr lang="en-GB" sz="2000" dirty="0">
                <a:solidFill>
                  <a:srgbClr val="CC3300"/>
                </a:solidFill>
                <a:latin typeface="Tahoma" pitchFamily="34" charset="0"/>
              </a:rPr>
              <a:t>on cravings </a:t>
            </a:r>
          </a:p>
          <a:p>
            <a:pPr marL="341313" indent="-341313">
              <a:spcBef>
                <a:spcPts val="500"/>
              </a:spcBef>
              <a:buClr>
                <a:srgbClr val="E6E6E6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FFFF00"/>
                </a:solidFill>
                <a:latin typeface="Tahoma" pitchFamily="34" charset="0"/>
              </a:rPr>
              <a:t>Review </a:t>
            </a:r>
            <a:r>
              <a:rPr lang="en-GB" sz="2000" dirty="0">
                <a:solidFill>
                  <a:srgbClr val="FFFF00"/>
                </a:solidFill>
                <a:latin typeface="Tahoma" pitchFamily="34" charset="0"/>
              </a:rPr>
              <a:t>current PA &amp; agree PA goals</a:t>
            </a:r>
          </a:p>
          <a:p>
            <a:pPr marL="341313" indent="-341313">
              <a:spcBef>
                <a:spcPts val="500"/>
              </a:spcBef>
              <a:buClr>
                <a:srgbClr val="E6E6E6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FFFF00"/>
                </a:solidFill>
                <a:latin typeface="Tahoma" pitchFamily="34" charset="0"/>
              </a:rPr>
              <a:t>Demonstrate treadmill &amp; pedometer &amp; agree goals</a:t>
            </a:r>
          </a:p>
          <a:p>
            <a:pPr marL="341313" indent="-341313">
              <a:spcBef>
                <a:spcPts val="500"/>
              </a:spcBef>
              <a:buClr>
                <a:srgbClr val="E6E6E6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FFFF00"/>
                </a:solidFill>
                <a:latin typeface="Tahoma" pitchFamily="34" charset="0"/>
              </a:rPr>
              <a:t>Provide PA and step-count diaries</a:t>
            </a:r>
          </a:p>
          <a:p>
            <a:pPr marL="341313" indent="-341313">
              <a:spcBef>
                <a:spcPts val="500"/>
              </a:spcBef>
              <a:buClr>
                <a:srgbClr val="E6E6E6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FFFF00"/>
                </a:solidFill>
                <a:latin typeface="Tahoma" pitchFamily="34" charset="0"/>
              </a:rPr>
              <a:t>Explain exercises in booklet/DVD</a:t>
            </a:r>
          </a:p>
          <a:p>
            <a:pPr marL="341313" indent="-341313">
              <a:spcBef>
                <a:spcPts val="500"/>
              </a:spcBef>
              <a:buClr>
                <a:srgbClr val="E6E6E6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FFFF00"/>
                </a:solidFill>
                <a:latin typeface="Tahoma" pitchFamily="34" charset="0"/>
              </a:rPr>
              <a:t>Provide </a:t>
            </a:r>
            <a:r>
              <a:rPr lang="en-GB" sz="2000" dirty="0" smtClean="0">
                <a:solidFill>
                  <a:srgbClr val="FFFF00"/>
                </a:solidFill>
                <a:latin typeface="Tahoma" pitchFamily="34" charset="0"/>
              </a:rPr>
              <a:t>information </a:t>
            </a:r>
            <a:r>
              <a:rPr lang="en-GB" sz="2000" dirty="0">
                <a:solidFill>
                  <a:srgbClr val="FFFF00"/>
                </a:solidFill>
                <a:latin typeface="Tahoma" pitchFamily="34" charset="0"/>
              </a:rPr>
              <a:t>on places to exercise</a:t>
            </a:r>
          </a:p>
          <a:p>
            <a:pPr marL="341313" indent="-341313">
              <a:spcBef>
                <a:spcPts val="500"/>
              </a:spcBef>
              <a:buClr>
                <a:srgbClr val="E6E6E6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FFFF00"/>
                </a:solidFill>
                <a:latin typeface="Tahoma" pitchFamily="34" charset="0"/>
              </a:rPr>
              <a:t>Identify </a:t>
            </a:r>
            <a:r>
              <a:rPr lang="en-GB" sz="2000" dirty="0">
                <a:solidFill>
                  <a:srgbClr val="FFFF00"/>
                </a:solidFill>
                <a:latin typeface="Tahoma" pitchFamily="34" charset="0"/>
              </a:rPr>
              <a:t>barriers &amp; problem solve</a:t>
            </a:r>
          </a:p>
          <a:p>
            <a:pPr marL="341313" indent="-341313">
              <a:spcBef>
                <a:spcPts val="500"/>
              </a:spcBef>
              <a:buClr>
                <a:srgbClr val="E6E6E6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FFFF00"/>
                </a:solidFill>
                <a:latin typeface="Tahoma" pitchFamily="34" charset="0"/>
              </a:rPr>
              <a:t>Plan/review social support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39713" y="5805488"/>
            <a:ext cx="8689975" cy="92551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spc="-150" dirty="0" err="1">
                <a:solidFill>
                  <a:srgbClr val="E6E6E6"/>
                </a:solidFill>
                <a:latin typeface="Times New Roman" pitchFamily="16" charset="0"/>
              </a:rPr>
              <a:t>Michie</a:t>
            </a:r>
            <a:r>
              <a:rPr lang="en-GB" sz="1800" spc="-150" dirty="0">
                <a:solidFill>
                  <a:srgbClr val="E6E6E6"/>
                </a:solidFill>
                <a:latin typeface="Times New Roman" pitchFamily="16" charset="0"/>
              </a:rPr>
              <a:t> </a:t>
            </a:r>
            <a:r>
              <a:rPr lang="en-GB" sz="1800" spc="-150" dirty="0" smtClean="0">
                <a:solidFill>
                  <a:srgbClr val="E6E6E6"/>
                </a:solidFill>
                <a:latin typeface="Times New Roman" pitchFamily="16" charset="0"/>
              </a:rPr>
              <a:t>S et al A </a:t>
            </a:r>
            <a:r>
              <a:rPr lang="en-GB" sz="1800" spc="-150" dirty="0">
                <a:solidFill>
                  <a:srgbClr val="E6E6E6"/>
                </a:solidFill>
                <a:latin typeface="Times New Roman" pitchFamily="16" charset="0"/>
              </a:rPr>
              <a:t>refined </a:t>
            </a:r>
            <a:r>
              <a:rPr lang="en-GB" sz="1800" spc="-150" dirty="0" smtClean="0">
                <a:solidFill>
                  <a:srgbClr val="E6E6E6"/>
                </a:solidFill>
                <a:latin typeface="Times New Roman" pitchFamily="16" charset="0"/>
              </a:rPr>
              <a:t>taxonomy </a:t>
            </a:r>
            <a:r>
              <a:rPr lang="en-GB" sz="1800" spc="-150" dirty="0">
                <a:solidFill>
                  <a:srgbClr val="E6E6E6"/>
                </a:solidFill>
                <a:latin typeface="Times New Roman" pitchFamily="16" charset="0"/>
              </a:rPr>
              <a:t>of behaviour change techniques to help people change their physical activity and healthy eating behaviours: the CALO-RE taxonomy. </a:t>
            </a:r>
            <a:r>
              <a:rPr lang="en-GB" sz="1800" spc="-150" dirty="0" err="1">
                <a:solidFill>
                  <a:srgbClr val="E6E6E6"/>
                </a:solidFill>
                <a:latin typeface="Times New Roman" pitchFamily="16" charset="0"/>
              </a:rPr>
              <a:t>Psychol</a:t>
            </a:r>
            <a:r>
              <a:rPr lang="en-GB" sz="1800" spc="-150" dirty="0">
                <a:solidFill>
                  <a:srgbClr val="E6E6E6"/>
                </a:solidFill>
                <a:latin typeface="Times New Roman" pitchFamily="16" charset="0"/>
              </a:rPr>
              <a:t> Health 2011, 2:1479–1498.</a:t>
            </a:r>
          </a:p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sz="1800" spc="-150" dirty="0">
              <a:solidFill>
                <a:srgbClr val="E6E6E6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060575"/>
            <a:ext cx="3671887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GB" altLang="en-US" sz="2400" smtClean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400" smtClean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400" smtClean="0">
              <a:solidFill>
                <a:srgbClr val="FFFFFF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232750"/>
              </p:ext>
            </p:extLst>
          </p:nvPr>
        </p:nvGraphicFramePr>
        <p:xfrm>
          <a:off x="899592" y="980728"/>
          <a:ext cx="7056784" cy="3964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2513"/>
                <a:gridCol w="2254271"/>
              </a:tblGrid>
              <a:tr h="609559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Baseline</a:t>
                      </a:r>
                      <a:r>
                        <a:rPr lang="en-GB" sz="2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Characteristics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17" marB="45717"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Mean (SD)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17" marB="45717"/>
                </a:tc>
              </a:tr>
              <a:tr h="57595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Age</a:t>
                      </a:r>
                      <a:endParaRPr lang="en-GB" sz="1800" dirty="0"/>
                    </a:p>
                  </a:txBody>
                  <a:tcPr marL="91443" marR="91443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27.5 (6.5)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dirty="0" smtClean="0"/>
                        <a:t>years</a:t>
                      </a:r>
                      <a:endParaRPr lang="en-GB" sz="1800" dirty="0"/>
                    </a:p>
                  </a:txBody>
                  <a:tcPr marL="91443" marR="91443" marT="45717" marB="45717"/>
                </a:tc>
              </a:tr>
              <a:tr h="54090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Gestation</a:t>
                      </a:r>
                      <a:endParaRPr lang="en-GB" sz="1800" dirty="0"/>
                    </a:p>
                  </a:txBody>
                  <a:tcPr marL="91443" marR="91443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15.6 </a:t>
                      </a:r>
                      <a:r>
                        <a:rPr lang="en-GB" sz="1800" baseline="0" dirty="0" smtClean="0"/>
                        <a:t>(3.3) </a:t>
                      </a:r>
                      <a:r>
                        <a:rPr lang="en-GB" sz="1800" dirty="0" smtClean="0"/>
                        <a:t>weeks</a:t>
                      </a:r>
                      <a:endParaRPr lang="en-GB" sz="1800" dirty="0"/>
                    </a:p>
                  </a:txBody>
                  <a:tcPr marL="91443" marR="91443" marT="45717" marB="45717"/>
                </a:tc>
              </a:tr>
              <a:tr h="860568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Cigarettes</a:t>
                      </a:r>
                      <a:r>
                        <a:rPr lang="en-GB" sz="1800" baseline="0" dirty="0" smtClean="0"/>
                        <a:t> per day (now)</a:t>
                      </a:r>
                    </a:p>
                    <a:p>
                      <a:r>
                        <a:rPr lang="en-GB" sz="1800" baseline="0" dirty="0" smtClean="0"/>
                        <a:t>Cigarettes per day (before pregnancy)</a:t>
                      </a:r>
                    </a:p>
                  </a:txBody>
                  <a:tcPr marL="91443" marR="91443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9.8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(5.5)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17.5 (5.1)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17" marB="45717"/>
                </a:tc>
              </a:tr>
              <a:tr h="462784">
                <a:tc>
                  <a:txBody>
                    <a:bodyPr/>
                    <a:lstStyle/>
                    <a:p>
                      <a:endParaRPr lang="en-GB" sz="1800" baseline="0" dirty="0" smtClean="0"/>
                    </a:p>
                  </a:txBody>
                  <a:tcPr marL="91443" marR="91443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6"/>
                          </a:solidFill>
                        </a:rPr>
                        <a:t>Percentage</a:t>
                      </a:r>
                    </a:p>
                  </a:txBody>
                  <a:tcPr marL="91443" marR="91443" marT="45717" marB="45717"/>
                </a:tc>
              </a:tr>
              <a:tr h="8605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aseline="0" dirty="0" smtClean="0"/>
                        <a:t>Achieving 150 </a:t>
                      </a:r>
                      <a:r>
                        <a:rPr lang="en-GB" sz="1800" baseline="0" dirty="0" err="1" smtClean="0"/>
                        <a:t>mins</a:t>
                      </a:r>
                      <a:r>
                        <a:rPr lang="en-GB" sz="1800" baseline="0" dirty="0" smtClean="0"/>
                        <a:t> a week of</a:t>
                      </a:r>
                    </a:p>
                    <a:p>
                      <a:r>
                        <a:rPr lang="en-GB" sz="1800" baseline="0" dirty="0" smtClean="0"/>
                        <a:t>moderate Intensity Physical Activity (</a:t>
                      </a:r>
                      <a:r>
                        <a:rPr lang="en-GB" sz="1800" baseline="0" dirty="0" err="1" smtClean="0"/>
                        <a:t>mins</a:t>
                      </a:r>
                      <a:r>
                        <a:rPr lang="en-GB" sz="1800" baseline="0" dirty="0" smtClean="0"/>
                        <a:t>)</a:t>
                      </a:r>
                    </a:p>
                  </a:txBody>
                  <a:tcPr marL="91443" marR="91443" marT="45717" marB="45717"/>
                </a:tc>
                <a:tc>
                  <a:txBody>
                    <a:bodyPr/>
                    <a:lstStyle/>
                    <a:p>
                      <a:endParaRPr lang="en-GB" sz="1800" dirty="0" smtClean="0"/>
                    </a:p>
                    <a:p>
                      <a:r>
                        <a:rPr lang="en-GB" sz="1800" dirty="0" smtClean="0"/>
                        <a:t>70%</a:t>
                      </a:r>
                    </a:p>
                    <a:p>
                      <a:endParaRPr lang="en-GB" sz="1800" dirty="0"/>
                    </a:p>
                  </a:txBody>
                  <a:tcPr marL="91443" marR="91443" marT="45717" marB="4571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53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755650" y="260350"/>
            <a:ext cx="77724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FFFFFF"/>
                </a:solidFill>
                <a:latin typeface="Tahoma" pitchFamily="34" charset="0"/>
              </a:rPr>
              <a:t>Attendance at treatment sessions</a:t>
            </a:r>
          </a:p>
        </p:txBody>
      </p:sp>
      <p:sp>
        <p:nvSpPr>
          <p:cNvPr id="14339" name="Line 2"/>
          <p:cNvSpPr>
            <a:spLocks noChangeShapeType="1"/>
          </p:cNvSpPr>
          <p:nvPr/>
        </p:nvSpPr>
        <p:spPr bwMode="auto">
          <a:xfrm>
            <a:off x="0" y="1700213"/>
            <a:ext cx="9144000" cy="1587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536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381414"/>
              </p:ext>
            </p:extLst>
          </p:nvPr>
        </p:nvGraphicFramePr>
        <p:xfrm>
          <a:off x="685800" y="2204864"/>
          <a:ext cx="7772400" cy="3419717"/>
        </p:xfrm>
        <a:graphic>
          <a:graphicData uri="http://schemas.openxmlformats.org/drawingml/2006/table">
            <a:tbl>
              <a:tblPr/>
              <a:tblGrid>
                <a:gridCol w="2160166"/>
                <a:gridCol w="5612234"/>
              </a:tblGrid>
              <a:tr h="15128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2" charset="0"/>
                        <a:ea typeface="Lucida Sans Unicode" charset="0"/>
                        <a:cs typeface="Lucida Sans Unicode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2" charset="0"/>
                          <a:ea typeface="Lucida Sans Unicode" charset="0"/>
                          <a:cs typeface="Lucida Sans Unicode" charset="0"/>
                        </a:rPr>
                        <a:t>Group</a:t>
                      </a:r>
                    </a:p>
                  </a:txBody>
                  <a:tcPr horzOverflow="overflow">
                    <a:lnL w="576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2" charset="0"/>
                        <a:ea typeface="Lucida Sans Unicode" charset="0"/>
                        <a:cs typeface="Lucida Sans Unicode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2" charset="0"/>
                          <a:ea typeface="Lucida Sans Unicode" charset="0"/>
                          <a:cs typeface="Lucida Sans Unicode" charset="0"/>
                        </a:rPr>
                        <a:t>Mean number of sessions attended</a:t>
                      </a:r>
                    </a:p>
                  </a:txBody>
                  <a:tcPr horzOverflow="overflow">
                    <a:lnL w="576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2" charset="0"/>
                          <a:ea typeface="Lucida Sans Unicode" charset="0"/>
                          <a:cs typeface="Lucida Sans Unicode" charset="0"/>
                        </a:rPr>
                        <a:t>PA</a:t>
                      </a:r>
                    </a:p>
                  </a:txBody>
                  <a:tcPr horzOverflow="overflow">
                    <a:lnL w="576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2" charset="0"/>
                          <a:ea typeface="Lucida Sans Unicode" charset="0"/>
                          <a:cs typeface="Lucida Sans Unicode" charset="0"/>
                        </a:rPr>
                        <a:t>5.2 of 14 sessions (37.4%)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2" charset="0"/>
                        <a:ea typeface="Lucida Sans Unicode" charset="0"/>
                        <a:cs typeface="Lucida Sans Unicode" charset="0"/>
                      </a:endParaRPr>
                    </a:p>
                  </a:txBody>
                  <a:tcPr horzOverflow="overflow">
                    <a:lnL w="576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3FF"/>
                    </a:solidFill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2" charset="0"/>
                          <a:ea typeface="Lucida Sans Unicode" charset="0"/>
                          <a:cs typeface="Lucida Sans Unicode" charset="0"/>
                        </a:rPr>
                        <a:t>Control</a:t>
                      </a:r>
                    </a:p>
                  </a:txBody>
                  <a:tcPr horzOverflow="overflow">
                    <a:lnL w="576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2" charset="0"/>
                          <a:ea typeface="Lucida Sans Unicode" charset="0"/>
                          <a:cs typeface="Lucida Sans Unicode" charset="0"/>
                        </a:rPr>
                        <a:t>3.5 of 6 sessions (57.8%)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2" charset="0"/>
                        <a:ea typeface="Lucida Sans Unicode" charset="0"/>
                        <a:cs typeface="Lucida Sans Unicode" charset="0"/>
                      </a:endParaRPr>
                    </a:p>
                  </a:txBody>
                  <a:tcPr horzOverflow="overflow">
                    <a:lnL w="576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755650" y="260350"/>
            <a:ext cx="77724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 smtClean="0">
                <a:solidFill>
                  <a:srgbClr val="FFFFFF"/>
                </a:solidFill>
                <a:latin typeface="Tahoma" pitchFamily="34" charset="0"/>
              </a:rPr>
              <a:t>Main findings</a:t>
            </a:r>
            <a:endParaRPr lang="en-GB" sz="4400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319087" y="1484313"/>
            <a:ext cx="8208963" cy="5110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>
              <a:solidFill>
                <a:srgbClr val="FFFFFF"/>
              </a:solidFill>
              <a:latin typeface="Tahoma" pitchFamily="34" charset="0"/>
            </a:endParaRPr>
          </a:p>
          <a:p>
            <a:pPr marL="458787" indent="-457200">
              <a:lnSpc>
                <a:spcPct val="90000"/>
              </a:lnSpc>
              <a:spcBef>
                <a:spcPts val="7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u="sng" dirty="0"/>
              <a:t>No significant difference in smoking abstinence</a:t>
            </a:r>
            <a:r>
              <a:rPr lang="en-US" sz="2800" dirty="0"/>
              <a:t> at the end of pregnancy: </a:t>
            </a:r>
          </a:p>
          <a:p>
            <a:pPr marL="1587">
              <a:lnSpc>
                <a:spcPct val="90000"/>
              </a:lnSpc>
              <a:spcBef>
                <a:spcPts val="700"/>
              </a:spcBef>
              <a:buClrTx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     physical activity group 7.7% </a:t>
            </a:r>
          </a:p>
          <a:p>
            <a:pPr marL="1587">
              <a:lnSpc>
                <a:spcPct val="90000"/>
              </a:lnSpc>
              <a:spcBef>
                <a:spcPts val="700"/>
              </a:spcBef>
              <a:buClrTx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     control group </a:t>
            </a:r>
            <a:r>
              <a:rPr lang="en-US" sz="2800" dirty="0" smtClean="0"/>
              <a:t>6.4%</a:t>
            </a:r>
          </a:p>
          <a:p>
            <a:pPr marL="1587">
              <a:lnSpc>
                <a:spcPct val="90000"/>
              </a:lnSpc>
              <a:spcBef>
                <a:spcPts val="700"/>
              </a:spcBef>
              <a:buClrTx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dirty="0" smtClean="0"/>
          </a:p>
          <a:p>
            <a:pPr marL="458787" indent="-457200">
              <a:lnSpc>
                <a:spcPct val="90000"/>
              </a:lnSpc>
              <a:spcBef>
                <a:spcPts val="7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 smtClean="0"/>
              <a:t>Changes in physical activity: PA </a:t>
            </a:r>
            <a:r>
              <a:rPr lang="en-GB" sz="2800" dirty="0"/>
              <a:t>group </a:t>
            </a:r>
            <a:r>
              <a:rPr lang="en-GB" sz="2800" dirty="0" smtClean="0"/>
              <a:t>reported </a:t>
            </a:r>
            <a:r>
              <a:rPr lang="en-GB" sz="2800" dirty="0"/>
              <a:t>34-46% greater increases in </a:t>
            </a:r>
            <a:r>
              <a:rPr lang="en-GB" sz="2800" dirty="0" smtClean="0"/>
              <a:t>PA than the control during </a:t>
            </a:r>
            <a:r>
              <a:rPr lang="en-GB" sz="2800" dirty="0"/>
              <a:t>the intervention </a:t>
            </a:r>
            <a:r>
              <a:rPr lang="en-GB" sz="2800" dirty="0" smtClean="0"/>
              <a:t>period</a:t>
            </a:r>
            <a:endParaRPr lang="en-GB" sz="2800" dirty="0"/>
          </a:p>
          <a:p>
            <a:pPr marL="458787" indent="-457200">
              <a:lnSpc>
                <a:spcPct val="90000"/>
              </a:lnSpc>
              <a:spcBef>
                <a:spcPts val="7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800" u="sng" dirty="0" smtClean="0"/>
          </a:p>
          <a:p>
            <a:pPr marL="342900" indent="-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5364" name="Line 3"/>
          <p:cNvSpPr>
            <a:spLocks noChangeShapeType="1"/>
          </p:cNvSpPr>
          <p:nvPr/>
        </p:nvSpPr>
        <p:spPr bwMode="auto">
          <a:xfrm>
            <a:off x="0" y="1700213"/>
            <a:ext cx="9144000" cy="1587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7329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593" y="61418"/>
            <a:ext cx="7770813" cy="1433513"/>
          </a:xfrm>
        </p:spPr>
        <p:txBody>
          <a:bodyPr/>
          <a:lstStyle/>
          <a:p>
            <a:r>
              <a:rPr lang="en-GB" dirty="0" smtClean="0"/>
              <a:t>Other key findings</a:t>
            </a:r>
            <a:endParaRPr lang="en-GB" dirty="0"/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34648" y="1556792"/>
            <a:ext cx="9144000" cy="1587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51520" y="1844824"/>
            <a:ext cx="8047396" cy="4985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No significant effects on: </a:t>
            </a:r>
          </a:p>
          <a:p>
            <a:r>
              <a:rPr lang="en-GB" dirty="0" smtClean="0"/>
              <a:t>     smoking reduction, confidence for quitting, </a:t>
            </a:r>
          </a:p>
          <a:p>
            <a:r>
              <a:rPr lang="en-GB" dirty="0" smtClean="0"/>
              <a:t>     urges to smoke or withdrawal symptoms.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Significantly higher confidence for PA in PA group.</a:t>
            </a:r>
          </a:p>
          <a:p>
            <a:endParaRPr lang="en-GB" sz="1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 No significant benefit shown for reducing depression or </a:t>
            </a:r>
          </a:p>
          <a:p>
            <a:r>
              <a:rPr lang="en-GB" dirty="0" smtClean="0"/>
              <a:t>     maternal weight gain</a:t>
            </a:r>
          </a:p>
          <a:p>
            <a:endParaRPr lang="en-GB" sz="1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Adverse events &amp; birth outcomes very similar in two groups </a:t>
            </a:r>
          </a:p>
          <a:p>
            <a:r>
              <a:rPr lang="en-GB" dirty="0"/>
              <a:t> </a:t>
            </a:r>
            <a:r>
              <a:rPr lang="en-GB" dirty="0" smtClean="0"/>
              <a:t>   except significantly less caesarean sections in PA group</a:t>
            </a:r>
          </a:p>
          <a:p>
            <a:endParaRPr lang="en-GB" sz="1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60 </a:t>
            </a:r>
            <a:r>
              <a:rPr lang="en-GB" dirty="0"/>
              <a:t>participants (8%) used NRT </a:t>
            </a:r>
            <a:r>
              <a:rPr lang="en-GB" dirty="0" smtClean="0"/>
              <a:t>during </a:t>
            </a:r>
            <a:r>
              <a:rPr lang="en-GB" dirty="0"/>
              <a:t>their pregnancy</a:t>
            </a:r>
          </a:p>
          <a:p>
            <a:endParaRPr lang="en-GB" dirty="0" smtClean="0"/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5131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685800" y="79852"/>
            <a:ext cx="77724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 smtClean="0">
                <a:solidFill>
                  <a:srgbClr val="FFFFFF"/>
                </a:solidFill>
                <a:latin typeface="Tahoma" pitchFamily="34" charset="0"/>
              </a:rPr>
              <a:t>Why wasn’t the intervention effective?</a:t>
            </a:r>
            <a:endParaRPr lang="en-GB" sz="4400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319087" y="1484313"/>
            <a:ext cx="8208963" cy="5110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>
              <a:solidFill>
                <a:srgbClr val="FFFFFF"/>
              </a:solidFill>
              <a:latin typeface="Tahoma" pitchFamily="34" charset="0"/>
            </a:endParaRPr>
          </a:p>
          <a:p>
            <a:pPr marL="458787" indent="-457200">
              <a:lnSpc>
                <a:spcPct val="90000"/>
              </a:lnSpc>
              <a:spcBef>
                <a:spcPts val="7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>
                <a:solidFill>
                  <a:srgbClr val="FFFF00"/>
                </a:solidFill>
                <a:latin typeface="+mn-lt"/>
              </a:rPr>
              <a:t>Both groups highly active at baseline and still fairly active at end of pregnancy</a:t>
            </a:r>
          </a:p>
          <a:p>
            <a:pPr marL="458787" indent="-457200">
              <a:lnSpc>
                <a:spcPct val="90000"/>
              </a:lnSpc>
              <a:spcBef>
                <a:spcPts val="7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dirty="0" smtClean="0">
              <a:solidFill>
                <a:srgbClr val="FFFF00"/>
              </a:solidFill>
              <a:latin typeface="+mn-lt"/>
            </a:endParaRPr>
          </a:p>
          <a:p>
            <a:pPr marL="458787" indent="-457200">
              <a:lnSpc>
                <a:spcPct val="90000"/>
              </a:lnSpc>
              <a:spcBef>
                <a:spcPts val="7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>
                <a:solidFill>
                  <a:srgbClr val="FFFF00"/>
                </a:solidFill>
                <a:latin typeface="+mn-lt"/>
              </a:rPr>
              <a:t>May be due to low attendance and failure to comply with goals of intervention </a:t>
            </a:r>
            <a:endParaRPr lang="en-GB" sz="900" dirty="0" smtClean="0">
              <a:solidFill>
                <a:srgbClr val="FFFF00"/>
              </a:solidFill>
              <a:latin typeface="+mn-lt"/>
            </a:endParaRPr>
          </a:p>
          <a:p>
            <a:pPr marL="458787" indent="-457200">
              <a:lnSpc>
                <a:spcPct val="90000"/>
              </a:lnSpc>
              <a:spcBef>
                <a:spcPts val="7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900" dirty="0" smtClean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15364" name="Line 3"/>
          <p:cNvSpPr>
            <a:spLocks noChangeShapeType="1"/>
          </p:cNvSpPr>
          <p:nvPr/>
        </p:nvSpPr>
        <p:spPr bwMode="auto">
          <a:xfrm>
            <a:off x="0" y="1700213"/>
            <a:ext cx="9144000" cy="1587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3723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755650" y="260350"/>
            <a:ext cx="77724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FFFFFF"/>
                </a:solidFill>
                <a:latin typeface="Tahoma" pitchFamily="34" charset="0"/>
              </a:rPr>
              <a:t>Main barriers to exercise adherence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323850" y="1484313"/>
            <a:ext cx="8208963" cy="5110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>
              <a:solidFill>
                <a:srgbClr val="FFFFFF"/>
              </a:solidFill>
              <a:latin typeface="Tahoma" pitchFamily="34" charset="0"/>
            </a:endParaRPr>
          </a:p>
          <a:p>
            <a:pPr marL="342900" indent="-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>
                <a:solidFill>
                  <a:srgbClr val="FFC000"/>
                </a:solidFill>
                <a:latin typeface="Tahoma" pitchFamily="34" charset="0"/>
              </a:rPr>
              <a:t>Based on focus groups with six </a:t>
            </a:r>
            <a:r>
              <a:rPr lang="en-GB" sz="2800" dirty="0" smtClean="0">
                <a:solidFill>
                  <a:srgbClr val="FFC000"/>
                </a:solidFill>
                <a:latin typeface="Tahoma" pitchFamily="34" charset="0"/>
              </a:rPr>
              <a:t>research midwives:</a:t>
            </a:r>
          </a:p>
          <a:p>
            <a:pPr marL="342900" indent="-341313">
              <a:lnSpc>
                <a:spcPct val="90000"/>
              </a:lnSpc>
              <a:spcBef>
                <a:spcPts val="700"/>
              </a:spcBef>
              <a:buClrTx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 smtClean="0">
                <a:solidFill>
                  <a:srgbClr val="FFC000"/>
                </a:solidFill>
                <a:latin typeface="+mn-lt"/>
              </a:rPr>
              <a:t>-  </a:t>
            </a:r>
            <a:r>
              <a:rPr lang="en-GB" sz="2800" dirty="0">
                <a:solidFill>
                  <a:srgbClr val="FFFF00"/>
                </a:solidFill>
                <a:latin typeface="+mn-lt"/>
              </a:rPr>
              <a:t>Challenge of changing multiple health behaviours </a:t>
            </a:r>
            <a:r>
              <a:rPr lang="en-GB" sz="2800" dirty="0" smtClean="0">
                <a:solidFill>
                  <a:srgbClr val="FFFF00"/>
                </a:solidFill>
                <a:latin typeface="+mn-lt"/>
              </a:rPr>
              <a:t>simultaneously</a:t>
            </a:r>
            <a:endParaRPr lang="en-GB" sz="2800" dirty="0">
              <a:solidFill>
                <a:srgbClr val="FFC000"/>
              </a:solidFill>
              <a:latin typeface="+mn-lt"/>
            </a:endParaRPr>
          </a:p>
          <a:p>
            <a:pPr marL="342900" indent="-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>
                <a:solidFill>
                  <a:srgbClr val="FFFF00"/>
                </a:solidFill>
                <a:latin typeface="Tahoma" pitchFamily="34" charset="0"/>
              </a:rPr>
              <a:t>-  </a:t>
            </a:r>
            <a:r>
              <a:rPr lang="en-GB" sz="2800" dirty="0" smtClean="0">
                <a:solidFill>
                  <a:srgbClr val="FFFF00"/>
                </a:solidFill>
                <a:latin typeface="Tahoma" pitchFamily="34" charset="0"/>
              </a:rPr>
              <a:t>Poor </a:t>
            </a:r>
            <a:r>
              <a:rPr lang="en-GB" sz="2800" dirty="0">
                <a:solidFill>
                  <a:srgbClr val="FFFF00"/>
                </a:solidFill>
                <a:latin typeface="Tahoma" pitchFamily="34" charset="0"/>
              </a:rPr>
              <a:t>psychological health, especially depression</a:t>
            </a:r>
          </a:p>
          <a:p>
            <a:pPr marL="342900" indent="-341313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Tahoma" pitchFamily="34" charset="0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>
                <a:solidFill>
                  <a:srgbClr val="FFFF00"/>
                </a:solidFill>
                <a:latin typeface="Tahoma" pitchFamily="34" charset="0"/>
              </a:rPr>
              <a:t>Home life (e.g., domestic violence, frequently moving home)</a:t>
            </a:r>
          </a:p>
          <a:p>
            <a:pPr marL="342900" indent="-341313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Tahoma" pitchFamily="34" charset="0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>
                <a:solidFill>
                  <a:srgbClr val="FFFF00"/>
                </a:solidFill>
                <a:latin typeface="Tahoma" pitchFamily="34" charset="0"/>
              </a:rPr>
              <a:t>Poor social networks</a:t>
            </a:r>
          </a:p>
          <a:p>
            <a:pPr marL="342900" indent="-341313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Tahoma" pitchFamily="34" charset="0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 smtClean="0">
                <a:solidFill>
                  <a:srgbClr val="FFFF00"/>
                </a:solidFill>
                <a:latin typeface="Tahoma" pitchFamily="34" charset="0"/>
              </a:rPr>
              <a:t>Pregnancy </a:t>
            </a:r>
            <a:r>
              <a:rPr lang="en-GB" sz="2800" dirty="0">
                <a:solidFill>
                  <a:srgbClr val="FFFF00"/>
                </a:solidFill>
                <a:latin typeface="Tahoma" pitchFamily="34" charset="0"/>
              </a:rPr>
              <a:t>ailments (e.g. backache, fatigue)</a:t>
            </a:r>
          </a:p>
          <a:p>
            <a:pPr marL="342900" indent="-341313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Tahoma" pitchFamily="34" charset="0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 smtClean="0">
                <a:solidFill>
                  <a:srgbClr val="FFFF00"/>
                </a:solidFill>
                <a:latin typeface="Tahoma" pitchFamily="34" charset="0"/>
              </a:rPr>
              <a:t>Dropped out if relapsed</a:t>
            </a:r>
            <a:endParaRPr lang="en-GB" sz="2800" dirty="0">
              <a:solidFill>
                <a:srgbClr val="FFFF00"/>
              </a:solidFill>
              <a:latin typeface="Tahoma" pitchFamily="34" charset="0"/>
            </a:endParaRPr>
          </a:p>
          <a:p>
            <a:pPr marL="342900" indent="-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5364" name="Line 3"/>
          <p:cNvSpPr>
            <a:spLocks noChangeShapeType="1"/>
          </p:cNvSpPr>
          <p:nvPr/>
        </p:nvSpPr>
        <p:spPr bwMode="auto">
          <a:xfrm>
            <a:off x="0" y="1700213"/>
            <a:ext cx="9144000" cy="1587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755650" y="260350"/>
            <a:ext cx="77724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 smtClean="0">
                <a:solidFill>
                  <a:srgbClr val="FFFFFF"/>
                </a:solidFill>
                <a:latin typeface="Tahoma" pitchFamily="34" charset="0"/>
              </a:rPr>
              <a:t>Facilitators to attendance and exercise adherence</a:t>
            </a:r>
            <a:endParaRPr lang="en-GB" sz="4000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319087" y="1484313"/>
            <a:ext cx="8208963" cy="5110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>
              <a:solidFill>
                <a:srgbClr val="FFFFFF"/>
              </a:solidFill>
              <a:latin typeface="Tahoma" pitchFamily="34" charset="0"/>
            </a:endParaRPr>
          </a:p>
          <a:p>
            <a:pPr marL="458787" indent="-457200">
              <a:lnSpc>
                <a:spcPct val="90000"/>
              </a:lnSpc>
              <a:spcBef>
                <a:spcPts val="7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 smtClean="0">
                <a:solidFill>
                  <a:srgbClr val="FFFF00"/>
                </a:solidFill>
                <a:latin typeface="Tahoma" pitchFamily="34" charset="0"/>
              </a:rPr>
              <a:t>Professional </a:t>
            </a:r>
            <a:r>
              <a:rPr lang="en-GB" sz="2800" dirty="0">
                <a:solidFill>
                  <a:srgbClr val="FFFF00"/>
                </a:solidFill>
                <a:latin typeface="Tahoma" pitchFamily="34" charset="0"/>
              </a:rPr>
              <a:t>support/midwife </a:t>
            </a:r>
            <a:r>
              <a:rPr lang="en-GB" sz="2800" dirty="0" smtClean="0">
                <a:solidFill>
                  <a:srgbClr val="FFFF00"/>
                </a:solidFill>
                <a:latin typeface="Tahoma" pitchFamily="34" charset="0"/>
              </a:rPr>
              <a:t>support</a:t>
            </a:r>
          </a:p>
          <a:p>
            <a:pPr marL="458787" indent="-457200">
              <a:lnSpc>
                <a:spcPct val="90000"/>
              </a:lnSpc>
              <a:spcBef>
                <a:spcPts val="7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 smtClean="0">
                <a:solidFill>
                  <a:srgbClr val="FFFF00"/>
                </a:solidFill>
                <a:latin typeface="Tahoma" pitchFamily="34" charset="0"/>
              </a:rPr>
              <a:t>Texting (</a:t>
            </a:r>
            <a:r>
              <a:rPr lang="en-GB" sz="2800" dirty="0" err="1" smtClean="0">
                <a:solidFill>
                  <a:srgbClr val="FFFF00"/>
                </a:solidFill>
                <a:latin typeface="Tahoma" pitchFamily="34" charset="0"/>
              </a:rPr>
              <a:t>Naughton</a:t>
            </a:r>
            <a:r>
              <a:rPr lang="en-GB" sz="2800" dirty="0" smtClean="0">
                <a:solidFill>
                  <a:srgbClr val="FFFF00"/>
                </a:solidFill>
                <a:latin typeface="Tahoma" pitchFamily="34" charset="0"/>
              </a:rPr>
              <a:t> F et al 2012 – </a:t>
            </a:r>
            <a:r>
              <a:rPr lang="en-GB" sz="2800" dirty="0" err="1" smtClean="0">
                <a:solidFill>
                  <a:srgbClr val="FFFF00"/>
                </a:solidFill>
                <a:latin typeface="Tahoma" pitchFamily="34" charset="0"/>
              </a:rPr>
              <a:t>Miquit</a:t>
            </a:r>
            <a:r>
              <a:rPr lang="en-GB" sz="2800" dirty="0" smtClean="0">
                <a:solidFill>
                  <a:srgbClr val="FFFF00"/>
                </a:solidFill>
                <a:latin typeface="Tahoma" pitchFamily="34" charset="0"/>
              </a:rPr>
              <a:t>)</a:t>
            </a:r>
            <a:endParaRPr lang="en-GB" sz="2800" dirty="0">
              <a:solidFill>
                <a:srgbClr val="FFFF00"/>
              </a:solidFill>
              <a:latin typeface="Tahoma" pitchFamily="34" charset="0"/>
            </a:endParaRPr>
          </a:p>
          <a:p>
            <a:pPr marL="458787" indent="-457200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 smtClean="0">
                <a:solidFill>
                  <a:srgbClr val="FFFF00"/>
                </a:solidFill>
                <a:latin typeface="Tahoma" pitchFamily="34" charset="0"/>
              </a:rPr>
              <a:t>Financial incentives (</a:t>
            </a:r>
            <a:r>
              <a:rPr lang="en-GB" sz="2800" dirty="0" err="1" smtClean="0">
                <a:solidFill>
                  <a:srgbClr val="FFFF00"/>
                </a:solidFill>
                <a:latin typeface="Tahoma" pitchFamily="34" charset="0"/>
              </a:rPr>
              <a:t>Tappin</a:t>
            </a:r>
            <a:r>
              <a:rPr lang="en-GB" sz="2800" dirty="0" smtClean="0">
                <a:solidFill>
                  <a:srgbClr val="FFFF00"/>
                </a:solidFill>
                <a:latin typeface="Tahoma" pitchFamily="34" charset="0"/>
              </a:rPr>
              <a:t> , </a:t>
            </a:r>
            <a:r>
              <a:rPr lang="en-GB" sz="2800" dirty="0" err="1" smtClean="0">
                <a:solidFill>
                  <a:srgbClr val="FFFF00"/>
                </a:solidFill>
                <a:latin typeface="Tahoma" pitchFamily="34" charset="0"/>
              </a:rPr>
              <a:t>Bauld</a:t>
            </a:r>
            <a:r>
              <a:rPr lang="en-GB" sz="2800" dirty="0" smtClean="0">
                <a:solidFill>
                  <a:srgbClr val="FFFF00"/>
                </a:solidFill>
                <a:latin typeface="Tahoma" pitchFamily="34" charset="0"/>
              </a:rPr>
              <a:t>  et al 2012 – CPIT )</a:t>
            </a:r>
            <a:endParaRPr lang="en-GB" sz="2800" dirty="0">
              <a:solidFill>
                <a:srgbClr val="FFFF00"/>
              </a:solidFill>
              <a:latin typeface="Tahoma" pitchFamily="34" charset="0"/>
            </a:endParaRPr>
          </a:p>
          <a:p>
            <a:pPr marL="458787" indent="-457200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 smtClean="0">
                <a:solidFill>
                  <a:srgbClr val="FFFF00"/>
                </a:solidFill>
                <a:latin typeface="Tahoma" pitchFamily="34" charset="0"/>
              </a:rPr>
              <a:t>Pedometers</a:t>
            </a:r>
          </a:p>
          <a:p>
            <a:pPr marL="458787" indent="-457200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 smtClean="0">
                <a:solidFill>
                  <a:srgbClr val="FFFF00"/>
                </a:solidFill>
                <a:latin typeface="Tahoma" pitchFamily="34" charset="0"/>
              </a:rPr>
              <a:t>Choice of attendance in hospital or at community centre</a:t>
            </a:r>
            <a:endParaRPr lang="en-GB" sz="2800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5364" name="Line 3"/>
          <p:cNvSpPr>
            <a:spLocks noChangeShapeType="1"/>
          </p:cNvSpPr>
          <p:nvPr/>
        </p:nvSpPr>
        <p:spPr bwMode="auto">
          <a:xfrm>
            <a:off x="0" y="1700213"/>
            <a:ext cx="9144000" cy="1587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365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684213" y="333375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 smtClean="0">
                <a:solidFill>
                  <a:srgbClr val="FFFFFF"/>
                </a:solidFill>
                <a:latin typeface="Tahoma" pitchFamily="34" charset="0"/>
              </a:rPr>
              <a:t>Collaborators and funding</a:t>
            </a:r>
            <a:endParaRPr lang="en-GB" sz="4400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4100" name="Line 3"/>
          <p:cNvSpPr>
            <a:spLocks noChangeShapeType="1"/>
          </p:cNvSpPr>
          <p:nvPr/>
        </p:nvSpPr>
        <p:spPr bwMode="auto">
          <a:xfrm>
            <a:off x="0" y="1557338"/>
            <a:ext cx="9144000" cy="1587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79606" y="1772816"/>
            <a:ext cx="7772400" cy="5580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en-GB" dirty="0">
                <a:solidFill>
                  <a:srgbClr val="FFFF00"/>
                </a:solidFill>
                <a:latin typeface="+mn-lt"/>
              </a:rPr>
              <a:t>The London Exercise And Pregnant smokers (LEAP) study</a:t>
            </a:r>
          </a:p>
          <a:p>
            <a:endParaRPr lang="en-GB" dirty="0" smtClean="0">
              <a:latin typeface="+mn-lt"/>
            </a:endParaRPr>
          </a:p>
          <a:p>
            <a:r>
              <a:rPr lang="en-GB" dirty="0" smtClean="0">
                <a:solidFill>
                  <a:srgbClr val="FFFF00"/>
                </a:solidFill>
                <a:latin typeface="+mn-lt"/>
              </a:rPr>
              <a:t>Collaborators: </a:t>
            </a:r>
            <a:r>
              <a:rPr lang="en-GB" dirty="0" smtClean="0">
                <a:latin typeface="+mn-lt"/>
              </a:rPr>
              <a:t>Sarah </a:t>
            </a:r>
            <a:r>
              <a:rPr lang="en-GB" dirty="0">
                <a:latin typeface="+mn-lt"/>
              </a:rPr>
              <a:t>Lewis, Paul </a:t>
            </a:r>
            <a:r>
              <a:rPr lang="en-GB" dirty="0" err="1">
                <a:latin typeface="+mn-lt"/>
              </a:rPr>
              <a:t>Aveyard</a:t>
            </a:r>
            <a:r>
              <a:rPr lang="en-GB" dirty="0">
                <a:latin typeface="+mn-lt"/>
              </a:rPr>
              <a:t>, Isaac </a:t>
            </a:r>
            <a:r>
              <a:rPr lang="en-GB" dirty="0" err="1">
                <a:latin typeface="+mn-lt"/>
              </a:rPr>
              <a:t>Manyonda</a:t>
            </a:r>
            <a:r>
              <a:rPr lang="en-GB" dirty="0">
                <a:latin typeface="+mn-lt"/>
              </a:rPr>
              <a:t>, Robert West, Beth Lewis, Bess Marcus,  Muhammad </a:t>
            </a:r>
            <a:r>
              <a:rPr lang="en-GB" dirty="0" err="1">
                <a:latin typeface="+mn-lt"/>
              </a:rPr>
              <a:t>Riaz</a:t>
            </a:r>
            <a:r>
              <a:rPr lang="en-GB" dirty="0">
                <a:latin typeface="+mn-lt"/>
              </a:rPr>
              <a:t>, Adrian Taylor, Tim Coleman</a:t>
            </a:r>
          </a:p>
          <a:p>
            <a:pPr>
              <a:spcBef>
                <a:spcPts val="4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GB" dirty="0">
              <a:solidFill>
                <a:srgbClr val="FFFF00"/>
              </a:solidFill>
              <a:latin typeface="+mn-lt"/>
            </a:endParaRPr>
          </a:p>
          <a:p>
            <a:pPr>
              <a:spcBef>
                <a:spcPts val="8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dirty="0" smtClean="0">
                <a:solidFill>
                  <a:srgbClr val="FFFF00"/>
                </a:solidFill>
                <a:latin typeface="+mn-lt"/>
              </a:rPr>
              <a:t>Funders: </a:t>
            </a:r>
            <a:r>
              <a:rPr lang="en-GB" dirty="0" smtClean="0">
                <a:solidFill>
                  <a:srgbClr val="FFFFFF"/>
                </a:solidFill>
                <a:latin typeface="+mn-lt"/>
              </a:rPr>
              <a:t>National </a:t>
            </a:r>
            <a:r>
              <a:rPr lang="en-GB" dirty="0">
                <a:solidFill>
                  <a:srgbClr val="FFFFFF"/>
                </a:solidFill>
                <a:latin typeface="+mn-lt"/>
              </a:rPr>
              <a:t>Institute of Health Research (NIHR), Health Technology Assessment (HTA) programme</a:t>
            </a:r>
          </a:p>
          <a:p>
            <a:pPr>
              <a:lnSpc>
                <a:spcPct val="80000"/>
              </a:lnSpc>
              <a:spcBef>
                <a:spcPts val="800"/>
              </a:spcBef>
              <a:buClr>
                <a:srgbClr val="FFFF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solidFill>
                <a:srgbClr val="FFFF00"/>
              </a:solidFill>
              <a:latin typeface="+mn-lt"/>
            </a:endParaRPr>
          </a:p>
          <a:p>
            <a:pPr marL="341313" indent="-341313">
              <a:lnSpc>
                <a:spcPct val="80000"/>
              </a:lnSpc>
              <a:spcBef>
                <a:spcPts val="8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>
              <a:solidFill>
                <a:srgbClr val="FFFF00"/>
              </a:solidFill>
              <a:latin typeface="+mn-lt"/>
            </a:endParaRPr>
          </a:p>
          <a:p>
            <a:pPr marL="341313" indent="-341313">
              <a:lnSpc>
                <a:spcPct val="80000"/>
              </a:lnSpc>
              <a:spcBef>
                <a:spcPts val="800"/>
              </a:spcBef>
              <a:buClr>
                <a:srgbClr val="FFFF00"/>
              </a:buClr>
              <a:buFont typeface="Tahoma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200" dirty="0">
              <a:solidFill>
                <a:srgbClr val="FFFF00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320675" y="764704"/>
            <a:ext cx="8642350" cy="511256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>
              <a:spcBef>
                <a:spcPts val="8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3200" dirty="0">
              <a:solidFill>
                <a:srgbClr val="FFFFFF"/>
              </a:solidFill>
              <a:latin typeface="Tahoma" pitchFamily="34" charset="0"/>
            </a:endParaRPr>
          </a:p>
          <a:p>
            <a:pPr marL="458787" indent="-457200">
              <a:spcBef>
                <a:spcPts val="800"/>
              </a:spcBef>
              <a:buClrTx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3200" dirty="0" smtClean="0">
                <a:solidFill>
                  <a:srgbClr val="FFFF00"/>
                </a:solidFill>
                <a:latin typeface="Tahoma" pitchFamily="34" charset="0"/>
              </a:rPr>
              <a:t>Physical activity is not recommended for smoking cessation in pregnancy</a:t>
            </a:r>
          </a:p>
          <a:p>
            <a:pPr marL="458787" indent="-457200">
              <a:spcBef>
                <a:spcPts val="800"/>
              </a:spcBef>
              <a:buClrTx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900" dirty="0">
              <a:solidFill>
                <a:srgbClr val="FFFF00"/>
              </a:solidFill>
              <a:latin typeface="Tahoma" pitchFamily="34" charset="0"/>
            </a:endParaRPr>
          </a:p>
          <a:p>
            <a:pPr marL="458787" indent="-457200">
              <a:spcBef>
                <a:spcPts val="800"/>
              </a:spcBef>
              <a:buClrTx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3200" dirty="0" smtClean="0">
                <a:solidFill>
                  <a:srgbClr val="FFFF00"/>
                </a:solidFill>
                <a:latin typeface="Tahoma" pitchFamily="34" charset="0"/>
              </a:rPr>
              <a:t>PA continues to be recommended for managing cigarette cravings</a:t>
            </a:r>
            <a:r>
              <a:rPr lang="en-GB" sz="3200" dirty="0">
                <a:solidFill>
                  <a:srgbClr val="FFFF00"/>
                </a:solidFill>
                <a:latin typeface="Tahoma" pitchFamily="34" charset="0"/>
              </a:rPr>
              <a:t> </a:t>
            </a:r>
            <a:r>
              <a:rPr lang="en-GB" sz="3200" dirty="0" smtClean="0">
                <a:solidFill>
                  <a:srgbClr val="FFFF00"/>
                </a:solidFill>
                <a:latin typeface="Tahoma" pitchFamily="34" charset="0"/>
              </a:rPr>
              <a:t>and for </a:t>
            </a:r>
          </a:p>
          <a:p>
            <a:pPr marL="1587">
              <a:spcBef>
                <a:spcPts val="800"/>
              </a:spcBef>
              <a:buClrTx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3200" smtClean="0">
                <a:solidFill>
                  <a:srgbClr val="FFFF00"/>
                </a:solidFill>
                <a:latin typeface="Tahoma" pitchFamily="34" charset="0"/>
              </a:rPr>
              <a:t>    general </a:t>
            </a:r>
            <a:r>
              <a:rPr lang="en-GB" sz="3200" dirty="0" smtClean="0">
                <a:solidFill>
                  <a:srgbClr val="FFFF00"/>
                </a:solidFill>
                <a:latin typeface="Tahoma" pitchFamily="34" charset="0"/>
              </a:rPr>
              <a:t>health benefits in pregnancy</a:t>
            </a:r>
            <a:r>
              <a:rPr lang="en-GB" sz="3200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endParaRPr lang="en-GB" sz="3200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6388" name="Line 3"/>
          <p:cNvSpPr>
            <a:spLocks noChangeShapeType="1"/>
          </p:cNvSpPr>
          <p:nvPr/>
        </p:nvSpPr>
        <p:spPr bwMode="auto">
          <a:xfrm>
            <a:off x="69850" y="1268760"/>
            <a:ext cx="9144000" cy="1587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755650" y="-99392"/>
            <a:ext cx="7772400" cy="1575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 smtClean="0">
                <a:solidFill>
                  <a:srgbClr val="FFFFFF"/>
                </a:solidFill>
                <a:latin typeface="Tahoma" pitchFamily="34" charset="0"/>
              </a:rPr>
              <a:t>Conclusions </a:t>
            </a:r>
            <a:endParaRPr lang="en-GB" sz="4000" dirty="0">
              <a:solidFill>
                <a:srgbClr val="FFFFFF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684213" y="333375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 smtClean="0">
                <a:solidFill>
                  <a:srgbClr val="FFFFFF"/>
                </a:solidFill>
                <a:latin typeface="Tahoma" pitchFamily="34" charset="0"/>
              </a:rPr>
              <a:t>Aims of talk</a:t>
            </a:r>
            <a:endParaRPr lang="en-GB" sz="4400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4100" name="Line 3"/>
          <p:cNvSpPr>
            <a:spLocks noChangeShapeType="1"/>
          </p:cNvSpPr>
          <p:nvPr/>
        </p:nvSpPr>
        <p:spPr bwMode="auto">
          <a:xfrm>
            <a:off x="0" y="1557338"/>
            <a:ext cx="9144000" cy="1587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5800" y="1981200"/>
            <a:ext cx="7772400" cy="5580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8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 smtClean="0">
                <a:solidFill>
                  <a:srgbClr val="FFFF00"/>
                </a:solidFill>
                <a:latin typeface="Tahoma" pitchFamily="34" charset="0"/>
              </a:rPr>
              <a:t>Brief description of methodology</a:t>
            </a:r>
            <a:endParaRPr lang="en-US" sz="800" dirty="0">
              <a:solidFill>
                <a:srgbClr val="FFFFFF"/>
              </a:solidFill>
              <a:latin typeface="Tahoma" pitchFamily="34" charset="0"/>
            </a:endParaRPr>
          </a:p>
          <a:p>
            <a:pPr marL="341313" indent="-341313">
              <a:lnSpc>
                <a:spcPct val="80000"/>
              </a:lnSpc>
              <a:spcBef>
                <a:spcPts val="8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 smtClean="0">
                <a:solidFill>
                  <a:srgbClr val="FFFF00"/>
                </a:solidFill>
                <a:latin typeface="Tahoma" pitchFamily="34" charset="0"/>
              </a:rPr>
              <a:t>Main findings</a:t>
            </a:r>
          </a:p>
          <a:p>
            <a:pPr marL="341313" indent="-341313">
              <a:lnSpc>
                <a:spcPct val="80000"/>
              </a:lnSpc>
              <a:spcBef>
                <a:spcPts val="8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 smtClean="0">
                <a:solidFill>
                  <a:srgbClr val="FFFF00"/>
                </a:solidFill>
                <a:latin typeface="Tahoma" pitchFamily="34" charset="0"/>
              </a:rPr>
              <a:t>Insights </a:t>
            </a:r>
            <a:r>
              <a:rPr lang="en-US" sz="3200" dirty="0">
                <a:solidFill>
                  <a:srgbClr val="FFFF00"/>
                </a:solidFill>
                <a:latin typeface="Tahoma" pitchFamily="34" charset="0"/>
              </a:rPr>
              <a:t>gained, particularly regarding </a:t>
            </a:r>
            <a:r>
              <a:rPr lang="en-US" sz="3200" dirty="0" smtClean="0">
                <a:solidFill>
                  <a:srgbClr val="FFFF00"/>
                </a:solidFill>
                <a:latin typeface="Tahoma" pitchFamily="34" charset="0"/>
              </a:rPr>
              <a:t>recruitment, intervention delivery </a:t>
            </a:r>
            <a:r>
              <a:rPr lang="en-US" sz="3200" dirty="0">
                <a:solidFill>
                  <a:srgbClr val="FFFF00"/>
                </a:solidFill>
                <a:latin typeface="Tahoma" pitchFamily="34" charset="0"/>
              </a:rPr>
              <a:t>and </a:t>
            </a:r>
            <a:r>
              <a:rPr lang="en-US" sz="3200" dirty="0" smtClean="0">
                <a:solidFill>
                  <a:srgbClr val="FFFF00"/>
                </a:solidFill>
                <a:latin typeface="Tahoma" pitchFamily="34" charset="0"/>
              </a:rPr>
              <a:t>maxmising </a:t>
            </a:r>
            <a:r>
              <a:rPr lang="en-US" sz="3200" dirty="0">
                <a:solidFill>
                  <a:srgbClr val="FFFF00"/>
                </a:solidFill>
                <a:latin typeface="Tahoma" pitchFamily="34" charset="0"/>
              </a:rPr>
              <a:t>attendance</a:t>
            </a:r>
          </a:p>
          <a:p>
            <a:pPr marL="341313" indent="-341313">
              <a:lnSpc>
                <a:spcPct val="80000"/>
              </a:lnSpc>
              <a:spcBef>
                <a:spcPts val="8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800" dirty="0">
              <a:solidFill>
                <a:srgbClr val="FFFF00"/>
              </a:solidFill>
              <a:latin typeface="Tahoma" pitchFamily="34" charset="0"/>
            </a:endParaRPr>
          </a:p>
          <a:p>
            <a:pPr marL="341313" indent="-341313">
              <a:lnSpc>
                <a:spcPct val="80000"/>
              </a:lnSpc>
              <a:spcBef>
                <a:spcPts val="8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3200" dirty="0">
              <a:solidFill>
                <a:srgbClr val="FFFF00"/>
              </a:solidFill>
              <a:latin typeface="Tahoma" pitchFamily="34" charset="0"/>
            </a:endParaRPr>
          </a:p>
          <a:p>
            <a:pPr>
              <a:lnSpc>
                <a:spcPct val="80000"/>
              </a:lnSpc>
              <a:spcBef>
                <a:spcPts val="800"/>
              </a:spcBef>
              <a:buClr>
                <a:srgbClr val="FFFF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pc="-150" dirty="0" smtClean="0">
                <a:solidFill>
                  <a:srgbClr val="FFFF00"/>
                </a:solidFill>
                <a:latin typeface="Times New Roman" pitchFamily="16" charset="0"/>
              </a:rPr>
              <a:t>Published protocol: </a:t>
            </a:r>
            <a:r>
              <a:rPr lang="en-GB" spc="-150" dirty="0" smtClean="0">
                <a:solidFill>
                  <a:srgbClr val="E6E6E6"/>
                </a:solidFill>
                <a:latin typeface="Times New Roman" pitchFamily="16" charset="0"/>
              </a:rPr>
              <a:t>Ussher  et al (2012</a:t>
            </a:r>
            <a:r>
              <a:rPr lang="en-GB" spc="-150" dirty="0">
                <a:solidFill>
                  <a:srgbClr val="E6E6E6"/>
                </a:solidFill>
                <a:latin typeface="Times New Roman" pitchFamily="16" charset="0"/>
              </a:rPr>
              <a:t>) Physical activity as an aid to smoking cessation during pregnancy: the LEAP randomised trial protocol. Trials, 13:186. </a:t>
            </a:r>
          </a:p>
          <a:p>
            <a:pPr marL="341313" indent="-341313">
              <a:lnSpc>
                <a:spcPct val="80000"/>
              </a:lnSpc>
              <a:spcBef>
                <a:spcPts val="8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200" dirty="0">
              <a:solidFill>
                <a:srgbClr val="FFFF00"/>
              </a:solidFill>
              <a:latin typeface="Tahoma" pitchFamily="34" charset="0"/>
            </a:endParaRPr>
          </a:p>
          <a:p>
            <a:pPr marL="341313" indent="-341313">
              <a:lnSpc>
                <a:spcPct val="80000"/>
              </a:lnSpc>
              <a:spcBef>
                <a:spcPts val="800"/>
              </a:spcBef>
              <a:buClr>
                <a:srgbClr val="FFFF00"/>
              </a:buClr>
              <a:buFont typeface="Tahoma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200" dirty="0">
              <a:solidFill>
                <a:srgbClr val="FFFF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30033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657513" y="333375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 smtClean="0">
                <a:solidFill>
                  <a:srgbClr val="FFFF00"/>
                </a:solidFill>
                <a:latin typeface="Tahoma" pitchFamily="34" charset="0"/>
              </a:rPr>
              <a:t>Rationale</a:t>
            </a:r>
            <a:r>
              <a:rPr lang="en-GB" sz="3200" dirty="0" smtClean="0">
                <a:solidFill>
                  <a:srgbClr val="FFFFFF"/>
                </a:solidFill>
                <a:latin typeface="Tahoma" pitchFamily="34" charset="0"/>
              </a:rPr>
              <a:t>: Why might physical activity aid smoking cessation during pregnancy?</a:t>
            </a:r>
            <a:endParaRPr lang="en-GB" sz="3200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4100" name="Line 3"/>
          <p:cNvSpPr>
            <a:spLocks noChangeShapeType="1"/>
          </p:cNvSpPr>
          <p:nvPr/>
        </p:nvSpPr>
        <p:spPr bwMode="auto">
          <a:xfrm>
            <a:off x="0" y="1557338"/>
            <a:ext cx="9144000" cy="1587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5800" y="1981200"/>
            <a:ext cx="7772400" cy="5580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8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FFFF00"/>
                </a:solidFill>
                <a:latin typeface="Tahoma" pitchFamily="34" charset="0"/>
              </a:rPr>
              <a:t>Increased quit rates in non-pregnant smokers (Ussher et al 2012, Marcus B et al 1999)</a:t>
            </a:r>
          </a:p>
          <a:p>
            <a:pPr marL="341313" indent="-341313">
              <a:lnSpc>
                <a:spcPct val="80000"/>
              </a:lnSpc>
              <a:spcBef>
                <a:spcPts val="200"/>
              </a:spcBef>
              <a:buClr>
                <a:srgbClr val="FFFFFF"/>
              </a:buClr>
              <a:buFont typeface="Tahoma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900" dirty="0">
              <a:solidFill>
                <a:srgbClr val="FFFFFF"/>
              </a:solidFill>
              <a:latin typeface="Tahoma" pitchFamily="34" charset="0"/>
            </a:endParaRPr>
          </a:p>
          <a:p>
            <a:pPr marL="341313" indent="-341313">
              <a:lnSpc>
                <a:spcPct val="80000"/>
              </a:lnSpc>
              <a:spcBef>
                <a:spcPts val="8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FFFF00"/>
                </a:solidFill>
                <a:latin typeface="Tahoma" pitchFamily="34" charset="0"/>
              </a:rPr>
              <a:t>Reduced cravings (</a:t>
            </a:r>
            <a:r>
              <a:rPr lang="en-US" sz="2800" dirty="0" err="1">
                <a:solidFill>
                  <a:srgbClr val="FFFF00"/>
                </a:solidFill>
                <a:latin typeface="Tahoma" pitchFamily="34" charset="0"/>
              </a:rPr>
              <a:t>Haasova</a:t>
            </a:r>
            <a:r>
              <a:rPr lang="en-US" sz="2800" dirty="0">
                <a:solidFill>
                  <a:srgbClr val="FFFF00"/>
                </a:solidFill>
                <a:latin typeface="Tahoma" pitchFamily="34" charset="0"/>
              </a:rPr>
              <a:t> et al 2012, </a:t>
            </a:r>
            <a:r>
              <a:rPr lang="en-US" sz="2800" dirty="0" err="1">
                <a:solidFill>
                  <a:srgbClr val="FFFF00"/>
                </a:solidFill>
                <a:latin typeface="Tahoma" pitchFamily="34" charset="0"/>
              </a:rPr>
              <a:t>Prapavessis</a:t>
            </a:r>
            <a:r>
              <a:rPr lang="en-US" sz="2800" dirty="0">
                <a:solidFill>
                  <a:srgbClr val="FFFF00"/>
                </a:solidFill>
                <a:latin typeface="Tahoma" pitchFamily="34" charset="0"/>
              </a:rPr>
              <a:t> H et al 2014,  </a:t>
            </a:r>
            <a:endParaRPr lang="en-US" sz="2800" dirty="0">
              <a:solidFill>
                <a:srgbClr val="FFFFFF"/>
              </a:solidFill>
              <a:latin typeface="Tahoma" pitchFamily="34" charset="0"/>
            </a:endParaRPr>
          </a:p>
          <a:p>
            <a:pPr marL="341313" indent="-341313">
              <a:lnSpc>
                <a:spcPct val="80000"/>
              </a:lnSpc>
              <a:spcBef>
                <a:spcPts val="200"/>
              </a:spcBef>
              <a:buClr>
                <a:srgbClr val="FFFF00"/>
              </a:buClr>
              <a:buFont typeface="Tahoma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900" dirty="0">
              <a:solidFill>
                <a:srgbClr val="FFFF00"/>
              </a:solidFill>
              <a:latin typeface="Tahoma" pitchFamily="34" charset="0"/>
            </a:endParaRPr>
          </a:p>
          <a:p>
            <a:pPr marL="341313" indent="-341313">
              <a:lnSpc>
                <a:spcPct val="80000"/>
              </a:lnSpc>
              <a:spcBef>
                <a:spcPts val="8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FFFF00"/>
                </a:solidFill>
                <a:latin typeface="Tahoma" pitchFamily="34" charset="0"/>
              </a:rPr>
              <a:t>Physical activity recommended in pregnancy</a:t>
            </a:r>
          </a:p>
          <a:p>
            <a:pPr marL="341313" indent="-341313">
              <a:lnSpc>
                <a:spcPct val="80000"/>
              </a:lnSpc>
              <a:spcBef>
                <a:spcPts val="225"/>
              </a:spcBef>
              <a:buClr>
                <a:srgbClr val="FFFF00"/>
              </a:buClr>
              <a:buFont typeface="Tahoma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900" dirty="0">
              <a:solidFill>
                <a:srgbClr val="FFFF00"/>
              </a:solidFill>
              <a:latin typeface="Tahoma" pitchFamily="34" charset="0"/>
            </a:endParaRPr>
          </a:p>
          <a:p>
            <a:pPr marL="341313" indent="-341313">
              <a:lnSpc>
                <a:spcPct val="80000"/>
              </a:lnSpc>
              <a:spcBef>
                <a:spcPts val="8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FFFF00"/>
                </a:solidFill>
                <a:latin typeface="Tahoma" pitchFamily="34" charset="0"/>
              </a:rPr>
              <a:t>Alternative to Nicotine Replacement Therapy</a:t>
            </a:r>
          </a:p>
          <a:p>
            <a:pPr marL="341313" indent="-341313">
              <a:lnSpc>
                <a:spcPct val="80000"/>
              </a:lnSpc>
              <a:spcBef>
                <a:spcPts val="225"/>
              </a:spcBef>
              <a:buClr>
                <a:srgbClr val="FFFF00"/>
              </a:buClr>
              <a:buFont typeface="Tahoma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900" dirty="0">
              <a:solidFill>
                <a:srgbClr val="FFFF00"/>
              </a:solidFill>
              <a:latin typeface="Tahoma" pitchFamily="34" charset="0"/>
            </a:endParaRPr>
          </a:p>
          <a:p>
            <a:pPr marL="341313" indent="-341313">
              <a:lnSpc>
                <a:spcPct val="80000"/>
              </a:lnSpc>
              <a:spcBef>
                <a:spcPts val="8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FFFF00"/>
                </a:solidFill>
                <a:latin typeface="Tahoma" pitchFamily="34" charset="0"/>
              </a:rPr>
              <a:t>Pilot study</a:t>
            </a:r>
          </a:p>
          <a:p>
            <a:pPr marL="341313" indent="-341313">
              <a:lnSpc>
                <a:spcPct val="80000"/>
              </a:lnSpc>
              <a:spcBef>
                <a:spcPts val="8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200" dirty="0">
              <a:solidFill>
                <a:srgbClr val="FFFF00"/>
              </a:solidFill>
              <a:latin typeface="Tahoma" pitchFamily="34" charset="0"/>
            </a:endParaRPr>
          </a:p>
          <a:p>
            <a:pPr marL="341313" indent="-341313">
              <a:lnSpc>
                <a:spcPct val="80000"/>
              </a:lnSpc>
              <a:spcBef>
                <a:spcPts val="800"/>
              </a:spcBef>
              <a:buClr>
                <a:srgbClr val="FFFF00"/>
              </a:buClr>
              <a:buFont typeface="Tahoma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200" dirty="0">
              <a:solidFill>
                <a:srgbClr val="FFFF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81861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395288" y="26035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FFFFFF"/>
                </a:solidFill>
                <a:latin typeface="Tahoma" pitchFamily="34" charset="0"/>
              </a:rPr>
              <a:t>Study design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683568" y="1916832"/>
            <a:ext cx="7920880" cy="47007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spcBef>
                <a:spcPts val="500"/>
              </a:spcBef>
              <a:buClrTx/>
              <a:buFont typeface="Arial" pitchFamily="34" charset="0"/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dirty="0" smtClean="0">
                <a:solidFill>
                  <a:srgbClr val="FFFF00"/>
                </a:solidFill>
                <a:latin typeface="Tahoma" pitchFamily="34" charset="0"/>
              </a:rPr>
              <a:t>Two-arm randomised </a:t>
            </a:r>
            <a:r>
              <a:rPr lang="en-GB" dirty="0">
                <a:solidFill>
                  <a:srgbClr val="FFFF00"/>
                </a:solidFill>
                <a:latin typeface="Tahoma" pitchFamily="34" charset="0"/>
              </a:rPr>
              <a:t>controlled trial</a:t>
            </a:r>
          </a:p>
          <a:p>
            <a:pPr>
              <a:spcBef>
                <a:spcPts val="200"/>
              </a:spcBef>
              <a:buClrTx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GB" sz="800" dirty="0">
              <a:solidFill>
                <a:srgbClr val="FFFF00"/>
              </a:solidFill>
              <a:latin typeface="Tahoma" pitchFamily="34" charset="0"/>
            </a:endParaRPr>
          </a:p>
          <a:p>
            <a:pPr marL="342900" indent="-342900">
              <a:spcBef>
                <a:spcPts val="500"/>
              </a:spcBef>
              <a:buClrTx/>
              <a:buFont typeface="Arial" pitchFamily="34" charset="0"/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dirty="0" smtClean="0">
                <a:solidFill>
                  <a:srgbClr val="FFFF00"/>
                </a:solidFill>
                <a:latin typeface="Tahoma" pitchFamily="34" charset="0"/>
              </a:rPr>
              <a:t>Compared quit rates at end of pregnancy for:</a:t>
            </a:r>
          </a:p>
          <a:p>
            <a:pPr marL="0" lvl="1" indent="0">
              <a:spcBef>
                <a:spcPts val="500"/>
              </a:spcBef>
              <a:buClrTx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dirty="0">
                <a:solidFill>
                  <a:schemeClr val="bg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GB" dirty="0" smtClean="0">
                <a:solidFill>
                  <a:schemeClr val="bg1">
                    <a:lumMod val="95000"/>
                  </a:schemeClr>
                </a:solidFill>
                <a:latin typeface="Tahoma" pitchFamily="34" charset="0"/>
              </a:rPr>
              <a:t>  </a:t>
            </a:r>
          </a:p>
          <a:p>
            <a:pPr marL="0" lvl="1" indent="0">
              <a:spcBef>
                <a:spcPts val="500"/>
              </a:spcBef>
              <a:buClrTx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dirty="0" smtClean="0">
                <a:solidFill>
                  <a:schemeClr val="bg1">
                    <a:lumMod val="95000"/>
                  </a:schemeClr>
                </a:solidFill>
                <a:latin typeface="Tahoma" pitchFamily="34" charset="0"/>
              </a:rPr>
              <a:t>    Behavioural </a:t>
            </a:r>
            <a:r>
              <a:rPr lang="en-GB" dirty="0">
                <a:solidFill>
                  <a:schemeClr val="bg1">
                    <a:lumMod val="95000"/>
                  </a:schemeClr>
                </a:solidFill>
                <a:latin typeface="Tahoma" pitchFamily="34" charset="0"/>
              </a:rPr>
              <a:t>support for smoking cessation </a:t>
            </a:r>
            <a:endParaRPr lang="en-GB" dirty="0" smtClean="0">
              <a:solidFill>
                <a:schemeClr val="bg1">
                  <a:lumMod val="95000"/>
                </a:schemeClr>
              </a:solidFill>
              <a:latin typeface="Tahoma" pitchFamily="34" charset="0"/>
            </a:endParaRPr>
          </a:p>
          <a:p>
            <a:pPr marL="0" lvl="1" indent="0">
              <a:spcBef>
                <a:spcPts val="500"/>
              </a:spcBef>
              <a:buClrTx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GB" sz="900" dirty="0">
              <a:solidFill>
                <a:schemeClr val="bg1">
                  <a:lumMod val="95000"/>
                </a:schemeClr>
              </a:solidFill>
              <a:latin typeface="Tahoma" pitchFamily="34" charset="0"/>
            </a:endParaRPr>
          </a:p>
          <a:p>
            <a:pPr marL="0" lvl="1" indent="0">
              <a:spcBef>
                <a:spcPts val="500"/>
              </a:spcBef>
              <a:buClrTx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dirty="0" smtClean="0">
                <a:solidFill>
                  <a:schemeClr val="bg1">
                    <a:lumMod val="95000"/>
                  </a:schemeClr>
                </a:solidFill>
                <a:latin typeface="Tahoma" pitchFamily="34" charset="0"/>
              </a:rPr>
              <a:t>    </a:t>
            </a:r>
            <a:r>
              <a:rPr lang="en-GB" dirty="0" smtClean="0">
                <a:solidFill>
                  <a:srgbClr val="FFFF00"/>
                </a:solidFill>
                <a:latin typeface="Tahoma" pitchFamily="34" charset="0"/>
              </a:rPr>
              <a:t>versus</a:t>
            </a:r>
          </a:p>
          <a:p>
            <a:pPr marL="0" lvl="1" indent="0">
              <a:spcBef>
                <a:spcPts val="500"/>
              </a:spcBef>
              <a:buClrTx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GB" sz="900" dirty="0">
              <a:solidFill>
                <a:srgbClr val="FFFF00"/>
              </a:solidFill>
              <a:latin typeface="Tahoma" pitchFamily="34" charset="0"/>
            </a:endParaRPr>
          </a:p>
          <a:p>
            <a:pPr marL="457200" lvl="1" indent="0">
              <a:spcBef>
                <a:spcPts val="500"/>
              </a:spcBef>
              <a:buClrTx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dirty="0" smtClean="0">
                <a:solidFill>
                  <a:schemeClr val="bg1">
                    <a:lumMod val="95000"/>
                  </a:schemeClr>
                </a:solidFill>
                <a:latin typeface="Tahoma" pitchFamily="34" charset="0"/>
              </a:rPr>
              <a:t>Behavioural </a:t>
            </a:r>
            <a:r>
              <a:rPr lang="en-GB" dirty="0">
                <a:solidFill>
                  <a:schemeClr val="bg1">
                    <a:lumMod val="95000"/>
                  </a:schemeClr>
                </a:solidFill>
                <a:latin typeface="Tahoma" pitchFamily="34" charset="0"/>
              </a:rPr>
              <a:t>support for smoking cessation plus </a:t>
            </a:r>
            <a:r>
              <a:rPr lang="en-GB" dirty="0" smtClean="0">
                <a:solidFill>
                  <a:schemeClr val="bg1">
                    <a:lumMod val="95000"/>
                  </a:schemeClr>
                </a:solidFill>
                <a:latin typeface="Tahoma" pitchFamily="34" charset="0"/>
              </a:rPr>
              <a:t>physical </a:t>
            </a:r>
            <a:r>
              <a:rPr lang="en-GB" dirty="0">
                <a:solidFill>
                  <a:schemeClr val="bg1">
                    <a:lumMod val="95000"/>
                  </a:schemeClr>
                </a:solidFill>
                <a:latin typeface="Tahoma" pitchFamily="34" charset="0"/>
              </a:rPr>
              <a:t>activity </a:t>
            </a:r>
            <a:r>
              <a:rPr lang="en-GB" dirty="0" smtClean="0">
                <a:solidFill>
                  <a:schemeClr val="bg1">
                    <a:lumMod val="95000"/>
                  </a:schemeClr>
                </a:solidFill>
                <a:latin typeface="Tahoma" pitchFamily="34" charset="0"/>
              </a:rPr>
              <a:t>intervention</a:t>
            </a:r>
            <a:endParaRPr lang="en-GB" dirty="0">
              <a:solidFill>
                <a:schemeClr val="bg1">
                  <a:lumMod val="95000"/>
                </a:schemeClr>
              </a:solidFill>
              <a:latin typeface="Tahoma" pitchFamily="34" charset="0"/>
            </a:endParaRPr>
          </a:p>
          <a:p>
            <a:pPr marL="457200" lvl="1" indent="0">
              <a:spcBef>
                <a:spcPts val="500"/>
              </a:spcBef>
              <a:buClrTx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US" sz="800" dirty="0">
              <a:solidFill>
                <a:srgbClr val="FFFFFF"/>
              </a:solidFill>
              <a:latin typeface="Tahoma" pitchFamily="34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GB" sz="2000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7172" name="Line 3"/>
          <p:cNvSpPr>
            <a:spLocks noChangeShapeType="1"/>
          </p:cNvSpPr>
          <p:nvPr/>
        </p:nvSpPr>
        <p:spPr bwMode="auto">
          <a:xfrm>
            <a:off x="0" y="1557338"/>
            <a:ext cx="9144000" cy="1587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450123" y="452211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>
                <a:solidFill>
                  <a:srgbClr val="FFFFFF"/>
                </a:solidFill>
                <a:latin typeface="Tahoma" pitchFamily="34" charset="0"/>
              </a:rPr>
              <a:t>Interventions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4400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281409" y="2276872"/>
            <a:ext cx="4435783" cy="342179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GB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GB" sz="2000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7172" name="Line 3"/>
          <p:cNvSpPr>
            <a:spLocks noChangeShapeType="1"/>
          </p:cNvSpPr>
          <p:nvPr/>
        </p:nvSpPr>
        <p:spPr bwMode="auto">
          <a:xfrm>
            <a:off x="33422" y="1208548"/>
            <a:ext cx="9144000" cy="1587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4716016" y="1595211"/>
            <a:ext cx="3954586" cy="2735386"/>
            <a:chOff x="3061" y="1117"/>
            <a:chExt cx="2355" cy="1587"/>
          </a:xfrm>
        </p:grpSpPr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1117"/>
              <a:ext cx="2355" cy="15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061" y="1117"/>
              <a:ext cx="2355" cy="15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64822" y="3140968"/>
            <a:ext cx="4652370" cy="25576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000" dirty="0" smtClean="0">
                <a:latin typeface="Tahoma" pitchFamily="34" charset="0"/>
                <a:cs typeface="Times New Roman" pitchFamily="18" charset="0"/>
              </a:rPr>
              <a:t>Physical activity intervention</a:t>
            </a:r>
          </a:p>
          <a:p>
            <a:pPr marL="342900" indent="-342900">
              <a:spcBef>
                <a:spcPts val="500"/>
              </a:spcBef>
              <a:buClrTx/>
              <a:buFont typeface="Arial" panose="020B0604020202020204" pitchFamily="34" charset="0"/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000" dirty="0" smtClean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14 </a:t>
            </a:r>
            <a:r>
              <a:rPr lang="en-GB" sz="2000" dirty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sessions</a:t>
            </a:r>
          </a:p>
          <a:p>
            <a:pPr>
              <a:spcBef>
                <a:spcPts val="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US" sz="800" dirty="0">
              <a:solidFill>
                <a:srgbClr val="FFFF00"/>
              </a:solidFill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ts val="5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sz="2000" dirty="0" smtClean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 30 </a:t>
            </a:r>
            <a:r>
              <a:rPr lang="en-US" sz="2000" dirty="0" err="1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mins</a:t>
            </a:r>
            <a:r>
              <a:rPr lang="en-US" sz="2000" dirty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 treadmill walking: x2/week </a:t>
            </a:r>
            <a:r>
              <a:rPr lang="en-US" sz="2000" dirty="0" smtClean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 </a:t>
            </a:r>
          </a:p>
          <a:p>
            <a:pPr>
              <a:spcBef>
                <a:spcPts val="500"/>
              </a:spcBef>
              <a:buClr>
                <a:srgbClr val="FFFF00"/>
              </a:buCl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sz="2000" dirty="0" smtClean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   for </a:t>
            </a:r>
            <a:r>
              <a:rPr lang="en-US" sz="2000" dirty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6 </a:t>
            </a:r>
            <a:r>
              <a:rPr lang="en-US" sz="2000" dirty="0" smtClean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weeks</a:t>
            </a:r>
            <a:r>
              <a:rPr lang="en-US" sz="2000" dirty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, x1/week for 2 </a:t>
            </a:r>
            <a:r>
              <a:rPr lang="en-US" sz="2000" dirty="0" smtClean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weeks</a:t>
            </a:r>
          </a:p>
          <a:p>
            <a:pPr>
              <a:spcBef>
                <a:spcPts val="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US" sz="800" dirty="0">
              <a:solidFill>
                <a:srgbClr val="FFFF00"/>
              </a:solidFill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ts val="5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sz="2000" dirty="0" smtClean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 PA </a:t>
            </a:r>
            <a:r>
              <a:rPr lang="en-US" sz="2000" dirty="0" err="1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counselling</a:t>
            </a:r>
            <a:r>
              <a:rPr lang="en-US" sz="2000" dirty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: x1/week for 8 </a:t>
            </a:r>
            <a:r>
              <a:rPr lang="en-US" sz="2000" dirty="0" smtClean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weeks</a:t>
            </a:r>
            <a:endParaRPr lang="en-US" sz="2000" dirty="0">
              <a:solidFill>
                <a:srgbClr val="FFFF00"/>
              </a:solidFill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ts val="500"/>
              </a:spcBef>
              <a:buClr>
                <a:srgbClr val="FFFF00"/>
              </a:buClr>
              <a:buFont typeface="Tahoma" pitchFamily="34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US" sz="1200" dirty="0">
              <a:solidFill>
                <a:srgbClr val="FFFF00"/>
              </a:solidFill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ts val="500"/>
              </a:spcBef>
              <a:buClr>
                <a:srgbClr val="FFFF00"/>
              </a:buClr>
              <a:buFont typeface="Tahoma" pitchFamily="34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US" sz="2000" dirty="0">
              <a:solidFill>
                <a:srgbClr val="FFFF00"/>
              </a:solidFill>
              <a:latin typeface="Tahoma" pitchFamily="34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US" sz="2000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0640" y="1883862"/>
            <a:ext cx="4572000" cy="77200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500"/>
              </a:spcBef>
              <a:buClr>
                <a:srgbClr val="FFFF00"/>
              </a:buCl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Smoking </a:t>
            </a:r>
            <a:r>
              <a:rPr lang="en-US" sz="2000" dirty="0">
                <a:latin typeface="Tahoma" pitchFamily="34" charset="0"/>
                <a:cs typeface="Times New Roman" pitchFamily="18" charset="0"/>
              </a:rPr>
              <a:t>cessation support </a:t>
            </a:r>
            <a:endParaRPr lang="en-US" sz="2000" dirty="0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ts val="500"/>
              </a:spcBef>
              <a:buClr>
                <a:srgbClr val="FFFF00"/>
              </a:buCl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sz="2000" dirty="0" smtClean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Once a week for </a:t>
            </a:r>
            <a:r>
              <a:rPr lang="en-US" sz="2000" dirty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6 weeks</a:t>
            </a:r>
          </a:p>
        </p:txBody>
      </p:sp>
      <p:sp>
        <p:nvSpPr>
          <p:cNvPr id="3" name="Rectangle 2"/>
          <p:cNvSpPr/>
          <p:nvPr/>
        </p:nvSpPr>
        <p:spPr>
          <a:xfrm>
            <a:off x="4605422" y="4419817"/>
            <a:ext cx="4572000" cy="18876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5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sz="2000" dirty="0" smtClean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 delivered one-to-one by midwives</a:t>
            </a:r>
          </a:p>
          <a:p>
            <a:pPr>
              <a:spcBef>
                <a:spcPts val="5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sz="2000" dirty="0" smtClean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 combined smoking cessation and PA</a:t>
            </a:r>
            <a:endParaRPr lang="en-US" sz="2000" dirty="0">
              <a:solidFill>
                <a:srgbClr val="FFFF00"/>
              </a:solidFill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ts val="5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sz="2000" dirty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 PA </a:t>
            </a:r>
            <a:r>
              <a:rPr lang="en-US" sz="2000" dirty="0" smtClean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counselling partly while on   </a:t>
            </a:r>
          </a:p>
          <a:p>
            <a:pPr>
              <a:spcBef>
                <a:spcPts val="500"/>
              </a:spcBef>
              <a:buClr>
                <a:srgbClr val="FFFF00"/>
              </a:buCl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sz="2000" dirty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  treadmill</a:t>
            </a:r>
          </a:p>
          <a:p>
            <a:pPr>
              <a:spcBef>
                <a:spcPts val="5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sz="2000" dirty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FF00"/>
                </a:solidFill>
                <a:latin typeface="Tahoma" pitchFamily="34" charset="0"/>
                <a:cs typeface="Times New Roman" pitchFamily="18" charset="0"/>
              </a:rPr>
              <a:t>Provided pedometers &amp; DVD</a:t>
            </a:r>
            <a:endParaRPr lang="en-US" sz="2000" dirty="0">
              <a:solidFill>
                <a:srgbClr val="FFFF00"/>
              </a:solidFill>
              <a:latin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28020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117336"/>
              </p:ext>
            </p:extLst>
          </p:nvPr>
        </p:nvGraphicFramePr>
        <p:xfrm>
          <a:off x="1530858" y="2060849"/>
          <a:ext cx="6065478" cy="298530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6065478"/>
              </a:tblGrid>
              <a:tr h="153811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Annual lottery with three prizes of £</a:t>
                      </a:r>
                      <a:r>
                        <a:rPr lang="en-GB" sz="1600" dirty="0" smtClean="0">
                          <a:effectLst/>
                        </a:rPr>
                        <a:t>100</a:t>
                      </a:r>
                      <a:r>
                        <a:rPr lang="en-GB" sz="1600" baseline="30000" dirty="0" smtClean="0">
                          <a:effectLst/>
                        </a:rPr>
                        <a:t> </a:t>
                      </a:r>
                      <a:r>
                        <a:rPr lang="en-GB" sz="1600" dirty="0" smtClean="0">
                          <a:effectLst/>
                        </a:rPr>
                        <a:t>for </a:t>
                      </a:r>
                      <a:r>
                        <a:rPr lang="en-GB" sz="1600" dirty="0">
                          <a:effectLst/>
                        </a:rPr>
                        <a:t>attending </a:t>
                      </a:r>
                      <a:endParaRPr lang="en-GB" sz="1600" dirty="0" smtClean="0">
                        <a:effectLst/>
                      </a:endParaRP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at </a:t>
                      </a:r>
                      <a:r>
                        <a:rPr lang="en-GB" sz="1600" dirty="0">
                          <a:effectLst/>
                        </a:rPr>
                        <a:t>least 80% of treatment sessions</a:t>
                      </a:r>
                      <a:endParaRPr lang="en-GB" sz="16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72359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£</a:t>
                      </a:r>
                      <a:r>
                        <a:rPr lang="en-GB" sz="1600" dirty="0" smtClean="0">
                          <a:effectLst/>
                        </a:rPr>
                        <a:t>7</a:t>
                      </a:r>
                      <a:r>
                        <a:rPr lang="en-GB" sz="1600" baseline="30000" dirty="0" smtClean="0">
                          <a:effectLst/>
                        </a:rPr>
                        <a:t> </a:t>
                      </a:r>
                      <a:r>
                        <a:rPr lang="en-GB" sz="1600" dirty="0" smtClean="0">
                          <a:effectLst/>
                        </a:rPr>
                        <a:t>travel </a:t>
                      </a:r>
                      <a:r>
                        <a:rPr lang="en-GB" sz="1600" dirty="0">
                          <a:effectLst/>
                        </a:rPr>
                        <a:t>expenses for each session attended</a:t>
                      </a:r>
                      <a:endParaRPr lang="en-GB" sz="16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72359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£</a:t>
                      </a:r>
                      <a:r>
                        <a:rPr lang="en-GB" sz="1600" dirty="0" smtClean="0">
                          <a:effectLst/>
                        </a:rPr>
                        <a:t>10 </a:t>
                      </a:r>
                      <a:r>
                        <a:rPr lang="en-GB" sz="1600" dirty="0">
                          <a:effectLst/>
                        </a:rPr>
                        <a:t>for follow-up at end of pregnancy</a:t>
                      </a:r>
                      <a:endParaRPr lang="en-GB" sz="16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483768" y="91083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defTabSz="914400" eaLnBrk="1" hangingPunct="1">
              <a:buClrTx/>
              <a:buSzTx/>
            </a:pPr>
            <a:r>
              <a:rPr lang="en-US" altLang="en-US" sz="3200" b="1" dirty="0">
                <a:latin typeface="+mn-lt"/>
                <a:ea typeface="Times New Roman" pitchFamily="18" charset="0"/>
                <a:cs typeface="Times New Roman" pitchFamily="18" charset="0"/>
              </a:rPr>
              <a:t>Financial </a:t>
            </a:r>
            <a:r>
              <a:rPr lang="en-US" altLang="en-US" sz="3200" b="1" dirty="0" smtClean="0">
                <a:latin typeface="+mn-lt"/>
                <a:ea typeface="Times New Roman" pitchFamily="18" charset="0"/>
                <a:cs typeface="Times New Roman" pitchFamily="18" charset="0"/>
              </a:rPr>
              <a:t>incentives</a:t>
            </a:r>
            <a:endParaRPr lang="en-GB" altLang="en-US" sz="3200" dirty="0"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624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684213" y="333375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>
                <a:solidFill>
                  <a:srgbClr val="FFFFFF"/>
                </a:solidFill>
                <a:latin typeface="Tahoma" pitchFamily="34" charset="0"/>
              </a:rPr>
              <a:t>Who </a:t>
            </a:r>
            <a:r>
              <a:rPr lang="en-GB" sz="4400" dirty="0" smtClean="0">
                <a:solidFill>
                  <a:srgbClr val="FFFFFF"/>
                </a:solidFill>
                <a:latin typeface="Tahoma" pitchFamily="34" charset="0"/>
              </a:rPr>
              <a:t>was eligible</a:t>
            </a:r>
            <a:r>
              <a:rPr lang="en-GB" sz="4400" dirty="0">
                <a:solidFill>
                  <a:srgbClr val="FFFFFF"/>
                </a:solidFill>
                <a:latin typeface="Tahoma" pitchFamily="34" charset="0"/>
              </a:rPr>
              <a:t>?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827088" y="1989138"/>
            <a:ext cx="7772400" cy="4340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FFFF00"/>
                </a:solidFill>
                <a:latin typeface="Tahoma" pitchFamily="34" charset="0"/>
              </a:rPr>
              <a:t>Agree to set a quit date</a:t>
            </a:r>
          </a:p>
          <a:p>
            <a:pPr marL="341313" indent="-341313">
              <a:lnSpc>
                <a:spcPct val="90000"/>
              </a:lnSpc>
              <a:spcBef>
                <a:spcPts val="175"/>
              </a:spcBef>
              <a:buClr>
                <a:srgbClr val="FFFF00"/>
              </a:buClr>
              <a:buFont typeface="Tahoma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700" dirty="0" smtClean="0">
              <a:solidFill>
                <a:srgbClr val="FFFF00"/>
              </a:solidFill>
              <a:latin typeface="Tahoma" pitchFamily="34" charset="0"/>
            </a:endParaRP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FFC000"/>
                </a:solidFill>
                <a:latin typeface="Tahoma" pitchFamily="34" charset="0"/>
              </a:rPr>
              <a:t>Smoking at </a:t>
            </a:r>
            <a:r>
              <a:rPr lang="en-GB" sz="2800" u="sng" dirty="0" smtClean="0">
                <a:solidFill>
                  <a:srgbClr val="FFC000"/>
                </a:solidFill>
                <a:latin typeface="Tahoma" pitchFamily="34" charset="0"/>
              </a:rPr>
              <a:t>&gt;</a:t>
            </a:r>
            <a:r>
              <a:rPr lang="en-GB" sz="2800" dirty="0" smtClean="0">
                <a:solidFill>
                  <a:srgbClr val="FFC000"/>
                </a:solidFill>
                <a:latin typeface="Tahoma" pitchFamily="34" charset="0"/>
              </a:rPr>
              <a:t> 1 cigarette a day now </a:t>
            </a:r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FFC000"/>
                </a:solidFill>
                <a:latin typeface="Tahoma" pitchFamily="34" charset="0"/>
              </a:rPr>
              <a:t>   and </a:t>
            </a:r>
            <a:r>
              <a:rPr lang="en-GB" sz="2800" u="sng" dirty="0">
                <a:solidFill>
                  <a:srgbClr val="FFC000"/>
                </a:solidFill>
                <a:latin typeface="Tahoma" pitchFamily="34" charset="0"/>
              </a:rPr>
              <a:t>&gt;</a:t>
            </a:r>
            <a:r>
              <a:rPr lang="en-GB" sz="2800" dirty="0">
                <a:solidFill>
                  <a:srgbClr val="FFC000"/>
                </a:solidFill>
                <a:latin typeface="Tahoma" pitchFamily="34" charset="0"/>
              </a:rPr>
              <a:t> 5 a day before pregnancy</a:t>
            </a:r>
          </a:p>
          <a:p>
            <a:pPr marL="341313" indent="-341313">
              <a:lnSpc>
                <a:spcPct val="90000"/>
              </a:lnSpc>
              <a:spcBef>
                <a:spcPts val="175"/>
              </a:spcBef>
              <a:buClr>
                <a:srgbClr val="FFFF00"/>
              </a:buClr>
              <a:buFont typeface="Tahoma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700" dirty="0">
              <a:solidFill>
                <a:srgbClr val="FFFF00"/>
              </a:solidFill>
              <a:latin typeface="Tahoma" pitchFamily="34" charset="0"/>
            </a:endParaRP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FFFF00"/>
                </a:solidFill>
                <a:latin typeface="Tahoma" pitchFamily="34" charset="0"/>
              </a:rPr>
              <a:t>Able to walk for at least 15 </a:t>
            </a:r>
            <a:r>
              <a:rPr lang="en-GB" sz="2800" dirty="0" smtClean="0">
                <a:solidFill>
                  <a:srgbClr val="FFFF00"/>
                </a:solidFill>
                <a:latin typeface="Tahoma" pitchFamily="34" charset="0"/>
              </a:rPr>
              <a:t>minutes</a:t>
            </a:r>
            <a:endParaRPr lang="en-GB" sz="2800" dirty="0">
              <a:solidFill>
                <a:srgbClr val="FFFF00"/>
              </a:solidFill>
              <a:latin typeface="Tahoma" pitchFamily="34" charset="0"/>
            </a:endParaRPr>
          </a:p>
          <a:p>
            <a:pPr marL="341313" indent="-341313">
              <a:lnSpc>
                <a:spcPct val="90000"/>
              </a:lnSpc>
              <a:spcBef>
                <a:spcPts val="250"/>
              </a:spcBef>
              <a:buClr>
                <a:srgbClr val="FFFF00"/>
              </a:buClr>
              <a:buFont typeface="Tahoma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000" dirty="0">
              <a:solidFill>
                <a:srgbClr val="FFFF00"/>
              </a:solidFill>
              <a:latin typeface="Tahoma" pitchFamily="34" charset="0"/>
            </a:endParaRP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FFC000"/>
                </a:solidFill>
                <a:latin typeface="Tahoma" pitchFamily="34" charset="0"/>
              </a:rPr>
              <a:t>10-24 weeks gestation</a:t>
            </a:r>
          </a:p>
          <a:p>
            <a:pPr marL="341313" indent="-341313">
              <a:lnSpc>
                <a:spcPct val="90000"/>
              </a:lnSpc>
              <a:spcBef>
                <a:spcPts val="175"/>
              </a:spcBef>
              <a:buClr>
                <a:srgbClr val="FFFF00"/>
              </a:buClr>
              <a:buFont typeface="Tahoma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700" dirty="0">
              <a:solidFill>
                <a:srgbClr val="FFFF00"/>
              </a:solidFill>
              <a:latin typeface="Tahoma" pitchFamily="34" charset="0"/>
            </a:endParaRP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Tahoma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FFFF00"/>
                </a:solidFill>
                <a:latin typeface="Tahoma" pitchFamily="34" charset="0"/>
              </a:rPr>
              <a:t>Willing not to use Nicotine Replacement Therapy at outset</a:t>
            </a:r>
          </a:p>
        </p:txBody>
      </p:sp>
      <p:sp>
        <p:nvSpPr>
          <p:cNvPr id="10244" name="Line 3"/>
          <p:cNvSpPr>
            <a:spLocks noChangeShapeType="1"/>
          </p:cNvSpPr>
          <p:nvPr/>
        </p:nvSpPr>
        <p:spPr bwMode="auto">
          <a:xfrm>
            <a:off x="0" y="1773238"/>
            <a:ext cx="9144000" cy="1587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60534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755650" y="116632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>
                <a:solidFill>
                  <a:srgbClr val="FFFFFF"/>
                </a:solidFill>
                <a:latin typeface="Tahoma" pitchFamily="34" charset="0"/>
              </a:rPr>
              <a:t>Recruitment methods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072063" y="6500813"/>
            <a:ext cx="4286250" cy="1498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spc="-150" dirty="0">
              <a:solidFill>
                <a:srgbClr val="FFFF00"/>
              </a:solidFill>
              <a:latin typeface="Times New Roman" pitchFamily="16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spc="-150" dirty="0">
              <a:solidFill>
                <a:srgbClr val="FFFFFF"/>
              </a:solidFill>
              <a:latin typeface="Tahoma" pitchFamily="32" charset="0"/>
            </a:endParaRPr>
          </a:p>
        </p:txBody>
      </p:sp>
      <p:sp>
        <p:nvSpPr>
          <p:cNvPr id="12292" name="Line 3"/>
          <p:cNvSpPr>
            <a:spLocks noChangeShapeType="1"/>
          </p:cNvSpPr>
          <p:nvPr/>
        </p:nvSpPr>
        <p:spPr bwMode="auto">
          <a:xfrm>
            <a:off x="69850" y="1412776"/>
            <a:ext cx="9144000" cy="1587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29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2000250"/>
            <a:ext cx="3514725" cy="2519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294" name="Rectangle 5"/>
          <p:cNvSpPr>
            <a:spLocks noChangeArrowheads="1"/>
          </p:cNvSpPr>
          <p:nvPr/>
        </p:nvSpPr>
        <p:spPr bwMode="auto">
          <a:xfrm>
            <a:off x="107504" y="4786313"/>
            <a:ext cx="4178746" cy="118712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200" dirty="0" smtClean="0">
                <a:solidFill>
                  <a:srgbClr val="FFFF00"/>
                </a:solidFill>
              </a:rPr>
              <a:t> Recruited </a:t>
            </a:r>
            <a:r>
              <a:rPr lang="en-GB" sz="2200" dirty="0">
                <a:solidFill>
                  <a:srgbClr val="FFFF00"/>
                </a:solidFill>
              </a:rPr>
              <a:t>from  </a:t>
            </a:r>
            <a:r>
              <a:rPr lang="en-GB" sz="2200" dirty="0" smtClean="0">
                <a:solidFill>
                  <a:srgbClr val="FFFF00"/>
                </a:solidFill>
              </a:rPr>
              <a:t>13 hospitals </a:t>
            </a:r>
            <a:endParaRPr lang="en-GB" sz="2200" dirty="0">
              <a:solidFill>
                <a:srgbClr val="FFFF00"/>
              </a:solidFill>
            </a:endParaRPr>
          </a:p>
          <a:p>
            <a:pPr>
              <a:spcBef>
                <a:spcPts val="60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200" dirty="0" smtClean="0">
                <a:solidFill>
                  <a:srgbClr val="FFFF00"/>
                </a:solidFill>
              </a:rPr>
              <a:t> Duration </a:t>
            </a:r>
            <a:r>
              <a:rPr lang="en-GB" sz="2200" dirty="0">
                <a:solidFill>
                  <a:srgbClr val="FFFF00"/>
                </a:solidFill>
              </a:rPr>
              <a:t>of recruitment: 3 </a:t>
            </a:r>
            <a:r>
              <a:rPr lang="en-GB" sz="2200" dirty="0" smtClean="0">
                <a:solidFill>
                  <a:srgbClr val="FFFF00"/>
                </a:solidFill>
              </a:rPr>
              <a:t>years, </a:t>
            </a:r>
            <a:r>
              <a:rPr lang="en-GB" sz="2200" dirty="0">
                <a:solidFill>
                  <a:srgbClr val="FFFF00"/>
                </a:solidFill>
              </a:rPr>
              <a:t>8 </a:t>
            </a:r>
            <a:r>
              <a:rPr lang="en-GB" sz="2200" dirty="0" smtClean="0">
                <a:solidFill>
                  <a:srgbClr val="FFFF00"/>
                </a:solidFill>
              </a:rPr>
              <a:t>months</a:t>
            </a:r>
            <a:endParaRPr lang="en-GB" sz="2200" dirty="0">
              <a:solidFill>
                <a:srgbClr val="FFFF00"/>
              </a:solidFill>
            </a:endParaRPr>
          </a:p>
        </p:txBody>
      </p:sp>
      <p:graphicFrame>
        <p:nvGraphicFramePr>
          <p:cNvPr id="13318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695693"/>
              </p:ext>
            </p:extLst>
          </p:nvPr>
        </p:nvGraphicFramePr>
        <p:xfrm>
          <a:off x="4241770" y="1556792"/>
          <a:ext cx="4286280" cy="5217572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2928958"/>
                <a:gridCol w="1357322"/>
              </a:tblGrid>
              <a:tr h="0">
                <a:tc>
                  <a:txBody>
                    <a:bodyPr/>
                    <a:lstStyle/>
                    <a:p>
                      <a:pPr marL="108000" marR="0" lvl="0" indent="0" algn="l" defTabSz="449263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</a:rPr>
                        <a:t>Recruitment Methods</a:t>
                      </a:r>
                      <a:endParaRPr kumimoji="0" lang="en-GB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ahoma" pitchFamily="32" charset="0"/>
                        <a:cs typeface="Lucida Sans Unicode" charset="0"/>
                      </a:endParaRPr>
                    </a:p>
                  </a:txBody>
                  <a:tcPr marL="68400" marR="68400" marT="0" marB="0" anchor="ctr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marR="0" lvl="0" indent="0" algn="l" defTabSz="449263" rtl="0" eaLnBrk="1" fontAlgn="base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en-GB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2" charset="0"/>
                          <a:cs typeface="Lucida Sans Unicode" charset="0"/>
                        </a:rPr>
                        <a:t>N=785</a:t>
                      </a:r>
                      <a:endParaRPr kumimoji="0" lang="en-GB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marL="108000" marR="0" lvl="0" indent="0" algn="l" defTabSz="449263" rtl="0" eaLnBrk="1" fontAlgn="base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</a:rPr>
                        <a:t>No. (%)</a:t>
                      </a:r>
                    </a:p>
                  </a:txBody>
                  <a:tcPr marL="68400" marR="68400" marT="0" marB="0" anchor="ctr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612">
                <a:tc>
                  <a:txBody>
                    <a:bodyPr/>
                    <a:lstStyle/>
                    <a:p>
                      <a:pPr marL="288000" marR="0" lvl="0" indent="0" algn="l" defTabSz="449263" rtl="0" eaLnBrk="1" fontAlgn="base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Midwife referral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2" charset="0"/>
                        <a:ea typeface="Lucida Sans Unicode" charset="0"/>
                        <a:cs typeface="Lucida Sans Unicode" charset="0"/>
                      </a:endParaRPr>
                    </a:p>
                  </a:txBody>
                  <a:tcPr marL="68400" marR="68400" marT="0" marB="0" anchor="ctr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marR="0" lvl="0" indent="0" algn="l" defTabSz="449263" rtl="0" eaLnBrk="1" fontAlgn="base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544 (69.3%)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2" charset="0"/>
                        <a:ea typeface="Lucida Sans Unicode" charset="0"/>
                        <a:cs typeface="Lucida Sans Unicode" charset="0"/>
                      </a:endParaRPr>
                    </a:p>
                  </a:txBody>
                  <a:tcPr marL="68400" marR="68400" marT="0" marB="0" anchor="ctr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612">
                <a:tc>
                  <a:txBody>
                    <a:bodyPr/>
                    <a:lstStyle/>
                    <a:p>
                      <a:pPr marL="288000" marR="0" lvl="0" indent="0" algn="l" defTabSz="449263" rtl="0" eaLnBrk="1" fontAlgn="base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Direct calling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2" charset="0"/>
                        <a:ea typeface="Lucida Sans Unicode" charset="0"/>
                        <a:cs typeface="Lucida Sans Unicode" charset="0"/>
                      </a:endParaRPr>
                    </a:p>
                  </a:txBody>
                  <a:tcPr marL="68400" marR="68400" marT="0" marB="0" anchor="ctr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marR="0" lvl="0" indent="0" algn="l" defTabSz="449263" rtl="0" eaLnBrk="1" fontAlgn="base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213 (27.1%)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2" charset="0"/>
                        <a:ea typeface="Lucida Sans Unicode" charset="0"/>
                        <a:cs typeface="Lucida Sans Unicode" charset="0"/>
                      </a:endParaRPr>
                    </a:p>
                  </a:txBody>
                  <a:tcPr marL="68400" marR="68400" marT="0" marB="0" anchor="ctr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8482">
                <a:tc>
                  <a:txBody>
                    <a:bodyPr/>
                    <a:lstStyle/>
                    <a:p>
                      <a:pPr marL="288000" marR="0" lvl="0" indent="0" algn="l" defTabSz="449263" rtl="0" eaLnBrk="1" fontAlgn="base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questionnaire at ultrasound scan</a:t>
                      </a:r>
                    </a:p>
                  </a:txBody>
                  <a:tcPr marL="68400" marR="68400" marT="0" marB="0" anchor="ctr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marR="0" lvl="0" indent="0" algn="l" defTabSz="449263" rtl="0" eaLnBrk="1" fontAlgn="base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11 (1.4%)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2" charset="0"/>
                        <a:ea typeface="Lucida Sans Unicode" charset="0"/>
                        <a:cs typeface="Lucida Sans Unicode" charset="0"/>
                      </a:endParaRPr>
                    </a:p>
                  </a:txBody>
                  <a:tcPr marL="68400" marR="68400" marT="0" marB="0" anchor="ctr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8482">
                <a:tc>
                  <a:txBody>
                    <a:bodyPr/>
                    <a:lstStyle/>
                    <a:p>
                      <a:pPr marL="288000" marR="0" lvl="0" indent="0" algn="l" defTabSz="449263" rtl="0" eaLnBrk="1" fontAlgn="base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flyer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2" charset="0"/>
                        <a:ea typeface="Lucida Sans Unicode" charset="0"/>
                        <a:cs typeface="Lucida Sans Unicode" charset="0"/>
                      </a:endParaRPr>
                    </a:p>
                  </a:txBody>
                  <a:tcPr marL="68400" marR="68400" marT="0" marB="0" anchor="ctr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marR="0" lvl="0" indent="0" algn="l" defTabSz="449263" rtl="0" eaLnBrk="1" fontAlgn="base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8 (1.0%)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2" charset="0"/>
                        <a:ea typeface="Lucida Sans Unicode" charset="0"/>
                        <a:cs typeface="Lucida Sans Unicode" charset="0"/>
                      </a:endParaRPr>
                    </a:p>
                  </a:txBody>
                  <a:tcPr marL="68400" marR="68400" marT="0" marB="0" anchor="ctr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8482">
                <a:tc>
                  <a:txBody>
                    <a:bodyPr/>
                    <a:lstStyle/>
                    <a:p>
                      <a:pPr marL="288000" marR="0" lvl="0" indent="0" algn="l" defTabSz="449263" rtl="0" eaLnBrk="1" fontAlgn="base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referral from other health professional	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2" charset="0"/>
                        <a:ea typeface="Lucida Sans Unicode" charset="0"/>
                        <a:cs typeface="Lucida Sans Unicode" charset="0"/>
                      </a:endParaRPr>
                    </a:p>
                  </a:txBody>
                  <a:tcPr marL="68400" marR="68400" marT="0" marB="0" anchor="ctr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marR="0" lvl="0" indent="0" algn="l" defTabSz="449263" rtl="0" eaLnBrk="1" fontAlgn="base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7 (0.9%)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2" charset="0"/>
                        <a:ea typeface="Lucida Sans Unicode" charset="0"/>
                        <a:cs typeface="Lucida Sans Unicode" charset="0"/>
                      </a:endParaRPr>
                    </a:p>
                  </a:txBody>
                  <a:tcPr marL="68400" marR="68400" marT="0" marB="0" anchor="ctr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090">
                <a:tc>
                  <a:txBody>
                    <a:bodyPr/>
                    <a:lstStyle/>
                    <a:p>
                      <a:pPr marL="288000" marR="0" lvl="0" indent="0" algn="l" defTabSz="449263" rtl="0" eaLnBrk="1" fontAlgn="base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poster	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2" charset="0"/>
                        <a:ea typeface="Lucida Sans Unicode" charset="0"/>
                        <a:cs typeface="Lucida Sans Unicode" charset="0"/>
                      </a:endParaRPr>
                    </a:p>
                  </a:txBody>
                  <a:tcPr marL="68400" marR="68400" marT="0" marB="0" anchor="ctr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marR="0" lvl="0" indent="0" algn="l" defTabSz="449263" rtl="0" eaLnBrk="1" fontAlgn="base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 (0.3%)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2" charset="0"/>
                        <a:ea typeface="Lucida Sans Unicode" charset="0"/>
                        <a:cs typeface="Lucida Sans Unicode" charset="0"/>
                      </a:endParaRPr>
                    </a:p>
                  </a:txBody>
                  <a:tcPr marL="68400" marR="68400" marT="0" marB="0" anchor="ctr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90219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ahoma"/>
        <a:ea typeface="Lucida Sans Unicode"/>
        <a:cs typeface="Lucida Sans Unicode"/>
      </a:majorFont>
      <a:minorFont>
        <a:latin typeface="Tahoma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3729</TotalTime>
  <Words>1108</Words>
  <Application>Microsoft Macintosh PowerPoint</Application>
  <PresentationFormat>On-screen Show (4:3)</PresentationFormat>
  <Paragraphs>252</Paragraphs>
  <Slides>20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Other key findings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BACKGROUND</dc:title>
  <dc:creator>McEwen</dc:creator>
  <cp:lastModifiedBy>Monique Tomlinson</cp:lastModifiedBy>
  <cp:revision>384</cp:revision>
  <cp:lastPrinted>2014-04-09T11:18:11Z</cp:lastPrinted>
  <dcterms:created xsi:type="dcterms:W3CDTF">2001-08-01T09:51:45Z</dcterms:created>
  <dcterms:modified xsi:type="dcterms:W3CDTF">2014-06-12T14:01:21Z</dcterms:modified>
</cp:coreProperties>
</file>