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  <p:sldId id="274" r:id="rId9"/>
    <p:sldId id="275" r:id="rId10"/>
    <p:sldId id="276" r:id="rId11"/>
    <p:sldId id="277" r:id="rId12"/>
    <p:sldId id="278" r:id="rId13"/>
    <p:sldId id="271" r:id="rId14"/>
    <p:sldId id="267" r:id="rId15"/>
    <p:sldId id="268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F8CA-3670-485D-BF30-649629FDD429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ECC77-81DA-4258-8601-0EDD5C008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8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839BBC-BA11-431C-B429-CE8FC4B658C0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7993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804B3-DD70-44B4-B863-845FFA9AD568}" type="slidenum">
              <a:rPr lang="en-US"/>
              <a:pPr/>
              <a:t>11</a:t>
            </a:fld>
            <a:endParaRPr lang="en-US"/>
          </a:p>
        </p:txBody>
      </p:sp>
      <p:sp>
        <p:nvSpPr>
          <p:cNvPr id="222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7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F9AD54-5D8F-4F07-9694-7ADC10776ED3}" type="slidenum">
              <a:rPr lang="en-US"/>
              <a:pPr/>
              <a:t>12</a:t>
            </a:fld>
            <a:endParaRPr lang="en-US"/>
          </a:p>
        </p:txBody>
      </p:sp>
      <p:sp>
        <p:nvSpPr>
          <p:cNvPr id="222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59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7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7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18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7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1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1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7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5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54EBA-DB4D-4014-8EC6-C78BBD8EC96A}" type="datetimeFigureOut">
              <a:rPr lang="en-GB" smtClean="0"/>
              <a:t>11/06/2014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3F4D-439F-4D0D-AC65-561054C47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13730" y="135012"/>
            <a:ext cx="5739627" cy="1545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53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764704"/>
            <a:ext cx="3391440" cy="468492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06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027EA0-1775-45E2-B9A4-930566258BE5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Addiction to cigarettes</a:t>
            </a:r>
            <a:endParaRPr lang="en-US" altLang="en-US" smtClean="0"/>
          </a:p>
        </p:txBody>
      </p:sp>
      <p:pic>
        <p:nvPicPr>
          <p:cNvPr id="22532" name="Picture 3" descr="mesolimbi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133600"/>
            <a:ext cx="4319588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5076825" y="1412875"/>
            <a:ext cx="3600450" cy="2016125"/>
          </a:xfrm>
          <a:prstGeom prst="cloudCallout">
            <a:avLst>
              <a:gd name="adj1" fmla="val -105644"/>
              <a:gd name="adj2" fmla="val 937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really want to stop smoking: it’s costing me money and it will probably kill me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5435600" y="4797425"/>
            <a:ext cx="3240088" cy="1657350"/>
          </a:xfrm>
          <a:prstGeom prst="cloudCallout">
            <a:avLst>
              <a:gd name="adj1" fmla="val -126333"/>
              <a:gd name="adj2" fmla="val -96074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Just smoke!</a:t>
            </a:r>
            <a:endParaRPr lang="en-US" altLang="en-US" sz="3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6984206" y="3456678"/>
            <a:ext cx="287337" cy="360362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6989570" y="4384438"/>
            <a:ext cx="288925" cy="358775"/>
          </a:xfrm>
          <a:prstGeom prst="upArrow">
            <a:avLst>
              <a:gd name="adj1" fmla="val 50000"/>
              <a:gd name="adj2" fmla="val 310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>
            <a:off x="6443663" y="3860800"/>
            <a:ext cx="1368425" cy="576263"/>
          </a:xfrm>
          <a:prstGeom prst="irregularSeal2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1553495"/>
            <a:ext cx="1805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Human brain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738" y="5301208"/>
            <a:ext cx="177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Animal brain</a:t>
            </a:r>
            <a:endParaRPr lang="en-GB" sz="2400" dirty="0"/>
          </a:p>
        </p:txBody>
      </p:sp>
      <p:sp>
        <p:nvSpPr>
          <p:cNvPr id="3" name="Down Arrow 2"/>
          <p:cNvSpPr/>
          <p:nvPr/>
        </p:nvSpPr>
        <p:spPr>
          <a:xfrm rot="19291641">
            <a:off x="1643442" y="1899537"/>
            <a:ext cx="576064" cy="1269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3709112">
            <a:off x="1840927" y="4163623"/>
            <a:ext cx="576064" cy="126982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  <p:bldP spid="22535" grpId="0" animBg="1"/>
      <p:bldP spid="22536" grpId="0" animBg="1"/>
      <p:bldP spid="225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B647-327C-47FF-8CE1-5E83C93C9781}" type="slidenum">
              <a:rPr lang="en-US"/>
              <a:pPr/>
              <a:t>11</a:t>
            </a:fld>
            <a:endParaRPr lang="en-US"/>
          </a:p>
        </p:txBody>
      </p:sp>
      <p:sp>
        <p:nvSpPr>
          <p:cNvPr id="222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97825" cy="114300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When the urge is stronger than resolve and cigarettes are available, a lapse will occur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223107" name="Line 3"/>
          <p:cNvSpPr>
            <a:spLocks noChangeShapeType="1"/>
          </p:cNvSpPr>
          <p:nvPr/>
        </p:nvSpPr>
        <p:spPr bwMode="auto">
          <a:xfrm>
            <a:off x="977900" y="1955800"/>
            <a:ext cx="0" cy="3263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3108" name="Line 4"/>
          <p:cNvSpPr>
            <a:spLocks noChangeShapeType="1"/>
          </p:cNvSpPr>
          <p:nvPr/>
        </p:nvSpPr>
        <p:spPr bwMode="auto">
          <a:xfrm flipH="1">
            <a:off x="992188" y="5170488"/>
            <a:ext cx="7302500" cy="2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3109" name="Freeform 5"/>
          <p:cNvSpPr>
            <a:spLocks/>
          </p:cNvSpPr>
          <p:nvPr/>
        </p:nvSpPr>
        <p:spPr bwMode="auto">
          <a:xfrm>
            <a:off x="1231900" y="2235200"/>
            <a:ext cx="5854700" cy="2476500"/>
          </a:xfrm>
          <a:custGeom>
            <a:avLst/>
            <a:gdLst>
              <a:gd name="T0" fmla="*/ 0 w 3688"/>
              <a:gd name="T1" fmla="*/ 0 h 1560"/>
              <a:gd name="T2" fmla="*/ 128 w 3688"/>
              <a:gd name="T3" fmla="*/ 120 h 1560"/>
              <a:gd name="T4" fmla="*/ 216 w 3688"/>
              <a:gd name="T5" fmla="*/ 104 h 1560"/>
              <a:gd name="T6" fmla="*/ 264 w 3688"/>
              <a:gd name="T7" fmla="*/ 304 h 1560"/>
              <a:gd name="T8" fmla="*/ 312 w 3688"/>
              <a:gd name="T9" fmla="*/ 344 h 1560"/>
              <a:gd name="T10" fmla="*/ 352 w 3688"/>
              <a:gd name="T11" fmla="*/ 232 h 1560"/>
              <a:gd name="T12" fmla="*/ 400 w 3688"/>
              <a:gd name="T13" fmla="*/ 312 h 1560"/>
              <a:gd name="T14" fmla="*/ 544 w 3688"/>
              <a:gd name="T15" fmla="*/ 384 h 1560"/>
              <a:gd name="T16" fmla="*/ 656 w 3688"/>
              <a:gd name="T17" fmla="*/ 312 h 1560"/>
              <a:gd name="T18" fmla="*/ 720 w 3688"/>
              <a:gd name="T19" fmla="*/ 592 h 1560"/>
              <a:gd name="T20" fmla="*/ 848 w 3688"/>
              <a:gd name="T21" fmla="*/ 400 h 1560"/>
              <a:gd name="T22" fmla="*/ 912 w 3688"/>
              <a:gd name="T23" fmla="*/ 520 h 1560"/>
              <a:gd name="T24" fmla="*/ 1024 w 3688"/>
              <a:gd name="T25" fmla="*/ 568 h 1560"/>
              <a:gd name="T26" fmla="*/ 1120 w 3688"/>
              <a:gd name="T27" fmla="*/ 688 h 1560"/>
              <a:gd name="T28" fmla="*/ 1184 w 3688"/>
              <a:gd name="T29" fmla="*/ 712 h 1560"/>
              <a:gd name="T30" fmla="*/ 1328 w 3688"/>
              <a:gd name="T31" fmla="*/ 600 h 1560"/>
              <a:gd name="T32" fmla="*/ 1440 w 3688"/>
              <a:gd name="T33" fmla="*/ 816 h 1560"/>
              <a:gd name="T34" fmla="*/ 1632 w 3688"/>
              <a:gd name="T35" fmla="*/ 888 h 1560"/>
              <a:gd name="T36" fmla="*/ 1840 w 3688"/>
              <a:gd name="T37" fmla="*/ 1008 h 1560"/>
              <a:gd name="T38" fmla="*/ 1880 w 3688"/>
              <a:gd name="T39" fmla="*/ 1184 h 1560"/>
              <a:gd name="T40" fmla="*/ 1912 w 3688"/>
              <a:gd name="T41" fmla="*/ 1408 h 1560"/>
              <a:gd name="T42" fmla="*/ 2040 w 3688"/>
              <a:gd name="T43" fmla="*/ 1104 h 1560"/>
              <a:gd name="T44" fmla="*/ 2168 w 3688"/>
              <a:gd name="T45" fmla="*/ 1280 h 1560"/>
              <a:gd name="T46" fmla="*/ 2448 w 3688"/>
              <a:gd name="T47" fmla="*/ 1184 h 1560"/>
              <a:gd name="T48" fmla="*/ 2584 w 3688"/>
              <a:gd name="T49" fmla="*/ 1224 h 1560"/>
              <a:gd name="T50" fmla="*/ 2792 w 3688"/>
              <a:gd name="T51" fmla="*/ 944 h 1560"/>
              <a:gd name="T52" fmla="*/ 2904 w 3688"/>
              <a:gd name="T53" fmla="*/ 1056 h 1560"/>
              <a:gd name="T54" fmla="*/ 3128 w 3688"/>
              <a:gd name="T55" fmla="*/ 840 h 1560"/>
              <a:gd name="T56" fmla="*/ 3280 w 3688"/>
              <a:gd name="T57" fmla="*/ 1328 h 1560"/>
              <a:gd name="T58" fmla="*/ 3536 w 3688"/>
              <a:gd name="T59" fmla="*/ 1216 h 1560"/>
              <a:gd name="T60" fmla="*/ 3688 w 3688"/>
              <a:gd name="T61" fmla="*/ 156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88" h="1560">
                <a:moveTo>
                  <a:pt x="0" y="0"/>
                </a:moveTo>
                <a:cubicBezTo>
                  <a:pt x="46" y="51"/>
                  <a:pt x="92" y="103"/>
                  <a:pt x="128" y="120"/>
                </a:cubicBezTo>
                <a:cubicBezTo>
                  <a:pt x="164" y="137"/>
                  <a:pt x="193" y="73"/>
                  <a:pt x="216" y="104"/>
                </a:cubicBezTo>
                <a:cubicBezTo>
                  <a:pt x="239" y="135"/>
                  <a:pt x="248" y="264"/>
                  <a:pt x="264" y="304"/>
                </a:cubicBezTo>
                <a:cubicBezTo>
                  <a:pt x="280" y="344"/>
                  <a:pt x="297" y="356"/>
                  <a:pt x="312" y="344"/>
                </a:cubicBezTo>
                <a:cubicBezTo>
                  <a:pt x="327" y="332"/>
                  <a:pt x="337" y="237"/>
                  <a:pt x="352" y="232"/>
                </a:cubicBezTo>
                <a:cubicBezTo>
                  <a:pt x="367" y="227"/>
                  <a:pt x="368" y="287"/>
                  <a:pt x="400" y="312"/>
                </a:cubicBezTo>
                <a:cubicBezTo>
                  <a:pt x="432" y="337"/>
                  <a:pt x="501" y="384"/>
                  <a:pt x="544" y="384"/>
                </a:cubicBezTo>
                <a:cubicBezTo>
                  <a:pt x="587" y="384"/>
                  <a:pt x="627" y="277"/>
                  <a:pt x="656" y="312"/>
                </a:cubicBezTo>
                <a:cubicBezTo>
                  <a:pt x="685" y="347"/>
                  <a:pt x="688" y="577"/>
                  <a:pt x="720" y="592"/>
                </a:cubicBezTo>
                <a:cubicBezTo>
                  <a:pt x="752" y="607"/>
                  <a:pt x="816" y="412"/>
                  <a:pt x="848" y="400"/>
                </a:cubicBezTo>
                <a:cubicBezTo>
                  <a:pt x="880" y="388"/>
                  <a:pt x="883" y="492"/>
                  <a:pt x="912" y="520"/>
                </a:cubicBezTo>
                <a:cubicBezTo>
                  <a:pt x="941" y="548"/>
                  <a:pt x="989" y="540"/>
                  <a:pt x="1024" y="568"/>
                </a:cubicBezTo>
                <a:cubicBezTo>
                  <a:pt x="1059" y="596"/>
                  <a:pt x="1093" y="664"/>
                  <a:pt x="1120" y="688"/>
                </a:cubicBezTo>
                <a:cubicBezTo>
                  <a:pt x="1147" y="712"/>
                  <a:pt x="1149" y="727"/>
                  <a:pt x="1184" y="712"/>
                </a:cubicBezTo>
                <a:cubicBezTo>
                  <a:pt x="1219" y="697"/>
                  <a:pt x="1285" y="583"/>
                  <a:pt x="1328" y="600"/>
                </a:cubicBezTo>
                <a:cubicBezTo>
                  <a:pt x="1371" y="617"/>
                  <a:pt x="1389" y="768"/>
                  <a:pt x="1440" y="816"/>
                </a:cubicBezTo>
                <a:cubicBezTo>
                  <a:pt x="1491" y="864"/>
                  <a:pt x="1565" y="856"/>
                  <a:pt x="1632" y="888"/>
                </a:cubicBezTo>
                <a:cubicBezTo>
                  <a:pt x="1699" y="920"/>
                  <a:pt x="1799" y="959"/>
                  <a:pt x="1840" y="1008"/>
                </a:cubicBezTo>
                <a:cubicBezTo>
                  <a:pt x="1881" y="1057"/>
                  <a:pt x="1868" y="1117"/>
                  <a:pt x="1880" y="1184"/>
                </a:cubicBezTo>
                <a:cubicBezTo>
                  <a:pt x="1892" y="1251"/>
                  <a:pt x="1885" y="1421"/>
                  <a:pt x="1912" y="1408"/>
                </a:cubicBezTo>
                <a:cubicBezTo>
                  <a:pt x="1939" y="1395"/>
                  <a:pt x="1997" y="1125"/>
                  <a:pt x="2040" y="1104"/>
                </a:cubicBezTo>
                <a:cubicBezTo>
                  <a:pt x="2083" y="1083"/>
                  <a:pt x="2100" y="1267"/>
                  <a:pt x="2168" y="1280"/>
                </a:cubicBezTo>
                <a:cubicBezTo>
                  <a:pt x="2236" y="1293"/>
                  <a:pt x="2379" y="1193"/>
                  <a:pt x="2448" y="1184"/>
                </a:cubicBezTo>
                <a:cubicBezTo>
                  <a:pt x="2517" y="1175"/>
                  <a:pt x="2527" y="1264"/>
                  <a:pt x="2584" y="1224"/>
                </a:cubicBezTo>
                <a:cubicBezTo>
                  <a:pt x="2641" y="1184"/>
                  <a:pt x="2739" y="972"/>
                  <a:pt x="2792" y="944"/>
                </a:cubicBezTo>
                <a:cubicBezTo>
                  <a:pt x="2845" y="916"/>
                  <a:pt x="2848" y="1073"/>
                  <a:pt x="2904" y="1056"/>
                </a:cubicBezTo>
                <a:cubicBezTo>
                  <a:pt x="2960" y="1039"/>
                  <a:pt x="3065" y="795"/>
                  <a:pt x="3128" y="840"/>
                </a:cubicBezTo>
                <a:cubicBezTo>
                  <a:pt x="3191" y="885"/>
                  <a:pt x="3212" y="1265"/>
                  <a:pt x="3280" y="1328"/>
                </a:cubicBezTo>
                <a:cubicBezTo>
                  <a:pt x="3348" y="1391"/>
                  <a:pt x="3468" y="1177"/>
                  <a:pt x="3536" y="1216"/>
                </a:cubicBezTo>
                <a:cubicBezTo>
                  <a:pt x="3604" y="1255"/>
                  <a:pt x="3625" y="1553"/>
                  <a:pt x="3688" y="156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3110" name="Freeform 6"/>
          <p:cNvSpPr>
            <a:spLocks/>
          </p:cNvSpPr>
          <p:nvPr/>
        </p:nvSpPr>
        <p:spPr bwMode="auto">
          <a:xfrm>
            <a:off x="1244600" y="2743200"/>
            <a:ext cx="5816600" cy="2135188"/>
          </a:xfrm>
          <a:custGeom>
            <a:avLst/>
            <a:gdLst>
              <a:gd name="T0" fmla="*/ 0 w 3664"/>
              <a:gd name="T1" fmla="*/ 0 h 1345"/>
              <a:gd name="T2" fmla="*/ 152 w 3664"/>
              <a:gd name="T3" fmla="*/ 704 h 1345"/>
              <a:gd name="T4" fmla="*/ 296 w 3664"/>
              <a:gd name="T5" fmla="*/ 392 h 1345"/>
              <a:gd name="T6" fmla="*/ 400 w 3664"/>
              <a:gd name="T7" fmla="*/ 632 h 1345"/>
              <a:gd name="T8" fmla="*/ 680 w 3664"/>
              <a:gd name="T9" fmla="*/ 600 h 1345"/>
              <a:gd name="T10" fmla="*/ 840 w 3664"/>
              <a:gd name="T11" fmla="*/ 1056 h 1345"/>
              <a:gd name="T12" fmla="*/ 968 w 3664"/>
              <a:gd name="T13" fmla="*/ 456 h 1345"/>
              <a:gd name="T14" fmla="*/ 1144 w 3664"/>
              <a:gd name="T15" fmla="*/ 768 h 1345"/>
              <a:gd name="T16" fmla="*/ 1296 w 3664"/>
              <a:gd name="T17" fmla="*/ 792 h 1345"/>
              <a:gd name="T18" fmla="*/ 1472 w 3664"/>
              <a:gd name="T19" fmla="*/ 1064 h 1345"/>
              <a:gd name="T20" fmla="*/ 1696 w 3664"/>
              <a:gd name="T21" fmla="*/ 1024 h 1345"/>
              <a:gd name="T22" fmla="*/ 1848 w 3664"/>
              <a:gd name="T23" fmla="*/ 1128 h 1345"/>
              <a:gd name="T24" fmla="*/ 1968 w 3664"/>
              <a:gd name="T25" fmla="*/ 1088 h 1345"/>
              <a:gd name="T26" fmla="*/ 2360 w 3664"/>
              <a:gd name="T27" fmla="*/ 1088 h 1345"/>
              <a:gd name="T28" fmla="*/ 2560 w 3664"/>
              <a:gd name="T29" fmla="*/ 1336 h 1345"/>
              <a:gd name="T30" fmla="*/ 2776 w 3664"/>
              <a:gd name="T31" fmla="*/ 1144 h 1345"/>
              <a:gd name="T32" fmla="*/ 2936 w 3664"/>
              <a:gd name="T33" fmla="*/ 936 h 1345"/>
              <a:gd name="T34" fmla="*/ 3168 w 3664"/>
              <a:gd name="T35" fmla="*/ 1104 h 1345"/>
              <a:gd name="T36" fmla="*/ 3480 w 3664"/>
              <a:gd name="T37" fmla="*/ 1288 h 1345"/>
              <a:gd name="T38" fmla="*/ 3616 w 3664"/>
              <a:gd name="T39" fmla="*/ 1296 h 1345"/>
              <a:gd name="T40" fmla="*/ 3664 w 3664"/>
              <a:gd name="T41" fmla="*/ 1016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4" h="1345">
                <a:moveTo>
                  <a:pt x="0" y="0"/>
                </a:moveTo>
                <a:cubicBezTo>
                  <a:pt x="51" y="319"/>
                  <a:pt x="103" y="639"/>
                  <a:pt x="152" y="704"/>
                </a:cubicBezTo>
                <a:cubicBezTo>
                  <a:pt x="201" y="769"/>
                  <a:pt x="255" y="404"/>
                  <a:pt x="296" y="392"/>
                </a:cubicBezTo>
                <a:cubicBezTo>
                  <a:pt x="337" y="380"/>
                  <a:pt x="336" y="597"/>
                  <a:pt x="400" y="632"/>
                </a:cubicBezTo>
                <a:cubicBezTo>
                  <a:pt x="464" y="667"/>
                  <a:pt x="607" y="529"/>
                  <a:pt x="680" y="600"/>
                </a:cubicBezTo>
                <a:cubicBezTo>
                  <a:pt x="753" y="671"/>
                  <a:pt x="792" y="1080"/>
                  <a:pt x="840" y="1056"/>
                </a:cubicBezTo>
                <a:cubicBezTo>
                  <a:pt x="888" y="1032"/>
                  <a:pt x="917" y="504"/>
                  <a:pt x="968" y="456"/>
                </a:cubicBezTo>
                <a:cubicBezTo>
                  <a:pt x="1019" y="408"/>
                  <a:pt x="1089" y="712"/>
                  <a:pt x="1144" y="768"/>
                </a:cubicBezTo>
                <a:cubicBezTo>
                  <a:pt x="1199" y="824"/>
                  <a:pt x="1241" y="743"/>
                  <a:pt x="1296" y="792"/>
                </a:cubicBezTo>
                <a:cubicBezTo>
                  <a:pt x="1351" y="841"/>
                  <a:pt x="1405" y="1025"/>
                  <a:pt x="1472" y="1064"/>
                </a:cubicBezTo>
                <a:cubicBezTo>
                  <a:pt x="1539" y="1103"/>
                  <a:pt x="1633" y="1013"/>
                  <a:pt x="1696" y="1024"/>
                </a:cubicBezTo>
                <a:cubicBezTo>
                  <a:pt x="1759" y="1035"/>
                  <a:pt x="1803" y="1117"/>
                  <a:pt x="1848" y="1128"/>
                </a:cubicBezTo>
                <a:cubicBezTo>
                  <a:pt x="1893" y="1139"/>
                  <a:pt x="1883" y="1095"/>
                  <a:pt x="1968" y="1088"/>
                </a:cubicBezTo>
                <a:cubicBezTo>
                  <a:pt x="2053" y="1081"/>
                  <a:pt x="2261" y="1047"/>
                  <a:pt x="2360" y="1088"/>
                </a:cubicBezTo>
                <a:cubicBezTo>
                  <a:pt x="2459" y="1129"/>
                  <a:pt x="2491" y="1327"/>
                  <a:pt x="2560" y="1336"/>
                </a:cubicBezTo>
                <a:cubicBezTo>
                  <a:pt x="2629" y="1345"/>
                  <a:pt x="2713" y="1211"/>
                  <a:pt x="2776" y="1144"/>
                </a:cubicBezTo>
                <a:cubicBezTo>
                  <a:pt x="2839" y="1077"/>
                  <a:pt x="2871" y="943"/>
                  <a:pt x="2936" y="936"/>
                </a:cubicBezTo>
                <a:cubicBezTo>
                  <a:pt x="3001" y="929"/>
                  <a:pt x="3077" y="1045"/>
                  <a:pt x="3168" y="1104"/>
                </a:cubicBezTo>
                <a:cubicBezTo>
                  <a:pt x="3259" y="1163"/>
                  <a:pt x="3405" y="1256"/>
                  <a:pt x="3480" y="1288"/>
                </a:cubicBezTo>
                <a:cubicBezTo>
                  <a:pt x="3555" y="1320"/>
                  <a:pt x="3585" y="1341"/>
                  <a:pt x="3616" y="1296"/>
                </a:cubicBezTo>
                <a:cubicBezTo>
                  <a:pt x="3647" y="1251"/>
                  <a:pt x="3620" y="1076"/>
                  <a:pt x="3664" y="1016"/>
                </a:cubicBezTo>
              </a:path>
            </a:pathLst>
          </a:custGeom>
          <a:noFill/>
          <a:ln w="38100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3111" name="Text Box 7"/>
          <p:cNvSpPr txBox="1">
            <a:spLocks noChangeArrowheads="1"/>
          </p:cNvSpPr>
          <p:nvPr/>
        </p:nvSpPr>
        <p:spPr bwMode="auto">
          <a:xfrm>
            <a:off x="300038" y="2811463"/>
            <a:ext cx="458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Urge to smoke</a:t>
            </a:r>
          </a:p>
        </p:txBody>
      </p:sp>
      <p:sp>
        <p:nvSpPr>
          <p:cNvPr id="2223112" name="Text Box 8"/>
          <p:cNvSpPr txBox="1">
            <a:spLocks noChangeArrowheads="1"/>
          </p:cNvSpPr>
          <p:nvPr/>
        </p:nvSpPr>
        <p:spPr bwMode="auto">
          <a:xfrm>
            <a:off x="4289425" y="5421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Time</a:t>
            </a:r>
          </a:p>
        </p:txBody>
      </p:sp>
      <p:sp>
        <p:nvSpPr>
          <p:cNvPr id="2223113" name="Oval 9"/>
          <p:cNvSpPr>
            <a:spLocks noChangeArrowheads="1"/>
          </p:cNvSpPr>
          <p:nvPr/>
        </p:nvSpPr>
        <p:spPr bwMode="auto">
          <a:xfrm>
            <a:off x="6654800" y="4127500"/>
            <a:ext cx="800100" cy="800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23115" name="Text Box 11"/>
          <p:cNvSpPr txBox="1">
            <a:spLocks noChangeArrowheads="1"/>
          </p:cNvSpPr>
          <p:nvPr/>
        </p:nvSpPr>
        <p:spPr bwMode="auto">
          <a:xfrm>
            <a:off x="2130425" y="59928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Resolve</a:t>
            </a:r>
          </a:p>
        </p:txBody>
      </p:sp>
      <p:sp>
        <p:nvSpPr>
          <p:cNvPr id="2223116" name="Line 12"/>
          <p:cNvSpPr>
            <a:spLocks noChangeShapeType="1"/>
          </p:cNvSpPr>
          <p:nvPr/>
        </p:nvSpPr>
        <p:spPr bwMode="auto">
          <a:xfrm>
            <a:off x="1435100" y="6184900"/>
            <a:ext cx="558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3117" name="Text Box 13"/>
          <p:cNvSpPr txBox="1">
            <a:spLocks noChangeArrowheads="1"/>
          </p:cNvSpPr>
          <p:nvPr/>
        </p:nvSpPr>
        <p:spPr bwMode="auto">
          <a:xfrm>
            <a:off x="4913313" y="59690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Strength of urge</a:t>
            </a:r>
          </a:p>
        </p:txBody>
      </p:sp>
      <p:sp>
        <p:nvSpPr>
          <p:cNvPr id="2223118" name="Line 14"/>
          <p:cNvSpPr>
            <a:spLocks noChangeShapeType="1"/>
          </p:cNvSpPr>
          <p:nvPr/>
        </p:nvSpPr>
        <p:spPr bwMode="auto">
          <a:xfrm>
            <a:off x="4217988" y="6173788"/>
            <a:ext cx="558800" cy="15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3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22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22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2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3109" grpId="0" animBg="1"/>
      <p:bldP spid="2223110" grpId="0" animBg="1"/>
      <p:bldP spid="22231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7053-4CB7-4D3E-84F3-B07D92CD1BBD}" type="slidenum">
              <a:rPr lang="en-US"/>
              <a:pPr/>
              <a:t>12</a:t>
            </a:fld>
            <a:endParaRPr lang="en-US"/>
          </a:p>
        </p:txBody>
      </p:sp>
      <p:sp>
        <p:nvSpPr>
          <p:cNvPr id="222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97825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stop smoking: keep these lines apart!</a:t>
            </a:r>
            <a:endParaRPr lang="en-GB" dirty="0"/>
          </a:p>
        </p:txBody>
      </p:sp>
      <p:sp>
        <p:nvSpPr>
          <p:cNvPr id="2225155" name="Line 3"/>
          <p:cNvSpPr>
            <a:spLocks noChangeShapeType="1"/>
          </p:cNvSpPr>
          <p:nvPr/>
        </p:nvSpPr>
        <p:spPr bwMode="auto">
          <a:xfrm>
            <a:off x="977900" y="1955800"/>
            <a:ext cx="0" cy="3263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56" name="Line 4"/>
          <p:cNvSpPr>
            <a:spLocks noChangeShapeType="1"/>
          </p:cNvSpPr>
          <p:nvPr/>
        </p:nvSpPr>
        <p:spPr bwMode="auto">
          <a:xfrm flipH="1">
            <a:off x="992188" y="5170488"/>
            <a:ext cx="7302500" cy="2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57" name="Freeform 5"/>
          <p:cNvSpPr>
            <a:spLocks/>
          </p:cNvSpPr>
          <p:nvPr/>
        </p:nvSpPr>
        <p:spPr bwMode="auto">
          <a:xfrm>
            <a:off x="1231900" y="1930400"/>
            <a:ext cx="5854700" cy="2476500"/>
          </a:xfrm>
          <a:custGeom>
            <a:avLst/>
            <a:gdLst>
              <a:gd name="T0" fmla="*/ 0 w 3688"/>
              <a:gd name="T1" fmla="*/ 0 h 1560"/>
              <a:gd name="T2" fmla="*/ 128 w 3688"/>
              <a:gd name="T3" fmla="*/ 120 h 1560"/>
              <a:gd name="T4" fmla="*/ 216 w 3688"/>
              <a:gd name="T5" fmla="*/ 104 h 1560"/>
              <a:gd name="T6" fmla="*/ 264 w 3688"/>
              <a:gd name="T7" fmla="*/ 304 h 1560"/>
              <a:gd name="T8" fmla="*/ 312 w 3688"/>
              <a:gd name="T9" fmla="*/ 344 h 1560"/>
              <a:gd name="T10" fmla="*/ 352 w 3688"/>
              <a:gd name="T11" fmla="*/ 232 h 1560"/>
              <a:gd name="T12" fmla="*/ 400 w 3688"/>
              <a:gd name="T13" fmla="*/ 312 h 1560"/>
              <a:gd name="T14" fmla="*/ 544 w 3688"/>
              <a:gd name="T15" fmla="*/ 384 h 1560"/>
              <a:gd name="T16" fmla="*/ 656 w 3688"/>
              <a:gd name="T17" fmla="*/ 312 h 1560"/>
              <a:gd name="T18" fmla="*/ 720 w 3688"/>
              <a:gd name="T19" fmla="*/ 592 h 1560"/>
              <a:gd name="T20" fmla="*/ 848 w 3688"/>
              <a:gd name="T21" fmla="*/ 400 h 1560"/>
              <a:gd name="T22" fmla="*/ 912 w 3688"/>
              <a:gd name="T23" fmla="*/ 520 h 1560"/>
              <a:gd name="T24" fmla="*/ 1024 w 3688"/>
              <a:gd name="T25" fmla="*/ 568 h 1560"/>
              <a:gd name="T26" fmla="*/ 1120 w 3688"/>
              <a:gd name="T27" fmla="*/ 688 h 1560"/>
              <a:gd name="T28" fmla="*/ 1184 w 3688"/>
              <a:gd name="T29" fmla="*/ 712 h 1560"/>
              <a:gd name="T30" fmla="*/ 1328 w 3688"/>
              <a:gd name="T31" fmla="*/ 600 h 1560"/>
              <a:gd name="T32" fmla="*/ 1440 w 3688"/>
              <a:gd name="T33" fmla="*/ 816 h 1560"/>
              <a:gd name="T34" fmla="*/ 1632 w 3688"/>
              <a:gd name="T35" fmla="*/ 888 h 1560"/>
              <a:gd name="T36" fmla="*/ 1840 w 3688"/>
              <a:gd name="T37" fmla="*/ 1008 h 1560"/>
              <a:gd name="T38" fmla="*/ 1880 w 3688"/>
              <a:gd name="T39" fmla="*/ 1184 h 1560"/>
              <a:gd name="T40" fmla="*/ 1912 w 3688"/>
              <a:gd name="T41" fmla="*/ 1408 h 1560"/>
              <a:gd name="T42" fmla="*/ 2040 w 3688"/>
              <a:gd name="T43" fmla="*/ 1104 h 1560"/>
              <a:gd name="T44" fmla="*/ 2168 w 3688"/>
              <a:gd name="T45" fmla="*/ 1280 h 1560"/>
              <a:gd name="T46" fmla="*/ 2448 w 3688"/>
              <a:gd name="T47" fmla="*/ 1184 h 1560"/>
              <a:gd name="T48" fmla="*/ 2584 w 3688"/>
              <a:gd name="T49" fmla="*/ 1224 h 1560"/>
              <a:gd name="T50" fmla="*/ 2792 w 3688"/>
              <a:gd name="T51" fmla="*/ 944 h 1560"/>
              <a:gd name="T52" fmla="*/ 2904 w 3688"/>
              <a:gd name="T53" fmla="*/ 1056 h 1560"/>
              <a:gd name="T54" fmla="*/ 3128 w 3688"/>
              <a:gd name="T55" fmla="*/ 840 h 1560"/>
              <a:gd name="T56" fmla="*/ 3280 w 3688"/>
              <a:gd name="T57" fmla="*/ 1328 h 1560"/>
              <a:gd name="T58" fmla="*/ 3536 w 3688"/>
              <a:gd name="T59" fmla="*/ 1216 h 1560"/>
              <a:gd name="T60" fmla="*/ 3688 w 3688"/>
              <a:gd name="T61" fmla="*/ 156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88" h="1560">
                <a:moveTo>
                  <a:pt x="0" y="0"/>
                </a:moveTo>
                <a:cubicBezTo>
                  <a:pt x="46" y="51"/>
                  <a:pt x="92" y="103"/>
                  <a:pt x="128" y="120"/>
                </a:cubicBezTo>
                <a:cubicBezTo>
                  <a:pt x="164" y="137"/>
                  <a:pt x="193" y="73"/>
                  <a:pt x="216" y="104"/>
                </a:cubicBezTo>
                <a:cubicBezTo>
                  <a:pt x="239" y="135"/>
                  <a:pt x="248" y="264"/>
                  <a:pt x="264" y="304"/>
                </a:cubicBezTo>
                <a:cubicBezTo>
                  <a:pt x="280" y="344"/>
                  <a:pt x="297" y="356"/>
                  <a:pt x="312" y="344"/>
                </a:cubicBezTo>
                <a:cubicBezTo>
                  <a:pt x="327" y="332"/>
                  <a:pt x="337" y="237"/>
                  <a:pt x="352" y="232"/>
                </a:cubicBezTo>
                <a:cubicBezTo>
                  <a:pt x="367" y="227"/>
                  <a:pt x="368" y="287"/>
                  <a:pt x="400" y="312"/>
                </a:cubicBezTo>
                <a:cubicBezTo>
                  <a:pt x="432" y="337"/>
                  <a:pt x="501" y="384"/>
                  <a:pt x="544" y="384"/>
                </a:cubicBezTo>
                <a:cubicBezTo>
                  <a:pt x="587" y="384"/>
                  <a:pt x="627" y="277"/>
                  <a:pt x="656" y="312"/>
                </a:cubicBezTo>
                <a:cubicBezTo>
                  <a:pt x="685" y="347"/>
                  <a:pt x="688" y="577"/>
                  <a:pt x="720" y="592"/>
                </a:cubicBezTo>
                <a:cubicBezTo>
                  <a:pt x="752" y="607"/>
                  <a:pt x="816" y="412"/>
                  <a:pt x="848" y="400"/>
                </a:cubicBezTo>
                <a:cubicBezTo>
                  <a:pt x="880" y="388"/>
                  <a:pt x="883" y="492"/>
                  <a:pt x="912" y="520"/>
                </a:cubicBezTo>
                <a:cubicBezTo>
                  <a:pt x="941" y="548"/>
                  <a:pt x="989" y="540"/>
                  <a:pt x="1024" y="568"/>
                </a:cubicBezTo>
                <a:cubicBezTo>
                  <a:pt x="1059" y="596"/>
                  <a:pt x="1093" y="664"/>
                  <a:pt x="1120" y="688"/>
                </a:cubicBezTo>
                <a:cubicBezTo>
                  <a:pt x="1147" y="712"/>
                  <a:pt x="1149" y="727"/>
                  <a:pt x="1184" y="712"/>
                </a:cubicBezTo>
                <a:cubicBezTo>
                  <a:pt x="1219" y="697"/>
                  <a:pt x="1285" y="583"/>
                  <a:pt x="1328" y="600"/>
                </a:cubicBezTo>
                <a:cubicBezTo>
                  <a:pt x="1371" y="617"/>
                  <a:pt x="1389" y="768"/>
                  <a:pt x="1440" y="816"/>
                </a:cubicBezTo>
                <a:cubicBezTo>
                  <a:pt x="1491" y="864"/>
                  <a:pt x="1565" y="856"/>
                  <a:pt x="1632" y="888"/>
                </a:cubicBezTo>
                <a:cubicBezTo>
                  <a:pt x="1699" y="920"/>
                  <a:pt x="1799" y="959"/>
                  <a:pt x="1840" y="1008"/>
                </a:cubicBezTo>
                <a:cubicBezTo>
                  <a:pt x="1881" y="1057"/>
                  <a:pt x="1868" y="1117"/>
                  <a:pt x="1880" y="1184"/>
                </a:cubicBezTo>
                <a:cubicBezTo>
                  <a:pt x="1892" y="1251"/>
                  <a:pt x="1885" y="1421"/>
                  <a:pt x="1912" y="1408"/>
                </a:cubicBezTo>
                <a:cubicBezTo>
                  <a:pt x="1939" y="1395"/>
                  <a:pt x="1997" y="1125"/>
                  <a:pt x="2040" y="1104"/>
                </a:cubicBezTo>
                <a:cubicBezTo>
                  <a:pt x="2083" y="1083"/>
                  <a:pt x="2100" y="1267"/>
                  <a:pt x="2168" y="1280"/>
                </a:cubicBezTo>
                <a:cubicBezTo>
                  <a:pt x="2236" y="1293"/>
                  <a:pt x="2379" y="1193"/>
                  <a:pt x="2448" y="1184"/>
                </a:cubicBezTo>
                <a:cubicBezTo>
                  <a:pt x="2517" y="1175"/>
                  <a:pt x="2527" y="1264"/>
                  <a:pt x="2584" y="1224"/>
                </a:cubicBezTo>
                <a:cubicBezTo>
                  <a:pt x="2641" y="1184"/>
                  <a:pt x="2739" y="972"/>
                  <a:pt x="2792" y="944"/>
                </a:cubicBezTo>
                <a:cubicBezTo>
                  <a:pt x="2845" y="916"/>
                  <a:pt x="2848" y="1073"/>
                  <a:pt x="2904" y="1056"/>
                </a:cubicBezTo>
                <a:cubicBezTo>
                  <a:pt x="2960" y="1039"/>
                  <a:pt x="3065" y="795"/>
                  <a:pt x="3128" y="840"/>
                </a:cubicBezTo>
                <a:cubicBezTo>
                  <a:pt x="3191" y="885"/>
                  <a:pt x="3212" y="1265"/>
                  <a:pt x="3280" y="1328"/>
                </a:cubicBezTo>
                <a:cubicBezTo>
                  <a:pt x="3348" y="1391"/>
                  <a:pt x="3468" y="1177"/>
                  <a:pt x="3536" y="1216"/>
                </a:cubicBezTo>
                <a:cubicBezTo>
                  <a:pt x="3604" y="1255"/>
                  <a:pt x="3625" y="1553"/>
                  <a:pt x="3688" y="156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58" name="Freeform 6"/>
          <p:cNvSpPr>
            <a:spLocks/>
          </p:cNvSpPr>
          <p:nvPr/>
        </p:nvSpPr>
        <p:spPr bwMode="auto">
          <a:xfrm>
            <a:off x="1244600" y="2959100"/>
            <a:ext cx="5816600" cy="2135188"/>
          </a:xfrm>
          <a:custGeom>
            <a:avLst/>
            <a:gdLst>
              <a:gd name="T0" fmla="*/ 0 w 3664"/>
              <a:gd name="T1" fmla="*/ 0 h 1345"/>
              <a:gd name="T2" fmla="*/ 152 w 3664"/>
              <a:gd name="T3" fmla="*/ 704 h 1345"/>
              <a:gd name="T4" fmla="*/ 296 w 3664"/>
              <a:gd name="T5" fmla="*/ 392 h 1345"/>
              <a:gd name="T6" fmla="*/ 400 w 3664"/>
              <a:gd name="T7" fmla="*/ 632 h 1345"/>
              <a:gd name="T8" fmla="*/ 680 w 3664"/>
              <a:gd name="T9" fmla="*/ 600 h 1345"/>
              <a:gd name="T10" fmla="*/ 840 w 3664"/>
              <a:gd name="T11" fmla="*/ 1056 h 1345"/>
              <a:gd name="T12" fmla="*/ 968 w 3664"/>
              <a:gd name="T13" fmla="*/ 456 h 1345"/>
              <a:gd name="T14" fmla="*/ 1144 w 3664"/>
              <a:gd name="T15" fmla="*/ 768 h 1345"/>
              <a:gd name="T16" fmla="*/ 1296 w 3664"/>
              <a:gd name="T17" fmla="*/ 792 h 1345"/>
              <a:gd name="T18" fmla="*/ 1472 w 3664"/>
              <a:gd name="T19" fmla="*/ 1064 h 1345"/>
              <a:gd name="T20" fmla="*/ 1696 w 3664"/>
              <a:gd name="T21" fmla="*/ 1024 h 1345"/>
              <a:gd name="T22" fmla="*/ 1848 w 3664"/>
              <a:gd name="T23" fmla="*/ 1128 h 1345"/>
              <a:gd name="T24" fmla="*/ 1968 w 3664"/>
              <a:gd name="T25" fmla="*/ 1088 h 1345"/>
              <a:gd name="T26" fmla="*/ 2360 w 3664"/>
              <a:gd name="T27" fmla="*/ 1088 h 1345"/>
              <a:gd name="T28" fmla="*/ 2560 w 3664"/>
              <a:gd name="T29" fmla="*/ 1336 h 1345"/>
              <a:gd name="T30" fmla="*/ 2776 w 3664"/>
              <a:gd name="T31" fmla="*/ 1144 h 1345"/>
              <a:gd name="T32" fmla="*/ 2936 w 3664"/>
              <a:gd name="T33" fmla="*/ 936 h 1345"/>
              <a:gd name="T34" fmla="*/ 3168 w 3664"/>
              <a:gd name="T35" fmla="*/ 1104 h 1345"/>
              <a:gd name="T36" fmla="*/ 3480 w 3664"/>
              <a:gd name="T37" fmla="*/ 1288 h 1345"/>
              <a:gd name="T38" fmla="*/ 3616 w 3664"/>
              <a:gd name="T39" fmla="*/ 1296 h 1345"/>
              <a:gd name="T40" fmla="*/ 3664 w 3664"/>
              <a:gd name="T41" fmla="*/ 1016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4" h="1345">
                <a:moveTo>
                  <a:pt x="0" y="0"/>
                </a:moveTo>
                <a:cubicBezTo>
                  <a:pt x="51" y="319"/>
                  <a:pt x="103" y="639"/>
                  <a:pt x="152" y="704"/>
                </a:cubicBezTo>
                <a:cubicBezTo>
                  <a:pt x="201" y="769"/>
                  <a:pt x="255" y="404"/>
                  <a:pt x="296" y="392"/>
                </a:cubicBezTo>
                <a:cubicBezTo>
                  <a:pt x="337" y="380"/>
                  <a:pt x="336" y="597"/>
                  <a:pt x="400" y="632"/>
                </a:cubicBezTo>
                <a:cubicBezTo>
                  <a:pt x="464" y="667"/>
                  <a:pt x="607" y="529"/>
                  <a:pt x="680" y="600"/>
                </a:cubicBezTo>
                <a:cubicBezTo>
                  <a:pt x="753" y="671"/>
                  <a:pt x="792" y="1080"/>
                  <a:pt x="840" y="1056"/>
                </a:cubicBezTo>
                <a:cubicBezTo>
                  <a:pt x="888" y="1032"/>
                  <a:pt x="917" y="504"/>
                  <a:pt x="968" y="456"/>
                </a:cubicBezTo>
                <a:cubicBezTo>
                  <a:pt x="1019" y="408"/>
                  <a:pt x="1089" y="712"/>
                  <a:pt x="1144" y="768"/>
                </a:cubicBezTo>
                <a:cubicBezTo>
                  <a:pt x="1199" y="824"/>
                  <a:pt x="1241" y="743"/>
                  <a:pt x="1296" y="792"/>
                </a:cubicBezTo>
                <a:cubicBezTo>
                  <a:pt x="1351" y="841"/>
                  <a:pt x="1405" y="1025"/>
                  <a:pt x="1472" y="1064"/>
                </a:cubicBezTo>
                <a:cubicBezTo>
                  <a:pt x="1539" y="1103"/>
                  <a:pt x="1633" y="1013"/>
                  <a:pt x="1696" y="1024"/>
                </a:cubicBezTo>
                <a:cubicBezTo>
                  <a:pt x="1759" y="1035"/>
                  <a:pt x="1803" y="1117"/>
                  <a:pt x="1848" y="1128"/>
                </a:cubicBezTo>
                <a:cubicBezTo>
                  <a:pt x="1893" y="1139"/>
                  <a:pt x="1883" y="1095"/>
                  <a:pt x="1968" y="1088"/>
                </a:cubicBezTo>
                <a:cubicBezTo>
                  <a:pt x="2053" y="1081"/>
                  <a:pt x="2261" y="1047"/>
                  <a:pt x="2360" y="1088"/>
                </a:cubicBezTo>
                <a:cubicBezTo>
                  <a:pt x="2459" y="1129"/>
                  <a:pt x="2491" y="1327"/>
                  <a:pt x="2560" y="1336"/>
                </a:cubicBezTo>
                <a:cubicBezTo>
                  <a:pt x="2629" y="1345"/>
                  <a:pt x="2713" y="1211"/>
                  <a:pt x="2776" y="1144"/>
                </a:cubicBezTo>
                <a:cubicBezTo>
                  <a:pt x="2839" y="1077"/>
                  <a:pt x="2871" y="943"/>
                  <a:pt x="2936" y="936"/>
                </a:cubicBezTo>
                <a:cubicBezTo>
                  <a:pt x="3001" y="929"/>
                  <a:pt x="3077" y="1045"/>
                  <a:pt x="3168" y="1104"/>
                </a:cubicBezTo>
                <a:cubicBezTo>
                  <a:pt x="3259" y="1163"/>
                  <a:pt x="3405" y="1256"/>
                  <a:pt x="3480" y="1288"/>
                </a:cubicBezTo>
                <a:cubicBezTo>
                  <a:pt x="3555" y="1320"/>
                  <a:pt x="3585" y="1341"/>
                  <a:pt x="3616" y="1296"/>
                </a:cubicBezTo>
                <a:cubicBezTo>
                  <a:pt x="3647" y="1251"/>
                  <a:pt x="3620" y="1076"/>
                  <a:pt x="3664" y="1016"/>
                </a:cubicBezTo>
              </a:path>
            </a:pathLst>
          </a:custGeom>
          <a:noFill/>
          <a:ln w="38100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59" name="Text Box 7"/>
          <p:cNvSpPr txBox="1">
            <a:spLocks noChangeArrowheads="1"/>
          </p:cNvSpPr>
          <p:nvPr/>
        </p:nvSpPr>
        <p:spPr bwMode="auto">
          <a:xfrm>
            <a:off x="300038" y="2811463"/>
            <a:ext cx="458787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Urge to smoke</a:t>
            </a:r>
          </a:p>
        </p:txBody>
      </p:sp>
      <p:sp>
        <p:nvSpPr>
          <p:cNvPr id="2225160" name="Text Box 8"/>
          <p:cNvSpPr txBox="1">
            <a:spLocks noChangeArrowheads="1"/>
          </p:cNvSpPr>
          <p:nvPr/>
        </p:nvSpPr>
        <p:spPr bwMode="auto">
          <a:xfrm>
            <a:off x="4289425" y="54213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Time</a:t>
            </a:r>
          </a:p>
        </p:txBody>
      </p:sp>
      <p:sp>
        <p:nvSpPr>
          <p:cNvPr id="2225161" name="Oval 9"/>
          <p:cNvSpPr>
            <a:spLocks noChangeArrowheads="1"/>
          </p:cNvSpPr>
          <p:nvPr/>
        </p:nvSpPr>
        <p:spPr bwMode="auto">
          <a:xfrm>
            <a:off x="6654800" y="4127500"/>
            <a:ext cx="800100" cy="800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25162" name="Text Box 10"/>
          <p:cNvSpPr txBox="1">
            <a:spLocks noChangeArrowheads="1"/>
          </p:cNvSpPr>
          <p:nvPr/>
        </p:nvSpPr>
        <p:spPr bwMode="auto">
          <a:xfrm>
            <a:off x="2130425" y="59928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Resolve</a:t>
            </a:r>
          </a:p>
        </p:txBody>
      </p:sp>
      <p:sp>
        <p:nvSpPr>
          <p:cNvPr id="2225163" name="Line 11"/>
          <p:cNvSpPr>
            <a:spLocks noChangeShapeType="1"/>
          </p:cNvSpPr>
          <p:nvPr/>
        </p:nvSpPr>
        <p:spPr bwMode="auto">
          <a:xfrm>
            <a:off x="1435100" y="6184900"/>
            <a:ext cx="558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64" name="Text Box 12"/>
          <p:cNvSpPr txBox="1">
            <a:spLocks noChangeArrowheads="1"/>
          </p:cNvSpPr>
          <p:nvPr/>
        </p:nvSpPr>
        <p:spPr bwMode="auto">
          <a:xfrm>
            <a:off x="4913313" y="59690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Strength of urge</a:t>
            </a:r>
          </a:p>
        </p:txBody>
      </p:sp>
      <p:sp>
        <p:nvSpPr>
          <p:cNvPr id="2225165" name="Line 13"/>
          <p:cNvSpPr>
            <a:spLocks noChangeShapeType="1"/>
          </p:cNvSpPr>
          <p:nvPr/>
        </p:nvSpPr>
        <p:spPr bwMode="auto">
          <a:xfrm>
            <a:off x="4217988" y="6173788"/>
            <a:ext cx="558800" cy="15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66" name="Line 14"/>
          <p:cNvSpPr>
            <a:spLocks noChangeShapeType="1"/>
          </p:cNvSpPr>
          <p:nvPr/>
        </p:nvSpPr>
        <p:spPr bwMode="auto">
          <a:xfrm>
            <a:off x="1993900" y="28321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67" name="Line 15"/>
          <p:cNvSpPr>
            <a:spLocks noChangeShapeType="1"/>
          </p:cNvSpPr>
          <p:nvPr/>
        </p:nvSpPr>
        <p:spPr bwMode="auto">
          <a:xfrm>
            <a:off x="3240088" y="3290888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5168" name="Line 16"/>
          <p:cNvSpPr>
            <a:spLocks noChangeShapeType="1"/>
          </p:cNvSpPr>
          <p:nvPr/>
        </p:nvSpPr>
        <p:spPr bwMode="auto">
          <a:xfrm>
            <a:off x="5311775" y="4092575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7858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Ingredients in the SmokeFree Formula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263227"/>
              </p:ext>
            </p:extLst>
          </p:nvPr>
        </p:nvGraphicFramePr>
        <p:xfrm>
          <a:off x="-1" y="1600200"/>
          <a:ext cx="91440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286"/>
                <a:gridCol w="924012"/>
                <a:gridCol w="2138503"/>
                <a:gridCol w="930729"/>
                <a:gridCol w="2041071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Ingredient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Rating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Ingredient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Rating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Ingredient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Rating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In-person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support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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Abrupt stop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(vs gradual)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breathing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NRT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(supported)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Identity change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Exercise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Champix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Avoiding smokers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Isometric exercise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Zyban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Avoiding alcohol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Mental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exercises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Cytisine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Changing routine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Healthy snacks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Quitline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Keep busy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Go to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bed early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One day at a time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Get rid of cigs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SMS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support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Tell others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Smartphone app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Book or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booklet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Quit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together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E-cigs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Count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savings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Glucose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FF0000"/>
                          </a:solidFill>
                          <a:sym typeface="Wingdings"/>
                        </a:rPr>
                        <a:t>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9097" y="6245225"/>
            <a:ext cx="427703" cy="476250"/>
          </a:xfrm>
        </p:spPr>
        <p:txBody>
          <a:bodyPr/>
          <a:lstStyle/>
          <a:p>
            <a:pPr>
              <a:defRPr/>
            </a:pPr>
            <a:fld id="{9E5B37CA-31E3-4E7D-932A-F757CA3ED54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218" y="6211669"/>
            <a:ext cx="26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</a:t>
            </a:r>
            <a:r>
              <a:rPr lang="en-GB" dirty="0" smtClean="0"/>
              <a:t> Strong evidence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05432" y="6226698"/>
            <a:ext cx="298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</a:t>
            </a:r>
            <a:r>
              <a:rPr lang="en-GB" dirty="0" smtClean="0"/>
              <a:t> Moderate evidence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91314" y="6211669"/>
            <a:ext cx="262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Wingdings"/>
              </a:rPr>
              <a:t></a:t>
            </a:r>
            <a:r>
              <a:rPr lang="en-GB" dirty="0" smtClean="0"/>
              <a:t> Some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8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www.smokefreeformula.com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64777" cy="436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5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ingredients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05" y="1340768"/>
            <a:ext cx="6049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Publication schedule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33487"/>
              </p:ext>
            </p:extLst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Version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January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UK, Australian, NZ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August 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Spanish, German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</a:t>
                      </a:r>
                      <a:r>
                        <a:rPr lang="en-GB" baseline="0" dirty="0" smtClean="0"/>
                        <a:t> 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Dutch, Russian, Norwegian,</a:t>
                      </a:r>
                      <a:r>
                        <a:rPr lang="en-GB" baseline="0" dirty="0" smtClean="0"/>
                        <a:t> Romanian, US, </a:t>
                      </a:r>
                      <a:r>
                        <a:rPr lang="en-GB" baseline="0" dirty="0" smtClean="0"/>
                        <a:t>Canadian, Turkish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1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GB" dirty="0" smtClean="0"/>
              <a:t>Thanks for listening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2618474"/>
            <a:ext cx="5961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Questions and discussion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804" y="4023449"/>
            <a:ext cx="1695720" cy="23424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159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the SFF?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27584" y="1628800"/>
            <a:ext cx="3240360" cy="32403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 billion </a:t>
            </a:r>
            <a:r>
              <a:rPr lang="en-GB" sz="3600" dirty="0" smtClean="0">
                <a:solidFill>
                  <a:srgbClr val="FF0000"/>
                </a:solidFill>
              </a:rPr>
              <a:t>smokers in the world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44008" y="2348880"/>
            <a:ext cx="2016224" cy="2016224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100+ million </a:t>
            </a:r>
            <a:r>
              <a:rPr lang="en-GB" sz="2400" dirty="0" smtClean="0">
                <a:solidFill>
                  <a:srgbClr val="FF0000"/>
                </a:solidFill>
              </a:rPr>
              <a:t>try to stop each year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01870" y="1772816"/>
            <a:ext cx="1008112" cy="10081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rgbClr val="FF0000"/>
                </a:solidFill>
              </a:rPr>
              <a:t>&lt;10 million </a:t>
            </a:r>
            <a:r>
              <a:rPr lang="en-GB" sz="900" dirty="0" smtClean="0">
                <a:solidFill>
                  <a:srgbClr val="FF0000"/>
                </a:solidFill>
              </a:rPr>
              <a:t>use ‘evidence-based’ methods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552" y="5301208"/>
            <a:ext cx="8064896" cy="10801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If every smoker who tried to stop, used evidence-based methods tens of thousands of lives would be saved each year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7135396" y="3184084"/>
            <a:ext cx="1541060" cy="15410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</a:rPr>
              <a:t>90 million </a:t>
            </a:r>
            <a:r>
              <a:rPr lang="en-GB" sz="1200" dirty="0" smtClean="0">
                <a:solidFill>
                  <a:srgbClr val="FF0000"/>
                </a:solidFill>
              </a:rPr>
              <a:t>use methods that limit their chances of success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01870" y="1797410"/>
            <a:ext cx="1008112" cy="100811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35396" y="3213776"/>
            <a:ext cx="1541060" cy="154106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600" dirty="0" smtClean="0">
                <a:solidFill>
                  <a:srgbClr val="FF0000"/>
                </a:solidFill>
                <a:sym typeface="Wingdings"/>
              </a:rPr>
              <a:t></a:t>
            </a:r>
            <a:endParaRPr lang="en-GB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truth about stopping 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We are all different:</a:t>
            </a:r>
          </a:p>
          <a:p>
            <a:pPr lvl="1"/>
            <a:r>
              <a:rPr lang="en-GB" dirty="0" smtClean="0"/>
              <a:t>No matter what some people say, there is no single easy way to stop smoking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Keep trying and </a:t>
            </a:r>
            <a:r>
              <a:rPr lang="en-GB" dirty="0">
                <a:solidFill>
                  <a:srgbClr val="FF0000"/>
                </a:solidFill>
              </a:rPr>
              <a:t>g</a:t>
            </a:r>
            <a:r>
              <a:rPr lang="en-GB" dirty="0" smtClean="0">
                <a:solidFill>
                  <a:srgbClr val="FF0000"/>
                </a:solidFill>
              </a:rPr>
              <a:t>ive yourself the best chance each time: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very attempt is another roll of the dice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Use methods that give you the best chance of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Every quit attempt is a success:</a:t>
            </a:r>
          </a:p>
          <a:p>
            <a:pPr lvl="1"/>
            <a:r>
              <a:rPr lang="en-GB" dirty="0" smtClean="0"/>
              <a:t>Every day not smoking is less exposure to toxins and more money saved</a:t>
            </a:r>
            <a:endParaRPr lang="en-GB" dirty="0"/>
          </a:p>
        </p:txBody>
      </p:sp>
      <p:pic>
        <p:nvPicPr>
          <p:cNvPr id="3074" name="Picture 2" descr="http://jaypgreene.files.wordpress.com/2011/01/life-of-brian-all-individu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31230"/>
            <a:ext cx="1872208" cy="124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zontikgames.com/media/catalog/product/cache/1/image/9df78eab33525d08d6e5fb8d27136e95/b/a/backgammon-precision-dice-dark-red_prima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52" y="3212976"/>
            <a:ext cx="2315341" cy="14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smokingawareness.files.wordpress.com/2012/01/animated-stop-smok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28" y="5181826"/>
            <a:ext cx="1981987" cy="13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SFF?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 book that aims to </a:t>
            </a:r>
            <a:r>
              <a:rPr lang="en-GB" b="1" dirty="0" smtClean="0">
                <a:solidFill>
                  <a:srgbClr val="FF0000"/>
                </a:solidFill>
              </a:rPr>
              <a:t>bring the science of stopping to smokers</a:t>
            </a:r>
          </a:p>
          <a:p>
            <a:r>
              <a:rPr lang="en-GB" dirty="0" smtClean="0"/>
              <a:t>Billions of pounds and dollars have been spent on research aimed at helping smokers to stop</a:t>
            </a:r>
          </a:p>
          <a:p>
            <a:r>
              <a:rPr lang="en-GB" dirty="0" smtClean="0"/>
              <a:t>SFF aims to encourage as many smokers as possible to make use of this investment</a:t>
            </a:r>
            <a:endParaRPr lang="en-GB" dirty="0"/>
          </a:p>
        </p:txBody>
      </p:sp>
      <p:pic>
        <p:nvPicPr>
          <p:cNvPr id="4098" name="Picture 2" descr="http://www.drugabuse.gov/sites/default/files/images/colorbox/aslide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2" y="1700808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eltham.hounslow.sch.uk/fcc-your-future/images/money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28" y="2996952"/>
            <a:ext cx="1414693" cy="13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5321" y="4725144"/>
            <a:ext cx="1083505" cy="149674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78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the SFF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Every smoker </a:t>
            </a:r>
            <a:r>
              <a:rPr lang="en-GB" dirty="0" smtClean="0"/>
              <a:t>who is thinking about stopping</a:t>
            </a:r>
          </a:p>
          <a:p>
            <a:pPr lvl="1"/>
            <a:r>
              <a:rPr lang="en-GB" dirty="0" smtClean="0"/>
              <a:t>For use every time they try to stop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Stop-smoking advisors</a:t>
            </a:r>
          </a:p>
          <a:p>
            <a:pPr lvl="1"/>
            <a:r>
              <a:rPr lang="en-GB" dirty="0" smtClean="0"/>
              <a:t>For use with their clients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Health professionals </a:t>
            </a:r>
            <a:r>
              <a:rPr lang="en-GB" dirty="0" smtClean="0"/>
              <a:t>interested in encouraging their patients to stop</a:t>
            </a:r>
          </a:p>
          <a:p>
            <a:pPr lvl="1"/>
            <a:r>
              <a:rPr lang="en-GB" dirty="0" smtClean="0"/>
              <a:t>To help them give the best possible advice</a:t>
            </a:r>
            <a:endParaRPr lang="en-GB" dirty="0"/>
          </a:p>
        </p:txBody>
      </p:sp>
      <p:sp>
        <p:nvSpPr>
          <p:cNvPr id="4" name="AutoShape 2" descr="data:image/jpeg;base64,/9j/4AAQSkZJRgABAQAAAQABAAD/2wCEAAkGBhMSERQUExQVFRUVFxcVFxgYFhgaFxgYGBgZGhgXFRgXGyYeGBojGhcXHy8gIycpLCwsFx4xNTAqNSYrLCkBCQoKDgwOGg8PGiwfHB8pKSwsLCksLCwpKSwpLCwpKSksKSkpKSwsLCwsKSkpKSwpLCwsLCkpLCwsLCwpLCkpLP/AABEIALcBEwMBIgACEQEDEQH/xAAbAAACAgMBAAAAAAAAAAAAAAAEBQIDAAEGB//EADwQAAIBAwMBBQYFBAEDBAMAAAECEQADIQQSMUEFIlFhcQYTgZGh8BQyscHRQlLh8SMHYoIVM3KiQ7LC/8QAGQEAAwEBAQAAAAAAAAAAAAAAAAECAwQF/8QAIxEBAQEBAAICAgIDAQAAAAAAAAERAgMhEjETQQRhIiNRFP/aAAwDAQACEQMRAD8A9g0faKXFUgiWAxzBKhiPgDRe2vJOwPaZ7WR33JiW4AJzE8dfDzr1bS6neOkiJgzyJp6FwFZFSofVaxbcT1MfufoDRpL4rQzVKavda3qN0ruAB59DSfszt2bV9yD3CzDzHIAnr8uh60aD+K3Fee6T25NvbulgmDxJBGZb+nvCePKh9T/1Nue9Yoq+7KwqsJIMZYkR16eFLdD0UalZifH6Qf3q3cOa8i0vtHdkndyZEHAnBMelM9N7WMlp1Yks5GzP5QPLw9Km03ow1KywH9MT8atryrSe09xWdi07htPx6jz+/Xouyfa9TuuXG2gKEVc96FJkD+6cf+Q8KJQ7OlfantNp9Odtx4aJ2jJ6cjpzOaX+0XtalnTsyN32EJGcsOZ4gDNeTlS7dSTzmSfMnrVFr2jTe0+me37wXFCyVzgzMccxkZ86ZJeDCQQRxIPw/WvDPcMMDpH36UwTtm6iBQ5gHdBMifEedIPT+1faazYMM0nMgEEiDGR06/KhB7e6SAd7Zn+kmI8Yryy9q3ufmYngZJOBwM5jyqpEyaY163pfbfTOUEkFyQAQMQYBaDgHpT5XBEjivDlkd5eRx/r5Uz0vtjesWTaSMn8x5GM7emfHypezevzWTXmnZPt3ethLRVWCqckncfDMwOeI6VyfaHaGuF73rXWYTuUb8AAghSoOMR+nNT8oHuzOBzQ2t162oLEAExn78Y+deUN7Y6i+ly1eeUclwQoBWCSLeCDtB2mZnuxNb7S/6iXntLahDtjc4yWKkRIOB580fOB61d1Kqu8kBRkmcAdTNA6jti0t60rMo94rFCTzlRA9ZryLUdt3bul9ybhNsbTiMRJ9Y5xQOl17H3Qe4W2KFXyAAgCeO8Pn61P5PQes9s+0iadbqs4LndtCkFp2iIHSMY856VyXbntd75CEwzhQW44LBgZzBEeBzmuO1+qDM77i1xiWaTiWzPx+4oazfZrkAjcSJkgZkyZHr55PyzvfVN0t72vvBu4+2CrHGN4mSOsZ+nlXLdp3HDm5elnbcJnJgfmJIJ3SuevMVLXTauwcwASCVYTu6jpiMYoy5ZNy2wngKORMAQRJk/1DPWn88wY5ga1ohRADSY+AM/KnWseLYecgTECZx8sxNCNeVF2KFDc5n4ifOf145oG57w9xVZj/AFDz8B4nFVZKSq1pnubiokDJOPkPE+VCl5PjGK6iwy2YAEHpJ3ZA/qKx4kYnkc0m7XdPeiBGCWwB3ixM8ZHX0PSlx5Plcz0LzkBe6J4Ej4fzW6sb3ZzkeUT9ZrVa6l1/ZPaXumDIAxIiDPicY5Bx5zEV2Ps77bNaDtcO7cxLDlgf+08EDODHyk15/YuyMnHyj5VG1rQGCIC0fmPH360vkp3van/Ve68e5QIJJ3YYkTgEHAxM4ORS6/7X3dS6F4EKVkcH8uSCfHPTrXN3LAnqJyDOZ9KiuuhxmYMEf0+H6ftSu36D0zsD2rC6BtzguobapGSBnjw6Vzei9oylpgufezggMqgjwYGSPPy8655roKOFznHQRz04/wA0INSACCT6DgHjBHxpy2kP1OqPA45n16Yx/qqrZnmqLGolc/fpV6XhP3+/Srlz0Qmzeg0dbu+PTg/xQDLPPwq0W5UEfGfKaPRrDe8BUVYs0n/H31q/S3VDTE4H+fpRZCFDiDz9cfv8qJ6JQxLDMR4dB6VqyAo+/Gr7dvE9PWrmAIiBmnYUD6hsyOozQrWqLu2iarK0+ZgtDhDUzb86tbiqyaeBsPFUMRIxMZH+qkJnFVXBGf8ANTh6t/Esxws7QZPlyJ+tUi80ODLTE+HSSZ/Wo6dGYkSQDk0TcvAd0DAwT1I8/nWd5MH2jeOyEgFQPhP9scVzm9pIY8nMn9a6JrXelpgccZH8RiPOgbmlClmaGWZmMieMDjkVMnx9GjoiZMcZDTnPlHlVt2/s5AaDIExiDPlHx6VVccSpHBmYHOM5HE9aG11w46Tx86V5tCm7cKudx8fmc/ufnV3ZtwK8sJxuB+fOfp1yKC1Mscyf3P8AMzUTfAADAk5Aj6g/fxp3nQfau8t0LnAMRmdpAmZ8fCceVRS4yMYPA/uHHBPrGJ6THouTXKQAAJBxz1MHz/yRio6rW7Qss3XE46CMdIE+tZXm/R6r7b1RZgzAQMATIkYnpjHpM1dc1u20F/uUdM7h/UfXIk/Skeo1RZpPy+MxRP4osozJIj4egrS8eoWrk1ficgwMehJx1/zUL173lwM2fo3luPWh7SEGiAgPGD+/gP4zmrnMhaIwOBj4fsayqQ46rnzmsqsA03pQjAgYP6mq9JbYmRjPE+XJPhW9RoGRARJUzJxgz5fHNG9nMu1QBxPwzOfHqI8/Kpt9bAJI3JAI8QY+nzpfZAYkMY5k8wenzNEqCrMCIQsTngfYjiqr2kAMhu6RIgjmcijkqOOotomJycDJyIHXpFJyZqN1pgZgcVYnhWnPOJtTttHFE2rsVRbQ9JPoPGiECnEmfGMfzVBedSzck0fpJ+InrPzpaVjHNGWdTAx8o+tKwxllpolKAS9Joy2aohaUTsxQtpqNtCgKWtVW9imISoNaxQClkqBsZxR76eqmsUqYW7a245++lVXEB4EffNEPbNaW0anAGVYxUWo5rdC30qgAv2qVa9inBwcHPPWKb6hcUr1dksKVAcsuNvBzHn85x+9U6vAx6g+OahZUKSYk4C84PjM9Kqa8WGwyYMg/qB/BrOqYt0+X2P08q1c/5Gx05MQABySBJ9YrWmBNwAZyDRz6UoJaJOfzT6MTkmOI9POp2SiALVs2927uuAwMbTB+OCDzjwxQLFjBMwSQCfrA+P3miO0NT327xYtlif7uv1qhTgVUn7DVy2PlROiUfxihyav0l6MfOqiRdzTzlT6jiP2jpVEleYrb38/CK0xiJHj9mmF34g+K/ECf0rKH2+ZrVThnOr1DglTPJJxA84HQYq7SggzEz3hPHX/XzrT2AO91bGfOJ5HQ9awX5jd/A9T/AD5UsBjesqyHdH90Z6T49Y+gpUxXjn5wPQTVus1e7HAxPn9nNUC3NVzzhWqr6DEVG3k1e2mJqh0INaEKS5HHz60WUGPT4nzyaW2qLFyjAuK1Yq1UrVbbpgTYHFMrI8aXWzRyNSAy2KMsUtt3Io2xcoMcpqW2apU1aHoCLWxVZs1eakq0GAbSVE6eDTFxWG3IqRhYyUBq7VO7lil2qt0wWlQRS6+kTMfPpR14npQGon0xNKkVajAmPOlwA56tJ+v1FH3tRJg+PhS7XXSW+/0qaa7TaxkLAcHnPMZ6eU0RqNXGRHqfGd2M89PuaD/EmAMRgcD+JqF7VmJPU48cdPSs89mE1F/cxJ5Jqrca3IPrUJzWhLrZk0Wtv6UOtvHnRKLIGePv7+NBJFz5VKQQJ5/1ih1f51aj/XIpiJKAB0+dZWM01lButt6NCwWApYYLTAJHQHx/WM1TqtPDTI6iM+EYk/eKgO0JcAyABgT59ZwAYGOc+tFoyXY6GSQTECRHTzgkzifOsPcUW6jRTBEdOAfAeNasaUzmm1lAo2nOB9RIqSaTy46+Na8d/qpsClI4oW9oCcinC6eiLdkTWukQWezjVtzRmul/BLE1EaMGgY5+1oTUn0RFPregqo6fxo0YU2bZom0aO/DTW7GkzQA6jOavttmjF0dT/B0Bq01XBqhatRRFuzNARU0RbFaWxV6W6SkRbqzbip7a2VpAFeFLdVZpvet0FdWgEdxYNLrwknoKZ9oLFJ7zRmnhFWv/ADeZ8qVXbK5MUx1ViM8nmgLi4qMARnJOK1etkx5UTbsiJ6+A/eqrhIpAK1k1WozV2a0tuTVQhFhMZ6+dWqYqCqcRFW/hjz/qgMZA2fufOoqYGfv0q1MDif2Aqq8tAaFw9CPpWVUV+4rKAdoSxhzkDu4EA/xGM+VH6AsJHUxHlHh+lWWezIuRIJEEiRxMYM5yRx+xhnbCqwNxdynoDE97yM4MTU36VIpuIWQt+WCFaehkx/HrRnZkMGIIMAA4YDnkE8+fwphf1ekcFLataJWGll2RBMht5OMGZ4mYik/ZN4KbgY5YBQVAJBOYAUHxBycBRiKfMlmnfVw324qKaUmTHFZY1/d2OBuWWDmPygSQdmDz6/SrNP2vZZtqrdLcSNkkgd4hSZxx1HHjVQrMWW0PBqNq8snnGPyny8vMfOsHayAtnCzkgBmGD+UTECesEDoaBW67EsqqJPjxzG7w55/zJow/01ncPXOahe0Cg8zP30qu12mpYL+QGFHMA8ZPh5z1q+5rhnjB5B5ExKwc4z6GnKWaDvWFHDA/Pw9K1atHwqaQW3ksVmQPgMY+8Dzo7Raqyd2+QSTGZgCImMHPz6UaMxXbSrvdTVY1YkSeZjkT4QI4qz8cvBxB5yR9xmlpprpavt6Oo2dWJJlT6kQcSOv3FEf+pAxAA/T4TS02hphWxp602tHXmY64qxtQAOVMxweJ/emFfu60bdWW74PgcxW99LQFuJS/VW8U4cDrj60Nc0m7iD4DP61WUtjmdZbmlWpt9AK6PV6bk+cR88/SgLulMfmHoDNBOV1NiSZ4/al+rs+ArptTpqVanTQYpYRUumMCqb1iOaclIHFBXrfP0pAsu6XqKH93TM81VfsZpgMFmPLn6UVJABwapRY49amHj40gqKZwfs1K6nU1JhUbj4oAY+tZUCfT51lAdel8m77q5cgz7wAIMFgCRIJCmXWCcZkRNaC3WXaCYllJYwGBaA2ThuMZkCY5pIms3w+oDEMLW5SkBgWADFo5gCIGQDmnFrtSL34drSOrsGbdt95g91VIMwIyB+tKtIcaWyiK5cqx3AJuBl58iMhpMxgwM8QT2et1nO0AzgbUZZhhuBUztJKt3fEkziSlftEl132+4b3deyQhACkSQcYVsnHUZxW/bHtC2LoNj3tsdzeThQzMx3KyZnHMdDNG1fPx32dtZPvtpAUtEgcKxGBdCkbMdDM7hg9Fut0x7ztuBlURmgjcWMGSMIu1vMR6wNqNbbuI4v3GKpdVSZLFtoO0lokKQcwAJJPnV1/tL/k1ae7t7toO5lk5WUOV2ge8IAg9SOtLf3UX7yIKzBC5Y7mcQCv5mUMDHJA3dBzHpBWn1F+25ZCZUuz/ANoAgHcwEkiIYEc5zSnsfXi/KMFXcLkAINoYhYZQODBbiB8ao7S1exXureKERZTeWMhAo7sY3bC3IA7seFMZrpdR2y7XACkmIbuhNzgwSdoHUNnkgetH/wDrYcXFZLaQvCNgsrAg7lBkkmIODHOKQ9g6kmwt1lUswKiWDgd4lWYZImD3fUCOAf2b2TftrbW8iqXQsYIIBVAQCwJKtmdrePGJqspCbOoAxMDd3gCR08TgSCw+HjRd4bW5JVQoJ3KxUEkIPIHEY61ybvqLmwtYbY8OFaYtlQcuIG7ep3eOaZ9la5GLqh2MpR3BSdxcb4G45X18eTSk0Gen143QX2lpZSw24yJDtw04g+NFWLwZCyXFO0bSNpkOD3l73UTz16Ui1tyyHZvxAtlLgGy4rAFWhl2sCQQpcDMcdOKOuXyb3urlpVtRIuMyrtcnCE/0kwF5yT5CAGdzWhtxG1UVpj1IwGIluRzxFUPrTucLBE9CDwPAcc+VKO2O0xZV7QcqzXJClWYwu4NuEcgEr86tQoLdvYxuFmP/ACGQCCrHAYeKgZjPj0eFp5e1QABLAMAAV65GCOfrzFbtsxB2sMHMyAB1wevT1rmTq75Z2AwVKsIA6jKz4g/c1ZrNT7u2rMCoDKu4O0kNLQYnaMRipN1F3tW2gDMIUgCQcqSMNyfjPwirBrgeOscx6QflXG6jtCJdRiQQDJI69OYOcjpV+o7TKG33iJ5IA/uIAHMj18ZplPbrMQQJkHxHUdPGqzcZRyw8pI/yflSRddvUssoZKxIJkGRJ5GP6qIbtO4yKYlSFJEgbunMYysyPCntGCHZnyxn7/wA0Pfsd2R59MD4/fNU2+1yLpFxdpMFRONv9JBGDAxzPFSvMzSVkqoWTIgNGAZ8Qh/zRowHd0pPGaBvWfnTTRDcC8Er4zwfAyPPpVF/aG52wSIY5JA3EKTzzxijSwsZD1oO9p+aN1F+MnAkc45yJnioFAczRhE9/TxxVcY4+/GnVzTg4oW9ajigFjW+elDPTO/ZxigTapYSk3IFQvKTRKrWaqMYpmW+6PnWUUDWUjEXL3vbltr1w3U2C3uBg7kj84JIB3kY/qEEc0ZY7DFw2Lm7NuAZOCAxIAPSJiaTdn9o3PeH3dxlkQtslQrd4YzCzJJAgZAjNG63W3rLKPeMmDC4LYPdy0kD681Fl69fVadWT6dl7OC6+9dIRvsXizQwxLd5STgyQwxMwOa4/t7tt1vm7adli4QoypHUNAxjIA5XjNWdn9p29yjbctJIZ9gLs5ESx3OCxLRk4E079p9VZuvdP4X3AnawdWZy53Mt4GO4WYR3ZU7hPNF6suUslmwJqu07Is2tRbNtr3vEa7aYSAQhXuq3CgKAZHLAiQcRvdpB9ddtqALd1W3gqIlR7wFZkjvAAeRjNdBptDpkYL+HtOHXY5KAsRAPdbkNHBERHhXJaTXBO1Dv2sob3RYCAR7v3YcRzPdaeu4+NXfSJanf07WNK1wt7q4LhRXEQDzAgE/lkSKW9saG+be52W4jwbbWoNtjgsIX8hhmO1gp8qe+3wa9aQWhKglyoBLEiB4f9/HkaSezmkcreQQJTcd7qkFY7y7jlphYngnisuO951f2O9hTcRXAHBkBpAkwQMAnJUZ+tegW9bbS2pBBe68NBmCFJB8ge/nyrkuxbTIWG0FSWRiV3EDGQpHHWRHX1rlfaPW3rbBUZkAIMqSJMYmPVvnV89ix612o91LPdYw+IB5jKyQTBkHzwa5jsmzfZuEQE/wD5BG5guNrfmBIhYWSfAwIT9n+0GoRbJbcRdKrNzftldygLcPdD/mMevQwG+p9nNWTIdLZbMlzuXAMgKCOpHI+tVd669CZJlBv7fW/equp0iXRbMSxO5YjAU93BHB+lPu39RZe7gllY2xcUBtyMxUspMchTzPJGZrlE/wCnV73yy6FJBLckYnKEruz5/KnntZ2XqdLqrF+8VuoyssorLbYomzvZILkGf/HrFV1/aJf2D7c0jXUtXFS4Lw7t4sDtLFiJ3/lD7g3dHIKkUR2v7T/hbCbrR3bFtATAlRDMCfH80jrHlS99TduXn3PbUXVcAOw92oVQSHmRuB2wSBkqemLtV2Te12h91uAu6d1KhjgqQVic5EHziD1ms5bb6XkkVdj+1Nq6lxUV/euDKswKnwKHlWGPH8vhR/aIf3ATawhQeTl5MggDvFQCZ8jiguwf+k942703bIvFVFtS7AHvAsdxWPygjjrTztH2d1qWPc6l9irbUqs7gWUchlnrAEHk08spbKVa+5dC2HMDO4sCAJ4hiMAeI4yR51HW69lv7b99Uu7y/eHdO5htIYDaVxI6daZFk1KOq7feqZt2SQqhYGLmJg7iBBHShLvs0nvQLkPcV0CDDq6sR1c7hEnBBwoIFPLZp3J6oAahruoJ94oChrZU3EQs8wWCMQGG4xj+3yFN9L2JrF07XLiXUtsSu0bS6qdo948t3AJ45nHpxftR2QV1F2Wl9zkAACQW7mFMLK5gV0FnszVXNEgd7jK/uyLOEIKyN93gXJG3aSZ2kTwDU/Z4u1faFmzet2muXQRbVveMoMwP7t+SYJmIkxQ3sf2sQuqlrxDIzd4SFw5tkGTnqYjg80o9oLlzQ3VRjausqlIgtbXqVIbDZY+WKt7T0ln8OuqF1rJvBV90kljJYM0Ti13MZ5JGYNGlmHHYWta8tssXFy0L8hZ6CAWWe9tLCR4Dg4FM+0dVdtWE94pe4hDuoIBRWiCQAQe6wPGfSuZ7G1Fy1qPd9xkdB32IL7WVW27yeSAoPkB4Ur03tTqmud7vhRgbcKo2hYxkABVE9MU8yD7rquye2PfPFtgxUsfzAN3Z2sq87ee6MjHhFNOybwZLkp3kYIxZQQZkrtGT/QfD9a4n3VoalveMbLIvd2KShJzkEkhTkdefKjdP7Qpt94N5VriI2IztYknJmJGfXxpfK7BZMdJqdRKsSABukbQoIk5ExxH6Vmm0KPcUSQjKWzzI6CMHP6VK/wBnEYiZE8wPjNQtuyHlZIKjIPkQPEjyrTUYqv6HaC0d2SFkATBidoJ5AmgToDk8A8TGeMeuelH64zatn+oQI+eR06fSt6HXHas8CSPEGefX+KQwnu2eseX7fCoDst3ICqWlS+M90cn4daK7Z7UQsBMQNzkTLbnUndB752gnP60c9i3bS5cClmDghSedue74AmJxMDypWqnOkqdmMRIB+RrKVa7UC5cd9irvYttWQokzCgkwPjW6n5Rv/wCbok01rfcVO93jHdySSMR8Yr0PWaa37tLigDuAycs47u3pCEHJiJJrk9ahs32AWVs3NqkjqrHbPrtJ+Fd5qUb8JdtypcJcIgRyS+0AfAfWs/LcyysOXMai8VaQMgmZGYzx5g5+dN9L2+12NPdN277y0zLJkDJCsN39MrBiOAcxFIbUlEYnlVJJ9PE0z7G7R06d9ssgZAUyw3sWiRjmRk+XWtPJLeC5uV03YVyxYNm0SQAwDQp56kT50LqOy03A7e9bB2suCP4jHy8hS3X673dxWRWb/wDIIJ3flbuEx+bbmfXwNPrLAgbRM5yf7sxnnwz48Vy+fvZPa5LHJ+2btbFkox/5N4bxIAQ+ExM9a5uy7kgTHTj5yK7b2o7KN22gUSylmEcA7fnkDjxiuX1WxyLgIXeWuP3mIUmSVgLuBkTxw3lNV4ffPofTo+z9UV0YYfnQ+5YzwynYCT0GBnzrme1tE1q69tiWIIUuR+YvyQD5T867PSFAdUhQ7WcOywQSXtWy8A+JJgc5+fJ9sWLwuk3e80AAxkKQoG7Alvd4nxB8afiudWDoT7OXLZulNQoazcPhgNb92VzyBLCc5EzXeXtR3/LaTPoRx04rzXR6xgSjYWSyCP6mwYP/AMRMeVeh6SwPcIAcFOeuR/mtvye8K8+ta0t47E739IkwYJxROrY3dPdtnvBQLoXmTbO6I81Dj/yoVbW2AJgCPh0oMXT+K92XOw2/eRHMY2mMxA+tV5O8mp452uK/9NuG9cG4K/vEsosQ2XWGG2cjcT8/SvUTcVe4uFXA9Bj515d2ql6z2i5S6f8A3twMzhoM5ETB+ldj2J2k94szRAO2QImc5z0j60+O8PrnfZ/+Iq7tLtA3dPctOyD/AIzsa4TtV8FZYGVkQs+kyMUCwpB23aZr20AmR3R/cCqAgrP9ynPlT8ndk9l4+dob2f7F1aag3ryG2nfuM9y4qW2O2LaLcBKsSWnaJ4EwAaX9qa1/et7yVaVkLDAQojvLIPQyD4VP2q0iWrINqQRuDDeGgyOGEDdtBGB+lKr3b6ajVdyw5DsBHvgCeBMlYXA6kx41jz1bz6V5Z8rpvr+0goa4wDblMHqTt7hnnBgj0qvR+32qFyw17/ktOveQwAQGIlIO5SI5n9cp/azVDaqrjMxMwAMCesTSi7fItm2wBhhtPVSFzB8D4fHpV83YfUyuu9r7qAp7y0TpzJt3DJu74BuW75x3gx4gYKnIzTTsTU6HUaYm+XS2pfuvbFy3aAjaVZWUqSdoKxB45II409rxpjbYFldRPgGX8jg/3DI9CR1oTs3ty5pzNo9zIZGgq0gBgwiCCIHWpzVfLDi32pFhmSF3tDGBO0OO6piQuOPnRei7ceyxKbTPIZVYGDI5GM+FLdTq7T6dmt2zaljuUNKzC/knKjyPwoPs7Wh3gyME4E8KYgDziumd+vbHD7t/tpdURcYbriPe3scsULzbVmiSFDKokmAKaeyXaFke6s3bCNuaVaCYcgAM6kwxxyIIk81wlxboTvKwViJMYJA6nocT8KdeymqX39oE5LgxtwCP0+Fcfm+X3HT48ssseu6lrbAshBZiJLFSARydu0ZI6A9PA1x6i2+uKWo2o3fXJYQO9kiCScYOD0FOrqxJAE+HjSnsaEe47Wfd7yBujmCdpeOJzOCeJNc/j/k+qyyDO3L1mzaZtoWCDOTJYgYmciJ9AfjzadoG2dPt1BKN+aVgOJhSwA8dwiOmZ5pz7SN3gtwkW9hZdjSC0iCxUzgZA+lAdl9m2by2SwHL7Y7rBEY7d8YafEbW5JJmK6fy7z8k/vA/b+je3fVk23AMMd4QqVJ/7oEqJ/8AKOYp5ZvO9i1us7GYksihiOGUbT544J5E0p7c7IthjcvFrquwAt7mXvBYxtwCdsTT+zsKo2lX3QGxXVj7wECIZd2VYjcsyfpVc+Xm8fP9DPZEOxbXS0T5yxn61lO20o8QPL/ZrKy/P4/+r3r/AKV3/Z83HuSPz3bbeRVdxbp+aSZp5d7PLSOrTPIGevQ/Zqy5eg4A5gT59YHWI+VSXU7gIHQgeE5nn4Vydd/KSW/QnMjxv2g0zWtRctEyEaOZHAMj50z9kOyb51EbGCQfeE4AUQTz+Ygxiu61mitvqkcojMCGyBJKiR58gUVpbMXXuEngtzkyRP1YH511/mmZ/QnI78EmMQDEcyMdOviM/WrBpxHMcYjnrHGKh+K72J6dB4Rn61YNRBBMSJwOvx+/OuLYply0AfFjz6HE/pXnV/s82CTAaxZeGBeQCxiWIUxJHqM1373SYjz/AFOBStOzE23FaIuOWPiZJnH/AJGr8fnnCepph2XaCrbDclEB4MEKM5mJxJjO2uX9pbDG6zDCgg/AAYyeY+prqy2YORIOfL7PFUXdKrlmbIgTjp+xo58sl0Y5bs7TI11EYbiWZhGCIRpnGRgRxmfEU87H1WwnT3D3kzbn+pDnHnPSi7WmVWmAWAiYEwOmKA9pOUPB288EHcfpgVrx5fl36F+sNCc8waq/BD363QwgI1tiOjYIB8JVm+RrlbmsuH8zE+rkj6nNOvZjtXmyZIY+cYznp0Nb+Tr5c2J59Uu9stHF6zcmdw2sfErxHh3T9KP9kLBFu9Ijv2yPT3SnB680z7Y0QZSAFY7Tt6QYHzx8KX3dRc0+idwys6r1WOCANwwcd4dJwetR4O9slOz/ABp8h9K3esA7TMMQwBhTAJG7kHwHPgfOvI9V7e6tzh1T/wCKKPqZP1rpfYPW3Llu87szsbi95iTwpx6Z+oro/kd/66z5mU79seyveaZy94gIpZAQsEjOYA/7sD4TXlfZt9rb7xGMEnjIP7TXr1y2LoIedpjlScA4+X70s7W7HtWrDuFTcJMhYk8KCODBII/1XH4vLMytccn2t2aG06OY95AeZwQTxPpFc+1trrQB0J5HQEnPoKM114tycDpPFW9huyaiyVEnesDxkgQfUT866vlJPScKffCBHkP9GmNnsg3Tb2LsV3W1LGe8VknH9I9KN1vYHdlbbAyCCcSvgABk55n+gxTT2P0u68FxvBBXcrR+VwW3DKcjIzMUvlM9Hff2Q3rBVGsYBViSRME7o+UKKXafQXCwCgkk4I49Z6V6D2h2Qb+vW23/ALjMm8yNm0KCTnKgARJ8fPIXZfZ5D35Ug2lZoiP6hPPlMc1fN37TZgi3bBtlNokDdJywKjOT45B9B4VPszsuLqSeVD4HlMfOnOi7I32Gu7CGZGjIjKwTgEHhvn5Ud2PZgWmKiHsshO2Y2gupHhlflNc3l8lvVnNacT/H2s2njnx9fhUQY56fX6VeybSRMk+k+cfH9KHdDiRB6iOmIj1ryrLCxIhfAceH3NVpaQRAGOP3z86oZzJUyD05jk5HjHX9qKTT+Ecmf1+XSqlt9QKbmlQldyjB3A7R8CD86wLsmBjyPP3+1bNzp8P4/wB1KQDx4c/DBo+VnoINpR41lWbPL/7f4rKNoV3LqxKkEcg+I8cev7dKtjqJ+XAPj8+acv7FMB/wPbdAe4J2tHgd0AnPM+ZpQ1pkJRwVYYK9QfP4Ud+Prjr3MgD7IYkHrHxGCf05q2yFnnx6jPT+PpVH4b/uOTPzM/Tj4UVZ7kEH8pjx9MjFTttNP3YxBkgNI9Dxjj/RrHUj4+GPSKrFzoM/uTnrxWM04PzHOfsfKneoGZ8OtSNvHwmfDy+/KtWRtMdPs4qD3T8T6HxHwqQzxP3981ImZIJnng/X76VTukffGa3bPJnz6x4T51O0kk72DGM/7pb7QgNHPBxjp5/fNMrjxJ4Plx5CfnS7tU91SORHSeePSa6PB1nUBPZ7DNyw93Mhu6M5Cjvf/t/9aYezWnb/AJCANqqJO3IlgAA3TqY6wfCnVpwEVFUAqoBOZPjImBmTjxoDRt7u4wH5bgKkekMsjiZBHlNb/ml+UGC7moLTiY4PHPMgenFC9qLu0t4HJNtufQxzR2AY4+/Ko6iwHtspMbhE81j4PJ8PJOqV9x46ezyWAgjfG3GOYIz4GflXoPsNpymm5H/uvnH9qf4+dTs+zoKEGJXeQYyCT+YdJ+nepj2Gnu7OwcB2bM7jujyGMD5V0+b+Rz3xZCkHtIGfTw9Z9a572w1pW0E6MdxPpiPjI+VdGj4iCfH0PX9KSe1XZ5uxBnMcT1wf2rk8PWdTfpThrXZzlmVBJVd8HqAJPyqXYSEXkaN3fH/2x9Jn4V2vsz2aPdEsApLbSSMkDx5xJNLuxuyyt/aCVUHnug7Z5MDPVT8a7vzz3CH/APo6pdnJSCwEnIK9PLPSTnx4M7O7NtWbm5dzAggqTjdzBiPDEedFG1Jyfn5+NQ/D5njj044+/CuOedWr+zbKm7cO0yw5WRgcAZ/Ljp/FDdh2be68BaFySCRuwSS8YYiVHe8evhRWnbbkHEEDpnH38ajpkFvcVGWPe8DAiZPz+da8/wAiWewdaPeqkC37ueBMqMRGwcDPlmqrnZO6yLW4KQUKsMxtbwbB4yMcxNW6O9IgnBI6R8yD0+eaIBDSAcgDB4+BGYrSWVYV9IvgJERHdJ9I8SPXB5qLaRzK4IIBJBEQMRNE+9dSAQCOBtlhnmJExWwVck7Q0cSRn1ml8IkB+BgFsZ8geOY6CtPcCAYHQNPMnHqQZ6zTq06gxju8YIA8iRioPplggRJ8T84KjPA+dT+PPoELvydojjznwPlBmh1v94heuG8Dgevj/qj7+lgSy7SQcAgqDwAYBmgtSJYRunGFzx073AI6elY3ijFN7VJJkmf/AIn6Vutfjbn9NsxJ8R1zg+c1up/EMS9kfaC5tKkycFQZ5nxE0fqe0RqD7wjvHcjZ622IkmBPd28VlZXd/J98MOA4iCfX9OKntgcnbgekjPwrKyvLnutlbiMeU+fPH0rIE/fp+lZWUrPYQBkkT6D4/Kq7riVieOPPofjNZWUqFIHI8/n1q4pgHAnrmOngJ+lZWU59hVaOOQcHy4qrUWQ0A5Hd/mf4rdZV/VJeE/8A5+JrPcgmf7Sf4P7VusrO3KawNnPw+BqLeXiB+tZWVMpNyOoEER+37j5VBOeB09Kyso2msbugHPh8DmtOZHQ+Hrg/oaysoluhuww4iAPD4AVUbCpuMc4J+Mz9aysrT9EtHSPX+BWj6RJj48VqsqDWbRgnrP1/itlR9CfOB9PGt1lOEl74qeOP9ffrVjX2EFTEf4+lZWVpO7DhjZ1VwiA5Ph94qVu6pMbdpI55n+D8K3WV1yrbuW9p7sf2n1Pqc/4q1Qyg4xnI8R4iR9+NZWVpp2RbZbaMEkx6enpW1QYEDmOesSRkT9aysqkIPpkJJO6fWsrKyg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MSERQUExQVFRUVFxcVFxgYFhgaFxgYGBgZGhgXFRgXGyYeGBojGhcXHy8gIycpLCwsFx4xNTAqNSYrLCkBCQoKDgwOGg8PGiwfHB8pKSwsLCksLCwpKSwpLCwpKSksKSkpKSwsLCwsKSkpKSwpLCwsLCkpLCwsLCwpLCkpLP/AABEIALcBEwMBIgACEQEDEQH/xAAbAAACAgMBAAAAAAAAAAAAAAAEBQIDAAEGB//EADwQAAIBAwMBBQYFBAEDBAMAAAECEQADIQQSMUEFIlFhcQYTgZGh8BQyscHRQlLh8SMHYoIVM3KiQ7LC/8QAGQEAAwEBAQAAAAAAAAAAAAAAAAECAwQF/8QAIxEBAQEBAAICAgIDAQAAAAAAAAERAgMhEjETQQRhIiNRFP/aAAwDAQACEQMRAD8A9g0faKXFUgiWAxzBKhiPgDRe2vJOwPaZ7WR33JiW4AJzE8dfDzr1bS6neOkiJgzyJp6FwFZFSofVaxbcT1MfufoDRpL4rQzVKavda3qN0ruAB59DSfszt2bV9yD3CzDzHIAnr8uh60aD+K3Fee6T25NvbulgmDxJBGZb+nvCePKh9T/1Nue9Yoq+7KwqsJIMZYkR16eFLdD0UalZifH6Qf3q3cOa8i0vtHdkndyZEHAnBMelM9N7WMlp1Yks5GzP5QPLw9Km03ow1KywH9MT8atryrSe09xWdi07htPx6jz+/Xouyfa9TuuXG2gKEVc96FJkD+6cf+Q8KJQ7OlfantNp9Odtx4aJ2jJ6cjpzOaX+0XtalnTsyN32EJGcsOZ4gDNeTlS7dSTzmSfMnrVFr2jTe0+me37wXFCyVzgzMccxkZ86ZJeDCQQRxIPw/WvDPcMMDpH36UwTtm6iBQ5gHdBMifEedIPT+1faazYMM0nMgEEiDGR06/KhB7e6SAd7Zn+kmI8Yryy9q3ufmYngZJOBwM5jyqpEyaY163pfbfTOUEkFyQAQMQYBaDgHpT5XBEjivDlkd5eRx/r5Uz0vtjesWTaSMn8x5GM7emfHypezevzWTXmnZPt3ethLRVWCqckncfDMwOeI6VyfaHaGuF73rXWYTuUb8AAghSoOMR+nNT8oHuzOBzQ2t162oLEAExn78Y+deUN7Y6i+ly1eeUclwQoBWCSLeCDtB2mZnuxNb7S/6iXntLahDtjc4yWKkRIOB580fOB61d1Kqu8kBRkmcAdTNA6jti0t60rMo94rFCTzlRA9ZryLUdt3bul9ybhNsbTiMRJ9Y5xQOl17H3Qe4W2KFXyAAgCeO8Pn61P5PQes9s+0iadbqs4LndtCkFp2iIHSMY856VyXbntd75CEwzhQW44LBgZzBEeBzmuO1+qDM77i1xiWaTiWzPx+4oazfZrkAjcSJkgZkyZHr55PyzvfVN0t72vvBu4+2CrHGN4mSOsZ+nlXLdp3HDm5elnbcJnJgfmJIJ3SuevMVLXTauwcwASCVYTu6jpiMYoy5ZNy2wngKORMAQRJk/1DPWn88wY5ga1ohRADSY+AM/KnWseLYecgTECZx8sxNCNeVF2KFDc5n4ifOf145oG57w9xVZj/AFDz8B4nFVZKSq1pnubiokDJOPkPE+VCl5PjGK6iwy2YAEHpJ3ZA/qKx4kYnkc0m7XdPeiBGCWwB3ixM8ZHX0PSlx5Plcz0LzkBe6J4Ej4fzW6sb3ZzkeUT9ZrVa6l1/ZPaXumDIAxIiDPicY5Bx5zEV2Ps77bNaDtcO7cxLDlgf+08EDODHyk15/YuyMnHyj5VG1rQGCIC0fmPH360vkp3van/Ve68e5QIJJ3YYkTgEHAxM4ORS6/7X3dS6F4EKVkcH8uSCfHPTrXN3LAnqJyDOZ9KiuuhxmYMEf0+H6ftSu36D0zsD2rC6BtzguobapGSBnjw6Vzei9oylpgufezggMqgjwYGSPPy8655roKOFznHQRz04/wA0INSACCT6DgHjBHxpy2kP1OqPA45n16Yx/qqrZnmqLGolc/fpV6XhP3+/Srlz0Qmzeg0dbu+PTg/xQDLPPwq0W5UEfGfKaPRrDe8BUVYs0n/H31q/S3VDTE4H+fpRZCFDiDz9cfv8qJ6JQxLDMR4dB6VqyAo+/Gr7dvE9PWrmAIiBmnYUD6hsyOozQrWqLu2iarK0+ZgtDhDUzb86tbiqyaeBsPFUMRIxMZH+qkJnFVXBGf8ANTh6t/Esxws7QZPlyJ+tUi80ODLTE+HSSZ/Wo6dGYkSQDk0TcvAd0DAwT1I8/nWd5MH2jeOyEgFQPhP9scVzm9pIY8nMn9a6JrXelpgccZH8RiPOgbmlClmaGWZmMieMDjkVMnx9GjoiZMcZDTnPlHlVt2/s5AaDIExiDPlHx6VVccSpHBmYHOM5HE9aG11w46Tx86V5tCm7cKudx8fmc/ufnV3ZtwK8sJxuB+fOfp1yKC1Mscyf3P8AMzUTfAADAk5Aj6g/fxp3nQfau8t0LnAMRmdpAmZ8fCceVRS4yMYPA/uHHBPrGJ6THouTXKQAAJBxz1MHz/yRio6rW7Qss3XE46CMdIE+tZXm/R6r7b1RZgzAQMATIkYnpjHpM1dc1u20F/uUdM7h/UfXIk/Skeo1RZpPy+MxRP4osozJIj4egrS8eoWrk1ficgwMehJx1/zUL173lwM2fo3luPWh7SEGiAgPGD+/gP4zmrnMhaIwOBj4fsayqQ46rnzmsqsA03pQjAgYP6mq9JbYmRjPE+XJPhW9RoGRARJUzJxgz5fHNG9nMu1QBxPwzOfHqI8/Kpt9bAJI3JAI8QY+nzpfZAYkMY5k8wenzNEqCrMCIQsTngfYjiqr2kAMhu6RIgjmcijkqOOotomJycDJyIHXpFJyZqN1pgZgcVYnhWnPOJtTttHFE2rsVRbQ9JPoPGiECnEmfGMfzVBedSzck0fpJ+InrPzpaVjHNGWdTAx8o+tKwxllpolKAS9Joy2aohaUTsxQtpqNtCgKWtVW9imISoNaxQClkqBsZxR76eqmsUqYW7a245++lVXEB4EffNEPbNaW0anAGVYxUWo5rdC30qgAv2qVa9inBwcHPPWKb6hcUr1dksKVAcsuNvBzHn85x+9U6vAx6g+OahZUKSYk4C84PjM9Kqa8WGwyYMg/qB/BrOqYt0+X2P08q1c/5Gx05MQABySBJ9YrWmBNwAZyDRz6UoJaJOfzT6MTkmOI9POp2SiALVs2927uuAwMbTB+OCDzjwxQLFjBMwSQCfrA+P3miO0NT327xYtlif7uv1qhTgVUn7DVy2PlROiUfxihyav0l6MfOqiRdzTzlT6jiP2jpVEleYrb38/CK0xiJHj9mmF34g+K/ECf0rKH2+ZrVThnOr1DglTPJJxA84HQYq7SggzEz3hPHX/XzrT2AO91bGfOJ5HQ9awX5jd/A9T/AD5UsBjesqyHdH90Z6T49Y+gpUxXjn5wPQTVus1e7HAxPn9nNUC3NVzzhWqr6DEVG3k1e2mJqh0INaEKS5HHz60WUGPT4nzyaW2qLFyjAuK1Yq1UrVbbpgTYHFMrI8aXWzRyNSAy2KMsUtt3Io2xcoMcpqW2apU1aHoCLWxVZs1eakq0GAbSVE6eDTFxWG3IqRhYyUBq7VO7lil2qt0wWlQRS6+kTMfPpR14npQGon0xNKkVajAmPOlwA56tJ+v1FH3tRJg+PhS7XXSW+/0qaa7TaxkLAcHnPMZ6eU0RqNXGRHqfGd2M89PuaD/EmAMRgcD+JqF7VmJPU48cdPSs89mE1F/cxJ5Jqrca3IPrUJzWhLrZk0Wtv6UOtvHnRKLIGePv7+NBJFz5VKQQJ5/1ih1f51aj/XIpiJKAB0+dZWM01lButt6NCwWApYYLTAJHQHx/WM1TqtPDTI6iM+EYk/eKgO0JcAyABgT59ZwAYGOc+tFoyXY6GSQTECRHTzgkzifOsPcUW6jRTBEdOAfAeNasaUzmm1lAo2nOB9RIqSaTy46+Na8d/qpsClI4oW9oCcinC6eiLdkTWukQWezjVtzRmul/BLE1EaMGgY5+1oTUn0RFPregqo6fxo0YU2bZom0aO/DTW7GkzQA6jOavttmjF0dT/B0Bq01XBqhatRRFuzNARU0RbFaWxV6W6SkRbqzbip7a2VpAFeFLdVZpvet0FdWgEdxYNLrwknoKZ9oLFJ7zRmnhFWv/ADeZ8qVXbK5MUx1ViM8nmgLi4qMARnJOK1etkx5UTbsiJ6+A/eqrhIpAK1k1WozV2a0tuTVQhFhMZ6+dWqYqCqcRFW/hjz/qgMZA2fufOoqYGfv0q1MDif2Aqq8tAaFw9CPpWVUV+4rKAdoSxhzkDu4EA/xGM+VH6AsJHUxHlHh+lWWezIuRIJEEiRxMYM5yRx+xhnbCqwNxdynoDE97yM4MTU36VIpuIWQt+WCFaehkx/HrRnZkMGIIMAA4YDnkE8+fwphf1ekcFLataJWGll2RBMht5OMGZ4mYik/ZN4KbgY5YBQVAJBOYAUHxBycBRiKfMlmnfVw324qKaUmTHFZY1/d2OBuWWDmPygSQdmDz6/SrNP2vZZtqrdLcSNkkgd4hSZxx1HHjVQrMWW0PBqNq8snnGPyny8vMfOsHayAtnCzkgBmGD+UTECesEDoaBW67EsqqJPjxzG7w55/zJow/01ncPXOahe0Cg8zP30qu12mpYL+QGFHMA8ZPh5z1q+5rhnjB5B5ExKwc4z6GnKWaDvWFHDA/Pw9K1atHwqaQW3ksVmQPgMY+8Dzo7Raqyd2+QSTGZgCImMHPz6UaMxXbSrvdTVY1YkSeZjkT4QI4qz8cvBxB5yR9xmlpprpavt6Oo2dWJJlT6kQcSOv3FEf+pAxAA/T4TS02hphWxp602tHXmY64qxtQAOVMxweJ/emFfu60bdWW74PgcxW99LQFuJS/VW8U4cDrj60Nc0m7iD4DP61WUtjmdZbmlWpt9AK6PV6bk+cR88/SgLulMfmHoDNBOV1NiSZ4/al+rs+ArptTpqVanTQYpYRUumMCqb1iOaclIHFBXrfP0pAsu6XqKH93TM81VfsZpgMFmPLn6UVJABwapRY49amHj40gqKZwfs1K6nU1JhUbj4oAY+tZUCfT51lAdel8m77q5cgz7wAIMFgCRIJCmXWCcZkRNaC3WXaCYllJYwGBaA2ThuMZkCY5pIms3w+oDEMLW5SkBgWADFo5gCIGQDmnFrtSL34drSOrsGbdt95g91VIMwIyB+tKtIcaWyiK5cqx3AJuBl58iMhpMxgwM8QT2et1nO0AzgbUZZhhuBUztJKt3fEkziSlftEl132+4b3deyQhACkSQcYVsnHUZxW/bHtC2LoNj3tsdzeThQzMx3KyZnHMdDNG1fPx32dtZPvtpAUtEgcKxGBdCkbMdDM7hg9Fut0x7ztuBlURmgjcWMGSMIu1vMR6wNqNbbuI4v3GKpdVSZLFtoO0lokKQcwAJJPnV1/tL/k1ae7t7toO5lk5WUOV2ge8IAg9SOtLf3UX7yIKzBC5Y7mcQCv5mUMDHJA3dBzHpBWn1F+25ZCZUuz/ANoAgHcwEkiIYEc5zSnsfXi/KMFXcLkAINoYhYZQODBbiB8ao7S1exXureKERZTeWMhAo7sY3bC3IA7seFMZrpdR2y7XACkmIbuhNzgwSdoHUNnkgetH/wDrYcXFZLaQvCNgsrAg7lBkkmIODHOKQ9g6kmwt1lUswKiWDgd4lWYZImD3fUCOAf2b2TftrbW8iqXQsYIIBVAQCwJKtmdrePGJqspCbOoAxMDd3gCR08TgSCw+HjRd4bW5JVQoJ3KxUEkIPIHEY61ybvqLmwtYbY8OFaYtlQcuIG7ep3eOaZ9la5GLqh2MpR3BSdxcb4G45X18eTSk0Gen143QX2lpZSw24yJDtw04g+NFWLwZCyXFO0bSNpkOD3l73UTz16Ui1tyyHZvxAtlLgGy4rAFWhl2sCQQpcDMcdOKOuXyb3urlpVtRIuMyrtcnCE/0kwF5yT5CAGdzWhtxG1UVpj1IwGIluRzxFUPrTucLBE9CDwPAcc+VKO2O0xZV7QcqzXJClWYwu4NuEcgEr86tQoLdvYxuFmP/ACGQCCrHAYeKgZjPj0eFp5e1QABLAMAAV65GCOfrzFbtsxB2sMHMyAB1wevT1rmTq75Z2AwVKsIA6jKz4g/c1ZrNT7u2rMCoDKu4O0kNLQYnaMRipN1F3tW2gDMIUgCQcqSMNyfjPwirBrgeOscx6QflXG6jtCJdRiQQDJI69OYOcjpV+o7TKG33iJ5IA/uIAHMj18ZplPbrMQQJkHxHUdPGqzcZRyw8pI/yflSRddvUssoZKxIJkGRJ5GP6qIbtO4yKYlSFJEgbunMYysyPCntGCHZnyxn7/wA0Pfsd2R59MD4/fNU2+1yLpFxdpMFRONv9JBGDAxzPFSvMzSVkqoWTIgNGAZ8Qh/zRowHd0pPGaBvWfnTTRDcC8Er4zwfAyPPpVF/aG52wSIY5JA3EKTzzxijSwsZD1oO9p+aN1F+MnAkc45yJnioFAczRhE9/TxxVcY4+/GnVzTg4oW9ajigFjW+elDPTO/ZxigTapYSk3IFQvKTRKrWaqMYpmW+6PnWUUDWUjEXL3vbltr1w3U2C3uBg7kj84JIB3kY/qEEc0ZY7DFw2Lm7NuAZOCAxIAPSJiaTdn9o3PeH3dxlkQtslQrd4YzCzJJAgZAjNG63W3rLKPeMmDC4LYPdy0kD681Fl69fVadWT6dl7OC6+9dIRvsXizQwxLd5STgyQwxMwOa4/t7tt1vm7adli4QoypHUNAxjIA5XjNWdn9p29yjbctJIZ9gLs5ESx3OCxLRk4E079p9VZuvdP4X3AnawdWZy53Mt4GO4WYR3ZU7hPNF6suUslmwJqu07Is2tRbNtr3vEa7aYSAQhXuq3CgKAZHLAiQcRvdpB9ddtqALd1W3gqIlR7wFZkjvAAeRjNdBptDpkYL+HtOHXY5KAsRAPdbkNHBERHhXJaTXBO1Dv2sob3RYCAR7v3YcRzPdaeu4+NXfSJanf07WNK1wt7q4LhRXEQDzAgE/lkSKW9saG+be52W4jwbbWoNtjgsIX8hhmO1gp8qe+3wa9aQWhKglyoBLEiB4f9/HkaSezmkcreQQJTcd7qkFY7y7jlphYngnisuO951f2O9hTcRXAHBkBpAkwQMAnJUZ+tegW9bbS2pBBe68NBmCFJB8ge/nyrkuxbTIWG0FSWRiV3EDGQpHHWRHX1rlfaPW3rbBUZkAIMqSJMYmPVvnV89ix612o91LPdYw+IB5jKyQTBkHzwa5jsmzfZuEQE/wD5BG5guNrfmBIhYWSfAwIT9n+0GoRbJbcRdKrNzftldygLcPdD/mMevQwG+p9nNWTIdLZbMlzuXAMgKCOpHI+tVd669CZJlBv7fW/equp0iXRbMSxO5YjAU93BHB+lPu39RZe7gllY2xcUBtyMxUspMchTzPJGZrlE/wCnV73yy6FJBLckYnKEruz5/KnntZ2XqdLqrF+8VuoyssorLbYomzvZILkGf/HrFV1/aJf2D7c0jXUtXFS4Lw7t4sDtLFiJ3/lD7g3dHIKkUR2v7T/hbCbrR3bFtATAlRDMCfH80jrHlS99TduXn3PbUXVcAOw92oVQSHmRuB2wSBkqemLtV2Te12h91uAu6d1KhjgqQVic5EHziD1ms5bb6XkkVdj+1Nq6lxUV/euDKswKnwKHlWGPH8vhR/aIf3ATawhQeTl5MggDvFQCZ8jiguwf+k942703bIvFVFtS7AHvAsdxWPygjjrTztH2d1qWPc6l9irbUqs7gWUchlnrAEHk08spbKVa+5dC2HMDO4sCAJ4hiMAeI4yR51HW69lv7b99Uu7y/eHdO5htIYDaVxI6daZFk1KOq7feqZt2SQqhYGLmJg7iBBHShLvs0nvQLkPcV0CDDq6sR1c7hEnBBwoIFPLZp3J6oAahruoJ94oChrZU3EQs8wWCMQGG4xj+3yFN9L2JrF07XLiXUtsSu0bS6qdo948t3AJ45nHpxftR2QV1F2Wl9zkAACQW7mFMLK5gV0FnszVXNEgd7jK/uyLOEIKyN93gXJG3aSZ2kTwDU/Z4u1faFmzet2muXQRbVveMoMwP7t+SYJmIkxQ3sf2sQuqlrxDIzd4SFw5tkGTnqYjg80o9oLlzQ3VRjausqlIgtbXqVIbDZY+WKt7T0ln8OuqF1rJvBV90kljJYM0Ti13MZ5JGYNGlmHHYWta8tssXFy0L8hZ6CAWWe9tLCR4Dg4FM+0dVdtWE94pe4hDuoIBRWiCQAQe6wPGfSuZ7G1Fy1qPd9xkdB32IL7WVW27yeSAoPkB4Ur03tTqmud7vhRgbcKo2hYxkABVE9MU8yD7rquye2PfPFtgxUsfzAN3Z2sq87ee6MjHhFNOybwZLkp3kYIxZQQZkrtGT/QfD9a4n3VoalveMbLIvd2KShJzkEkhTkdefKjdP7Qpt94N5VriI2IztYknJmJGfXxpfK7BZMdJqdRKsSABukbQoIk5ExxH6Vmm0KPcUSQjKWzzI6CMHP6VK/wBnEYiZE8wPjNQtuyHlZIKjIPkQPEjyrTUYqv6HaC0d2SFkATBidoJ5AmgToDk8A8TGeMeuelH64zatn+oQI+eR06fSt6HXHas8CSPEGefX+KQwnu2eseX7fCoDst3ICqWlS+M90cn4daK7Z7UQsBMQNzkTLbnUndB752gnP60c9i3bS5cClmDghSedue74AmJxMDypWqnOkqdmMRIB+RrKVa7UC5cd9irvYttWQokzCgkwPjW6n5Rv/wCbok01rfcVO93jHdySSMR8Yr0PWaa37tLigDuAycs47u3pCEHJiJJrk9ahs32AWVs3NqkjqrHbPrtJ+Fd5qUb8JdtypcJcIgRyS+0AfAfWs/LcyysOXMai8VaQMgmZGYzx5g5+dN9L2+12NPdN277y0zLJkDJCsN39MrBiOAcxFIbUlEYnlVJJ9PE0z7G7R06d9ssgZAUyw3sWiRjmRk+XWtPJLeC5uV03YVyxYNm0SQAwDQp56kT50LqOy03A7e9bB2suCP4jHy8hS3X673dxWRWb/wDIIJ3flbuEx+bbmfXwNPrLAgbRM5yf7sxnnwz48Vy+fvZPa5LHJ+2btbFkox/5N4bxIAQ+ExM9a5uy7kgTHTj5yK7b2o7KN22gUSylmEcA7fnkDjxiuX1WxyLgIXeWuP3mIUmSVgLuBkTxw3lNV4ffPofTo+z9UV0YYfnQ+5YzwynYCT0GBnzrme1tE1q69tiWIIUuR+YvyQD5T867PSFAdUhQ7WcOywQSXtWy8A+JJgc5+fJ9sWLwuk3e80AAxkKQoG7Alvd4nxB8afiudWDoT7OXLZulNQoazcPhgNb92VzyBLCc5EzXeXtR3/LaTPoRx04rzXR6xgSjYWSyCP6mwYP/AMRMeVeh6SwPcIAcFOeuR/mtvye8K8+ta0t47E739IkwYJxROrY3dPdtnvBQLoXmTbO6I81Dj/yoVbW2AJgCPh0oMXT+K92XOw2/eRHMY2mMxA+tV5O8mp452uK/9NuG9cG4K/vEsosQ2XWGG2cjcT8/SvUTcVe4uFXA9Bj515d2ql6z2i5S6f8A3twMzhoM5ETB+ldj2J2k94szRAO2QImc5z0j60+O8PrnfZ/+Iq7tLtA3dPctOyD/AIzsa4TtV8FZYGVkQs+kyMUCwpB23aZr20AmR3R/cCqAgrP9ynPlT8ndk9l4+dob2f7F1aag3ryG2nfuM9y4qW2O2LaLcBKsSWnaJ4EwAaX9qa1/et7yVaVkLDAQojvLIPQyD4VP2q0iWrINqQRuDDeGgyOGEDdtBGB+lKr3b6ajVdyw5DsBHvgCeBMlYXA6kx41jz1bz6V5Z8rpvr+0goa4wDblMHqTt7hnnBgj0qvR+32qFyw17/ktOveQwAQGIlIO5SI5n9cp/azVDaqrjMxMwAMCesTSi7fItm2wBhhtPVSFzB8D4fHpV83YfUyuu9r7qAp7y0TpzJt3DJu74BuW75x3gx4gYKnIzTTsTU6HUaYm+XS2pfuvbFy3aAjaVZWUqSdoKxB45II409rxpjbYFldRPgGX8jg/3DI9CR1oTs3ty5pzNo9zIZGgq0gBgwiCCIHWpzVfLDi32pFhmSF3tDGBO0OO6piQuOPnRei7ceyxKbTPIZVYGDI5GM+FLdTq7T6dmt2zaljuUNKzC/knKjyPwoPs7Wh3gyME4E8KYgDziumd+vbHD7t/tpdURcYbriPe3scsULzbVmiSFDKokmAKaeyXaFke6s3bCNuaVaCYcgAM6kwxxyIIk81wlxboTvKwViJMYJA6nocT8KdeymqX39oE5LgxtwCP0+Fcfm+X3HT48ssseu6lrbAshBZiJLFSARydu0ZI6A9PA1x6i2+uKWo2o3fXJYQO9kiCScYOD0FOrqxJAE+HjSnsaEe47Wfd7yBujmCdpeOJzOCeJNc/j/k+qyyDO3L1mzaZtoWCDOTJYgYmciJ9AfjzadoG2dPt1BKN+aVgOJhSwA8dwiOmZ5pz7SN3gtwkW9hZdjSC0iCxUzgZA+lAdl9m2by2SwHL7Y7rBEY7d8YafEbW5JJmK6fy7z8k/vA/b+je3fVk23AMMd4QqVJ/7oEqJ/8AKOYp5ZvO9i1us7GYksihiOGUbT544J5E0p7c7IthjcvFrquwAt7mXvBYxtwCdsTT+zsKo2lX3QGxXVj7wECIZd2VYjcsyfpVc+Xm8fP9DPZEOxbXS0T5yxn61lO20o8QPL/ZrKy/P4/+r3r/AKV3/Z83HuSPz3bbeRVdxbp+aSZp5d7PLSOrTPIGevQ/Zqy5eg4A5gT59YHWI+VSXU7gIHQgeE5nn4Vydd/KSW/QnMjxv2g0zWtRctEyEaOZHAMj50z9kOyb51EbGCQfeE4AUQTz+Ygxiu61mitvqkcojMCGyBJKiR58gUVpbMXXuEngtzkyRP1YH511/mmZ/QnI78EmMQDEcyMdOviM/WrBpxHMcYjnrHGKh+K72J6dB4Rn61YNRBBMSJwOvx+/OuLYply0AfFjz6HE/pXnV/s82CTAaxZeGBeQCxiWIUxJHqM1373SYjz/AFOBStOzE23FaIuOWPiZJnH/AJGr8fnnCepph2XaCrbDclEB4MEKM5mJxJjO2uX9pbDG6zDCgg/AAYyeY+prqy2YORIOfL7PFUXdKrlmbIgTjp+xo58sl0Y5bs7TI11EYbiWZhGCIRpnGRgRxmfEU87H1WwnT3D3kzbn+pDnHnPSi7WmVWmAWAiYEwOmKA9pOUPB288EHcfpgVrx5fl36F+sNCc8waq/BD363QwgI1tiOjYIB8JVm+RrlbmsuH8zE+rkj6nNOvZjtXmyZIY+cYznp0Nb+Tr5c2J59Uu9stHF6zcmdw2sfErxHh3T9KP9kLBFu9Ijv2yPT3SnB680z7Y0QZSAFY7Tt6QYHzx8KX3dRc0+idwys6r1WOCANwwcd4dJwetR4O9slOz/ABp8h9K3esA7TMMQwBhTAJG7kHwHPgfOvI9V7e6tzh1T/wCKKPqZP1rpfYPW3Llu87szsbi95iTwpx6Z+oro/kd/66z5mU79seyveaZy94gIpZAQsEjOYA/7sD4TXlfZt9rb7xGMEnjIP7TXr1y2LoIedpjlScA4+X70s7W7HtWrDuFTcJMhYk8KCODBII/1XH4vLMytccn2t2aG06OY95AeZwQTxPpFc+1trrQB0J5HQEnPoKM114tycDpPFW9huyaiyVEnesDxkgQfUT866vlJPScKffCBHkP9GmNnsg3Tb2LsV3W1LGe8VknH9I9KN1vYHdlbbAyCCcSvgABk55n+gxTT2P0u68FxvBBXcrR+VwW3DKcjIzMUvlM9Hff2Q3rBVGsYBViSRME7o+UKKXafQXCwCgkk4I49Z6V6D2h2Qb+vW23/ALjMm8yNm0KCTnKgARJ8fPIXZfZ5D35Ug2lZoiP6hPPlMc1fN37TZgi3bBtlNokDdJywKjOT45B9B4VPszsuLqSeVD4HlMfOnOi7I32Gu7CGZGjIjKwTgEHhvn5Ud2PZgWmKiHsshO2Y2gupHhlflNc3l8lvVnNacT/H2s2njnx9fhUQY56fX6VeybSRMk+k+cfH9KHdDiRB6iOmIj1ryrLCxIhfAceH3NVpaQRAGOP3z86oZzJUyD05jk5HjHX9qKTT+Ecmf1+XSqlt9QKbmlQldyjB3A7R8CD86wLsmBjyPP3+1bNzp8P4/wB1KQDx4c/DBo+VnoINpR41lWbPL/7f4rKNoV3LqxKkEcg+I8cev7dKtjqJ+XAPj8+acv7FMB/wPbdAe4J2tHgd0AnPM+ZpQ1pkJRwVYYK9QfP4Ud+Prjr3MgD7IYkHrHxGCf05q2yFnnx6jPT+PpVH4b/uOTPzM/Tj4UVZ7kEH8pjx9MjFTttNP3YxBkgNI9Dxjj/RrHUj4+GPSKrFzoM/uTnrxWM04PzHOfsfKneoGZ8OtSNvHwmfDy+/KtWRtMdPs4qD3T8T6HxHwqQzxP3981ImZIJnng/X76VTukffGa3bPJnz6x4T51O0kk72DGM/7pb7QgNHPBxjp5/fNMrjxJ4Plx5CfnS7tU91SORHSeePSa6PB1nUBPZ7DNyw93Mhu6M5Cjvf/t/9aYezWnb/AJCANqqJO3IlgAA3TqY6wfCnVpwEVFUAqoBOZPjImBmTjxoDRt7u4wH5bgKkekMsjiZBHlNb/ml+UGC7moLTiY4PHPMgenFC9qLu0t4HJNtufQxzR2AY4+/Ko6iwHtspMbhE81j4PJ8PJOqV9x46ezyWAgjfG3GOYIz4GflXoPsNpymm5H/uvnH9qf4+dTs+zoKEGJXeQYyCT+YdJ+nepj2Gnu7OwcB2bM7jujyGMD5V0+b+Rz3xZCkHtIGfTw9Z9a572w1pW0E6MdxPpiPjI+VdGj4iCfH0PX9KSe1XZ5uxBnMcT1wf2rk8PWdTfpThrXZzlmVBJVd8HqAJPyqXYSEXkaN3fH/2x9Jn4V2vsz2aPdEsApLbSSMkDx5xJNLuxuyyt/aCVUHnug7Z5MDPVT8a7vzz3CH/APo6pdnJSCwEnIK9PLPSTnx4M7O7NtWbm5dzAggqTjdzBiPDEedFG1Jyfn5+NQ/D5njj044+/CuOedWr+zbKm7cO0yw5WRgcAZ/Ljp/FDdh2be68BaFySCRuwSS8YYiVHe8evhRWnbbkHEEDpnH38ajpkFvcVGWPe8DAiZPz+da8/wAiWewdaPeqkC37ueBMqMRGwcDPlmqrnZO6yLW4KQUKsMxtbwbB4yMcxNW6O9IgnBI6R8yD0+eaIBDSAcgDB4+BGYrSWVYV9IvgJERHdJ9I8SPXB5qLaRzK4IIBJBEQMRNE+9dSAQCOBtlhnmJExWwVck7Q0cSRn1ml8IkB+BgFsZ8geOY6CtPcCAYHQNPMnHqQZ6zTq06gxju8YIA8iRioPplggRJ8T84KjPA+dT+PPoELvydojjznwPlBmh1v94heuG8Dgevj/qj7+lgSy7SQcAgqDwAYBmgtSJYRunGFzx073AI6elY3ijFN7VJJkmf/AIn6Vutfjbn9NsxJ8R1zg+c1up/EMS9kfaC5tKkycFQZ5nxE0fqe0RqD7wjvHcjZ622IkmBPd28VlZXd/J98MOA4iCfX9OKntgcnbgekjPwrKyvLnutlbiMeU+fPH0rIE/fp+lZWUrPYQBkkT6D4/Kq7riVieOPPofjNZWUqFIHI8/n1q4pgHAnrmOngJ+lZWU59hVaOOQcHy4qrUWQ0A5Hd/mf4rdZV/VJeE/8A5+JrPcgmf7Sf4P7VusrO3KawNnPw+BqLeXiB+tZWVMpNyOoEER+37j5VBOeB09Kyso2msbugHPh8DmtOZHQ+Hrg/oaysoluhuww4iAPD4AVUbCpuMc4J+Mz9aysrT9EtHSPX+BWj6RJj48VqsqDWbRgnrP1/itlR9CfOB9PGt1lOEl74qeOP9ffrVjX2EFTEf4+lZWVpO7DhjZ1VwiA5Ph94qVu6pMbdpI55n+D8K3WV1yrbuW9p7sf2n1Pqc/4q1Qyg4xnI8R4iR9+NZWVpp2RbZbaMEkx6enpW1QYEDmOesSRkT9aysqkIPpkJJO6fWsrKyg3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ttp://i.dailymail.co.uk/i/pix/2011/06/29/article-2009426-010A0BC6000004B0-70_468x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1918678" cy="11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bexleytimes.co.uk/polopoly_fs/bxpwk42stopsmoking_006_1_1660905!image/3100420945.jpg_gen/derivatives/landscape_490/3100420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1930946" cy="137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bexleyccg.nhs.uk/getimage.aspx.ID-2411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034952" cy="135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Very personal</a:t>
            </a:r>
          </a:p>
          <a:p>
            <a:r>
              <a:rPr lang="en-GB" dirty="0" smtClean="0"/>
              <a:t>Lots of stories</a:t>
            </a:r>
          </a:p>
          <a:p>
            <a:r>
              <a:rPr lang="en-GB" dirty="0" smtClean="0"/>
              <a:t>Interviews with ex-smokers</a:t>
            </a:r>
          </a:p>
          <a:p>
            <a:r>
              <a:rPr lang="en-GB" dirty="0" smtClean="0"/>
              <a:t>Lots of activities to try</a:t>
            </a:r>
          </a:p>
          <a:p>
            <a:r>
              <a:rPr lang="en-GB" dirty="0" smtClean="0"/>
              <a:t>A pledge: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Everything I claim as true is backed by a source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When I state my opinion I make it clear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122" name="Picture 2" descr="E:\User1\Domestic\Photos\Robert, Jack and Peter at UKNSCC 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0" r="-28016"/>
          <a:stretch/>
        </p:blipFill>
        <p:spPr bwMode="auto">
          <a:xfrm>
            <a:off x="5930900" y="1605737"/>
            <a:ext cx="1980000" cy="14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User1\Domestic\Photos\robertdr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717032"/>
            <a:ext cx="13589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0352" y="1570194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2752" y="3649608"/>
            <a:ext cx="720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GB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Part 1: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The truth about nicotine addiction </a:t>
            </a:r>
            <a:r>
              <a:rPr lang="en-GB" dirty="0" smtClean="0"/>
              <a:t>and why it is often so hard to stop, even for smokers who can go long periods without smoking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Part 2: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29 ingredients </a:t>
            </a:r>
            <a:r>
              <a:rPr lang="en-GB" dirty="0" smtClean="0"/>
              <a:t>smokers can put into their ‘</a:t>
            </a:r>
            <a:r>
              <a:rPr lang="en-GB" dirty="0" err="1" smtClean="0"/>
              <a:t>SmokeFree</a:t>
            </a:r>
            <a:r>
              <a:rPr lang="en-GB" dirty="0" smtClean="0"/>
              <a:t> Formula’</a:t>
            </a:r>
          </a:p>
          <a:p>
            <a:pPr lvl="1"/>
            <a:r>
              <a:rPr lang="en-GB" dirty="0" smtClean="0"/>
              <a:t>Each one gets a </a:t>
            </a:r>
            <a:r>
              <a:rPr lang="en-GB" dirty="0" smtClean="0">
                <a:solidFill>
                  <a:srgbClr val="FF0000"/>
                </a:solidFill>
              </a:rPr>
              <a:t>star rating </a:t>
            </a:r>
            <a:r>
              <a:rPr lang="en-GB" dirty="0" smtClean="0"/>
              <a:t>showing the strength of evidence supporting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people smoke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reasons smokers give:</a:t>
            </a:r>
          </a:p>
          <a:p>
            <a:pPr lvl="1"/>
            <a:r>
              <a:rPr lang="en-GB" dirty="0" smtClean="0"/>
              <a:t>Enjoyment					50%</a:t>
            </a:r>
          </a:p>
          <a:p>
            <a:pPr lvl="1"/>
            <a:r>
              <a:rPr lang="en-GB" dirty="0" smtClean="0"/>
              <a:t>Stress relief					40%</a:t>
            </a:r>
          </a:p>
          <a:p>
            <a:pPr lvl="1"/>
            <a:r>
              <a:rPr lang="en-GB" dirty="0" smtClean="0"/>
              <a:t>Relief of boredom				20%</a:t>
            </a:r>
          </a:p>
          <a:p>
            <a:pPr lvl="1"/>
            <a:r>
              <a:rPr lang="en-GB" dirty="0" smtClean="0"/>
              <a:t>Help with concentration			10%</a:t>
            </a:r>
          </a:p>
          <a:p>
            <a:pPr lvl="1"/>
            <a:r>
              <a:rPr lang="en-GB" dirty="0" smtClean="0"/>
              <a:t>Weight control				10%</a:t>
            </a:r>
          </a:p>
          <a:p>
            <a:pPr lvl="1"/>
            <a:r>
              <a:rPr lang="en-GB" dirty="0" smtClean="0"/>
              <a:t>Socialising					10%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 rot="18607235">
            <a:off x="1120551" y="3496018"/>
            <a:ext cx="6211015" cy="8295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None of these predict success or failure at quitting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947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real reason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When smokers try to stop they experience </a:t>
            </a:r>
            <a:r>
              <a:rPr lang="en-GB" dirty="0" smtClean="0">
                <a:solidFill>
                  <a:srgbClr val="FF0000"/>
                </a:solidFill>
              </a:rPr>
              <a:t>urges to smoke </a:t>
            </a:r>
            <a:r>
              <a:rPr lang="en-GB" dirty="0" smtClean="0"/>
              <a:t>that overpower and undermine their resolve to abstain</a:t>
            </a:r>
          </a:p>
          <a:p>
            <a:endParaRPr lang="en-GB" dirty="0" smtClean="0"/>
          </a:p>
          <a:p>
            <a:r>
              <a:rPr lang="en-GB" dirty="0" smtClean="0"/>
              <a:t>Nicotine from cigarettes …</a:t>
            </a:r>
          </a:p>
          <a:p>
            <a:pPr lvl="1"/>
            <a:r>
              <a:rPr lang="en-GB" dirty="0" smtClean="0"/>
              <a:t>Links certain situations with ‘</a:t>
            </a:r>
            <a:r>
              <a:rPr lang="en-GB" dirty="0" smtClean="0">
                <a:solidFill>
                  <a:srgbClr val="FF0000"/>
                </a:solidFill>
              </a:rPr>
              <a:t>triggered impulses</a:t>
            </a:r>
            <a:r>
              <a:rPr lang="en-GB" dirty="0" smtClean="0"/>
              <a:t>’ to smoke</a:t>
            </a:r>
          </a:p>
          <a:p>
            <a:pPr lvl="1"/>
            <a:r>
              <a:rPr lang="en-GB" dirty="0" smtClean="0"/>
              <a:t>Creates ‘</a:t>
            </a:r>
            <a:r>
              <a:rPr lang="en-GB" dirty="0" smtClean="0">
                <a:solidFill>
                  <a:srgbClr val="FF0000"/>
                </a:solidFill>
              </a:rPr>
              <a:t>nicotine hunger</a:t>
            </a:r>
            <a:r>
              <a:rPr lang="en-GB" dirty="0" smtClean="0"/>
              <a:t>’ when brain levels dip</a:t>
            </a:r>
          </a:p>
          <a:p>
            <a:pPr lvl="1"/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8203"/>
            <a:ext cx="3044363" cy="18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0843" y="3416594"/>
            <a:ext cx="1863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www.primetheory.com</a:t>
            </a:r>
            <a:endParaRPr lang="en-GB" sz="1400" dirty="0"/>
          </a:p>
        </p:txBody>
      </p:sp>
      <p:pic>
        <p:nvPicPr>
          <p:cNvPr id="6" name="Picture 2" descr="https://encrypted-tbn2.gstatic.com/images?q=tbn:ANd9GcTa9dGLBkAJv_IGtrTJfYqwiurKaZZnRexwi9Swrghza-cdKUmIFmMSqpY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43" y="4101926"/>
            <a:ext cx="1309694" cy="749657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http://03varvara.files.wordpress.com/2012/11/00-edvard-munch-the-scream-18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5" b="-5760"/>
          <a:stretch/>
        </p:blipFill>
        <p:spPr bwMode="auto">
          <a:xfrm>
            <a:off x="6789924" y="5373216"/>
            <a:ext cx="912332" cy="11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51165" y="48740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+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755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616</Words>
  <Application>Microsoft Office PowerPoint</Application>
  <PresentationFormat>On-screen Show (4:3)</PresentationFormat>
  <Paragraphs>163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Wingdings</vt:lpstr>
      <vt:lpstr>Office Theme</vt:lpstr>
      <vt:lpstr>PowerPoint Presentation</vt:lpstr>
      <vt:lpstr>Why the SFF?</vt:lpstr>
      <vt:lpstr>The truth about stopping smoking</vt:lpstr>
      <vt:lpstr>What is the SFF?</vt:lpstr>
      <vt:lpstr>Who is the SFF for?</vt:lpstr>
      <vt:lpstr>Style</vt:lpstr>
      <vt:lpstr>Content</vt:lpstr>
      <vt:lpstr>Why people smoke</vt:lpstr>
      <vt:lpstr>The real reason …</vt:lpstr>
      <vt:lpstr>Addiction to cigarettes</vt:lpstr>
      <vt:lpstr>When the urge is stronger than resolve and cigarettes are available, a lapse will occur</vt:lpstr>
      <vt:lpstr>How to stop smoking: keep these lines apart!</vt:lpstr>
      <vt:lpstr>Ingredients in the SmokeFree Formula</vt:lpstr>
      <vt:lpstr>www.smokefreeformula.com</vt:lpstr>
      <vt:lpstr>About the ingredients</vt:lpstr>
      <vt:lpstr>Publication schedule</vt:lpstr>
      <vt:lpstr>Thanks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</dc:creator>
  <cp:lastModifiedBy>Robert West</cp:lastModifiedBy>
  <cp:revision>31</cp:revision>
  <dcterms:created xsi:type="dcterms:W3CDTF">2014-02-10T19:17:27Z</dcterms:created>
  <dcterms:modified xsi:type="dcterms:W3CDTF">2014-06-11T22:22:27Z</dcterms:modified>
</cp:coreProperties>
</file>