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</p:sldMasterIdLst>
  <p:notesMasterIdLst>
    <p:notesMasterId r:id="rId48"/>
  </p:notesMasterIdLst>
  <p:sldIdLst>
    <p:sldId id="324" r:id="rId3"/>
    <p:sldId id="482" r:id="rId4"/>
    <p:sldId id="407" r:id="rId5"/>
    <p:sldId id="465" r:id="rId6"/>
    <p:sldId id="455" r:id="rId7"/>
    <p:sldId id="466" r:id="rId8"/>
    <p:sldId id="469" r:id="rId9"/>
    <p:sldId id="470" r:id="rId10"/>
    <p:sldId id="451" r:id="rId11"/>
    <p:sldId id="363" r:id="rId12"/>
    <p:sldId id="383" r:id="rId13"/>
    <p:sldId id="397" r:id="rId14"/>
    <p:sldId id="459" r:id="rId15"/>
    <p:sldId id="471" r:id="rId16"/>
    <p:sldId id="454" r:id="rId17"/>
    <p:sldId id="462" r:id="rId18"/>
    <p:sldId id="336" r:id="rId19"/>
    <p:sldId id="399" r:id="rId20"/>
    <p:sldId id="400" r:id="rId21"/>
    <p:sldId id="460" r:id="rId22"/>
    <p:sldId id="353" r:id="rId23"/>
    <p:sldId id="402" r:id="rId24"/>
    <p:sldId id="384" r:id="rId25"/>
    <p:sldId id="342" r:id="rId26"/>
    <p:sldId id="405" r:id="rId27"/>
    <p:sldId id="389" r:id="rId28"/>
    <p:sldId id="483" r:id="rId29"/>
    <p:sldId id="472" r:id="rId30"/>
    <p:sldId id="341" r:id="rId31"/>
    <p:sldId id="406" r:id="rId32"/>
    <p:sldId id="350" r:id="rId33"/>
    <p:sldId id="473" r:id="rId34"/>
    <p:sldId id="474" r:id="rId35"/>
    <p:sldId id="340" r:id="rId36"/>
    <p:sldId id="391" r:id="rId37"/>
    <p:sldId id="478" r:id="rId38"/>
    <p:sldId id="479" r:id="rId39"/>
    <p:sldId id="464" r:id="rId40"/>
    <p:sldId id="328" r:id="rId41"/>
    <p:sldId id="327" r:id="rId42"/>
    <p:sldId id="481" r:id="rId43"/>
    <p:sldId id="367" r:id="rId44"/>
    <p:sldId id="438" r:id="rId45"/>
    <p:sldId id="463" r:id="rId46"/>
    <p:sldId id="449" r:id="rId4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00" autoAdjust="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Referrals</c:v>
                </c:pt>
                <c:pt idx="1">
                  <c:v>Accepted when contacted</c:v>
                </c:pt>
                <c:pt idx="2">
                  <c:v>Set quit date</c:v>
                </c:pt>
                <c:pt idx="3">
                  <c:v>4 week quit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157</c:v>
                </c:pt>
                <c:pt idx="1">
                  <c:v>64</c:v>
                </c:pt>
                <c:pt idx="2">
                  <c:v>22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731904"/>
        <c:axId val="34733440"/>
      </c:barChart>
      <c:catAx>
        <c:axId val="34731904"/>
        <c:scaling>
          <c:orientation val="maxMin"/>
        </c:scaling>
        <c:delete val="0"/>
        <c:axPos val="l"/>
        <c:majorTickMark val="out"/>
        <c:minorTickMark val="none"/>
        <c:tickLblPos val="nextTo"/>
        <c:crossAx val="34733440"/>
        <c:crosses val="autoZero"/>
        <c:auto val="1"/>
        <c:lblAlgn val="ctr"/>
        <c:lblOffset val="100"/>
        <c:noMultiLvlLbl val="0"/>
      </c:catAx>
      <c:valAx>
        <c:axId val="34733440"/>
        <c:scaling>
          <c:orientation val="minMax"/>
          <c:max val="160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4731904"/>
        <c:crosses val="max"/>
        <c:crossBetween val="between"/>
        <c:majorUnit val="40"/>
      </c:valAx>
    </c:plotArea>
    <c:plotVisOnly val="1"/>
    <c:dispBlanksAs val="gap"/>
    <c:showDLblsOverMax val="0"/>
  </c:chart>
  <c:txPr>
    <a:bodyPr/>
    <a:lstStyle/>
    <a:p>
      <a:pPr>
        <a:defRPr sz="1400" b="1" baseline="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620198A-E294-47DB-884F-2787C82C6DB4}" type="datetimeFigureOut">
              <a:rPr lang="en-US"/>
              <a:pPr>
                <a:defRPr/>
              </a:pPr>
              <a:t>6/12/2014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2A80594-B075-492C-827E-903FA6C9EF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28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defTabSz="9904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Thank</a:t>
            </a:r>
            <a:r>
              <a:rPr lang="en-GB" baseline="0" dirty="0" smtClean="0"/>
              <a:t> organisers, welcome on behalf of </a:t>
            </a:r>
            <a:r>
              <a:rPr lang="en-GB" baseline="0" dirty="0" err="1" smtClean="0"/>
              <a:t>srnt</a:t>
            </a:r>
            <a:r>
              <a:rPr lang="en-GB" baseline="0" dirty="0" smtClean="0"/>
              <a:t> and </a:t>
            </a:r>
            <a:r>
              <a:rPr lang="en-GB" baseline="0" dirty="0" err="1" smtClean="0"/>
              <a:t>ukctcs</a:t>
            </a:r>
            <a:r>
              <a:rPr lang="en-GB" baseline="0" dirty="0" smtClean="0"/>
              <a:t>, </a:t>
            </a:r>
          </a:p>
          <a:p>
            <a:pPr defTabSz="990478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aseline="0" dirty="0" smtClean="0"/>
          </a:p>
          <a:p>
            <a:pPr defTabSz="9904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Stress this is predominantly</a:t>
            </a:r>
            <a:r>
              <a:rPr lang="en-GB" baseline="0" dirty="0" smtClean="0"/>
              <a:t> </a:t>
            </a:r>
            <a:r>
              <a:rPr lang="en-GB" dirty="0" err="1" smtClean="0"/>
              <a:t>european</a:t>
            </a:r>
            <a:r>
              <a:rPr lang="en-GB" dirty="0" smtClean="0"/>
              <a:t> union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by way of introduction to </a:t>
            </a:r>
            <a:r>
              <a:rPr lang="en-GB" baseline="0" dirty="0" err="1" smtClean="0"/>
              <a:t>ukctcs</a:t>
            </a:r>
            <a:r>
              <a:rPr lang="en-GB" baseline="0" dirty="0" smtClean="0"/>
              <a:t>.....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995D7-268B-48AE-8F41-EFEB351AC760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NRT</a:t>
            </a:r>
            <a:r>
              <a:rPr lang="en-GB" baseline="0" dirty="0" smtClean="0"/>
              <a:t> has most effect. Others less convincing. Pregnancy not </a:t>
            </a:r>
            <a:r>
              <a:rPr lang="en-GB" baseline="0" dirty="0" err="1" smtClean="0"/>
              <a:t>nec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80594-B075-492C-827E-903FA6C9EFF7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524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NRT</a:t>
            </a:r>
            <a:r>
              <a:rPr lang="en-GB" baseline="0" dirty="0" smtClean="0"/>
              <a:t> has most effect. Others less convincing. Pregnancy not </a:t>
            </a:r>
            <a:r>
              <a:rPr lang="en-GB" baseline="0" dirty="0" err="1" smtClean="0"/>
              <a:t>nec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80594-B075-492C-827E-903FA6C9EFF7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524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Acute gen is pharmacology</a:t>
            </a:r>
            <a:r>
              <a:rPr lang="en-GB" baseline="0" dirty="0" smtClean="0"/>
              <a:t> effect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80594-B075-492C-827E-903FA6C9EFF7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47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Avril </a:t>
            </a:r>
            <a:r>
              <a:rPr lang="en-GB" dirty="0" err="1" smtClean="0"/>
              <a:t>devaney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80594-B075-492C-827E-903FA6C9EFF7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545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B68D1-1664-4819-A6BC-4BD4542E9E5B}" type="datetimeFigureOut">
              <a:rPr lang="en-US"/>
              <a:pPr>
                <a:defRPr/>
              </a:pPr>
              <a:t>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15504-D6CD-4AFE-9291-B07F33D1C3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49BC3-25A2-4B4F-92E5-0599FE3B4309}" type="datetimeFigureOut">
              <a:rPr lang="en-US"/>
              <a:pPr>
                <a:defRPr/>
              </a:pPr>
              <a:t>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31080-9B0A-48E0-9B81-105C9F0710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B6F7B-D02F-433A-9519-7FE1C6BDA23D}" type="datetimeFigureOut">
              <a:rPr lang="en-US"/>
              <a:pPr>
                <a:defRPr/>
              </a:pPr>
              <a:t>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A7890-E769-49B6-B2A3-91F114423B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68313" y="6308725"/>
            <a:ext cx="5111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b="1" smtClean="0">
                <a:solidFill>
                  <a:schemeClr val="accent1"/>
                </a:solidFill>
              </a:rPr>
              <a:t>www.cddft.nhs.uk</a:t>
            </a:r>
          </a:p>
        </p:txBody>
      </p:sp>
      <p:pic>
        <p:nvPicPr>
          <p:cNvPr id="5" name="Picture 7" descr="WAATW COLOU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88" y="4522788"/>
            <a:ext cx="242887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OMBINED HEARTS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5128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CDDFT-2-line-Colour-Small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33375"/>
            <a:ext cx="28082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67544" y="1412776"/>
            <a:ext cx="7920880" cy="72072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baseline="0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68312" y="2276475"/>
            <a:ext cx="7920111" cy="3744913"/>
          </a:xfrm>
        </p:spPr>
        <p:txBody>
          <a:bodyPr/>
          <a:lstStyle>
            <a:lvl1pPr marL="324000" indent="-324000">
              <a:spcBef>
                <a:spcPts val="1200"/>
              </a:spcBef>
              <a:buFontTx/>
              <a:buBlip>
                <a:blip r:embed="rId5"/>
              </a:buBlip>
              <a:defRPr sz="1800"/>
            </a:lvl1pPr>
            <a:lvl2pPr indent="-216000">
              <a:spcBef>
                <a:spcPts val="0"/>
              </a:spcBef>
              <a:buFontTx/>
              <a:buBlip>
                <a:blip r:embed="rId5"/>
              </a:buBlip>
              <a:defRPr/>
            </a:lvl2pPr>
            <a:lvl3pPr indent="-216000">
              <a:spcBef>
                <a:spcPts val="0"/>
              </a:spcBef>
              <a:buFontTx/>
              <a:buBlip>
                <a:blip r:embed="rId5"/>
              </a:buBlip>
              <a:defRPr/>
            </a:lvl3pPr>
            <a:lvl4pPr indent="-216000">
              <a:spcBef>
                <a:spcPts val="0"/>
              </a:spcBef>
              <a:buFontTx/>
              <a:buBlip>
                <a:blip r:embed="rId5"/>
              </a:buBlip>
              <a:defRPr/>
            </a:lvl4pPr>
            <a:lvl5pPr indent="-216000">
              <a:spcBef>
                <a:spcPts val="0"/>
              </a:spcBef>
              <a:buFontTx/>
              <a:buBlip>
                <a:blip r:embed="rId5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3383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8A224F7-7D68-4AE5-B703-E909B5636746}" type="datetimeFigureOut">
              <a:rPr lang="en-US"/>
              <a:pPr>
                <a:defRPr/>
              </a:pPr>
              <a:t>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F3E2A94-9A2E-4DC2-9773-B61A5155E2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076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aseline="0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DFAEF7E-0D28-4362-A5E3-B05335EFE038}" type="datetimeFigureOut">
              <a:rPr lang="en-US"/>
              <a:pPr>
                <a:defRPr/>
              </a:pPr>
              <a:t>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7D538AE-11DF-4145-BF63-B87055C0D0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083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CEAD88F-95EC-4950-BBB9-A19B78458C07}" type="datetimeFigureOut">
              <a:rPr lang="en-US"/>
              <a:pPr>
                <a:defRPr/>
              </a:pPr>
              <a:t>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F49DC14-23B4-48E2-9C7B-5FE7FB0BB9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973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E76E049-43D3-4FEB-AFE9-98D78E050828}" type="datetimeFigureOut">
              <a:rPr lang="en-US"/>
              <a:pPr>
                <a:defRPr/>
              </a:pPr>
              <a:t>6/12/2014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3EF387C-6066-4CE8-9CDA-1338636EC0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39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19F6F3B-9323-4818-9AE5-C8253B85B610}" type="datetimeFigureOut">
              <a:rPr lang="en-US"/>
              <a:pPr>
                <a:defRPr/>
              </a:pPr>
              <a:t>6/12/2014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00BD3C7-0491-4EEB-90F2-9EBE25720B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599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491517B-9770-4E23-93B1-3AF95B37807B}" type="datetimeFigureOut">
              <a:rPr lang="en-US"/>
              <a:pPr>
                <a:defRPr/>
              </a:pPr>
              <a:t>6/12/2014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A829676-F6DE-4555-935E-FD695CCA31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318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2118FBF-2F0B-4BF0-892C-E8005EADA79B}" type="datetimeFigureOut">
              <a:rPr lang="en-US"/>
              <a:pPr>
                <a:defRPr/>
              </a:pPr>
              <a:t>6/12/2014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719F109-8BEB-428B-82E3-7689EE4098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18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aseline="0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22612-4E38-4349-BA9C-1CFF42CA7EE2}" type="datetimeFigureOut">
              <a:rPr lang="en-US"/>
              <a:pPr>
                <a:defRPr/>
              </a:pPr>
              <a:t>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F2183-8C93-4D00-86C3-988E9985BE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BE23C76-2FFF-46F0-AC21-8A354E6B7084}" type="datetimeFigureOut">
              <a:rPr lang="en-US"/>
              <a:pPr>
                <a:defRPr/>
              </a:pPr>
              <a:t>6/12/2014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0EC8053-0D46-474C-BC58-29A3089273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454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BAA00FE-0FAB-4FFD-AF25-FC598CE62116}" type="datetimeFigureOut">
              <a:rPr lang="en-US"/>
              <a:pPr>
                <a:defRPr/>
              </a:pPr>
              <a:t>6/12/2014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01D790B-26B5-4CDE-9CDA-2194440CD2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228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32E7510-E9CD-49B0-98AC-0C5E954B2F06}" type="datetimeFigureOut">
              <a:rPr lang="en-US"/>
              <a:pPr>
                <a:defRPr/>
              </a:pPr>
              <a:t>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4F2BAC1-5AC6-480B-B5AD-FAE1FE54C3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703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74B7CD3-9383-486B-9852-2F1DD61B5901}" type="datetimeFigureOut">
              <a:rPr lang="en-US"/>
              <a:pPr>
                <a:defRPr/>
              </a:pPr>
              <a:t>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685D5C3-6A3B-49BC-8B8F-E3983FC095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077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7017794-E0DD-4679-AB38-313731D3E403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2247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71450"/>
            <a:ext cx="7772400" cy="5924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36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69888"/>
            <a:ext cx="7772400" cy="895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12800" y="1477963"/>
            <a:ext cx="7772400" cy="4694237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9438581-46EC-4946-8C00-E9CF081F78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810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69888"/>
            <a:ext cx="7772400" cy="895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477963"/>
            <a:ext cx="3810000" cy="4694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5200" y="1477963"/>
            <a:ext cx="3810000" cy="4694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3A24ECF-539B-4C15-952B-37D4B4507B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47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258A5-FBE1-4612-AA45-6EA0DB1232EB}" type="datetimeFigureOut">
              <a:rPr lang="en-US"/>
              <a:pPr>
                <a:defRPr/>
              </a:pPr>
              <a:t>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4AB28-D1B1-49B9-A3AD-23CFD79567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34E2E-FE41-4E74-B71F-C8BAB7143468}" type="datetimeFigureOut">
              <a:rPr lang="en-US"/>
              <a:pPr>
                <a:defRPr/>
              </a:pPr>
              <a:t>6/12/2014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278A5-57A9-4482-81A8-934141C0CE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BF8B2-A0E2-427B-88AE-20049920F9EB}" type="datetimeFigureOut">
              <a:rPr lang="en-US"/>
              <a:pPr>
                <a:defRPr/>
              </a:pPr>
              <a:t>6/12/2014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CB65E-F224-41EE-8872-3CED39A6AE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62F4F-9BA2-4BFF-A4BE-ED2C34B402EB}" type="datetimeFigureOut">
              <a:rPr lang="en-US"/>
              <a:pPr>
                <a:defRPr/>
              </a:pPr>
              <a:t>6/12/2014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F1617-2513-4C21-B810-9E290E6FE2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C7D71-0208-4D64-9761-A8D6885DD185}" type="datetimeFigureOut">
              <a:rPr lang="en-US"/>
              <a:pPr>
                <a:defRPr/>
              </a:pPr>
              <a:t>6/12/2014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57751-B441-42E4-9BFA-677FFCC2DF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ADC00-6E42-48A1-BA8D-5EAC529D4524}" type="datetimeFigureOut">
              <a:rPr lang="en-US"/>
              <a:pPr>
                <a:defRPr/>
              </a:pPr>
              <a:t>6/12/2014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21E0C-24B8-4EDA-B9DC-D7F31D9ABF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870AE-61A6-4D32-9B39-758D0445FEC6}" type="datetimeFigureOut">
              <a:rPr lang="en-US"/>
              <a:pPr>
                <a:defRPr/>
              </a:pPr>
              <a:t>6/12/2014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E3609-2444-456E-9FA5-F549BF5328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AD5E0A-E05C-43DD-AC04-360CF2B23EB1}" type="datetimeFigureOut">
              <a:rPr lang="en-US"/>
              <a:pPr>
                <a:defRPr/>
              </a:pPr>
              <a:t>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06ABE5-5E54-4E89-91BC-43DFE86B6A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706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rgbClr val="0070C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8A88077-B5CC-4253-9DA2-A2C0FCBC2C8D}" type="datetimeFigureOut">
              <a:rPr lang="en-US"/>
              <a:pPr>
                <a:defRPr/>
              </a:pPr>
              <a:t>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ED057C5-8B04-4A5D-A529-ED252A2ABA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2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70C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nice.org.uk/guidance/index.jsp?action=download&amp;o=6588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496944" cy="1470025"/>
          </a:xfrm>
        </p:spPr>
        <p:txBody>
          <a:bodyPr/>
          <a:lstStyle/>
          <a:p>
            <a:pPr algn="ctr"/>
            <a:r>
              <a:rPr lang="en-GB" b="1" dirty="0" smtClean="0"/>
              <a:t>NICE </a:t>
            </a:r>
            <a:r>
              <a:rPr lang="en-GB" b="1" dirty="0"/>
              <a:t>guidance for supporting smokers in secondary </a:t>
            </a:r>
            <a:r>
              <a:rPr lang="en-GB" b="1" dirty="0" smtClean="0"/>
              <a:t>care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7544" y="3464412"/>
            <a:ext cx="6400800" cy="828684"/>
          </a:xfrm>
        </p:spPr>
        <p:txBody>
          <a:bodyPr/>
          <a:lstStyle/>
          <a:p>
            <a:r>
              <a:rPr lang="en-GB" dirty="0" smtClean="0"/>
              <a:t>John Britton</a:t>
            </a:r>
          </a:p>
          <a:p>
            <a:endParaRPr lang="en-GB" dirty="0"/>
          </a:p>
        </p:txBody>
      </p:sp>
      <p:pic>
        <p:nvPicPr>
          <p:cNvPr id="5" name="Picture 2" descr="http://www.lancs.ac.uk/staff/papadopo/Images/nott%20uni%20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3" y="5977978"/>
            <a:ext cx="2088232" cy="54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UKCTAS main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49280"/>
            <a:ext cx="2880320" cy="828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36"/>
          <a:stretch/>
        </p:blipFill>
        <p:spPr bwMode="auto">
          <a:xfrm>
            <a:off x="323529" y="862455"/>
            <a:ext cx="4248472" cy="63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1556792"/>
            <a:ext cx="8496944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  <a:latin typeface="+mn-lt"/>
                <a:cs typeface="+mn-cs"/>
              </a:rPr>
              <a:t>Treatments, </a:t>
            </a:r>
            <a:r>
              <a:rPr lang="en-GB" sz="2400" dirty="0">
                <a:solidFill>
                  <a:srgbClr val="0070C0"/>
                </a:solidFill>
                <a:latin typeface="+mn-lt"/>
                <a:cs typeface="+mn-cs"/>
              </a:rPr>
              <a:t>either separately or combined, </a:t>
            </a:r>
            <a:r>
              <a:rPr lang="en-GB" sz="2400" dirty="0" smtClean="0">
                <a:solidFill>
                  <a:srgbClr val="0070C0"/>
                </a:solidFill>
                <a:latin typeface="+mn-lt"/>
                <a:cs typeface="+mn-cs"/>
              </a:rPr>
              <a:t>including:</a:t>
            </a:r>
            <a:endParaRPr lang="en-GB" sz="240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  <a:latin typeface="+mn-lt"/>
                <a:cs typeface="+mn-cs"/>
              </a:rPr>
              <a:t>brief </a:t>
            </a:r>
            <a:r>
              <a:rPr lang="en-GB" sz="2400" dirty="0">
                <a:solidFill>
                  <a:srgbClr val="0070C0"/>
                </a:solidFill>
                <a:latin typeface="+mn-lt"/>
                <a:cs typeface="+mn-cs"/>
              </a:rPr>
              <a:t>interventions </a:t>
            </a:r>
            <a:r>
              <a:rPr lang="en-GB" sz="2400" dirty="0" smtClean="0">
                <a:solidFill>
                  <a:srgbClr val="0070C0"/>
                </a:solidFill>
                <a:latin typeface="+mn-lt"/>
                <a:cs typeface="+mn-cs"/>
              </a:rPr>
              <a:t>[by healthcare professionals]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  <a:latin typeface="+mn-lt"/>
                <a:cs typeface="+mn-cs"/>
              </a:rPr>
              <a:t>individual or group behavioural counselling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  <a:latin typeface="+mn-lt"/>
                <a:cs typeface="+mn-cs"/>
              </a:rPr>
              <a:t>NRT, varenicline </a:t>
            </a:r>
            <a:r>
              <a:rPr lang="en-GB" sz="2400" dirty="0">
                <a:solidFill>
                  <a:srgbClr val="0070C0"/>
                </a:solidFill>
                <a:latin typeface="+mn-lt"/>
                <a:cs typeface="+mn-cs"/>
              </a:rPr>
              <a:t>or </a:t>
            </a:r>
            <a:r>
              <a:rPr lang="en-GB" sz="2400" dirty="0" smtClean="0">
                <a:solidFill>
                  <a:srgbClr val="0070C0"/>
                </a:solidFill>
                <a:latin typeface="+mn-lt"/>
                <a:cs typeface="+mn-cs"/>
              </a:rPr>
              <a:t>bupropion pharmacotherapy</a:t>
            </a:r>
          </a:p>
          <a:p>
            <a:pPr marL="800100" lvl="1" indent="-342900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  <a:latin typeface="+mn-lt"/>
                <a:cs typeface="+mn-cs"/>
              </a:rPr>
              <a:t>self-help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  <a:latin typeface="+mn-lt"/>
                <a:cs typeface="+mn-cs"/>
              </a:rPr>
              <a:t>Delivered by NHS </a:t>
            </a:r>
            <a:r>
              <a:rPr lang="en-GB" sz="2400" dirty="0">
                <a:solidFill>
                  <a:srgbClr val="0070C0"/>
                </a:solidFill>
                <a:latin typeface="+mn-lt"/>
                <a:cs typeface="+mn-cs"/>
              </a:rPr>
              <a:t>Stop Smoking Services </a:t>
            </a:r>
            <a:r>
              <a:rPr lang="en-GB" sz="2400" dirty="0" smtClean="0">
                <a:solidFill>
                  <a:srgbClr val="0070C0"/>
                </a:solidFill>
                <a:latin typeface="+mn-lt"/>
                <a:cs typeface="+mn-cs"/>
              </a:rPr>
              <a:t>with adequate staffing and a full-time coordinator]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  <a:latin typeface="+mn-lt"/>
                <a:cs typeface="+mn-cs"/>
              </a:rPr>
              <a:t>Targets </a:t>
            </a:r>
            <a:r>
              <a:rPr lang="en-GB" sz="2400" dirty="0">
                <a:solidFill>
                  <a:srgbClr val="0070C0"/>
                </a:solidFill>
                <a:latin typeface="+mn-lt"/>
                <a:cs typeface="+mn-cs"/>
              </a:rPr>
              <a:t>for </a:t>
            </a:r>
            <a:r>
              <a:rPr lang="en-GB" sz="2400" dirty="0" smtClean="0">
                <a:solidFill>
                  <a:srgbClr val="0070C0"/>
                </a:solidFill>
                <a:latin typeface="+mn-lt"/>
                <a:cs typeface="+mn-cs"/>
              </a:rPr>
              <a:t>the </a:t>
            </a:r>
            <a:r>
              <a:rPr lang="en-GB" sz="2400" dirty="0">
                <a:solidFill>
                  <a:srgbClr val="0070C0"/>
                </a:solidFill>
                <a:latin typeface="+mn-lt"/>
                <a:cs typeface="+mn-cs"/>
              </a:rPr>
              <a:t>number of </a:t>
            </a:r>
            <a:r>
              <a:rPr lang="en-GB" sz="2400" dirty="0" smtClean="0">
                <a:solidFill>
                  <a:srgbClr val="0070C0"/>
                </a:solidFill>
                <a:latin typeface="+mn-lt"/>
                <a:cs typeface="+mn-cs"/>
              </a:rPr>
              <a:t>smokers using </a:t>
            </a:r>
            <a:r>
              <a:rPr lang="en-GB" sz="2400" dirty="0">
                <a:solidFill>
                  <a:srgbClr val="0070C0"/>
                </a:solidFill>
                <a:latin typeface="+mn-lt"/>
                <a:cs typeface="+mn-cs"/>
              </a:rPr>
              <a:t>the service </a:t>
            </a:r>
            <a:r>
              <a:rPr lang="en-GB" sz="2400" dirty="0" smtClean="0">
                <a:solidFill>
                  <a:srgbClr val="0070C0"/>
                </a:solidFill>
                <a:latin typeface="+mn-lt"/>
                <a:cs typeface="+mn-cs"/>
              </a:rPr>
              <a:t>[5% of population] and one-month quit rates [35% ]</a:t>
            </a:r>
            <a:endParaRPr lang="en-GB" sz="2400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23528" y="188640"/>
            <a:ext cx="8229600" cy="864096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9pPr>
          </a:lstStyle>
          <a:p>
            <a:r>
              <a:rPr lang="en-GB" sz="3200" dirty="0" smtClean="0"/>
              <a:t>What is an effective stop smoking intervention?</a:t>
            </a:r>
          </a:p>
        </p:txBody>
      </p:sp>
    </p:spTree>
    <p:extLst>
      <p:ext uri="{BB962C8B-B14F-4D97-AF65-F5344CB8AC3E}">
        <p14:creationId xmlns:p14="http://schemas.microsoft.com/office/powerpoint/2010/main" val="158437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9"/>
          <a:stretch/>
        </p:blipFill>
        <p:spPr bwMode="auto">
          <a:xfrm>
            <a:off x="179512" y="1201466"/>
            <a:ext cx="7488832" cy="5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25473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4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 smtClean="0"/>
              <a:t>Evidence sources: Commissioned reviews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8568952" cy="518457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400" dirty="0" smtClean="0"/>
              <a:t>Effects </a:t>
            </a:r>
            <a:r>
              <a:rPr lang="en-GB" sz="2400" dirty="0"/>
              <a:t>of nicotine </a:t>
            </a:r>
            <a:endParaRPr lang="en-GB" sz="2400" dirty="0" smtClean="0"/>
          </a:p>
          <a:p>
            <a:pPr>
              <a:spcBef>
                <a:spcPts val="600"/>
              </a:spcBef>
            </a:pPr>
            <a:r>
              <a:rPr lang="en-GB" sz="2400" dirty="0"/>
              <a:t>Smoking cessation interventions in acute and maternity services</a:t>
            </a:r>
          </a:p>
          <a:p>
            <a:pPr lvl="1">
              <a:spcBef>
                <a:spcPts val="600"/>
              </a:spcBef>
            </a:pPr>
            <a:r>
              <a:rPr lang="en-GB" sz="2000" dirty="0">
                <a:solidFill>
                  <a:schemeClr val="accent1"/>
                </a:solidFill>
              </a:rPr>
              <a:t>effectiveness</a:t>
            </a:r>
          </a:p>
          <a:p>
            <a:pPr lvl="1">
              <a:spcBef>
                <a:spcPts val="600"/>
              </a:spcBef>
            </a:pPr>
            <a:r>
              <a:rPr lang="en-GB" sz="2000" dirty="0">
                <a:solidFill>
                  <a:schemeClr val="accent1"/>
                </a:solidFill>
              </a:rPr>
              <a:t>barriers and facilitators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Smoking cessation interventions in mental health services</a:t>
            </a:r>
          </a:p>
          <a:p>
            <a:pPr lvl="1">
              <a:spcBef>
                <a:spcPts val="600"/>
              </a:spcBef>
            </a:pPr>
            <a:r>
              <a:rPr lang="en-GB" sz="2000" dirty="0">
                <a:solidFill>
                  <a:schemeClr val="accent1"/>
                </a:solidFill>
              </a:rPr>
              <a:t>Effectiveness</a:t>
            </a:r>
          </a:p>
          <a:p>
            <a:pPr lvl="1">
              <a:spcBef>
                <a:spcPts val="600"/>
              </a:spcBef>
            </a:pPr>
            <a:r>
              <a:rPr lang="en-GB" sz="2000" dirty="0">
                <a:solidFill>
                  <a:schemeClr val="accent1"/>
                </a:solidFill>
              </a:rPr>
              <a:t>Barriers and facilitators </a:t>
            </a:r>
          </a:p>
          <a:p>
            <a:pPr>
              <a:spcBef>
                <a:spcPts val="1800"/>
              </a:spcBef>
            </a:pPr>
            <a:r>
              <a:rPr lang="en-GB" sz="2400" dirty="0"/>
              <a:t>Smoke-free strategies</a:t>
            </a:r>
          </a:p>
          <a:p>
            <a:pPr lvl="1">
              <a:spcBef>
                <a:spcPts val="600"/>
              </a:spcBef>
            </a:pPr>
            <a:r>
              <a:rPr lang="en-GB" sz="2000" dirty="0">
                <a:solidFill>
                  <a:schemeClr val="accent1"/>
                </a:solidFill>
              </a:rPr>
              <a:t>Effectiveness</a:t>
            </a:r>
          </a:p>
          <a:p>
            <a:pPr lvl="1">
              <a:spcBef>
                <a:spcPts val="600"/>
              </a:spcBef>
            </a:pPr>
            <a:r>
              <a:rPr lang="en-GB" sz="2000" dirty="0">
                <a:solidFill>
                  <a:schemeClr val="accent1"/>
                </a:solidFill>
              </a:rPr>
              <a:t>Barriers and facilitators </a:t>
            </a:r>
          </a:p>
          <a:p>
            <a:pPr>
              <a:spcBef>
                <a:spcPts val="1800"/>
              </a:spcBef>
            </a:pPr>
            <a:r>
              <a:rPr lang="en-GB" sz="2400" dirty="0" smtClean="0"/>
              <a:t>Cost effectiveness</a:t>
            </a:r>
            <a:endParaRPr lang="en-GB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0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363272" cy="4857403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GB" sz="2400" dirty="0" smtClean="0"/>
              <a:t>Stop </a:t>
            </a:r>
            <a:r>
              <a:rPr lang="en-GB" sz="2400" dirty="0"/>
              <a:t>smoking interventions in secondary </a:t>
            </a:r>
            <a:r>
              <a:rPr lang="en-GB" sz="2400" dirty="0" smtClean="0"/>
              <a:t>care </a:t>
            </a:r>
          </a:p>
          <a:p>
            <a:pPr>
              <a:spcBef>
                <a:spcPts val="2400"/>
              </a:spcBef>
            </a:pPr>
            <a:r>
              <a:rPr lang="en-GB" sz="2400" dirty="0" smtClean="0"/>
              <a:t>Streamlined </a:t>
            </a:r>
            <a:r>
              <a:rPr lang="en-GB" sz="2400" dirty="0"/>
              <a:t>secondary care system: project </a:t>
            </a:r>
            <a:r>
              <a:rPr lang="en-GB" sz="2400" dirty="0" smtClean="0"/>
              <a:t>report</a:t>
            </a:r>
          </a:p>
          <a:p>
            <a:pPr>
              <a:spcBef>
                <a:spcPts val="2400"/>
              </a:spcBef>
            </a:pPr>
            <a:r>
              <a:rPr lang="en-GB" sz="2400" dirty="0" smtClean="0"/>
              <a:t>RCT of </a:t>
            </a:r>
            <a:r>
              <a:rPr lang="en-GB" sz="2400" dirty="0"/>
              <a:t>systematic identification and treatment of </a:t>
            </a:r>
            <a:r>
              <a:rPr lang="en-GB" sz="2400" dirty="0" smtClean="0"/>
              <a:t>smokers</a:t>
            </a:r>
            <a:endParaRPr lang="en-GB" sz="2400" dirty="0"/>
          </a:p>
          <a:p>
            <a:pPr>
              <a:spcBef>
                <a:spcPts val="2400"/>
              </a:spcBef>
            </a:pPr>
            <a:r>
              <a:rPr lang="en-GB" sz="2400" dirty="0" smtClean="0"/>
              <a:t>Association </a:t>
            </a:r>
            <a:r>
              <a:rPr lang="en-GB" sz="2400" dirty="0"/>
              <a:t>between smoking and mental </a:t>
            </a:r>
            <a:r>
              <a:rPr lang="en-GB" sz="2400" dirty="0" smtClean="0"/>
              <a:t>disorders </a:t>
            </a:r>
          </a:p>
          <a:p>
            <a:pPr>
              <a:spcBef>
                <a:spcPts val="2400"/>
              </a:spcBef>
            </a:pPr>
            <a:r>
              <a:rPr lang="en-GB" sz="2400" dirty="0" smtClean="0"/>
              <a:t>Smoking </a:t>
            </a:r>
            <a:r>
              <a:rPr lang="en-GB" sz="2400" dirty="0"/>
              <a:t>in people with mental health </a:t>
            </a:r>
            <a:r>
              <a:rPr lang="en-GB" sz="2400" dirty="0" smtClean="0"/>
              <a:t>problems</a:t>
            </a:r>
            <a:endParaRPr lang="en-GB" sz="2400" dirty="0"/>
          </a:p>
          <a:p>
            <a:pPr>
              <a:spcBef>
                <a:spcPts val="2400"/>
              </a:spcBef>
            </a:pPr>
            <a:r>
              <a:rPr lang="en-GB" sz="2400" dirty="0" smtClean="0"/>
              <a:t>Ethics of </a:t>
            </a:r>
            <a:r>
              <a:rPr lang="en-GB" sz="2400" dirty="0"/>
              <a:t>smoking cessation and </a:t>
            </a:r>
            <a:r>
              <a:rPr lang="en-GB" sz="2400" dirty="0" smtClean="0"/>
              <a:t>smoke-free policies</a:t>
            </a:r>
          </a:p>
          <a:p>
            <a:pPr>
              <a:spcBef>
                <a:spcPts val="2400"/>
              </a:spcBef>
            </a:pPr>
            <a:r>
              <a:rPr lang="en-GB" sz="2400" dirty="0" smtClean="0"/>
              <a:t>South </a:t>
            </a:r>
            <a:r>
              <a:rPr lang="en-GB" sz="2400" dirty="0"/>
              <a:t>London and </a:t>
            </a:r>
            <a:r>
              <a:rPr lang="en-GB" sz="2400" dirty="0" err="1"/>
              <a:t>Maudsley</a:t>
            </a:r>
            <a:r>
              <a:rPr lang="en-GB" sz="2400" dirty="0"/>
              <a:t> NHS </a:t>
            </a:r>
            <a:r>
              <a:rPr lang="en-GB" sz="2400" dirty="0" smtClean="0"/>
              <a:t>Trust </a:t>
            </a:r>
            <a:r>
              <a:rPr lang="en-GB" sz="2400" dirty="0"/>
              <a:t>Smoke-free </a:t>
            </a:r>
            <a:r>
              <a:rPr lang="en-GB" sz="2400" dirty="0" smtClean="0"/>
              <a:t>pilot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 smtClean="0"/>
              <a:t>Evidence sources: Expert papers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92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Evidence reviews: Nicotine 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400" dirty="0" smtClean="0">
                <a:solidFill>
                  <a:srgbClr val="000000"/>
                </a:solidFill>
              </a:rPr>
              <a:t>No </a:t>
            </a:r>
            <a:r>
              <a:rPr lang="en-GB" sz="2400" dirty="0">
                <a:solidFill>
                  <a:srgbClr val="000000"/>
                </a:solidFill>
              </a:rPr>
              <a:t>RCT signal of risk in terms of adverse events, changes in CVD, MI or stroke</a:t>
            </a:r>
          </a:p>
          <a:p>
            <a:pPr>
              <a:spcBef>
                <a:spcPts val="1200"/>
              </a:spcBef>
            </a:pPr>
            <a:r>
              <a:rPr lang="en-GB" sz="2400" dirty="0">
                <a:solidFill>
                  <a:schemeClr val="tx1"/>
                </a:solidFill>
              </a:rPr>
              <a:t>No evidence </a:t>
            </a:r>
            <a:r>
              <a:rPr lang="en-GB" sz="2400" dirty="0" smtClean="0">
                <a:solidFill>
                  <a:schemeClr val="tx1"/>
                </a:solidFill>
              </a:rPr>
              <a:t>of adverse effect on : </a:t>
            </a:r>
            <a:endParaRPr lang="en-GB" sz="2400" dirty="0">
              <a:solidFill>
                <a:schemeClr val="tx1"/>
              </a:solidFill>
            </a:endParaRP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stable CVD</a:t>
            </a:r>
          </a:p>
          <a:p>
            <a:pPr lvl="1"/>
            <a:r>
              <a:rPr lang="en-GB" sz="2000" dirty="0" smtClean="0">
                <a:solidFill>
                  <a:srgbClr val="000000"/>
                </a:solidFill>
              </a:rPr>
              <a:t>unstable CVD</a:t>
            </a:r>
          </a:p>
          <a:p>
            <a:pPr lvl="1"/>
            <a:r>
              <a:rPr lang="en-GB" sz="2000" dirty="0">
                <a:solidFill>
                  <a:srgbClr val="000000"/>
                </a:solidFill>
              </a:rPr>
              <a:t>b</a:t>
            </a:r>
            <a:r>
              <a:rPr lang="en-GB" sz="2000" dirty="0" smtClean="0">
                <a:solidFill>
                  <a:srgbClr val="000000"/>
                </a:solidFill>
              </a:rPr>
              <a:t>one healing </a:t>
            </a:r>
          </a:p>
          <a:p>
            <a:pPr lvl="1"/>
            <a:r>
              <a:rPr lang="en-GB" sz="2000" dirty="0" smtClean="0">
                <a:solidFill>
                  <a:srgbClr val="000000"/>
                </a:solidFill>
              </a:rPr>
              <a:t>surgical complications</a:t>
            </a:r>
          </a:p>
          <a:p>
            <a:pPr>
              <a:spcBef>
                <a:spcPts val="1200"/>
              </a:spcBef>
            </a:pPr>
            <a:r>
              <a:rPr lang="en-GB" sz="2400" dirty="0" smtClean="0">
                <a:solidFill>
                  <a:srgbClr val="000000"/>
                </a:solidFill>
              </a:rPr>
              <a:t>Weak evidence that NRT should be removed before </a:t>
            </a:r>
            <a:r>
              <a:rPr lang="en-GB" sz="2400" dirty="0" err="1" smtClean="0">
                <a:solidFill>
                  <a:srgbClr val="000000"/>
                </a:solidFill>
              </a:rPr>
              <a:t>microvascular</a:t>
            </a:r>
            <a:r>
              <a:rPr lang="en-GB" sz="2400" dirty="0" smtClean="0">
                <a:solidFill>
                  <a:srgbClr val="000000"/>
                </a:solidFill>
              </a:rPr>
              <a:t> reconstructive surgery</a:t>
            </a:r>
          </a:p>
          <a:p>
            <a:pPr>
              <a:spcBef>
                <a:spcPts val="1200"/>
              </a:spcBef>
            </a:pPr>
            <a:r>
              <a:rPr lang="en-GB" sz="2400" dirty="0" smtClean="0">
                <a:solidFill>
                  <a:srgbClr val="000000"/>
                </a:solidFill>
              </a:rPr>
              <a:t>Increased insulin resistance, though &lt; smoking</a:t>
            </a:r>
          </a:p>
          <a:p>
            <a:pPr>
              <a:spcBef>
                <a:spcPts val="1200"/>
              </a:spcBef>
            </a:pPr>
            <a:r>
              <a:rPr lang="en-GB" sz="2400" dirty="0" smtClean="0">
                <a:solidFill>
                  <a:srgbClr val="000000"/>
                </a:solidFill>
              </a:rPr>
              <a:t>Positive effect in ulcerative colitis</a:t>
            </a:r>
          </a:p>
        </p:txBody>
      </p:sp>
    </p:spTree>
    <p:extLst>
      <p:ext uri="{BB962C8B-B14F-4D97-AF65-F5344CB8AC3E}">
        <p14:creationId xmlns:p14="http://schemas.microsoft.com/office/powerpoint/2010/main" val="43009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Smoking cessation interventions in acute services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708849"/>
              </p:ext>
            </p:extLst>
          </p:nvPr>
        </p:nvGraphicFramePr>
        <p:xfrm>
          <a:off x="359044" y="1639455"/>
          <a:ext cx="8605445" cy="4456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6812"/>
                <a:gridCol w="4692328"/>
                <a:gridCol w="1368152"/>
                <a:gridCol w="1368153"/>
              </a:tblGrid>
              <a:tr h="50405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/>
                        <a:t>Intensity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/>
                        <a:t>Content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/>
                        <a:t>Effect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/>
                        <a:t>Add drug*</a:t>
                      </a:r>
                      <a:endParaRPr lang="en-GB" sz="2000" b="1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1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Single contact </a:t>
                      </a:r>
                      <a:r>
                        <a:rPr lang="en-GB" sz="2000" u="sng" dirty="0" smtClean="0"/>
                        <a:t>+</a:t>
                      </a:r>
                      <a:r>
                        <a:rPr lang="en-GB" sz="2000" u="none" baseline="0" dirty="0" smtClean="0"/>
                        <a:t> written/other material, no follow up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None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No effect</a:t>
                      </a:r>
                      <a:endParaRPr lang="en-GB" sz="20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2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Longer or more contacts </a:t>
                      </a:r>
                      <a:r>
                        <a:rPr lang="en-GB" sz="2000" u="sng" dirty="0" smtClean="0"/>
                        <a:t>+</a:t>
                      </a:r>
                      <a:r>
                        <a:rPr lang="en-GB" sz="2000" u="none" dirty="0" smtClean="0"/>
                        <a:t> other materials but not beyond quit date</a:t>
                      </a:r>
                      <a:endParaRPr lang="en-GB" sz="20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None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No effect</a:t>
                      </a:r>
                      <a:endParaRPr lang="en-GB" sz="20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3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Any contact + follow-up after </a:t>
                      </a:r>
                      <a:r>
                        <a:rPr lang="en-GB" sz="2000" baseline="0" dirty="0" smtClean="0"/>
                        <a:t>quit date </a:t>
                      </a:r>
                      <a:r>
                        <a:rPr lang="en-GB" sz="2000" dirty="0" smtClean="0"/>
                        <a:t>but</a:t>
                      </a:r>
                      <a:r>
                        <a:rPr lang="en-GB" sz="2000" baseline="0" dirty="0" smtClean="0"/>
                        <a:t> &lt;4 weeks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smtClean="0"/>
                        <a:t>Modest</a:t>
                      </a:r>
                      <a:endParaRPr lang="en-GB" sz="2000" baseline="0" smtClean="0"/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smtClean="0"/>
                        <a:t>(OR 1.17)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aseline="0" dirty="0" smtClean="0"/>
                        <a:t>Modest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aseline="0" dirty="0" smtClean="0"/>
                        <a:t>(OR1.19)</a:t>
                      </a:r>
                      <a:endParaRPr lang="en-GB" sz="20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Any contact +</a:t>
                      </a:r>
                      <a:r>
                        <a:rPr lang="en-GB" sz="2000" baseline="0" dirty="0" smtClean="0"/>
                        <a:t> phone/letter/email + &gt; 4 weeks follow-up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Works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(OR 1.51)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Works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(OR 1.66)</a:t>
                      </a:r>
                      <a:endParaRPr lang="en-GB" sz="2000" dirty="0"/>
                    </a:p>
                  </a:txBody>
                  <a:tcPr/>
                </a:tc>
              </a:tr>
              <a:tr h="92811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5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Any</a:t>
                      </a:r>
                      <a:r>
                        <a:rPr lang="en-GB" sz="2000" baseline="0" dirty="0" smtClean="0"/>
                        <a:t> contact + follow-up with face-to-face contact for &gt; 4 weeks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Works best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(OR 1.28)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Works best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(OR 2.26)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 rot="-2400000">
            <a:off x="141474" y="4416077"/>
            <a:ext cx="142447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Validated! 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 rot="19200000">
            <a:off x="141474" y="5352180"/>
            <a:ext cx="142447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Validated! 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044" y="6412064"/>
            <a:ext cx="164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+mn-lt"/>
                <a:cs typeface="+mn-cs"/>
              </a:rPr>
              <a:t>*(typically </a:t>
            </a:r>
            <a:r>
              <a:rPr lang="en-GB" i="1" dirty="0" smtClean="0">
                <a:latin typeface="+mn-lt"/>
                <a:cs typeface="+mn-cs"/>
              </a:rPr>
              <a:t>NRT)</a:t>
            </a:r>
            <a:endParaRPr lang="en-GB" i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Smoking cessation interventions: maternity services</a:t>
            </a:r>
            <a:br>
              <a:rPr lang="en-GB" dirty="0" smtClean="0"/>
            </a:br>
            <a:r>
              <a:rPr lang="en-GB" sz="3100" i="1" dirty="0" smtClean="0"/>
              <a:t>(behavioural only; NRT ineffective)</a:t>
            </a:r>
            <a:endParaRPr lang="en-GB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769293"/>
              </p:ext>
            </p:extLst>
          </p:nvPr>
        </p:nvGraphicFramePr>
        <p:xfrm>
          <a:off x="359044" y="1124745"/>
          <a:ext cx="8605445" cy="54952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6612"/>
                <a:gridCol w="4752528"/>
                <a:gridCol w="1368152"/>
                <a:gridCol w="1368153"/>
              </a:tblGrid>
              <a:tr h="648071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/>
                        <a:t>Intensity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/>
                        <a:t>Content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/>
                        <a:t>To term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/>
                        <a:t>Post-partum</a:t>
                      </a:r>
                      <a:endParaRPr lang="en-GB" sz="2000" b="1" dirty="0"/>
                    </a:p>
                  </a:txBody>
                  <a:tcPr/>
                </a:tc>
              </a:tr>
              <a:tr h="73911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1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Single contact </a:t>
                      </a:r>
                      <a:r>
                        <a:rPr lang="en-GB" sz="2000" u="sng" dirty="0" smtClean="0"/>
                        <a:t>+</a:t>
                      </a:r>
                      <a:r>
                        <a:rPr lang="en-GB" sz="2000" u="none" baseline="0" dirty="0" smtClean="0"/>
                        <a:t> written/other material, no follow up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No effect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No effect</a:t>
                      </a:r>
                      <a:endParaRPr lang="en-GB" sz="20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2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Longer or more contacts </a:t>
                      </a:r>
                      <a:r>
                        <a:rPr lang="en-GB" sz="2000" u="sng" dirty="0" smtClean="0"/>
                        <a:t>+</a:t>
                      </a:r>
                      <a:r>
                        <a:rPr lang="en-GB" sz="2000" u="none" dirty="0" smtClean="0"/>
                        <a:t> other materials but not beyond quit date</a:t>
                      </a:r>
                      <a:endParaRPr lang="en-GB" sz="20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No effect*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No effect*</a:t>
                      </a: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3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Any contact + follow-up after </a:t>
                      </a:r>
                      <a:r>
                        <a:rPr lang="en-GB" sz="2000" baseline="0" dirty="0" smtClean="0"/>
                        <a:t>quit date </a:t>
                      </a:r>
                      <a:r>
                        <a:rPr lang="en-GB" sz="2000" dirty="0" smtClean="0"/>
                        <a:t>but</a:t>
                      </a:r>
                      <a:r>
                        <a:rPr lang="en-GB" sz="2000" baseline="0" dirty="0" smtClean="0"/>
                        <a:t> &lt;4 weeks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Modest</a:t>
                      </a:r>
                      <a:endParaRPr lang="en-GB" sz="2000" baseline="0" dirty="0" smtClean="0"/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(OR 1.48)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aseline="0" dirty="0" smtClean="0"/>
                        <a:t>Works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aseline="0" dirty="0" smtClean="0"/>
                        <a:t>(OR 3.66)</a:t>
                      </a:r>
                      <a:endParaRPr lang="en-GB" sz="20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4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Any contact +</a:t>
                      </a:r>
                      <a:r>
                        <a:rPr lang="en-GB" sz="2000" baseline="0" dirty="0" smtClean="0"/>
                        <a:t> phone/letter/email + &gt; 4 weeks follow-up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Works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(OR 1.72)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No effect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5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Any</a:t>
                      </a:r>
                      <a:r>
                        <a:rPr lang="en-GB" sz="2000" baseline="0" dirty="0" smtClean="0"/>
                        <a:t> contact + follow-up with face-to-face contact for &gt; 4 weeks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Works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(OR 1.34)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No</a:t>
                      </a:r>
                      <a:r>
                        <a:rPr lang="en-GB" sz="2000" baseline="0" dirty="0" smtClean="0"/>
                        <a:t> effect</a:t>
                      </a:r>
                      <a:endParaRPr lang="en-GB" sz="2000" dirty="0"/>
                    </a:p>
                  </a:txBody>
                  <a:tcPr/>
                </a:tc>
              </a:tr>
              <a:tr h="103076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6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Incentives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Works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(OR 5.77)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Works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(OR 5.86)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6332664"/>
            <a:ext cx="4290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latin typeface="+mn-lt"/>
                <a:cs typeface="+mn-cs"/>
              </a:rPr>
              <a:t>*(or findings based on poor quality studies)</a:t>
            </a:r>
            <a:endParaRPr lang="en-GB" i="1" dirty="0"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 rot="-2400000">
            <a:off x="5129780" y="4200054"/>
            <a:ext cx="142447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Validated! 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 rot="-2400000">
            <a:off x="5201788" y="4992142"/>
            <a:ext cx="142447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Validated! 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 rot="-2400000">
            <a:off x="5243567" y="6132608"/>
            <a:ext cx="142447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Validated! 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 rot="-2400000">
            <a:off x="6936428" y="6132609"/>
            <a:ext cx="142447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Validated! 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275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Barriers to intervention in acute and maternity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400" dirty="0" smtClean="0"/>
              <a:t>Staff smoking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400" dirty="0" smtClean="0"/>
              <a:t>Lack </a:t>
            </a:r>
            <a:r>
              <a:rPr lang="en-GB" sz="2400" dirty="0"/>
              <a:t>of time, </a:t>
            </a:r>
            <a:r>
              <a:rPr lang="en-GB" sz="2400" dirty="0" smtClean="0"/>
              <a:t>knowledge, skills, training</a:t>
            </a:r>
            <a:endParaRPr lang="en-GB" sz="2400" dirty="0"/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GB" sz="2400" dirty="0" smtClean="0"/>
              <a:t>Poor organisational support 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GB" sz="2400" dirty="0" smtClean="0"/>
              <a:t>referral processes, prompts, automated systems, audit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GB" sz="2400" dirty="0" smtClean="0"/>
              <a:t>No or limited access to behavioural support and medicines</a:t>
            </a:r>
            <a:endParaRPr lang="en-GB" sz="24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400" dirty="0" smtClean="0"/>
              <a:t>Concern that stopping smoking before surgery increases risks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400" dirty="0" smtClean="0"/>
              <a:t>[no pre-planning </a:t>
            </a:r>
            <a:r>
              <a:rPr lang="en-GB" sz="2400" dirty="0"/>
              <a:t>for admission]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GB" sz="24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GB" sz="2400" dirty="0" smtClean="0"/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en-GB" sz="2400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3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Smoking and mental health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507288" cy="532859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400" dirty="0" smtClean="0">
                <a:solidFill>
                  <a:schemeClr val="tx1"/>
                </a:solidFill>
              </a:rPr>
              <a:t>Abstinence from smoking exacerbates mental health symptoms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400" dirty="0" smtClean="0">
                <a:solidFill>
                  <a:schemeClr val="tx1"/>
                </a:solidFill>
              </a:rPr>
              <a:t>Nicotine therapy relieves these negative symptoms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400" dirty="0" smtClean="0">
                <a:solidFill>
                  <a:schemeClr val="tx1"/>
                </a:solidFill>
              </a:rPr>
              <a:t>Smoking cessation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i="1" dirty="0" smtClean="0">
                <a:solidFill>
                  <a:schemeClr val="tx2"/>
                </a:solidFill>
              </a:rPr>
              <a:t>does not exacerbate psychosis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i="1" dirty="0" smtClean="0">
                <a:solidFill>
                  <a:schemeClr val="tx2"/>
                </a:solidFill>
              </a:rPr>
              <a:t>improves depression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i="1" dirty="0" smtClean="0">
                <a:solidFill>
                  <a:schemeClr val="tx2"/>
                </a:solidFill>
              </a:rPr>
              <a:t>reduces clozapine, olanzapine, some antidepressant </a:t>
            </a:r>
            <a:r>
              <a:rPr lang="en-GB" sz="2000" i="1" dirty="0">
                <a:solidFill>
                  <a:schemeClr val="tx2"/>
                </a:solidFill>
              </a:rPr>
              <a:t>dose </a:t>
            </a:r>
            <a:r>
              <a:rPr lang="en-GB" sz="2000" i="1" dirty="0" smtClean="0">
                <a:solidFill>
                  <a:schemeClr val="tx2"/>
                </a:solidFill>
              </a:rPr>
              <a:t>requirements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i="1" dirty="0" smtClean="0">
                <a:solidFill>
                  <a:schemeClr val="tx2"/>
                </a:solidFill>
              </a:rPr>
              <a:t>does </a:t>
            </a:r>
            <a:r>
              <a:rPr lang="en-GB" sz="2000" i="1" dirty="0">
                <a:solidFill>
                  <a:schemeClr val="tx2"/>
                </a:solidFill>
              </a:rPr>
              <a:t>not affect other substance abuse </a:t>
            </a:r>
            <a:r>
              <a:rPr lang="en-GB" sz="2000" i="1" dirty="0" smtClean="0">
                <a:solidFill>
                  <a:schemeClr val="tx2"/>
                </a:solidFill>
              </a:rPr>
              <a:t>treatment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400" dirty="0" smtClean="0">
                <a:solidFill>
                  <a:schemeClr val="tx1"/>
                </a:solidFill>
              </a:rPr>
              <a:t>Bupropion not contra-indicated in severe mental illness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400" dirty="0" smtClean="0">
                <a:solidFill>
                  <a:schemeClr val="tx1"/>
                </a:solidFill>
              </a:rPr>
              <a:t>(likewise varenicline</a:t>
            </a:r>
            <a:r>
              <a:rPr lang="en-GB" sz="2400" dirty="0">
                <a:solidFill>
                  <a:schemeClr val="tx1"/>
                </a:solidFill>
              </a:rPr>
              <a:t>, post review)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400" dirty="0" smtClean="0">
                <a:solidFill>
                  <a:schemeClr val="tx1"/>
                </a:solidFill>
              </a:rPr>
              <a:t>Mixed evidence on effect of smoke-free policy on behaviour 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05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Cessation interventions in mental health settings: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32048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Evidence very limited</a:t>
            </a:r>
          </a:p>
          <a:p>
            <a:pPr>
              <a:spcBef>
                <a:spcPts val="18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High intensity behavioural interventions effective, but less so</a:t>
            </a:r>
          </a:p>
          <a:p>
            <a:pPr>
              <a:spcBef>
                <a:spcPts val="18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NRT evidence limited, but dual therapy better than single</a:t>
            </a:r>
          </a:p>
          <a:p>
            <a:pPr>
              <a:spcBef>
                <a:spcPts val="18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bupropion effective in schizophrenia </a:t>
            </a:r>
          </a:p>
          <a:p>
            <a:pPr lvl="1">
              <a:spcBef>
                <a:spcPts val="1200"/>
              </a:spcBef>
            </a:pPr>
            <a:r>
              <a:rPr lang="en-GB" sz="2000" dirty="0" smtClean="0">
                <a:solidFill>
                  <a:schemeClr val="tx1"/>
                </a:solidFill>
              </a:rPr>
              <a:t>Short term 	</a:t>
            </a:r>
            <a:r>
              <a:rPr lang="fr-FR" sz="2000" dirty="0" smtClean="0">
                <a:solidFill>
                  <a:schemeClr val="tx1"/>
                </a:solidFill>
              </a:rPr>
              <a:t>OR 3.80 	95</a:t>
            </a:r>
            <a:r>
              <a:rPr lang="fr-FR" sz="2000" dirty="0">
                <a:solidFill>
                  <a:schemeClr val="tx1"/>
                </a:solidFill>
              </a:rPr>
              <a:t>% CI 1.58-9.15</a:t>
            </a:r>
          </a:p>
          <a:p>
            <a:pPr lvl="1">
              <a:spcBef>
                <a:spcPts val="600"/>
              </a:spcBef>
            </a:pPr>
            <a:r>
              <a:rPr lang="fr-FR" sz="2000" dirty="0">
                <a:solidFill>
                  <a:schemeClr val="tx1"/>
                </a:solidFill>
              </a:rPr>
              <a:t>Medium </a:t>
            </a:r>
            <a:r>
              <a:rPr lang="fr-FR" sz="2000" dirty="0" err="1">
                <a:solidFill>
                  <a:schemeClr val="tx1"/>
                </a:solidFill>
              </a:rPr>
              <a:t>term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	OR 3.00 	95</a:t>
            </a:r>
            <a:r>
              <a:rPr lang="fr-FR" sz="2000" dirty="0">
                <a:solidFill>
                  <a:schemeClr val="tx1"/>
                </a:solidFill>
              </a:rPr>
              <a:t>% CI 1.29-7.00 </a:t>
            </a:r>
          </a:p>
          <a:p>
            <a:pPr lvl="1">
              <a:spcBef>
                <a:spcPts val="600"/>
              </a:spcBef>
            </a:pPr>
            <a:r>
              <a:rPr lang="fr-FR" sz="2000" dirty="0">
                <a:solidFill>
                  <a:schemeClr val="tx1"/>
                </a:solidFill>
              </a:rPr>
              <a:t>Long </a:t>
            </a:r>
            <a:r>
              <a:rPr lang="fr-FR" sz="2000" dirty="0" err="1">
                <a:solidFill>
                  <a:schemeClr val="tx1"/>
                </a:solidFill>
              </a:rPr>
              <a:t>term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	OR 1.60 	95</a:t>
            </a:r>
            <a:r>
              <a:rPr lang="fr-FR" sz="2000" dirty="0">
                <a:solidFill>
                  <a:schemeClr val="tx1"/>
                </a:solidFill>
              </a:rPr>
              <a:t>% CI 0.23-11.01 </a:t>
            </a:r>
            <a:endParaRPr lang="fr-FR" sz="2000" dirty="0" smtClean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Varenicline evidence limited at time of review</a:t>
            </a:r>
            <a:endParaRPr lang="en-GB" sz="2200" dirty="0" smtClean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endParaRPr lang="en-GB" dirty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26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5734050" cy="216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5543550" cy="216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89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Barriers in mental health settings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506916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400" dirty="0" smtClean="0">
                <a:solidFill>
                  <a:schemeClr val="tx1"/>
                </a:solidFill>
              </a:rPr>
              <a:t>As for acute trusts, but also:</a:t>
            </a:r>
            <a:endParaRPr lang="en-GB" sz="2400" dirty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GB" sz="2200" dirty="0">
                <a:solidFill>
                  <a:schemeClr val="tx1"/>
                </a:solidFill>
              </a:rPr>
              <a:t>smoking </a:t>
            </a:r>
            <a:r>
              <a:rPr lang="en-GB" sz="2200" dirty="0" smtClean="0">
                <a:solidFill>
                  <a:schemeClr val="tx1"/>
                </a:solidFill>
              </a:rPr>
              <a:t>part of culture</a:t>
            </a:r>
          </a:p>
          <a:p>
            <a:pPr lvl="1">
              <a:spcBef>
                <a:spcPts val="1200"/>
              </a:spcBef>
            </a:pPr>
            <a:r>
              <a:rPr lang="en-GB" sz="2200" dirty="0" smtClean="0">
                <a:solidFill>
                  <a:schemeClr val="tx1"/>
                </a:solidFill>
              </a:rPr>
              <a:t>staff-facilitated smoking breaks part of ward routine</a:t>
            </a:r>
          </a:p>
          <a:p>
            <a:pPr lvl="1">
              <a:spcBef>
                <a:spcPts val="1200"/>
              </a:spcBef>
            </a:pPr>
            <a:r>
              <a:rPr lang="en-GB" sz="2200" dirty="0" smtClean="0">
                <a:solidFill>
                  <a:schemeClr val="tx1"/>
                </a:solidFill>
              </a:rPr>
              <a:t>smoking used as </a:t>
            </a:r>
            <a:r>
              <a:rPr lang="en-GB" sz="2200" dirty="0">
                <a:solidFill>
                  <a:schemeClr val="tx1"/>
                </a:solidFill>
              </a:rPr>
              <a:t>means of </a:t>
            </a:r>
            <a:r>
              <a:rPr lang="en-GB" sz="2200" dirty="0" smtClean="0">
                <a:solidFill>
                  <a:schemeClr val="tx1"/>
                </a:solidFill>
              </a:rPr>
              <a:t>control/build relationships</a:t>
            </a:r>
            <a:endParaRPr lang="en-GB" sz="2200" dirty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GB" sz="2200" dirty="0">
                <a:solidFill>
                  <a:schemeClr val="tx1"/>
                </a:solidFill>
              </a:rPr>
              <a:t>belief that </a:t>
            </a:r>
            <a:r>
              <a:rPr lang="en-GB" sz="2200" dirty="0" smtClean="0">
                <a:solidFill>
                  <a:schemeClr val="tx1"/>
                </a:solidFill>
              </a:rPr>
              <a:t>stopping smoking</a:t>
            </a:r>
          </a:p>
          <a:p>
            <a:pPr lvl="2">
              <a:spcBef>
                <a:spcPts val="1200"/>
              </a:spcBef>
            </a:pPr>
            <a:r>
              <a:rPr lang="en-GB" sz="1800" dirty="0" smtClean="0">
                <a:solidFill>
                  <a:schemeClr val="tx1"/>
                </a:solidFill>
              </a:rPr>
              <a:t>exacerbates </a:t>
            </a:r>
            <a:r>
              <a:rPr lang="en-GB" sz="1800" dirty="0">
                <a:solidFill>
                  <a:schemeClr val="tx1"/>
                </a:solidFill>
              </a:rPr>
              <a:t>mental health </a:t>
            </a:r>
            <a:r>
              <a:rPr lang="en-GB" sz="1800" dirty="0" smtClean="0">
                <a:solidFill>
                  <a:schemeClr val="tx1"/>
                </a:solidFill>
              </a:rPr>
              <a:t>problems</a:t>
            </a:r>
          </a:p>
          <a:p>
            <a:pPr lvl="2">
              <a:spcBef>
                <a:spcPts val="0"/>
              </a:spcBef>
            </a:pPr>
            <a:r>
              <a:rPr lang="en-GB" sz="1800" dirty="0" smtClean="0">
                <a:solidFill>
                  <a:schemeClr val="tx1"/>
                </a:solidFill>
              </a:rPr>
              <a:t>increases </a:t>
            </a:r>
            <a:r>
              <a:rPr lang="en-GB" sz="1800" dirty="0">
                <a:solidFill>
                  <a:schemeClr val="tx1"/>
                </a:solidFill>
              </a:rPr>
              <a:t>need for </a:t>
            </a:r>
            <a:r>
              <a:rPr lang="en-GB" sz="1800" dirty="0" smtClean="0">
                <a:solidFill>
                  <a:schemeClr val="tx1"/>
                </a:solidFill>
              </a:rPr>
              <a:t>medication</a:t>
            </a:r>
          </a:p>
          <a:p>
            <a:pPr lvl="1">
              <a:spcBef>
                <a:spcPts val="1200"/>
              </a:spcBef>
            </a:pPr>
            <a:r>
              <a:rPr lang="en-GB" sz="2200" dirty="0" smtClean="0">
                <a:solidFill>
                  <a:schemeClr val="tx1"/>
                </a:solidFill>
              </a:rPr>
              <a:t>Belief that smoke-free policies </a:t>
            </a:r>
            <a:r>
              <a:rPr lang="en-GB" sz="2200" dirty="0">
                <a:solidFill>
                  <a:schemeClr val="tx1"/>
                </a:solidFill>
              </a:rPr>
              <a:t>will </a:t>
            </a:r>
            <a:endParaRPr lang="en-GB" sz="2200" dirty="0" smtClean="0">
              <a:solidFill>
                <a:schemeClr val="tx1"/>
              </a:solidFill>
            </a:endParaRPr>
          </a:p>
          <a:p>
            <a:pPr lvl="2">
              <a:spcBef>
                <a:spcPts val="1200"/>
              </a:spcBef>
            </a:pPr>
            <a:r>
              <a:rPr lang="en-GB" sz="1800" dirty="0" smtClean="0"/>
              <a:t>Discourage use of inpatient and outpatient services </a:t>
            </a:r>
          </a:p>
          <a:p>
            <a:pPr lvl="2">
              <a:spcBef>
                <a:spcPts val="0"/>
              </a:spcBef>
            </a:pPr>
            <a:r>
              <a:rPr lang="en-GB" sz="1800" dirty="0" smtClean="0">
                <a:solidFill>
                  <a:schemeClr val="tx1"/>
                </a:solidFill>
              </a:rPr>
              <a:t>cause </a:t>
            </a:r>
            <a:r>
              <a:rPr lang="en-GB" sz="1800" dirty="0">
                <a:solidFill>
                  <a:schemeClr val="tx1"/>
                </a:solidFill>
              </a:rPr>
              <a:t>abuse, aggression, fires</a:t>
            </a:r>
          </a:p>
          <a:p>
            <a:pPr lvl="1">
              <a:spcBef>
                <a:spcPts val="1200"/>
              </a:spcBef>
            </a:pPr>
            <a:r>
              <a:rPr lang="en-GB" sz="2200" dirty="0">
                <a:solidFill>
                  <a:schemeClr val="tx1"/>
                </a:solidFill>
              </a:rPr>
              <a:t>paternalism (‘their only pleasure’)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22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/>
          <a:lstStyle/>
          <a:p>
            <a:r>
              <a:rPr lang="en-GB" sz="3200" dirty="0" smtClean="0"/>
              <a:t>Short and long-term incremental costs per QALY</a:t>
            </a:r>
            <a:br>
              <a:rPr lang="en-GB" sz="3200" dirty="0" smtClean="0"/>
            </a:br>
            <a:r>
              <a:rPr lang="en-GB" sz="2400" dirty="0" smtClean="0"/>
              <a:t>(Intensity 4 and 5 with pharmacotherapy) </a:t>
            </a:r>
            <a:r>
              <a:rPr lang="en-GB" sz="2000" i="1" dirty="0" smtClean="0"/>
              <a:t>NICE 2013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 </a:t>
            </a:r>
            <a:endParaRPr lang="en-GB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231497"/>
              </p:ext>
            </p:extLst>
          </p:nvPr>
        </p:nvGraphicFramePr>
        <p:xfrm>
          <a:off x="323528" y="1340768"/>
          <a:ext cx="8280921" cy="4873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7"/>
                <a:gridCol w="3072341"/>
                <a:gridCol w="2448273"/>
              </a:tblGrid>
              <a:tr h="59064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3 years </a:t>
                      </a:r>
                    </a:p>
                    <a:p>
                      <a:pPr algn="r"/>
                      <a:r>
                        <a:rPr lang="en-GB" dirty="0" smtClean="0"/>
                        <a:t>(</a:t>
                      </a:r>
                      <a:r>
                        <a:rPr lang="en-GB" dirty="0" err="1" smtClean="0"/>
                        <a:t>approx</a:t>
                      </a:r>
                      <a:r>
                        <a:rPr lang="en-GB" dirty="0" smtClean="0"/>
                        <a:t> costs/range of costs)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Lifetime</a:t>
                      </a:r>
                      <a:endParaRPr lang="en-GB" dirty="0"/>
                    </a:p>
                  </a:txBody>
                  <a:tcPr/>
                </a:tc>
              </a:tr>
              <a:tr h="590643">
                <a:tc>
                  <a:txBody>
                    <a:bodyPr/>
                    <a:lstStyle/>
                    <a:p>
                      <a:r>
                        <a:rPr lang="en-GB" dirty="0" smtClean="0"/>
                        <a:t>Preoperative</a:t>
                      </a:r>
                      <a:r>
                        <a:rPr lang="en-GB" baseline="0" dirty="0" smtClean="0"/>
                        <a:t> patients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Dominant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Dominant</a:t>
                      </a:r>
                      <a:endParaRPr lang="en-GB" dirty="0"/>
                    </a:p>
                  </a:txBody>
                  <a:tcPr/>
                </a:tc>
              </a:tr>
              <a:tr h="590643">
                <a:tc>
                  <a:txBody>
                    <a:bodyPr/>
                    <a:lstStyle/>
                    <a:p>
                      <a:r>
                        <a:rPr lang="en-GB" dirty="0" smtClean="0"/>
                        <a:t>COPD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£7000-9000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Dominant</a:t>
                      </a:r>
                      <a:endParaRPr lang="en-GB" dirty="0"/>
                    </a:p>
                  </a:txBody>
                  <a:tcPr/>
                </a:tc>
              </a:tr>
              <a:tr h="590643">
                <a:tc>
                  <a:txBody>
                    <a:bodyPr/>
                    <a:lstStyle/>
                    <a:p>
                      <a:r>
                        <a:rPr lang="en-GB" dirty="0" smtClean="0"/>
                        <a:t>Cardiac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Dominant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Dominant</a:t>
                      </a:r>
                      <a:endParaRPr lang="en-GB" dirty="0"/>
                    </a:p>
                  </a:txBody>
                  <a:tcPr/>
                </a:tc>
              </a:tr>
              <a:tr h="590643">
                <a:tc>
                  <a:txBody>
                    <a:bodyPr/>
                    <a:lstStyle/>
                    <a:p>
                      <a:r>
                        <a:rPr lang="en-GB" dirty="0" smtClean="0"/>
                        <a:t>Acute general 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(£22,000)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Dominant</a:t>
                      </a:r>
                      <a:endParaRPr lang="en-GB" dirty="0"/>
                    </a:p>
                  </a:txBody>
                  <a:tcPr/>
                </a:tc>
              </a:tr>
              <a:tr h="590643">
                <a:tc>
                  <a:txBody>
                    <a:bodyPr/>
                    <a:lstStyle/>
                    <a:p>
                      <a:r>
                        <a:rPr lang="en-GB" dirty="0" smtClean="0"/>
                        <a:t>Schizophrenia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n/a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£2000-3000</a:t>
                      </a:r>
                    </a:p>
                    <a:p>
                      <a:pPr algn="r"/>
                      <a:endParaRPr lang="en-GB" dirty="0"/>
                    </a:p>
                  </a:txBody>
                  <a:tcPr/>
                </a:tc>
              </a:tr>
              <a:tr h="590643">
                <a:tc>
                  <a:txBody>
                    <a:bodyPr/>
                    <a:lstStyle/>
                    <a:p>
                      <a:r>
                        <a:rPr lang="en-GB" dirty="0" smtClean="0"/>
                        <a:t>Pregnancy (behaviour only)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Dominant to £155000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Dominant to £15000</a:t>
                      </a:r>
                      <a:endParaRPr lang="en-GB" dirty="0"/>
                    </a:p>
                  </a:txBody>
                  <a:tcPr/>
                </a:tc>
              </a:tr>
              <a:tr h="590643">
                <a:tc>
                  <a:txBody>
                    <a:bodyPr/>
                    <a:lstStyle/>
                    <a:p>
                      <a:r>
                        <a:rPr lang="en-GB" dirty="0" smtClean="0"/>
                        <a:t>Staff  (intervention)</a:t>
                      </a:r>
                    </a:p>
                    <a:p>
                      <a:r>
                        <a:rPr lang="en-GB" dirty="0" smtClean="0"/>
                        <a:t>Staff</a:t>
                      </a:r>
                      <a:r>
                        <a:rPr lang="en-GB" baseline="0" dirty="0" smtClean="0"/>
                        <a:t> (smoke-free policy)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£4000</a:t>
                      </a:r>
                    </a:p>
                    <a:p>
                      <a:pPr algn="r"/>
                      <a:r>
                        <a:rPr lang="en-GB" dirty="0" smtClean="0"/>
                        <a:t>Dominant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Dominant</a:t>
                      </a:r>
                    </a:p>
                    <a:p>
                      <a:pPr algn="r"/>
                      <a:r>
                        <a:rPr lang="en-GB" dirty="0" smtClean="0"/>
                        <a:t>Dominant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59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Smoke-free sites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GB" sz="2400" dirty="0" smtClean="0">
                <a:solidFill>
                  <a:schemeClr val="tx1"/>
                </a:solidFill>
              </a:rPr>
              <a:t>Effective in reducing smoking on hospital site</a:t>
            </a:r>
          </a:p>
          <a:p>
            <a:pPr>
              <a:spcAft>
                <a:spcPts val="1800"/>
              </a:spcAft>
            </a:pPr>
            <a:r>
              <a:rPr lang="en-GB" sz="2400" dirty="0" smtClean="0">
                <a:solidFill>
                  <a:schemeClr val="tx1"/>
                </a:solidFill>
              </a:rPr>
              <a:t>Probably effective in reducing staff smoking</a:t>
            </a:r>
          </a:p>
          <a:p>
            <a:pPr>
              <a:spcAft>
                <a:spcPts val="1800"/>
              </a:spcAft>
            </a:pPr>
            <a:r>
              <a:rPr lang="en-GB" sz="2400" dirty="0" smtClean="0">
                <a:solidFill>
                  <a:schemeClr val="tx1"/>
                </a:solidFill>
              </a:rPr>
              <a:t>No clear evidence of exacerbation of aggressive or disruptive behaviour in mental health settings </a:t>
            </a:r>
          </a:p>
          <a:p>
            <a:pPr>
              <a:spcAft>
                <a:spcPts val="1800"/>
              </a:spcAft>
            </a:pPr>
            <a:r>
              <a:rPr lang="en-GB" sz="2400" dirty="0" smtClean="0">
                <a:solidFill>
                  <a:schemeClr val="tx1"/>
                </a:solidFill>
              </a:rPr>
              <a:t>Succeed, given leadership and planning to change culture</a:t>
            </a:r>
          </a:p>
          <a:p>
            <a:pPr>
              <a:spcAft>
                <a:spcPts val="1800"/>
              </a:spcAft>
            </a:pPr>
            <a:r>
              <a:rPr lang="en-GB" sz="2400" dirty="0" smtClean="0">
                <a:solidFill>
                  <a:schemeClr val="tx1"/>
                </a:solidFill>
              </a:rPr>
              <a:t>Effective cessation and temporary abstinence support to patients and staff essential</a:t>
            </a:r>
          </a:p>
        </p:txBody>
      </p:sp>
    </p:spTree>
    <p:extLst>
      <p:ext uri="{BB962C8B-B14F-4D97-AF65-F5344CB8AC3E}">
        <p14:creationId xmlns:p14="http://schemas.microsoft.com/office/powerpoint/2010/main" val="4580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NCSCT Streamlined Secondary Care System</a:t>
            </a:r>
            <a:br>
              <a:rPr lang="en-GB" dirty="0" smtClean="0"/>
            </a:br>
            <a:r>
              <a:rPr lang="en-GB" sz="1800" i="1" dirty="0" smtClean="0"/>
              <a:t>http://www.ncsct.co.uk</a:t>
            </a:r>
            <a:endParaRPr lang="en-GB" sz="18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556610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0" y="1425574"/>
            <a:ext cx="2732809" cy="284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241404"/>
            <a:ext cx="2835278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49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Effectiveness of NHS SSS referral from hospital</a:t>
            </a:r>
            <a:br>
              <a:rPr lang="en-GB" dirty="0" smtClean="0"/>
            </a:br>
            <a:r>
              <a:rPr lang="en-GB" sz="2200" dirty="0"/>
              <a:t>3-month Pilot at Queen Alexandra Hospital, </a:t>
            </a:r>
            <a:r>
              <a:rPr lang="en-GB" sz="2200" dirty="0" smtClean="0"/>
              <a:t>Portsmouth. </a:t>
            </a:r>
            <a:r>
              <a:rPr lang="en-GB" sz="2000" i="1" dirty="0" smtClean="0"/>
              <a:t>http</a:t>
            </a:r>
            <a:r>
              <a:rPr lang="en-GB" sz="2000" i="1" dirty="0"/>
              <a:t>://www.ncsct.co.uk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9775" r="7979"/>
          <a:stretch/>
        </p:blipFill>
        <p:spPr bwMode="auto">
          <a:xfrm>
            <a:off x="6936" y="1628800"/>
            <a:ext cx="5025149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08748916"/>
              </p:ext>
            </p:extLst>
          </p:nvPr>
        </p:nvGraphicFramePr>
        <p:xfrm>
          <a:off x="5032085" y="1283184"/>
          <a:ext cx="3816424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319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57530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RCT of integrated smoking intervention</a:t>
            </a:r>
            <a:br>
              <a:rPr lang="en-GB" sz="3200" dirty="0" smtClean="0"/>
            </a:br>
            <a:r>
              <a:rPr lang="en-GB" sz="2000" i="1" dirty="0" smtClean="0"/>
              <a:t>Murray et al, BMJ 2013;347:f4004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4493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34" y="1412776"/>
            <a:ext cx="5282593" cy="4425355"/>
          </a:xfrm>
        </p:spPr>
        <p:txBody>
          <a:bodyPr/>
          <a:lstStyle/>
          <a:p>
            <a:r>
              <a:rPr lang="en-GB" sz="2000" dirty="0" smtClean="0"/>
              <a:t>Behavioural </a:t>
            </a:r>
            <a:r>
              <a:rPr lang="en-GB" sz="2000" dirty="0"/>
              <a:t>&amp; Developmental Psychiatry </a:t>
            </a:r>
            <a:r>
              <a:rPr lang="en-GB" sz="2000" dirty="0" smtClean="0"/>
              <a:t>CAG</a:t>
            </a:r>
          </a:p>
          <a:p>
            <a:r>
              <a:rPr lang="en-GB" sz="2000" dirty="0" smtClean="0"/>
              <a:t>500 staff, 10 wards, 162 beds </a:t>
            </a:r>
          </a:p>
          <a:p>
            <a:r>
              <a:rPr lang="en-GB" sz="2000" dirty="0" smtClean="0"/>
              <a:t>92% smoking on forensic wards</a:t>
            </a:r>
          </a:p>
          <a:p>
            <a:r>
              <a:rPr lang="en-GB" sz="2000" dirty="0" smtClean="0"/>
              <a:t>Smoke-free from 13.3.13</a:t>
            </a:r>
          </a:p>
          <a:p>
            <a:r>
              <a:rPr lang="en-GB" sz="2000" dirty="0" smtClean="0"/>
              <a:t>Sustained preparation for patients and staff</a:t>
            </a:r>
          </a:p>
          <a:p>
            <a:r>
              <a:rPr lang="en-GB" sz="2000" dirty="0" smtClean="0"/>
              <a:t>Marked reduction in smoking incidents</a:t>
            </a:r>
          </a:p>
          <a:p>
            <a:r>
              <a:rPr lang="en-GB" sz="2000" dirty="0" smtClean="0"/>
              <a:t>Improved ward routines and engagement</a:t>
            </a:r>
          </a:p>
          <a:p>
            <a:r>
              <a:rPr lang="en-GB" sz="2000" dirty="0" smtClean="0"/>
              <a:t>Successful</a:t>
            </a:r>
          </a:p>
          <a:p>
            <a:endParaRPr lang="en-GB" sz="2000" dirty="0" smtClean="0"/>
          </a:p>
          <a:p>
            <a:endParaRPr lang="en-GB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95536" y="18864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Calibri" pitchFamily="34" charset="0"/>
              </a:defRPr>
            </a:lvl9pPr>
          </a:lstStyle>
          <a:p>
            <a:r>
              <a:rPr lang="en-GB" sz="3000" dirty="0" smtClean="0"/>
              <a:t>South London and </a:t>
            </a:r>
            <a:r>
              <a:rPr lang="en-GB" sz="3000" dirty="0" err="1" smtClean="0"/>
              <a:t>Maudsley</a:t>
            </a:r>
            <a:r>
              <a:rPr lang="en-GB" sz="3000" dirty="0" smtClean="0"/>
              <a:t> Smoke-free pilot </a:t>
            </a:r>
          </a:p>
          <a:p>
            <a:r>
              <a:rPr lang="en-GB" sz="2200" i="1" dirty="0" smtClean="0"/>
              <a:t>Mary Yates </a:t>
            </a:r>
            <a:r>
              <a:rPr lang="en-GB" sz="2000" i="1" dirty="0" smtClean="0"/>
              <a:t>RNHM</a:t>
            </a:r>
            <a:r>
              <a:rPr lang="en-GB" sz="2000" i="1" dirty="0"/>
              <a:t>, RMN, MSc. Matron </a:t>
            </a:r>
            <a:r>
              <a:rPr lang="en-GB" sz="2000" i="1" dirty="0" smtClean="0"/>
              <a:t> </a:t>
            </a:r>
            <a:r>
              <a:rPr lang="en-GB" sz="1600" dirty="0" smtClean="0">
                <a:hlinkClick r:id="rId2"/>
              </a:rPr>
              <a:t>http://www.nice.org.uk/guidance/index.jsp?action=download&amp;o=65881</a:t>
            </a:r>
            <a:endParaRPr lang="en-GB" sz="1600" dirty="0"/>
          </a:p>
        </p:txBody>
      </p:sp>
      <p:pic>
        <p:nvPicPr>
          <p:cNvPr id="1449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047" y="1432706"/>
            <a:ext cx="2649089" cy="174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99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55" y="4548526"/>
            <a:ext cx="3168352" cy="201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99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48526"/>
            <a:ext cx="49149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9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Smoking and mental health: Ethical considerations</a:t>
            </a:r>
            <a:br>
              <a:rPr lang="en-GB" sz="2800" dirty="0" smtClean="0"/>
            </a:br>
            <a:r>
              <a:rPr lang="en-GB" sz="2000" i="1" dirty="0" smtClean="0"/>
              <a:t>Richard Ashcroft, Queen Marys, University of London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33" y="1556792"/>
            <a:ext cx="8820472" cy="452596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GB" sz="2400" dirty="0" smtClean="0">
                <a:solidFill>
                  <a:schemeClr val="tx2"/>
                </a:solidFill>
              </a:rPr>
              <a:t>Smoking is as important and deserving of intervention in people with mental disorder as in anyone </a:t>
            </a:r>
          </a:p>
          <a:p>
            <a:pPr>
              <a:spcAft>
                <a:spcPts val="1800"/>
              </a:spcAft>
            </a:pPr>
            <a:r>
              <a:rPr lang="en-GB" sz="2400" dirty="0" smtClean="0">
                <a:solidFill>
                  <a:schemeClr val="tx2"/>
                </a:solidFill>
              </a:rPr>
              <a:t>Smoking </a:t>
            </a:r>
            <a:r>
              <a:rPr lang="en-GB" sz="2400" dirty="0">
                <a:solidFill>
                  <a:schemeClr val="tx2"/>
                </a:solidFill>
              </a:rPr>
              <a:t>cessation and </a:t>
            </a:r>
            <a:r>
              <a:rPr lang="en-GB" sz="2400" dirty="0" smtClean="0">
                <a:solidFill>
                  <a:schemeClr val="tx2"/>
                </a:solidFill>
              </a:rPr>
              <a:t>smoke-free </a:t>
            </a:r>
            <a:r>
              <a:rPr lang="en-GB" sz="2400" dirty="0">
                <a:solidFill>
                  <a:schemeClr val="tx2"/>
                </a:solidFill>
              </a:rPr>
              <a:t>policies are just as important in mental health settings </a:t>
            </a:r>
            <a:r>
              <a:rPr lang="en-GB" sz="2400" dirty="0" smtClean="0">
                <a:solidFill>
                  <a:schemeClr val="tx2"/>
                </a:solidFill>
              </a:rPr>
              <a:t>as elsewhere in NHS</a:t>
            </a:r>
            <a:endParaRPr lang="en-GB" sz="2400" dirty="0">
              <a:solidFill>
                <a:schemeClr val="tx2"/>
              </a:solidFill>
            </a:endParaRPr>
          </a:p>
          <a:p>
            <a:pPr>
              <a:spcAft>
                <a:spcPts val="1800"/>
              </a:spcAft>
            </a:pPr>
            <a:r>
              <a:rPr lang="en-GB" sz="2400" dirty="0" smtClean="0">
                <a:solidFill>
                  <a:schemeClr val="tx2"/>
                </a:solidFill>
              </a:rPr>
              <a:t>This patient group may </a:t>
            </a:r>
            <a:r>
              <a:rPr lang="en-GB" sz="2400" dirty="0">
                <a:solidFill>
                  <a:schemeClr val="tx2"/>
                </a:solidFill>
              </a:rPr>
              <a:t>need </a:t>
            </a:r>
            <a:r>
              <a:rPr lang="en-GB" sz="2400" dirty="0" smtClean="0">
                <a:solidFill>
                  <a:schemeClr val="tx2"/>
                </a:solidFill>
              </a:rPr>
              <a:t>more, </a:t>
            </a:r>
            <a:r>
              <a:rPr lang="en-GB" sz="2400" dirty="0">
                <a:solidFill>
                  <a:schemeClr val="tx2"/>
                </a:solidFill>
              </a:rPr>
              <a:t>and more </a:t>
            </a:r>
            <a:r>
              <a:rPr lang="en-GB" sz="2400" dirty="0" smtClean="0">
                <a:solidFill>
                  <a:schemeClr val="tx2"/>
                </a:solidFill>
              </a:rPr>
              <a:t>intensive, </a:t>
            </a:r>
            <a:r>
              <a:rPr lang="en-GB" sz="2400" dirty="0">
                <a:solidFill>
                  <a:schemeClr val="tx2"/>
                </a:solidFill>
              </a:rPr>
              <a:t>interventions – and </a:t>
            </a:r>
            <a:r>
              <a:rPr lang="en-GB" sz="2400" dirty="0" smtClean="0">
                <a:solidFill>
                  <a:schemeClr val="tx2"/>
                </a:solidFill>
              </a:rPr>
              <a:t>hence more </a:t>
            </a:r>
            <a:r>
              <a:rPr lang="en-GB" sz="2400" dirty="0">
                <a:solidFill>
                  <a:schemeClr val="tx2"/>
                </a:solidFill>
              </a:rPr>
              <a:t>investment </a:t>
            </a:r>
          </a:p>
          <a:p>
            <a:pPr>
              <a:spcAft>
                <a:spcPts val="1800"/>
              </a:spcAft>
            </a:pPr>
            <a:r>
              <a:rPr lang="en-GB" sz="2400" dirty="0" smtClean="0">
                <a:solidFill>
                  <a:schemeClr val="tx2"/>
                </a:solidFill>
              </a:rPr>
              <a:t>A </a:t>
            </a:r>
            <a:r>
              <a:rPr lang="en-GB" sz="2400" dirty="0">
                <a:solidFill>
                  <a:schemeClr val="tx2"/>
                </a:solidFill>
              </a:rPr>
              <a:t>need to see </a:t>
            </a:r>
            <a:r>
              <a:rPr lang="en-GB" sz="2400" i="1" dirty="0">
                <a:solidFill>
                  <a:schemeClr val="tx2"/>
                </a:solidFill>
              </a:rPr>
              <a:t>health</a:t>
            </a:r>
            <a:r>
              <a:rPr lang="en-GB" sz="2400" dirty="0">
                <a:solidFill>
                  <a:schemeClr val="tx2"/>
                </a:solidFill>
              </a:rPr>
              <a:t>, and not just mental health (or order, discipline and safety), as a key institutional goal of mental health, and </a:t>
            </a:r>
            <a:r>
              <a:rPr lang="en-GB" sz="2400" dirty="0" smtClean="0">
                <a:solidFill>
                  <a:schemeClr val="tx2"/>
                </a:solidFill>
              </a:rPr>
              <a:t>prison/youth offender institutions </a:t>
            </a:r>
            <a:endParaRPr lang="en-GB" sz="2400" dirty="0">
              <a:solidFill>
                <a:schemeClr val="tx2"/>
              </a:solidFill>
            </a:endParaRP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6464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5734050" cy="216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5543550" cy="216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5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0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6441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44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Context  </a:t>
            </a:r>
          </a:p>
          <a:p>
            <a:endParaRPr lang="en-GB" dirty="0"/>
          </a:p>
          <a:p>
            <a:r>
              <a:rPr lang="en-GB" dirty="0" smtClean="0"/>
              <a:t>Evidence reviews</a:t>
            </a:r>
          </a:p>
          <a:p>
            <a:endParaRPr lang="en-GB" dirty="0"/>
          </a:p>
          <a:p>
            <a:r>
              <a:rPr lang="en-GB" dirty="0" smtClean="0"/>
              <a:t>Main findings</a:t>
            </a:r>
          </a:p>
          <a:p>
            <a:endParaRPr lang="en-GB" dirty="0"/>
          </a:p>
          <a:p>
            <a:r>
              <a:rPr lang="en-GB" dirty="0" smtClean="0"/>
              <a:t>Responses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5" r="2799" b="63583"/>
          <a:stretch/>
        </p:blipFill>
        <p:spPr bwMode="auto">
          <a:xfrm>
            <a:off x="335507" y="332656"/>
            <a:ext cx="8230675" cy="85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24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997" y="1581174"/>
            <a:ext cx="8314005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latin typeface="+mn-lt"/>
                <a:cs typeface="+mn-cs"/>
              </a:rPr>
              <a:t>Stopping smoking at any time has considerable health benefits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  <a:latin typeface="+mn-lt"/>
                <a:cs typeface="+mn-cs"/>
              </a:rPr>
              <a:t>Secondary </a:t>
            </a:r>
            <a:r>
              <a:rPr lang="en-GB" sz="2400" dirty="0">
                <a:solidFill>
                  <a:srgbClr val="0070C0"/>
                </a:solidFill>
                <a:latin typeface="+mn-lt"/>
                <a:cs typeface="+mn-cs"/>
              </a:rPr>
              <a:t>care providers have a </a:t>
            </a:r>
            <a:r>
              <a:rPr lang="en-GB" sz="2400" b="1" i="1" dirty="0">
                <a:solidFill>
                  <a:srgbClr val="0070C0"/>
                </a:solidFill>
                <a:latin typeface="+mn-lt"/>
                <a:cs typeface="+mn-cs"/>
              </a:rPr>
              <a:t>duty of care </a:t>
            </a:r>
            <a:r>
              <a:rPr lang="en-GB" sz="2400" dirty="0">
                <a:solidFill>
                  <a:srgbClr val="0070C0"/>
                </a:solidFill>
                <a:latin typeface="+mn-lt"/>
                <a:cs typeface="+mn-cs"/>
              </a:rPr>
              <a:t>to protect the health of, and promote healthy behaviour among, people who </a:t>
            </a:r>
            <a:r>
              <a:rPr lang="en-GB" sz="2400" dirty="0" smtClean="0">
                <a:solidFill>
                  <a:srgbClr val="0070C0"/>
                </a:solidFill>
                <a:latin typeface="+mn-lt"/>
                <a:cs typeface="+mn-cs"/>
              </a:rPr>
              <a:t>use </a:t>
            </a:r>
            <a:r>
              <a:rPr lang="en-GB" sz="2400" dirty="0">
                <a:solidFill>
                  <a:srgbClr val="0070C0"/>
                </a:solidFill>
                <a:latin typeface="+mn-lt"/>
                <a:cs typeface="+mn-cs"/>
              </a:rPr>
              <a:t>or work </a:t>
            </a:r>
            <a:r>
              <a:rPr lang="en-GB" sz="2400" dirty="0" smtClean="0">
                <a:solidFill>
                  <a:srgbClr val="0070C0"/>
                </a:solidFill>
                <a:latin typeface="+mn-lt"/>
                <a:cs typeface="+mn-cs"/>
              </a:rPr>
              <a:t>in </a:t>
            </a:r>
            <a:r>
              <a:rPr lang="en-GB" sz="2400" dirty="0">
                <a:solidFill>
                  <a:srgbClr val="0070C0"/>
                </a:solidFill>
                <a:latin typeface="+mn-lt"/>
                <a:cs typeface="+mn-cs"/>
              </a:rPr>
              <a:t>their </a:t>
            </a:r>
            <a:r>
              <a:rPr lang="en-GB" sz="2400" dirty="0" smtClean="0">
                <a:solidFill>
                  <a:srgbClr val="0070C0"/>
                </a:solidFill>
                <a:latin typeface="+mn-lt"/>
                <a:cs typeface="+mn-cs"/>
              </a:rPr>
              <a:t>services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  <a:latin typeface="+mn-lt"/>
                <a:cs typeface="+mn-cs"/>
              </a:rPr>
              <a:t>Strong leadership </a:t>
            </a:r>
            <a:r>
              <a:rPr lang="en-GB" sz="2400" dirty="0">
                <a:solidFill>
                  <a:srgbClr val="0070C0"/>
                </a:solidFill>
                <a:latin typeface="+mn-lt"/>
                <a:cs typeface="+mn-cs"/>
              </a:rPr>
              <a:t>and </a:t>
            </a:r>
            <a:r>
              <a:rPr lang="en-GB" sz="2400" dirty="0" smtClean="0">
                <a:solidFill>
                  <a:srgbClr val="0070C0"/>
                </a:solidFill>
                <a:latin typeface="+mn-lt"/>
                <a:cs typeface="+mn-cs"/>
              </a:rPr>
              <a:t>good management  required to:</a:t>
            </a:r>
          </a:p>
          <a:p>
            <a:pPr marL="800100" lvl="1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+mn-lt"/>
                <a:cs typeface="+mn-cs"/>
              </a:rPr>
              <a:t>make </a:t>
            </a:r>
            <a:r>
              <a:rPr lang="en-GB" sz="2400" dirty="0">
                <a:solidFill>
                  <a:schemeClr val="tx2"/>
                </a:solidFill>
                <a:latin typeface="+mn-lt"/>
                <a:cs typeface="+mn-cs"/>
              </a:rPr>
              <a:t>premises </a:t>
            </a:r>
            <a:r>
              <a:rPr lang="en-GB" sz="2400" dirty="0" smtClean="0">
                <a:solidFill>
                  <a:schemeClr val="tx2"/>
                </a:solidFill>
                <a:latin typeface="+mn-lt"/>
                <a:cs typeface="+mn-cs"/>
              </a:rPr>
              <a:t>and grounds smoke-free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+mn-lt"/>
                <a:cs typeface="+mn-cs"/>
              </a:rPr>
              <a:t>Help staff to stop smoking, or else </a:t>
            </a:r>
            <a:r>
              <a:rPr lang="en-GB" sz="2400" dirty="0" smtClean="0">
                <a:solidFill>
                  <a:schemeClr val="tx2"/>
                </a:solidFill>
                <a:latin typeface="+mn-lt"/>
                <a:cs typeface="+mn-cs"/>
              </a:rPr>
              <a:t>abstain </a:t>
            </a:r>
            <a:r>
              <a:rPr lang="en-GB" sz="2400" dirty="0">
                <a:solidFill>
                  <a:schemeClr val="tx2"/>
                </a:solidFill>
                <a:latin typeface="+mn-lt"/>
                <a:cs typeface="+mn-cs"/>
              </a:rPr>
              <a:t>while </a:t>
            </a:r>
            <a:r>
              <a:rPr lang="en-GB" sz="2400" dirty="0" smtClean="0">
                <a:solidFill>
                  <a:schemeClr val="tx2"/>
                </a:solidFill>
                <a:latin typeface="+mn-lt"/>
                <a:cs typeface="+mn-cs"/>
              </a:rPr>
              <a:t>identifiable </a:t>
            </a:r>
            <a:r>
              <a:rPr lang="en-GB" sz="2400" dirty="0">
                <a:solidFill>
                  <a:schemeClr val="tx2"/>
                </a:solidFill>
                <a:latin typeface="+mn-lt"/>
                <a:cs typeface="+mn-cs"/>
              </a:rPr>
              <a:t>as NHS staff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+mn-lt"/>
                <a:cs typeface="+mn-cs"/>
              </a:rPr>
              <a:t>Train staff to support people to stop </a:t>
            </a:r>
            <a:r>
              <a:rPr lang="en-GB" sz="2400" dirty="0" smtClean="0">
                <a:solidFill>
                  <a:schemeClr val="tx2"/>
                </a:solidFill>
                <a:latin typeface="+mn-lt"/>
                <a:cs typeface="+mn-cs"/>
              </a:rPr>
              <a:t>smoking</a:t>
            </a:r>
          </a:p>
          <a:p>
            <a:pPr marL="800100" lvl="1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+mn-lt"/>
                <a:cs typeface="+mn-cs"/>
              </a:rPr>
              <a:t>Ensure that cessation services </a:t>
            </a:r>
            <a:r>
              <a:rPr lang="en-GB" sz="2400" dirty="0" smtClean="0">
                <a:solidFill>
                  <a:schemeClr val="tx2"/>
                </a:solidFill>
                <a:latin typeface="+mn-lt"/>
                <a:cs typeface="+mn-cs"/>
              </a:rPr>
              <a:t>provided onsite</a:t>
            </a:r>
            <a:endParaRPr lang="en-GB" sz="24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2"/>
                </a:solidFill>
                <a:latin typeface="+mn-lt"/>
                <a:cs typeface="+mn-cs"/>
              </a:rPr>
              <a:t>Help patients, visitors and other users plan for admission</a:t>
            </a:r>
            <a:endParaRPr lang="en-GB" sz="24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97" y="332656"/>
            <a:ext cx="831400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69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6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60" y="2060848"/>
            <a:ext cx="8554551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69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0"/>
          <a:stretch/>
        </p:blipFill>
        <p:spPr bwMode="auto">
          <a:xfrm>
            <a:off x="964664" y="332655"/>
            <a:ext cx="7279744" cy="141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08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7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95638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Strategy, policy and commissioning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9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Information, advice and support</a:t>
            </a:r>
            <a:endParaRPr lang="en-GB" dirty="0"/>
          </a:p>
        </p:txBody>
      </p:sp>
      <p:pic>
        <p:nvPicPr>
          <p:cNvPr id="1448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4" y="1412776"/>
            <a:ext cx="8701706" cy="498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8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704" y="1556792"/>
            <a:ext cx="8686800" cy="4525963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GB" sz="2400" dirty="0" smtClean="0"/>
              <a:t>For patients: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Identify </a:t>
            </a:r>
            <a:r>
              <a:rPr lang="en-GB" sz="2400" dirty="0" smtClean="0"/>
              <a:t>smokers and </a:t>
            </a:r>
            <a:r>
              <a:rPr lang="en-GB" sz="2400" dirty="0"/>
              <a:t>advise cessation/temporary abstinence at first face-to-face contact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Provide pharmacotherapy and intensive </a:t>
            </a:r>
            <a:r>
              <a:rPr lang="en-GB" sz="2400" dirty="0"/>
              <a:t>behavioural </a:t>
            </a:r>
            <a:r>
              <a:rPr lang="en-GB" sz="2400" dirty="0" smtClean="0"/>
              <a:t>support, immediately if necessary</a:t>
            </a:r>
            <a:r>
              <a:rPr lang="en-GB" sz="2400" dirty="0"/>
              <a:t>, </a:t>
            </a:r>
            <a:r>
              <a:rPr lang="en-GB" sz="2400" dirty="0" smtClean="0"/>
              <a:t>or else within </a:t>
            </a:r>
            <a:r>
              <a:rPr lang="en-GB" sz="2400" dirty="0"/>
              <a:t>24 </a:t>
            </a:r>
            <a:r>
              <a:rPr lang="en-GB" sz="2400" dirty="0" smtClean="0"/>
              <a:t>hours</a:t>
            </a:r>
            <a:endParaRPr lang="en-GB" sz="2400" dirty="0"/>
          </a:p>
          <a:p>
            <a:pPr>
              <a:spcAft>
                <a:spcPts val="600"/>
              </a:spcAft>
            </a:pPr>
            <a:r>
              <a:rPr lang="en-GB" sz="2400" dirty="0"/>
              <a:t>Provide </a:t>
            </a:r>
            <a:r>
              <a:rPr lang="en-GB" sz="2400" dirty="0" smtClean="0"/>
              <a:t>behavioural support as </a:t>
            </a:r>
            <a:r>
              <a:rPr lang="en-GB" sz="2400" dirty="0"/>
              <a:t>often and </a:t>
            </a:r>
            <a:r>
              <a:rPr lang="en-GB" sz="2400" dirty="0" smtClean="0"/>
              <a:t>as </a:t>
            </a:r>
            <a:r>
              <a:rPr lang="en-GB" sz="2400" dirty="0"/>
              <a:t>long as needed </a:t>
            </a:r>
            <a:r>
              <a:rPr lang="en-GB" sz="2400" dirty="0" smtClean="0"/>
              <a:t>during admission</a:t>
            </a:r>
            <a:r>
              <a:rPr lang="en-GB" sz="2400" dirty="0"/>
              <a:t>.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Provide or arrange follow up after discharge</a:t>
            </a:r>
          </a:p>
          <a:p>
            <a:pPr>
              <a:spcAft>
                <a:spcPts val="1200"/>
              </a:spcAft>
            </a:pPr>
            <a:r>
              <a:rPr lang="en-GB" sz="2400" dirty="0"/>
              <a:t>Manage doses of clozapine, olanzapine, theophylline, </a:t>
            </a:r>
            <a:r>
              <a:rPr lang="en-GB" sz="2400" dirty="0" smtClean="0"/>
              <a:t>warfarin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Engage with family and friends  </a:t>
            </a:r>
          </a:p>
        </p:txBody>
      </p:sp>
      <p:pic>
        <p:nvPicPr>
          <p:cNvPr id="1441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32656"/>
            <a:ext cx="8314005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44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36588" y="1523578"/>
            <a:ext cx="8507412" cy="485775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400" dirty="0"/>
              <a:t>Commission smoke-free </a:t>
            </a:r>
            <a:r>
              <a:rPr lang="en-GB" sz="2400" dirty="0" smtClean="0"/>
              <a:t>services</a:t>
            </a:r>
            <a:endParaRPr lang="en-GB" sz="2400" dirty="0"/>
          </a:p>
          <a:p>
            <a:pPr>
              <a:spcAft>
                <a:spcPts val="1200"/>
              </a:spcAft>
            </a:pPr>
            <a:r>
              <a:rPr lang="en-GB" sz="2400" dirty="0" smtClean="0"/>
              <a:t>Assign senior director to implement smoking policy and care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Make buildings and grounds smoke-free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Communicate policy to public, staff, contractors, all service users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No </a:t>
            </a:r>
            <a:r>
              <a:rPr lang="en-GB" sz="2400" dirty="0"/>
              <a:t>designated smoking areas or staff-facilitated smoking breaks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Ensure </a:t>
            </a:r>
            <a:r>
              <a:rPr lang="en-GB" sz="2400" dirty="0"/>
              <a:t>NRT available for sale to </a:t>
            </a:r>
            <a:r>
              <a:rPr lang="en-GB" sz="2400" dirty="0" smtClean="0"/>
              <a:t>visitors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Support </a:t>
            </a:r>
            <a:r>
              <a:rPr lang="en-GB" sz="2400" dirty="0"/>
              <a:t>staff to stop smoking </a:t>
            </a:r>
            <a:r>
              <a:rPr lang="en-GB" sz="2400" dirty="0" smtClean="0"/>
              <a:t>in grounds</a:t>
            </a:r>
            <a:endParaRPr lang="en-GB" sz="2400" dirty="0"/>
          </a:p>
          <a:p>
            <a:pPr>
              <a:spcAft>
                <a:spcPts val="1200"/>
              </a:spcAft>
            </a:pPr>
            <a:r>
              <a:rPr lang="en-GB" sz="2400" dirty="0"/>
              <a:t>Train staff to intervene in smoking</a:t>
            </a:r>
          </a:p>
          <a:p>
            <a:pPr>
              <a:spcAft>
                <a:spcPts val="600"/>
              </a:spcAft>
            </a:pPr>
            <a:endParaRPr lang="en-GB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66916"/>
            <a:ext cx="7128792" cy="1143000"/>
          </a:xfrm>
        </p:spPr>
        <p:txBody>
          <a:bodyPr/>
          <a:lstStyle/>
          <a:p>
            <a:r>
              <a:rPr lang="en-GB" dirty="0" smtClean="0"/>
              <a:t>Commissioners and Managers</a:t>
            </a:r>
            <a:endParaRPr lang="en-GB" dirty="0"/>
          </a:p>
        </p:txBody>
      </p:sp>
      <p:pic>
        <p:nvPicPr>
          <p:cNvPr id="1441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92"/>
          <a:stretch/>
        </p:blipFill>
        <p:spPr bwMode="auto">
          <a:xfrm>
            <a:off x="611560" y="260648"/>
            <a:ext cx="87365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5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priorities (recommendations):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423317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400" dirty="0" smtClean="0"/>
              <a:t>Improve effectiveness and uptake of inpatient interventions, especially for mental health settings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Establish whether and how NRT can be effective in pregnancy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Effect of incentives 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Interventions for families 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Use of varenicline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Relapse prevention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Temporary abstinence approaches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2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2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1291"/>
            <a:ext cx="2737705" cy="519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2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01008"/>
            <a:ext cx="2952328" cy="317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20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84198"/>
            <a:ext cx="2714018" cy="377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20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8222"/>
            <a:ext cx="2678129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11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96" y="2204864"/>
            <a:ext cx="853622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4" b="8349"/>
          <a:stretch/>
        </p:blipFill>
        <p:spPr bwMode="auto">
          <a:xfrm>
            <a:off x="395536" y="692696"/>
            <a:ext cx="5960418" cy="116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162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88640"/>
            <a:ext cx="6740367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88024" y="3140968"/>
            <a:ext cx="864096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15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 smtClean="0"/>
              <a:t>PDG members 		NICE staff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402832" cy="4525963"/>
          </a:xfrm>
        </p:spPr>
        <p:txBody>
          <a:bodyPr/>
          <a:lstStyle/>
          <a:p>
            <a:r>
              <a:rPr lang="en-GB" sz="1400" b="1" dirty="0"/>
              <a:t>Matthew Alford</a:t>
            </a:r>
            <a:r>
              <a:rPr lang="en-GB" sz="1400" dirty="0"/>
              <a:t> Community Member</a:t>
            </a:r>
          </a:p>
          <a:p>
            <a:r>
              <a:rPr lang="en-GB" sz="1400" b="1" dirty="0"/>
              <a:t>Gary </a:t>
            </a:r>
            <a:r>
              <a:rPr lang="en-GB" sz="1400" b="1" dirty="0" err="1"/>
              <a:t>Bickerstaffe</a:t>
            </a:r>
            <a:r>
              <a:rPr lang="en-GB" sz="1400" b="1" dirty="0"/>
              <a:t> </a:t>
            </a:r>
            <a:r>
              <a:rPr lang="en-GB" sz="1400" dirty="0"/>
              <a:t>Health Improvement Specialist</a:t>
            </a:r>
          </a:p>
          <a:p>
            <a:r>
              <a:rPr lang="en-GB" sz="1400" b="1" dirty="0"/>
              <a:t>John </a:t>
            </a:r>
            <a:r>
              <a:rPr lang="en-GB" sz="1400" b="1" dirty="0" smtClean="0"/>
              <a:t>Britton </a:t>
            </a:r>
            <a:r>
              <a:rPr lang="en-GB" sz="1400" dirty="0" smtClean="0"/>
              <a:t>Professor of Epidemiology</a:t>
            </a:r>
            <a:endParaRPr lang="en-GB" sz="1400" dirty="0"/>
          </a:p>
          <a:p>
            <a:r>
              <a:rPr lang="en-GB" sz="1400" b="1" dirty="0"/>
              <a:t>Jonathan Campion </a:t>
            </a:r>
            <a:r>
              <a:rPr lang="en-GB" sz="1400" dirty="0"/>
              <a:t>Consultant Psychiatrist</a:t>
            </a:r>
          </a:p>
          <a:p>
            <a:r>
              <a:rPr lang="en-GB" sz="1400" b="1" dirty="0"/>
              <a:t>Amanda Farley</a:t>
            </a:r>
            <a:r>
              <a:rPr lang="en-GB" sz="1400" dirty="0"/>
              <a:t> Lecturer in Epidemiology</a:t>
            </a:r>
          </a:p>
          <a:p>
            <a:r>
              <a:rPr lang="en-GB" sz="1400" b="1" dirty="0"/>
              <a:t>Elizabeth Fisher</a:t>
            </a:r>
            <a:r>
              <a:rPr lang="en-GB" sz="1400" dirty="0"/>
              <a:t> Health Improvement </a:t>
            </a:r>
            <a:r>
              <a:rPr lang="en-GB" sz="1400" dirty="0" smtClean="0"/>
              <a:t>Manager</a:t>
            </a:r>
            <a:endParaRPr lang="en-GB" sz="1400" dirty="0"/>
          </a:p>
          <a:p>
            <a:r>
              <a:rPr lang="en-GB" sz="1400" b="1" dirty="0"/>
              <a:t>Liz </a:t>
            </a:r>
            <a:r>
              <a:rPr lang="en-GB" sz="1400" b="1" dirty="0" smtClean="0"/>
              <a:t>Gilbert </a:t>
            </a:r>
            <a:r>
              <a:rPr lang="en-GB" sz="1400" dirty="0" smtClean="0"/>
              <a:t>NCSCT</a:t>
            </a:r>
            <a:r>
              <a:rPr lang="en-GB" sz="1400" dirty="0"/>
              <a:t> </a:t>
            </a:r>
          </a:p>
          <a:p>
            <a:r>
              <a:rPr lang="en-GB" sz="1400" b="1" dirty="0"/>
              <a:t>Gill </a:t>
            </a:r>
            <a:r>
              <a:rPr lang="en-GB" sz="1400" b="1" dirty="0" err="1"/>
              <a:t>Grimshaw</a:t>
            </a:r>
            <a:r>
              <a:rPr lang="en-GB" sz="1400" b="1" dirty="0"/>
              <a:t> </a:t>
            </a:r>
            <a:r>
              <a:rPr lang="en-GB" sz="1400" dirty="0"/>
              <a:t>Community Member</a:t>
            </a:r>
          </a:p>
          <a:p>
            <a:r>
              <a:rPr lang="en-GB" sz="1400" b="1" dirty="0"/>
              <a:t>Yvonne Hermon </a:t>
            </a:r>
            <a:r>
              <a:rPr lang="en-GB" sz="1400" dirty="0"/>
              <a:t>Smoking and Pregnancy Coordinator</a:t>
            </a:r>
          </a:p>
          <a:p>
            <a:r>
              <a:rPr lang="en-GB" sz="1400" b="1" dirty="0"/>
              <a:t>Jo </a:t>
            </a:r>
            <a:r>
              <a:rPr lang="en-GB" sz="1400" b="1" dirty="0" err="1"/>
              <a:t>McCullagh</a:t>
            </a:r>
            <a:r>
              <a:rPr lang="en-GB" sz="1400" b="1" dirty="0"/>
              <a:t> </a:t>
            </a:r>
            <a:r>
              <a:rPr lang="en-GB" sz="1400" dirty="0"/>
              <a:t>Tobacco Control </a:t>
            </a:r>
            <a:r>
              <a:rPr lang="en-GB" sz="1400" dirty="0" smtClean="0"/>
              <a:t>/SSS</a:t>
            </a:r>
            <a:endParaRPr lang="en-GB" sz="1400" dirty="0"/>
          </a:p>
          <a:p>
            <a:r>
              <a:rPr lang="en-GB" sz="1400" b="1" dirty="0"/>
              <a:t>Lisa McNally </a:t>
            </a:r>
            <a:r>
              <a:rPr lang="en-GB" sz="1400" dirty="0"/>
              <a:t>Consultant in Public Health</a:t>
            </a:r>
          </a:p>
          <a:p>
            <a:r>
              <a:rPr lang="en-GB" sz="1400" b="1" dirty="0"/>
              <a:t>John Moxham </a:t>
            </a:r>
            <a:r>
              <a:rPr lang="en-GB" sz="1400" dirty="0"/>
              <a:t>Professor of Respiratory Medicine</a:t>
            </a:r>
          </a:p>
          <a:p>
            <a:r>
              <a:rPr lang="en-GB" sz="1400" b="1" dirty="0"/>
              <a:t>Rachael Murray</a:t>
            </a:r>
            <a:r>
              <a:rPr lang="en-GB" sz="1400" dirty="0"/>
              <a:t> Lecturer </a:t>
            </a:r>
            <a:r>
              <a:rPr lang="en-GB" sz="1400" dirty="0" smtClean="0"/>
              <a:t>Health Policy</a:t>
            </a:r>
            <a:endParaRPr lang="en-GB" sz="1400" dirty="0"/>
          </a:p>
          <a:p>
            <a:r>
              <a:rPr lang="en-GB" sz="1400" b="1" dirty="0"/>
              <a:t>Carmel O'Gorman </a:t>
            </a:r>
            <a:r>
              <a:rPr lang="en-GB" sz="1400" dirty="0"/>
              <a:t>Specialist Midwife</a:t>
            </a:r>
          </a:p>
          <a:p>
            <a:r>
              <a:rPr lang="en-GB" sz="1400" b="1" dirty="0" err="1"/>
              <a:t>Shalini</a:t>
            </a:r>
            <a:r>
              <a:rPr lang="en-GB" sz="1400" b="1" dirty="0"/>
              <a:t> </a:t>
            </a:r>
            <a:r>
              <a:rPr lang="en-GB" sz="1400" b="1" dirty="0" err="1"/>
              <a:t>Patni</a:t>
            </a:r>
            <a:r>
              <a:rPr lang="en-GB" sz="1400" dirty="0"/>
              <a:t> Consultant Obstetrician</a:t>
            </a:r>
          </a:p>
          <a:p>
            <a:r>
              <a:rPr lang="en-GB" sz="1400" b="1" dirty="0" err="1"/>
              <a:t>Giri</a:t>
            </a:r>
            <a:r>
              <a:rPr lang="en-GB" sz="1400" b="1" dirty="0"/>
              <a:t> </a:t>
            </a:r>
            <a:r>
              <a:rPr lang="en-GB" sz="1400" b="1" dirty="0" err="1"/>
              <a:t>Rajaratnam</a:t>
            </a:r>
            <a:r>
              <a:rPr lang="en-GB" sz="1400" dirty="0"/>
              <a:t> Deputy Regional Director PHE</a:t>
            </a:r>
          </a:p>
          <a:p>
            <a:r>
              <a:rPr lang="en-GB" sz="1400" b="1" dirty="0"/>
              <a:t>Elena Ratschen</a:t>
            </a:r>
            <a:r>
              <a:rPr lang="en-GB" sz="1400" dirty="0"/>
              <a:t> Lecturer, Tobacco Control</a:t>
            </a:r>
          </a:p>
          <a:p>
            <a:r>
              <a:rPr lang="en-GB" sz="1400" b="1" dirty="0"/>
              <a:t>Fraser </a:t>
            </a:r>
            <a:r>
              <a:rPr lang="en-GB" sz="1400" b="1" dirty="0" err="1"/>
              <a:t>Serle</a:t>
            </a:r>
            <a:r>
              <a:rPr lang="en-GB" sz="1400" dirty="0"/>
              <a:t> Community Member</a:t>
            </a:r>
          </a:p>
          <a:p>
            <a:r>
              <a:rPr lang="en-GB" sz="1400" b="1" dirty="0"/>
              <a:t>Matthew Taylor</a:t>
            </a:r>
            <a:r>
              <a:rPr lang="en-GB" sz="1400" dirty="0"/>
              <a:t> York Health Economics Consortium</a:t>
            </a:r>
          </a:p>
          <a:p>
            <a:r>
              <a:rPr lang="en-GB" sz="1400" b="1" dirty="0"/>
              <a:t>Hilary </a:t>
            </a:r>
            <a:r>
              <a:rPr lang="en-GB" sz="1400" b="1" dirty="0" err="1"/>
              <a:t>Wareing</a:t>
            </a:r>
            <a:r>
              <a:rPr lang="en-GB" sz="1400" b="1" dirty="0"/>
              <a:t> </a:t>
            </a:r>
            <a:r>
              <a:rPr lang="en-GB" sz="1400" dirty="0"/>
              <a:t>Tobacco Control </a:t>
            </a:r>
            <a:r>
              <a:rPr lang="en-GB" sz="1400" dirty="0" err="1" smtClean="0"/>
              <a:t>Collab</a:t>
            </a:r>
            <a:r>
              <a:rPr lang="en-GB" sz="1400" dirty="0" smtClean="0"/>
              <a:t>. Centre</a:t>
            </a:r>
            <a:endParaRPr lang="en-GB" sz="1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25888" y="1052736"/>
            <a:ext cx="4038600" cy="4525963"/>
          </a:xfrm>
        </p:spPr>
        <p:txBody>
          <a:bodyPr/>
          <a:lstStyle/>
          <a:p>
            <a:r>
              <a:rPr lang="en-GB" sz="1400" b="1" dirty="0" smtClean="0"/>
              <a:t>Tricia </a:t>
            </a:r>
            <a:r>
              <a:rPr lang="en-GB" sz="1400" b="1" dirty="0"/>
              <a:t>Younger</a:t>
            </a:r>
            <a:r>
              <a:rPr lang="en-GB" sz="1400" dirty="0"/>
              <a:t> </a:t>
            </a:r>
            <a:r>
              <a:rPr lang="en-GB" sz="1400" dirty="0" smtClean="0"/>
              <a:t>Associate </a:t>
            </a:r>
            <a:r>
              <a:rPr lang="en-GB" sz="1400" dirty="0"/>
              <a:t>Director </a:t>
            </a:r>
            <a:r>
              <a:rPr lang="en-GB" sz="1400" dirty="0" smtClean="0"/>
              <a:t>(to 12.12)</a:t>
            </a:r>
            <a:endParaRPr lang="en-GB" sz="1400" dirty="0"/>
          </a:p>
          <a:p>
            <a:r>
              <a:rPr lang="en-GB" sz="1400" b="1" dirty="0"/>
              <a:t>Simon Ellis</a:t>
            </a:r>
            <a:r>
              <a:rPr lang="en-GB" sz="1400" dirty="0"/>
              <a:t> </a:t>
            </a:r>
            <a:r>
              <a:rPr lang="en-GB" sz="1400" dirty="0" smtClean="0"/>
              <a:t>Associate </a:t>
            </a:r>
            <a:r>
              <a:rPr lang="en-GB" sz="1400" dirty="0"/>
              <a:t>Director (from </a:t>
            </a:r>
            <a:r>
              <a:rPr lang="en-GB" sz="1400" dirty="0" smtClean="0"/>
              <a:t>12.12)</a:t>
            </a:r>
            <a:endParaRPr lang="en-GB" sz="1400" dirty="0"/>
          </a:p>
          <a:p>
            <a:r>
              <a:rPr lang="en-GB" sz="1400" b="1" dirty="0"/>
              <a:t>Pete Shearn</a:t>
            </a:r>
            <a:r>
              <a:rPr lang="en-GB" sz="1400" dirty="0"/>
              <a:t> </a:t>
            </a:r>
            <a:r>
              <a:rPr lang="en-GB" sz="1400" dirty="0" smtClean="0"/>
              <a:t>Lead </a:t>
            </a:r>
            <a:r>
              <a:rPr lang="en-GB" sz="1400" dirty="0"/>
              <a:t>Analyst</a:t>
            </a:r>
          </a:p>
          <a:p>
            <a:r>
              <a:rPr lang="en-GB" sz="1400" b="1" dirty="0"/>
              <a:t>Amanda </a:t>
            </a:r>
            <a:r>
              <a:rPr lang="en-GB" sz="1400" b="1" dirty="0" err="1"/>
              <a:t>Killoran</a:t>
            </a:r>
            <a:r>
              <a:rPr lang="en-GB" sz="1400" dirty="0"/>
              <a:t> </a:t>
            </a:r>
            <a:r>
              <a:rPr lang="en-GB" sz="1400" dirty="0" smtClean="0"/>
              <a:t>Analyst </a:t>
            </a:r>
            <a:r>
              <a:rPr lang="en-GB" sz="1400" dirty="0"/>
              <a:t>(until June 2012)</a:t>
            </a:r>
          </a:p>
          <a:p>
            <a:r>
              <a:rPr lang="en-GB" sz="1400" b="1" dirty="0"/>
              <a:t>Linda Sheppard</a:t>
            </a:r>
            <a:r>
              <a:rPr lang="en-GB" sz="1400" dirty="0"/>
              <a:t> </a:t>
            </a:r>
            <a:r>
              <a:rPr lang="en-GB" sz="1400" dirty="0" smtClean="0"/>
              <a:t>Analyst</a:t>
            </a:r>
            <a:endParaRPr lang="en-GB" sz="1400" dirty="0"/>
          </a:p>
          <a:p>
            <a:r>
              <a:rPr lang="en-GB" sz="1400" b="1" dirty="0"/>
              <a:t>Patti White</a:t>
            </a:r>
            <a:r>
              <a:rPr lang="en-GB" sz="1400" dirty="0"/>
              <a:t> </a:t>
            </a:r>
            <a:r>
              <a:rPr lang="en-GB" sz="1400" dirty="0" smtClean="0"/>
              <a:t>Analyst</a:t>
            </a:r>
            <a:endParaRPr lang="en-GB" sz="1400" dirty="0"/>
          </a:p>
          <a:p>
            <a:r>
              <a:rPr lang="en-GB" sz="1400" b="1" dirty="0"/>
              <a:t>Lesley Owen</a:t>
            </a:r>
            <a:r>
              <a:rPr lang="en-GB" sz="1400" dirty="0"/>
              <a:t> </a:t>
            </a:r>
            <a:r>
              <a:rPr lang="en-GB" sz="1400" dirty="0" smtClean="0"/>
              <a:t>Health </a:t>
            </a:r>
            <a:r>
              <a:rPr lang="en-GB" sz="1400" dirty="0"/>
              <a:t>Economics</a:t>
            </a:r>
          </a:p>
          <a:p>
            <a:r>
              <a:rPr lang="en-GB" sz="1400" b="1" dirty="0"/>
              <a:t>Patricia Mountain</a:t>
            </a:r>
            <a:r>
              <a:rPr lang="en-GB" sz="1400" dirty="0"/>
              <a:t> </a:t>
            </a:r>
            <a:r>
              <a:rPr lang="en-GB" sz="1400" dirty="0" smtClean="0"/>
              <a:t>Project </a:t>
            </a:r>
            <a:r>
              <a:rPr lang="en-GB" sz="1400" dirty="0"/>
              <a:t>Manager</a:t>
            </a:r>
          </a:p>
          <a:p>
            <a:r>
              <a:rPr lang="en-GB" sz="1400" b="1" dirty="0"/>
              <a:t>Denise Jarrett</a:t>
            </a:r>
            <a:r>
              <a:rPr lang="en-GB" sz="1400" dirty="0"/>
              <a:t> </a:t>
            </a:r>
            <a:r>
              <a:rPr lang="en-GB" sz="1400" dirty="0" smtClean="0"/>
              <a:t>Coordinator</a:t>
            </a:r>
            <a:endParaRPr lang="en-GB" sz="1400" dirty="0"/>
          </a:p>
          <a:p>
            <a:r>
              <a:rPr lang="en-GB" sz="1400" b="1" dirty="0"/>
              <a:t>Sue </a:t>
            </a:r>
            <a:r>
              <a:rPr lang="en-GB" sz="1400" b="1" dirty="0" err="1"/>
              <a:t>Jelley</a:t>
            </a:r>
            <a:r>
              <a:rPr lang="en-GB" sz="1400" dirty="0"/>
              <a:t> </a:t>
            </a:r>
            <a:r>
              <a:rPr lang="en-GB" sz="1400" dirty="0" smtClean="0"/>
              <a:t>Senior </a:t>
            </a:r>
            <a:r>
              <a:rPr lang="en-GB" sz="1400" dirty="0"/>
              <a:t>Editor </a:t>
            </a:r>
            <a:r>
              <a:rPr lang="en-GB" sz="1400" dirty="0" smtClean="0"/>
              <a:t>(to 2.13)</a:t>
            </a:r>
            <a:endParaRPr lang="en-GB" sz="1400" dirty="0"/>
          </a:p>
          <a:p>
            <a:r>
              <a:rPr lang="en-GB" sz="1400" b="1" dirty="0" err="1"/>
              <a:t>Jaimella</a:t>
            </a:r>
            <a:r>
              <a:rPr lang="en-GB" sz="1400" b="1" dirty="0"/>
              <a:t> </a:t>
            </a:r>
            <a:r>
              <a:rPr lang="en-GB" sz="1400" b="1" dirty="0" err="1"/>
              <a:t>Espley</a:t>
            </a:r>
            <a:r>
              <a:rPr lang="en-GB" sz="1400" dirty="0"/>
              <a:t> </a:t>
            </a:r>
            <a:r>
              <a:rPr lang="en-GB" sz="1400" dirty="0" smtClean="0"/>
              <a:t>Senior </a:t>
            </a:r>
            <a:r>
              <a:rPr lang="en-GB" sz="1400" dirty="0"/>
              <a:t>Editor (from </a:t>
            </a:r>
            <a:r>
              <a:rPr lang="en-GB" sz="1400" dirty="0" smtClean="0"/>
              <a:t>2.13)</a:t>
            </a:r>
            <a:endParaRPr lang="en-GB" sz="1400" dirty="0"/>
          </a:p>
          <a:p>
            <a:r>
              <a:rPr lang="en-GB" sz="1400" b="1" dirty="0"/>
              <a:t>Alison Lake</a:t>
            </a:r>
            <a:r>
              <a:rPr lang="en-GB" sz="1400" dirty="0"/>
              <a:t> </a:t>
            </a:r>
            <a:r>
              <a:rPr lang="en-GB" sz="1400" dirty="0" smtClean="0"/>
              <a:t>Editor </a:t>
            </a:r>
            <a:r>
              <a:rPr lang="en-GB" sz="1400" dirty="0"/>
              <a:t>(until May 2013)</a:t>
            </a:r>
          </a:p>
          <a:p>
            <a:r>
              <a:rPr lang="en-GB" sz="1400" b="1" dirty="0"/>
              <a:t>Rebecca Boucher</a:t>
            </a:r>
            <a:r>
              <a:rPr lang="en-GB" sz="1400" dirty="0"/>
              <a:t> </a:t>
            </a:r>
            <a:r>
              <a:rPr lang="en-GB" sz="1400" dirty="0" smtClean="0"/>
              <a:t>Editor </a:t>
            </a:r>
            <a:r>
              <a:rPr lang="en-GB" sz="1400" dirty="0"/>
              <a:t>(from May 2013</a:t>
            </a:r>
            <a:r>
              <a:rPr lang="en-GB" sz="1400" dirty="0" smtClean="0"/>
              <a:t>)</a:t>
            </a:r>
          </a:p>
          <a:p>
            <a:endParaRPr lang="en-GB" sz="1400" dirty="0"/>
          </a:p>
          <a:p>
            <a:r>
              <a:rPr lang="en-GB" sz="1400" b="1" dirty="0"/>
              <a:t>Mike Kelly</a:t>
            </a:r>
            <a:r>
              <a:rPr lang="en-GB" sz="1400" dirty="0"/>
              <a:t>  CPH Director</a:t>
            </a:r>
          </a:p>
          <a:p>
            <a:r>
              <a:rPr lang="en-GB" sz="1400" b="1" dirty="0" smtClean="0"/>
              <a:t>Tonya Gillis </a:t>
            </a:r>
            <a:r>
              <a:rPr lang="en-GB" sz="1400" dirty="0" smtClean="0"/>
              <a:t>Press and Media</a:t>
            </a:r>
            <a:endParaRPr lang="en-GB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527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16024"/>
            <a:ext cx="6984776" cy="638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59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0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19"/>
          <a:stretch/>
        </p:blipFill>
        <p:spPr bwMode="auto">
          <a:xfrm>
            <a:off x="179513" y="548680"/>
            <a:ext cx="4392488" cy="31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6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2" r="8806"/>
          <a:stretch/>
        </p:blipFill>
        <p:spPr bwMode="auto">
          <a:xfrm>
            <a:off x="4283968" y="2333630"/>
            <a:ext cx="3414690" cy="390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68145" y="2276872"/>
            <a:ext cx="1830514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9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46" y="476672"/>
            <a:ext cx="864183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94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3772948" cy="279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141236" cy="279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46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248472" cy="210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508" y="764704"/>
            <a:ext cx="613175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osewood Garden at Bowmere Hospit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81662"/>
            <a:ext cx="2160240" cy="141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58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400" dirty="0" smtClean="0"/>
              <a:t>Treating smoking in secondary care prevents illness and (for the most part) saves money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Should be </a:t>
            </a:r>
            <a:r>
              <a:rPr lang="en-GB" sz="2400" dirty="0" smtClean="0"/>
              <a:t>done </a:t>
            </a:r>
            <a:r>
              <a:rPr lang="en-GB" sz="2400" dirty="0" smtClean="0"/>
              <a:t>for </a:t>
            </a:r>
            <a:r>
              <a:rPr lang="en-GB" sz="2400" dirty="0" smtClean="0"/>
              <a:t>all </a:t>
            </a:r>
            <a:r>
              <a:rPr lang="en-GB" sz="2400" dirty="0" smtClean="0"/>
              <a:t>smokers in secondary care setting</a:t>
            </a:r>
            <a:endParaRPr lang="en-GB" sz="2400" dirty="0" smtClean="0"/>
          </a:p>
          <a:p>
            <a:pPr>
              <a:spcAft>
                <a:spcPts val="1200"/>
              </a:spcAft>
            </a:pPr>
            <a:r>
              <a:rPr lang="en-GB" sz="2400" dirty="0" smtClean="0"/>
              <a:t>Planning, communication and public relations essential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Staff should not smoke 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Grounds should be smoke-free, to support staff and patients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Needs leadership and promotion as positive change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Commissioners can ensure implementation by demanding smoke-free services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048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Smoking and NHS secondary care, England 2011</a:t>
            </a:r>
            <a:br>
              <a:rPr lang="en-GB" dirty="0" smtClean="0"/>
            </a:br>
            <a:r>
              <a:rPr lang="en-GB" sz="2000" i="1" dirty="0" smtClean="0"/>
              <a:t>http</a:t>
            </a:r>
            <a:r>
              <a:rPr lang="en-GB" sz="2000" i="1" dirty="0"/>
              <a:t>://www.hscic.gov.uk/catalogue/PUB11454/smok-eng-2013-rep.pdf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1600200"/>
            <a:ext cx="6048672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 smtClean="0"/>
              <a:t>10 million adult admissions/year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1.5 million for diseases caused by smoking</a:t>
            </a:r>
          </a:p>
          <a:p>
            <a:r>
              <a:rPr lang="en-GB" dirty="0" smtClean="0"/>
              <a:t>463,000 </a:t>
            </a:r>
            <a:r>
              <a:rPr lang="en-GB" dirty="0"/>
              <a:t>attributable to </a:t>
            </a:r>
            <a:r>
              <a:rPr lang="en-GB" dirty="0" smtClean="0"/>
              <a:t>smoking</a:t>
            </a:r>
          </a:p>
          <a:p>
            <a:pPr lvl="1"/>
            <a:r>
              <a:rPr lang="en-GB" sz="2400" dirty="0" smtClean="0"/>
              <a:t>25% of respiratory </a:t>
            </a:r>
          </a:p>
          <a:p>
            <a:pPr lvl="2"/>
            <a:r>
              <a:rPr lang="en-GB" sz="2000" i="1" dirty="0" smtClean="0">
                <a:solidFill>
                  <a:schemeClr val="accent1"/>
                </a:solidFill>
              </a:rPr>
              <a:t>81% of lung cancer </a:t>
            </a:r>
          </a:p>
          <a:p>
            <a:pPr lvl="2"/>
            <a:r>
              <a:rPr lang="en-GB" sz="2000" i="1" dirty="0" smtClean="0">
                <a:solidFill>
                  <a:schemeClr val="accent1"/>
                </a:solidFill>
              </a:rPr>
              <a:t>86% COPD</a:t>
            </a:r>
          </a:p>
          <a:p>
            <a:pPr lvl="1"/>
            <a:r>
              <a:rPr lang="en-GB" sz="2400" dirty="0" smtClean="0"/>
              <a:t>15% cardiovascular</a:t>
            </a:r>
          </a:p>
          <a:p>
            <a:pPr lvl="1"/>
            <a:r>
              <a:rPr lang="en-GB" sz="2400" dirty="0" smtClean="0"/>
              <a:t>11% cancer</a:t>
            </a:r>
            <a:endParaRPr lang="en-GB" sz="2400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87"/>
          <a:stretch/>
        </p:blipFill>
        <p:spPr bwMode="auto">
          <a:xfrm rot="16200000">
            <a:off x="-364817" y="2461162"/>
            <a:ext cx="3852123" cy="218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5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776864" cy="52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35685"/>
            <a:ext cx="8640960" cy="773035"/>
          </a:xfrm>
        </p:spPr>
        <p:txBody>
          <a:bodyPr/>
          <a:lstStyle/>
          <a:p>
            <a:r>
              <a:rPr lang="en-GB" sz="2800" dirty="0" smtClean="0"/>
              <a:t>Smoking in people admitted to English hospitals, 2010-11 </a:t>
            </a:r>
            <a:r>
              <a:rPr lang="en-GB" sz="2000" i="1" dirty="0" smtClean="0"/>
              <a:t>Szatkowski et al, preliminary data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45990" y="6247252"/>
            <a:ext cx="4707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>
                <a:solidFill>
                  <a:schemeClr val="accent1"/>
                </a:solidFill>
              </a:rPr>
              <a:t>Total of </a:t>
            </a:r>
            <a:r>
              <a:rPr lang="en-GB" sz="2000" i="1" dirty="0" smtClean="0">
                <a:solidFill>
                  <a:schemeClr val="accent1"/>
                </a:solidFill>
              </a:rPr>
              <a:t>~</a:t>
            </a:r>
            <a:r>
              <a:rPr lang="en-GB" sz="1600" i="1" dirty="0" smtClean="0">
                <a:solidFill>
                  <a:schemeClr val="accent1"/>
                </a:solidFill>
              </a:rPr>
              <a:t> 2.6 million smokers admitted to hospital</a:t>
            </a:r>
            <a:endParaRPr lang="en-GB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9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486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r="31287"/>
          <a:stretch/>
        </p:blipFill>
        <p:spPr bwMode="auto">
          <a:xfrm>
            <a:off x="6156176" y="604639"/>
            <a:ext cx="2687654" cy="378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4639"/>
            <a:ext cx="2736304" cy="378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604639"/>
            <a:ext cx="26098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02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45044"/>
            <a:ext cx="3584093" cy="25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5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5" y="342900"/>
            <a:ext cx="6803889" cy="295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5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170" y="3394128"/>
            <a:ext cx="3502892" cy="285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35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80" y="1916832"/>
            <a:ext cx="3667967" cy="94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72662"/>
            <a:ext cx="3680935" cy="97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51869"/>
            <a:ext cx="3888432" cy="84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97" y="1916832"/>
            <a:ext cx="3960439" cy="94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61" y="3172661"/>
            <a:ext cx="4248471" cy="96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NICE guidance on tobacco dependence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1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ohns blue on wh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Johns blue on wh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blan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Johns blue on whit</Template>
  <TotalTime>36331</TotalTime>
  <Words>1450</Words>
  <Application>Microsoft Office PowerPoint</Application>
  <PresentationFormat>On-screen Show (4:3)</PresentationFormat>
  <Paragraphs>326</Paragraphs>
  <Slides>45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Johns blue on whit</vt:lpstr>
      <vt:lpstr>1_Johns blue on whit</vt:lpstr>
      <vt:lpstr>NICE guidance for supporting smokers in secondary care</vt:lpstr>
      <vt:lpstr>PowerPoint Presentation</vt:lpstr>
      <vt:lpstr>PowerPoint Presentation</vt:lpstr>
      <vt:lpstr>PDG members   NICE staff</vt:lpstr>
      <vt:lpstr>Smoking and NHS secondary care, England 2011 http://www.hscic.gov.uk/catalogue/PUB11454/smok-eng-2013-rep.pdf</vt:lpstr>
      <vt:lpstr>Smoking in people admitted to English hospitals, 2010-11 Szatkowski et al, preliminary data</vt:lpstr>
      <vt:lpstr>PowerPoint Presentation</vt:lpstr>
      <vt:lpstr>PowerPoint Presentation</vt:lpstr>
      <vt:lpstr>NICE guidance on tobacco dependence</vt:lpstr>
      <vt:lpstr>PowerPoint Presentation</vt:lpstr>
      <vt:lpstr>PowerPoint Presentation</vt:lpstr>
      <vt:lpstr>Evidence sources: Commissioned reviews</vt:lpstr>
      <vt:lpstr>Evidence sources: Expert papers</vt:lpstr>
      <vt:lpstr>Evidence reviews: Nicotine effects</vt:lpstr>
      <vt:lpstr>Smoking cessation interventions in acute services</vt:lpstr>
      <vt:lpstr>Smoking cessation interventions: maternity services (behavioural only; NRT ineffective)</vt:lpstr>
      <vt:lpstr>Barriers to intervention in acute and maternity services</vt:lpstr>
      <vt:lpstr>Smoking and mental health</vt:lpstr>
      <vt:lpstr>Cessation interventions in mental health settings:</vt:lpstr>
      <vt:lpstr>Barriers in mental health settings</vt:lpstr>
      <vt:lpstr>Short and long-term incremental costs per QALY (Intensity 4 and 5 with pharmacotherapy) NICE 2013  </vt:lpstr>
      <vt:lpstr>Smoke-free sites</vt:lpstr>
      <vt:lpstr>NCSCT Streamlined Secondary Care System http://www.ncsct.co.uk</vt:lpstr>
      <vt:lpstr>Effectiveness of NHS SSS referral from hospital 3-month Pilot at Queen Alexandra Hospital, Portsmouth. http://www.ncsct.co.uk</vt:lpstr>
      <vt:lpstr>RCT of integrated smoking intervention Murray et al, BMJ 2013;347:f4004</vt:lpstr>
      <vt:lpstr>PowerPoint Presentation</vt:lpstr>
      <vt:lpstr>Smoking and mental health: Ethical considerations Richard Ashcroft, Queen Marys, University of London </vt:lpstr>
      <vt:lpstr>PowerPoint Presentation</vt:lpstr>
      <vt:lpstr>PowerPoint Presentation</vt:lpstr>
      <vt:lpstr>PowerPoint Presentation</vt:lpstr>
      <vt:lpstr>PowerPoint Presentation</vt:lpstr>
      <vt:lpstr>Strategy, policy and commissioning</vt:lpstr>
      <vt:lpstr>Information, advice and support</vt:lpstr>
      <vt:lpstr>PowerPoint Presentation</vt:lpstr>
      <vt:lpstr>Commissioners and Managers</vt:lpstr>
      <vt:lpstr>Research priorities (recommendations):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1: From the beginning, to 1962</dc:title>
  <dc:creator>John Britton</dc:creator>
  <cp:lastModifiedBy>John Britton</cp:lastModifiedBy>
  <cp:revision>305</cp:revision>
  <cp:lastPrinted>2013-11-15T10:50:27Z</cp:lastPrinted>
  <dcterms:created xsi:type="dcterms:W3CDTF">2008-12-14T18:20:05Z</dcterms:created>
  <dcterms:modified xsi:type="dcterms:W3CDTF">2014-06-12T09:04:01Z</dcterms:modified>
</cp:coreProperties>
</file>