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6" r:id="rId2"/>
    <p:sldId id="287" r:id="rId3"/>
    <p:sldId id="288" r:id="rId4"/>
    <p:sldId id="310" r:id="rId5"/>
    <p:sldId id="289" r:id="rId6"/>
    <p:sldId id="290" r:id="rId7"/>
    <p:sldId id="306" r:id="rId8"/>
    <p:sldId id="307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8" r:id="rId20"/>
    <p:sldId id="301" r:id="rId21"/>
    <p:sldId id="302" r:id="rId22"/>
    <p:sldId id="303" r:id="rId23"/>
    <p:sldId id="305" r:id="rId24"/>
    <p:sldId id="309" r:id="rId25"/>
  </p:sldIdLst>
  <p:sldSz cx="12801600" cy="9601200" type="A3"/>
  <p:notesSz cx="6858000" cy="9144000"/>
  <p:defaultTextStyle>
    <a:defPPr>
      <a:defRPr lang="en-US"/>
    </a:defPPr>
    <a:lvl1pPr algn="l" defTabSz="639763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639763" indent="-182563" algn="l" defTabSz="639763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279525" indent="-365125" algn="l" defTabSz="639763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919288" indent="-547688" algn="l" defTabSz="639763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559050" indent="-730250" algn="l" defTabSz="639763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lker Neil (RTH) OUH" initials="N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-1416" y="-96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eil.Walker1\Desktop\STATS%20WORK\Smoking\abstracts%20&amp;%20conference%20stuff\quit%20rate%20graphs%20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eil.Walker1\Desktop\STATS%20WORK\Smoking\treatment%20paper\quit%20rate%20graphs%20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eil.Walker1\Desktop\STATS%20WORK\Smoking\treatment%20paper\quit%20rate%20graphs%20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eil.Walker1\Desktop\STATS%20WORK\Smoking\treatment%20paper\quit%20rate%20graphs%20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eil.Walker1\Desktop\STATS%20WORK\Smoking\abstracts%20&amp;%20conference%20stuff\quit%20rate%20graphs%20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4-week quit rate (%) by pharmacotreatment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pharmaco!$A$2:$A$5</c:f>
              <c:strCache>
                <c:ptCount val="4"/>
                <c:pt idx="0">
                  <c:v>no treatment specified (n=6492)</c:v>
                </c:pt>
                <c:pt idx="1">
                  <c:v>Champix (n=13593)</c:v>
                </c:pt>
                <c:pt idx="2">
                  <c:v>NRT (n=35650)</c:v>
                </c:pt>
                <c:pt idx="3">
                  <c:v>Zyban (n=443)</c:v>
                </c:pt>
              </c:strCache>
            </c:strRef>
          </c:cat>
          <c:val>
            <c:numRef>
              <c:f>pharmaco!$D$2:$D$5</c:f>
              <c:numCache>
                <c:formatCode>General</c:formatCode>
                <c:ptCount val="4"/>
                <c:pt idx="0">
                  <c:v>78.5</c:v>
                </c:pt>
                <c:pt idx="1">
                  <c:v>80.7</c:v>
                </c:pt>
                <c:pt idx="2">
                  <c:v>71</c:v>
                </c:pt>
                <c:pt idx="3">
                  <c:v>75.8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676608"/>
        <c:axId val="85295104"/>
      </c:barChart>
      <c:catAx>
        <c:axId val="84676608"/>
        <c:scaling>
          <c:orientation val="minMax"/>
        </c:scaling>
        <c:delete val="0"/>
        <c:axPos val="b"/>
        <c:majorTickMark val="out"/>
        <c:minorTickMark val="none"/>
        <c:tickLblPos val="nextTo"/>
        <c:crossAx val="85295104"/>
        <c:crosses val="autoZero"/>
        <c:auto val="1"/>
        <c:lblAlgn val="ctr"/>
        <c:lblOffset val="100"/>
        <c:noMultiLvlLbl val="0"/>
      </c:catAx>
      <c:valAx>
        <c:axId val="85295104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% quit rate</a:t>
                </a:r>
              </a:p>
            </c:rich>
          </c:tx>
          <c:layout>
            <c:manualLayout>
              <c:xMode val="edge"/>
              <c:yMode val="edge"/>
              <c:x val="8.8178561587214117E-3"/>
              <c:y val="0.4405918924463099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84676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 baseline="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2400" b="1" i="0" baseline="0" dirty="0">
                <a:effectLst/>
              </a:rPr>
              <a:t>4-week valid DH quit rate (%) by age</a:t>
            </a:r>
            <a:endParaRPr lang="en-GB" sz="2400" dirty="0">
              <a:effectLst/>
            </a:endParaRP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cat>
            <c:numRef>
              <c:f>age!$A$15:$A$80</c:f>
              <c:numCache>
                <c:formatCode>General</c:formatCode>
                <c:ptCount val="66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19</c:v>
                </c:pt>
                <c:pt idx="5">
                  <c:v>20</c:v>
                </c:pt>
                <c:pt idx="6">
                  <c:v>21</c:v>
                </c:pt>
                <c:pt idx="7">
                  <c:v>22</c:v>
                </c:pt>
                <c:pt idx="8">
                  <c:v>23</c:v>
                </c:pt>
                <c:pt idx="9">
                  <c:v>24</c:v>
                </c:pt>
                <c:pt idx="10">
                  <c:v>25</c:v>
                </c:pt>
                <c:pt idx="11">
                  <c:v>26</c:v>
                </c:pt>
                <c:pt idx="12">
                  <c:v>27</c:v>
                </c:pt>
                <c:pt idx="13">
                  <c:v>28</c:v>
                </c:pt>
                <c:pt idx="14">
                  <c:v>29</c:v>
                </c:pt>
                <c:pt idx="15">
                  <c:v>30</c:v>
                </c:pt>
                <c:pt idx="16">
                  <c:v>31</c:v>
                </c:pt>
                <c:pt idx="17">
                  <c:v>32</c:v>
                </c:pt>
                <c:pt idx="18">
                  <c:v>33</c:v>
                </c:pt>
                <c:pt idx="19">
                  <c:v>34</c:v>
                </c:pt>
                <c:pt idx="20">
                  <c:v>35</c:v>
                </c:pt>
                <c:pt idx="21">
                  <c:v>36</c:v>
                </c:pt>
                <c:pt idx="22">
                  <c:v>37</c:v>
                </c:pt>
                <c:pt idx="23">
                  <c:v>38</c:v>
                </c:pt>
                <c:pt idx="24">
                  <c:v>39</c:v>
                </c:pt>
                <c:pt idx="25">
                  <c:v>40</c:v>
                </c:pt>
                <c:pt idx="26">
                  <c:v>41</c:v>
                </c:pt>
                <c:pt idx="27">
                  <c:v>42</c:v>
                </c:pt>
                <c:pt idx="28">
                  <c:v>43</c:v>
                </c:pt>
                <c:pt idx="29">
                  <c:v>44</c:v>
                </c:pt>
                <c:pt idx="30">
                  <c:v>45</c:v>
                </c:pt>
                <c:pt idx="31">
                  <c:v>46</c:v>
                </c:pt>
                <c:pt idx="32">
                  <c:v>47</c:v>
                </c:pt>
                <c:pt idx="33">
                  <c:v>48</c:v>
                </c:pt>
                <c:pt idx="34">
                  <c:v>49</c:v>
                </c:pt>
                <c:pt idx="35">
                  <c:v>50</c:v>
                </c:pt>
                <c:pt idx="36">
                  <c:v>51</c:v>
                </c:pt>
                <c:pt idx="37">
                  <c:v>52</c:v>
                </c:pt>
                <c:pt idx="38">
                  <c:v>53</c:v>
                </c:pt>
                <c:pt idx="39">
                  <c:v>54</c:v>
                </c:pt>
                <c:pt idx="40">
                  <c:v>55</c:v>
                </c:pt>
                <c:pt idx="41">
                  <c:v>56</c:v>
                </c:pt>
                <c:pt idx="42">
                  <c:v>57</c:v>
                </c:pt>
                <c:pt idx="43">
                  <c:v>58</c:v>
                </c:pt>
                <c:pt idx="44">
                  <c:v>59</c:v>
                </c:pt>
                <c:pt idx="45">
                  <c:v>60</c:v>
                </c:pt>
                <c:pt idx="46">
                  <c:v>61</c:v>
                </c:pt>
                <c:pt idx="47">
                  <c:v>62</c:v>
                </c:pt>
                <c:pt idx="48">
                  <c:v>63</c:v>
                </c:pt>
                <c:pt idx="49">
                  <c:v>64</c:v>
                </c:pt>
                <c:pt idx="50">
                  <c:v>65</c:v>
                </c:pt>
                <c:pt idx="51">
                  <c:v>66</c:v>
                </c:pt>
                <c:pt idx="52">
                  <c:v>67</c:v>
                </c:pt>
                <c:pt idx="53">
                  <c:v>68</c:v>
                </c:pt>
                <c:pt idx="54">
                  <c:v>69</c:v>
                </c:pt>
                <c:pt idx="55">
                  <c:v>70</c:v>
                </c:pt>
                <c:pt idx="56">
                  <c:v>71</c:v>
                </c:pt>
                <c:pt idx="57">
                  <c:v>72</c:v>
                </c:pt>
                <c:pt idx="58">
                  <c:v>73</c:v>
                </c:pt>
                <c:pt idx="59">
                  <c:v>74</c:v>
                </c:pt>
                <c:pt idx="60">
                  <c:v>75</c:v>
                </c:pt>
                <c:pt idx="61">
                  <c:v>76</c:v>
                </c:pt>
                <c:pt idx="62">
                  <c:v>77</c:v>
                </c:pt>
                <c:pt idx="63">
                  <c:v>78</c:v>
                </c:pt>
                <c:pt idx="64">
                  <c:v>79</c:v>
                </c:pt>
                <c:pt idx="65">
                  <c:v>80</c:v>
                </c:pt>
              </c:numCache>
            </c:numRef>
          </c:cat>
          <c:val>
            <c:numRef>
              <c:f>age!$D$15:$D$80</c:f>
              <c:numCache>
                <c:formatCode>0.0</c:formatCode>
                <c:ptCount val="66"/>
                <c:pt idx="0">
                  <c:v>36.708860759493703</c:v>
                </c:pt>
                <c:pt idx="1">
                  <c:v>47.909967845659203</c:v>
                </c:pt>
                <c:pt idx="2">
                  <c:v>56.4766839378239</c:v>
                </c:pt>
                <c:pt idx="3">
                  <c:v>58.458244111349103</c:v>
                </c:pt>
                <c:pt idx="4">
                  <c:v>66.188524590163993</c:v>
                </c:pt>
                <c:pt idx="5">
                  <c:v>63.904235727440202</c:v>
                </c:pt>
                <c:pt idx="6">
                  <c:v>68.350668647845495</c:v>
                </c:pt>
                <c:pt idx="7">
                  <c:v>69.911504424778798</c:v>
                </c:pt>
                <c:pt idx="8">
                  <c:v>71.285892634207201</c:v>
                </c:pt>
                <c:pt idx="9">
                  <c:v>71.167048054919903</c:v>
                </c:pt>
                <c:pt idx="10">
                  <c:v>72.245322245322399</c:v>
                </c:pt>
                <c:pt idx="11">
                  <c:v>70.993914807302204</c:v>
                </c:pt>
                <c:pt idx="12">
                  <c:v>74.036511156186606</c:v>
                </c:pt>
                <c:pt idx="13">
                  <c:v>77.027027027027003</c:v>
                </c:pt>
                <c:pt idx="14">
                  <c:v>76.363636363636402</c:v>
                </c:pt>
                <c:pt idx="15">
                  <c:v>76.035242290748997</c:v>
                </c:pt>
                <c:pt idx="16">
                  <c:v>73.75</c:v>
                </c:pt>
                <c:pt idx="17">
                  <c:v>77.2046589018303</c:v>
                </c:pt>
                <c:pt idx="18">
                  <c:v>76.837060702875405</c:v>
                </c:pt>
                <c:pt idx="19">
                  <c:v>76.542137271937506</c:v>
                </c:pt>
                <c:pt idx="20">
                  <c:v>77.018121911037895</c:v>
                </c:pt>
                <c:pt idx="21">
                  <c:v>75.287356321839098</c:v>
                </c:pt>
                <c:pt idx="22">
                  <c:v>76.165011459129104</c:v>
                </c:pt>
                <c:pt idx="23">
                  <c:v>76.359680928208803</c:v>
                </c:pt>
                <c:pt idx="24">
                  <c:v>76.951672862453506</c:v>
                </c:pt>
                <c:pt idx="25">
                  <c:v>76.2893503014065</c:v>
                </c:pt>
                <c:pt idx="26">
                  <c:v>77.568134171907801</c:v>
                </c:pt>
                <c:pt idx="27">
                  <c:v>75.554063129617205</c:v>
                </c:pt>
                <c:pt idx="28">
                  <c:v>73.903508771929793</c:v>
                </c:pt>
                <c:pt idx="29">
                  <c:v>77.6193870277976</c:v>
                </c:pt>
                <c:pt idx="30">
                  <c:v>75.759717314487503</c:v>
                </c:pt>
                <c:pt idx="31">
                  <c:v>75.3938484621155</c:v>
                </c:pt>
                <c:pt idx="32">
                  <c:v>77.438136826783094</c:v>
                </c:pt>
                <c:pt idx="33">
                  <c:v>76.428054953000697</c:v>
                </c:pt>
                <c:pt idx="34">
                  <c:v>75.231481481481495</c:v>
                </c:pt>
                <c:pt idx="35">
                  <c:v>75.201288244766502</c:v>
                </c:pt>
                <c:pt idx="36">
                  <c:v>75.273338940286095</c:v>
                </c:pt>
                <c:pt idx="37">
                  <c:v>74.006908462867102</c:v>
                </c:pt>
                <c:pt idx="38">
                  <c:v>75.2604166666667</c:v>
                </c:pt>
                <c:pt idx="39">
                  <c:v>76.082862523540499</c:v>
                </c:pt>
                <c:pt idx="40">
                  <c:v>74.5631067961165</c:v>
                </c:pt>
                <c:pt idx="41">
                  <c:v>75.341130604288395</c:v>
                </c:pt>
                <c:pt idx="42">
                  <c:v>73.3766233766234</c:v>
                </c:pt>
                <c:pt idx="43">
                  <c:v>75.164835164835097</c:v>
                </c:pt>
                <c:pt idx="44">
                  <c:v>78.241262683201796</c:v>
                </c:pt>
                <c:pt idx="45">
                  <c:v>78.458498023715407</c:v>
                </c:pt>
                <c:pt idx="46">
                  <c:v>76.226012793176906</c:v>
                </c:pt>
                <c:pt idx="47">
                  <c:v>77.914110429447803</c:v>
                </c:pt>
                <c:pt idx="48">
                  <c:v>78.203723986856502</c:v>
                </c:pt>
                <c:pt idx="49">
                  <c:v>79.701834862385397</c:v>
                </c:pt>
                <c:pt idx="50">
                  <c:v>79.378881987577699</c:v>
                </c:pt>
                <c:pt idx="51">
                  <c:v>77.331606217616596</c:v>
                </c:pt>
                <c:pt idx="52">
                  <c:v>77.858176555716497</c:v>
                </c:pt>
                <c:pt idx="53">
                  <c:v>76.570458404074799</c:v>
                </c:pt>
                <c:pt idx="54">
                  <c:v>77.330895795246803</c:v>
                </c:pt>
                <c:pt idx="55">
                  <c:v>76.3747454175153</c:v>
                </c:pt>
                <c:pt idx="56">
                  <c:v>78.4722222222222</c:v>
                </c:pt>
                <c:pt idx="57">
                  <c:v>75.634517766497495</c:v>
                </c:pt>
                <c:pt idx="58">
                  <c:v>80</c:v>
                </c:pt>
                <c:pt idx="59">
                  <c:v>69.847328244274806</c:v>
                </c:pt>
                <c:pt idx="60">
                  <c:v>80.152671755725194</c:v>
                </c:pt>
                <c:pt idx="61">
                  <c:v>77.832512315270904</c:v>
                </c:pt>
                <c:pt idx="62">
                  <c:v>80.981595092024605</c:v>
                </c:pt>
                <c:pt idx="63">
                  <c:v>74.803149606299201</c:v>
                </c:pt>
                <c:pt idx="64">
                  <c:v>83.8983050847458</c:v>
                </c:pt>
                <c:pt idx="65">
                  <c:v>86.6666666666667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312256"/>
        <c:axId val="85314176"/>
      </c:lineChart>
      <c:catAx>
        <c:axId val="853122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400" dirty="0"/>
                  <a:t>Age (</a:t>
                </a:r>
                <a:r>
                  <a:rPr lang="en-US" sz="2400" dirty="0" err="1"/>
                  <a:t>yrs</a:t>
                </a:r>
                <a:r>
                  <a:rPr lang="en-US" sz="2400" dirty="0"/>
                  <a:t>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85314176"/>
        <c:crosses val="autoZero"/>
        <c:auto val="1"/>
        <c:lblAlgn val="ctr"/>
        <c:lblOffset val="100"/>
        <c:tickLblSkip val="5"/>
        <c:noMultiLvlLbl val="0"/>
      </c:catAx>
      <c:valAx>
        <c:axId val="853141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400" b="1" i="0" baseline="0" dirty="0">
                    <a:effectLst/>
                  </a:rPr>
                  <a:t>Percentage quit rate</a:t>
                </a:r>
                <a:endParaRPr lang="en-GB" sz="2400" dirty="0">
                  <a:effectLst/>
                </a:endParaRP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crossAx val="853122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GB" sz="2400" b="1" i="0" baseline="0">
                <a:effectLst/>
              </a:rPr>
              <a:t>4-week valid DH quit rate (%) by age</a:t>
            </a:r>
            <a:endParaRPr lang="en-GB" sz="2400">
              <a:effectLst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service!$A$2:$A$8</c:f>
              <c:strCache>
                <c:ptCount val="7"/>
                <c:pt idx="0">
                  <c:v>Drop In</c:v>
                </c:pt>
                <c:pt idx="1">
                  <c:v>GP Practice</c:v>
                </c:pt>
                <c:pt idx="2">
                  <c:v>Group</c:v>
                </c:pt>
                <c:pt idx="3">
                  <c:v>One to One</c:v>
                </c:pt>
                <c:pt idx="4">
                  <c:v>Pharmacy</c:v>
                </c:pt>
                <c:pt idx="5">
                  <c:v>Telephone Service</c:v>
                </c:pt>
                <c:pt idx="6">
                  <c:v>Workplace</c:v>
                </c:pt>
              </c:strCache>
            </c:strRef>
          </c:cat>
          <c:val>
            <c:numRef>
              <c:f>service!$D$2:$D$8</c:f>
              <c:numCache>
                <c:formatCode>General</c:formatCode>
                <c:ptCount val="7"/>
                <c:pt idx="0">
                  <c:v>65.81</c:v>
                </c:pt>
                <c:pt idx="1">
                  <c:v>71.739999999999995</c:v>
                </c:pt>
                <c:pt idx="2">
                  <c:v>93.23</c:v>
                </c:pt>
                <c:pt idx="3">
                  <c:v>78.66</c:v>
                </c:pt>
                <c:pt idx="4">
                  <c:v>82.08</c:v>
                </c:pt>
                <c:pt idx="5">
                  <c:v>77.78</c:v>
                </c:pt>
                <c:pt idx="6">
                  <c:v>61.46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327232"/>
        <c:axId val="85554304"/>
      </c:barChart>
      <c:catAx>
        <c:axId val="85327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85554304"/>
        <c:crosses val="autoZero"/>
        <c:auto val="1"/>
        <c:lblAlgn val="ctr"/>
        <c:lblOffset val="100"/>
        <c:noMultiLvlLbl val="0"/>
      </c:catAx>
      <c:valAx>
        <c:axId val="855543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GB" sz="2400" dirty="0"/>
                  <a:t>% quit rate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53272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Valid DH quit rate (weeks) by sex and NRT group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interaction!$C$10</c:f>
              <c:strCache>
                <c:ptCount val="1"/>
                <c:pt idx="0">
                  <c:v>NRT (no)</c:v>
                </c:pt>
              </c:strCache>
            </c:strRef>
          </c:tx>
          <c:invertIfNegative val="0"/>
          <c:cat>
            <c:strRef>
              <c:f>interaction!$D$9:$E$9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interaction!$D$10:$E$10</c:f>
              <c:numCache>
                <c:formatCode>General</c:formatCode>
                <c:ptCount val="2"/>
                <c:pt idx="0">
                  <c:v>79.86</c:v>
                </c:pt>
                <c:pt idx="1">
                  <c:v>79.900000000000006</c:v>
                </c:pt>
              </c:numCache>
            </c:numRef>
          </c:val>
        </c:ser>
        <c:ser>
          <c:idx val="1"/>
          <c:order val="1"/>
          <c:tx>
            <c:strRef>
              <c:f>interaction!$C$11</c:f>
              <c:strCache>
                <c:ptCount val="1"/>
                <c:pt idx="0">
                  <c:v>NRT (yes)</c:v>
                </c:pt>
              </c:strCache>
            </c:strRef>
          </c:tx>
          <c:invertIfNegative val="0"/>
          <c:cat>
            <c:strRef>
              <c:f>interaction!$D$9:$E$9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interaction!$D$11:$E$11</c:f>
              <c:numCache>
                <c:formatCode>General</c:formatCode>
                <c:ptCount val="2"/>
                <c:pt idx="0">
                  <c:v>72.97</c:v>
                </c:pt>
                <c:pt idx="1">
                  <c:v>69.37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580416"/>
        <c:axId val="85586304"/>
      </c:barChart>
      <c:catAx>
        <c:axId val="85580416"/>
        <c:scaling>
          <c:orientation val="minMax"/>
        </c:scaling>
        <c:delete val="0"/>
        <c:axPos val="b"/>
        <c:majorTickMark val="out"/>
        <c:minorTickMark val="none"/>
        <c:tickLblPos val="nextTo"/>
        <c:crossAx val="85586304"/>
        <c:crosses val="autoZero"/>
        <c:auto val="1"/>
        <c:lblAlgn val="ctr"/>
        <c:lblOffset val="100"/>
        <c:noMultiLvlLbl val="0"/>
      </c:catAx>
      <c:valAx>
        <c:axId val="85586304"/>
        <c:scaling>
          <c:orientation val="minMax"/>
          <c:max val="85"/>
          <c:min val="65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% quit rate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55804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1800" b="1" i="0" baseline="0">
                <a:effectLst/>
              </a:rPr>
              <a:t>Valid DH quit rate (weeks) by service and NRT group</a:t>
            </a:r>
            <a:endParaRPr lang="en-GB">
              <a:effectLst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'service interaction'!$B$1</c:f>
              <c:strCache>
                <c:ptCount val="1"/>
                <c:pt idx="0">
                  <c:v>NRT (no)</c:v>
                </c:pt>
              </c:strCache>
            </c:strRef>
          </c:tx>
          <c:invertIfNegative val="0"/>
          <c:cat>
            <c:strRef>
              <c:f>'service interaction'!$A$2:$A$9</c:f>
              <c:strCache>
                <c:ptCount val="8"/>
                <c:pt idx="0">
                  <c:v>Drop In</c:v>
                </c:pt>
                <c:pt idx="1">
                  <c:v>GP Practice</c:v>
                </c:pt>
                <c:pt idx="2">
                  <c:v>Group</c:v>
                </c:pt>
                <c:pt idx="3">
                  <c:v>One to One</c:v>
                </c:pt>
                <c:pt idx="4">
                  <c:v>Pharmacy</c:v>
                </c:pt>
                <c:pt idx="5">
                  <c:v>Telephone Service</c:v>
                </c:pt>
                <c:pt idx="6">
                  <c:v>Workplace</c:v>
                </c:pt>
                <c:pt idx="7">
                  <c:v>unknown</c:v>
                </c:pt>
              </c:strCache>
            </c:strRef>
          </c:cat>
          <c:val>
            <c:numRef>
              <c:f>'service interaction'!$B$2:$B$9</c:f>
              <c:numCache>
                <c:formatCode>General</c:formatCode>
                <c:ptCount val="8"/>
                <c:pt idx="0">
                  <c:v>71.180000000000007</c:v>
                </c:pt>
                <c:pt idx="1">
                  <c:v>76.849999999999994</c:v>
                </c:pt>
                <c:pt idx="2">
                  <c:v>97.98</c:v>
                </c:pt>
                <c:pt idx="3">
                  <c:v>84.03</c:v>
                </c:pt>
                <c:pt idx="4">
                  <c:v>82.36</c:v>
                </c:pt>
                <c:pt idx="5">
                  <c:v>91.25</c:v>
                </c:pt>
                <c:pt idx="6">
                  <c:v>61.11</c:v>
                </c:pt>
                <c:pt idx="7">
                  <c:v>75.08</c:v>
                </c:pt>
              </c:numCache>
            </c:numRef>
          </c:val>
        </c:ser>
        <c:ser>
          <c:idx val="1"/>
          <c:order val="1"/>
          <c:tx>
            <c:strRef>
              <c:f>'service interaction'!$C$1</c:f>
              <c:strCache>
                <c:ptCount val="1"/>
                <c:pt idx="0">
                  <c:v>NRT (yes)</c:v>
                </c:pt>
              </c:strCache>
            </c:strRef>
          </c:tx>
          <c:invertIfNegative val="0"/>
          <c:cat>
            <c:strRef>
              <c:f>'service interaction'!$A$2:$A$9</c:f>
              <c:strCache>
                <c:ptCount val="8"/>
                <c:pt idx="0">
                  <c:v>Drop In</c:v>
                </c:pt>
                <c:pt idx="1">
                  <c:v>GP Practice</c:v>
                </c:pt>
                <c:pt idx="2">
                  <c:v>Group</c:v>
                </c:pt>
                <c:pt idx="3">
                  <c:v>One to One</c:v>
                </c:pt>
                <c:pt idx="4">
                  <c:v>Pharmacy</c:v>
                </c:pt>
                <c:pt idx="5">
                  <c:v>Telephone Service</c:v>
                </c:pt>
                <c:pt idx="6">
                  <c:v>Workplace</c:v>
                </c:pt>
                <c:pt idx="7">
                  <c:v>unknown</c:v>
                </c:pt>
              </c:strCache>
            </c:strRef>
          </c:cat>
          <c:val>
            <c:numRef>
              <c:f>'service interaction'!$C$2:$C$9</c:f>
              <c:numCache>
                <c:formatCode>General</c:formatCode>
                <c:ptCount val="8"/>
                <c:pt idx="0">
                  <c:v>63.14</c:v>
                </c:pt>
                <c:pt idx="1">
                  <c:v>66.650000000000006</c:v>
                </c:pt>
                <c:pt idx="2">
                  <c:v>78.77</c:v>
                </c:pt>
                <c:pt idx="3">
                  <c:v>74.94</c:v>
                </c:pt>
                <c:pt idx="4">
                  <c:v>81.99</c:v>
                </c:pt>
                <c:pt idx="5">
                  <c:v>65.930000000000007</c:v>
                </c:pt>
                <c:pt idx="6">
                  <c:v>61.67</c:v>
                </c:pt>
                <c:pt idx="7">
                  <c:v>69.36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600512"/>
        <c:axId val="85647360"/>
      </c:barChart>
      <c:catAx>
        <c:axId val="85600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85647360"/>
        <c:crosses val="autoZero"/>
        <c:auto val="1"/>
        <c:lblAlgn val="ctr"/>
        <c:lblOffset val="100"/>
        <c:noMultiLvlLbl val="0"/>
      </c:catAx>
      <c:valAx>
        <c:axId val="85647360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560051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AA1F14E-F195-409D-8815-1BE558EBD3B9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A87939F-E59B-45E2-A631-7EEFAC732D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9539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384175"/>
            <a:ext cx="11522075" cy="1600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91487C-1387-43B4-A2E0-4EF7CFF95F35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3A0E914-A733-4D6E-AE37-5F946C9B49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80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B6EA39E-250A-425A-8AFA-AA96971C1AF0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8D5DE27-145C-49CD-96F8-7702C35A46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0988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384175"/>
            <a:ext cx="11522075" cy="1600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7551EE-9531-447A-84BD-33008CD1D7B2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4947796-5054-491E-AD04-7471DB261C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19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  <a:prstGeom prst="rect">
            <a:avLst/>
          </a:prstGeo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31E3BF-4B35-4AEA-92E2-B016C0F78E1C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7786779-FAD5-4923-A832-ED2EAEC52B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29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384175"/>
            <a:ext cx="11522075" cy="1600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44F0F5E-055B-494F-AFD8-BF19090C1349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088F229-706A-4A73-A098-6F9CE7DE95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87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E694244-C22F-4A8D-BBE1-601B6E6AB827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2D6D49-A893-4DDD-892F-33DCA260A8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917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384175"/>
            <a:ext cx="11522075" cy="1600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28C7D05-E85E-4B27-BD52-DC9E92B59226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A389CA9-EA8C-4E98-8A17-0AA8B7B11A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82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A745434-034C-4A4C-A28F-0A75A21CA3B1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B58018A-F3C5-4E64-8FB8-9FB3E55573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474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62B0A8D-1BDE-4031-A538-F839705E9A11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3A5326-2105-4019-8248-58FD8E40E9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259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  <a:prstGeom prst="rect">
            <a:avLst/>
          </a:prstGeo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CE858F9-82B5-420E-B8CF-01E13CCCBD42}" type="datetime1">
              <a:rPr lang="en-US" altLang="en-US"/>
              <a:pPr/>
              <a:t>6/19/2015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BA9BE4D-2F7B-4F2B-999A-56514FFECF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246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7" name="Picture 4" descr="OxBRC_Powerpoint_Poster_Header_Landscape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12801600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OxBRC_Powerpoint_Poster_Footer_Landscap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42425"/>
            <a:ext cx="128016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39763" rtl="0" eaLnBrk="1" fontAlgn="base" hangingPunct="1"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639763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639763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639763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639763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639763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639763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639763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639763" rtl="0" eaLnBrk="1" fontAlgn="base" hangingPunct="1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479425" indent="-479425" algn="l" defTabSz="63976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5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1039813" indent="-400050" algn="l" defTabSz="63976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9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600200" indent="-319088" algn="l" defTabSz="63976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239963" indent="-319088" algn="l" defTabSz="63976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879725" indent="-319088" algn="l" defTabSz="63976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352044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Neil.Walker3@ouh.nhs.u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675454"/>
            <a:ext cx="10881360" cy="2721902"/>
          </a:xfrm>
        </p:spPr>
        <p:txBody>
          <a:bodyPr lIns="128016" tIns="64008" rIns="128016" bIns="64008">
            <a:normAutofit fontScale="90000"/>
          </a:bodyPr>
          <a:lstStyle/>
          <a:p>
            <a:r>
              <a:rPr lang="en-GB" dirty="0"/>
              <a:t>Statistical analysis of </a:t>
            </a:r>
            <a:r>
              <a:rPr lang="en-GB" dirty="0" err="1"/>
              <a:t>pharmacotreatment</a:t>
            </a:r>
            <a:r>
              <a:rPr lang="en-GB" dirty="0"/>
              <a:t> effect and associated interactions in smoking cessation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 Neil Walker, Oxford Biomedical Research Centre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7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100379"/>
            <a:ext cx="11522075" cy="1007390"/>
          </a:xfrm>
        </p:spPr>
        <p:txBody>
          <a:bodyPr lIns="128016" tIns="64008" rIns="128016" bIns="64008">
            <a:normAutofit fontScale="90000"/>
          </a:bodyPr>
          <a:lstStyle/>
          <a:p>
            <a:r>
              <a:rPr lang="en-GB" dirty="0" smtClean="0"/>
              <a:t>Quantitative + qualitative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763" y="2634711"/>
            <a:ext cx="11522075" cy="5942551"/>
          </a:xfrm>
        </p:spPr>
        <p:txBody>
          <a:bodyPr/>
          <a:lstStyle/>
          <a:p>
            <a:r>
              <a:rPr lang="en-GB" dirty="0" smtClean="0"/>
              <a:t>Has patient managed to quit? Self-report at 4 weeks then at 12, 26 &amp; 52 weeks. CO validation at 4 weeks (i.e. CO &lt; 10 ppm)</a:t>
            </a:r>
          </a:p>
          <a:p>
            <a:r>
              <a:rPr lang="en-GB" dirty="0" smtClean="0"/>
              <a:t>Standard demographic information: Age, Sex, Occupation…</a:t>
            </a:r>
          </a:p>
          <a:p>
            <a:r>
              <a:rPr lang="en-GB" dirty="0" smtClean="0"/>
              <a:t>Service used: Group, one-to-one with adviser, treatment prescribed…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97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162373"/>
            <a:ext cx="11522075" cy="822001"/>
          </a:xfrm>
        </p:spPr>
        <p:txBody>
          <a:bodyPr lIns="128016" tIns="64008" rIns="128016" bIns="64008"/>
          <a:lstStyle/>
          <a:p>
            <a:r>
              <a:rPr lang="en-GB" dirty="0" smtClean="0"/>
              <a:t>Statistical models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39763" y="2603715"/>
                <a:ext cx="11522075" cy="5973548"/>
              </a:xfrm>
            </p:spPr>
            <p:txBody>
              <a:bodyPr>
                <a:noAutofit/>
              </a:bodyPr>
              <a:lstStyle/>
              <a:p>
                <a:r>
                  <a:rPr lang="en-GB" sz="3200" dirty="0" smtClean="0"/>
                  <a:t>Want to identify factors (treatment &amp; other things) which influence the probability of a successful quit</a:t>
                </a:r>
              </a:p>
              <a:p>
                <a:r>
                  <a:rPr lang="en-GB" sz="3200" dirty="0" smtClean="0"/>
                  <a:t>Response </a:t>
                </a:r>
                <a:r>
                  <a:rPr lang="en-GB" sz="3200" dirty="0"/>
                  <a:t>variable </a:t>
                </a:r>
                <a:r>
                  <a:rPr lang="en-GB" sz="3200" i="1" dirty="0"/>
                  <a:t>y</a:t>
                </a:r>
                <a:r>
                  <a:rPr lang="en-GB" sz="3200" dirty="0"/>
                  <a:t>: some measure of quit success (0/1). </a:t>
                </a:r>
                <a:r>
                  <a:rPr lang="en-GB" sz="3200" dirty="0" smtClean="0"/>
                  <a:t>Use 4-week </a:t>
                </a:r>
                <a:r>
                  <a:rPr lang="en-GB" sz="3200" dirty="0"/>
                  <a:t>valid DH quit </a:t>
                </a:r>
                <a:r>
                  <a:rPr lang="en-GB" sz="3200" dirty="0" smtClean="0"/>
                  <a:t>(quit </a:t>
                </a:r>
                <a:r>
                  <a:rPr lang="en-GB" sz="3200" dirty="0"/>
                  <a:t>according to Russell </a:t>
                </a:r>
                <a:r>
                  <a:rPr lang="en-GB" sz="3200" dirty="0" smtClean="0"/>
                  <a:t>standard) for y.</a:t>
                </a:r>
              </a:p>
              <a:p>
                <a:r>
                  <a:rPr lang="en-GB" sz="3200" dirty="0"/>
                  <a:t>Mixed Model method, GLMM (fixed + random effects)</a:t>
                </a:r>
              </a:p>
              <a:p>
                <a:r>
                  <a:rPr lang="en-GB" sz="3200" dirty="0" smtClean="0"/>
                  <a:t>Explanatory </a:t>
                </a:r>
                <a:r>
                  <a:rPr lang="en-GB" sz="3200" dirty="0"/>
                  <a:t>variables: Fixed effects – </a:t>
                </a:r>
                <a:r>
                  <a:rPr lang="en-GB" sz="3200" dirty="0" err="1" smtClean="0"/>
                  <a:t>pharmacotreatment</a:t>
                </a:r>
                <a:r>
                  <a:rPr lang="en-GB" sz="3200" dirty="0" smtClean="0"/>
                  <a:t> </a:t>
                </a:r>
                <a:r>
                  <a:rPr lang="en-GB" sz="3200" dirty="0"/>
                  <a:t>(</a:t>
                </a:r>
                <a:r>
                  <a:rPr lang="en-GB" sz="3200" dirty="0" err="1"/>
                  <a:t>Champix</a:t>
                </a:r>
                <a:r>
                  <a:rPr lang="en-GB" sz="3200" dirty="0"/>
                  <a:t>, NRT, </a:t>
                </a:r>
                <a:r>
                  <a:rPr lang="en-GB" sz="3200" dirty="0" err="1"/>
                  <a:t>Zyban</a:t>
                </a:r>
                <a:r>
                  <a:rPr lang="en-GB" sz="3200" dirty="0"/>
                  <a:t>, no treatment) + age, sex &amp; type of service used. Random effects – PCT + adviser.</a:t>
                </a:r>
              </a:p>
              <a:p>
                <a:r>
                  <a:rPr lang="en-GB" sz="3200" dirty="0"/>
                  <a:t>Binary response (0/1) – quit success analysed on logit scale. Logit (P) = log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/>
                          </a:rPr>
                          <m:t>𝑃</m:t>
                        </m:r>
                      </m:num>
                      <m:den>
                        <m:r>
                          <a:rPr lang="en-GB" sz="3200" i="1">
                            <a:latin typeface="Cambria Math"/>
                          </a:rPr>
                          <m:t>(1−</m:t>
                        </m:r>
                        <m:r>
                          <a:rPr lang="en-GB" sz="3200" i="1">
                            <a:latin typeface="Cambria Math"/>
                          </a:rPr>
                          <m:t>𝑃</m:t>
                        </m:r>
                        <m:r>
                          <a:rPr lang="en-GB" sz="3200" i="1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GB" sz="3200" dirty="0"/>
                  <a:t>) where </a:t>
                </a:r>
                <a:r>
                  <a:rPr lang="en-GB" sz="3200" i="1" dirty="0"/>
                  <a:t>P</a:t>
                </a:r>
                <a:r>
                  <a:rPr lang="en-GB" sz="3200" dirty="0"/>
                  <a:t> = the probability of a </a:t>
                </a:r>
                <a:r>
                  <a:rPr lang="en-GB" sz="3200" dirty="0" smtClean="0"/>
                  <a:t>successful </a:t>
                </a:r>
                <a:r>
                  <a:rPr lang="en-GB" sz="3200" dirty="0"/>
                  <a:t>outcome (quit)</a:t>
                </a:r>
                <a:endParaRPr lang="en-GB" sz="3200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9763" y="2603715"/>
                <a:ext cx="11522075" cy="5973548"/>
              </a:xfrm>
              <a:blipFill rotWithShape="1">
                <a:blip r:embed="rId2"/>
                <a:stretch>
                  <a:fillRect l="-899" t="-1020" r="-1323" b="-60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268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115877"/>
            <a:ext cx="11522075" cy="868497"/>
          </a:xfrm>
        </p:spPr>
        <p:txBody>
          <a:bodyPr lIns="128016" tIns="64008" rIns="128016" bIns="64008"/>
          <a:lstStyle/>
          <a:p>
            <a:r>
              <a:rPr lang="en-GB" dirty="0" smtClean="0"/>
              <a:t>Statistical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90" indent="-720090">
              <a:buFont typeface="+mj-lt"/>
              <a:buAutoNum type="arabicPeriod"/>
            </a:pPr>
            <a:r>
              <a:rPr lang="en-GB" dirty="0" smtClean="0"/>
              <a:t>Main effects: Assess overall effects of explanatory variables. Logit(y) = Treatment + Age + Sex + Service</a:t>
            </a:r>
          </a:p>
          <a:p>
            <a:pPr marL="720090" indent="-720090">
              <a:buFont typeface="+mj-lt"/>
              <a:buAutoNum type="arabicPeriod"/>
            </a:pPr>
            <a:r>
              <a:rPr lang="en-GB" dirty="0" smtClean="0"/>
              <a:t>Treatment interactions: Do treatments benefit particular subgroups? Logit(y) = Treatment + Age + Sex + Service + </a:t>
            </a:r>
            <a:r>
              <a:rPr lang="en-GB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Treatment*Age + Treatment*Sex + Treatment*Service</a:t>
            </a:r>
          </a:p>
          <a:p>
            <a:pPr marL="0" indent="0">
              <a:buNone/>
            </a:pPr>
            <a:endParaRPr lang="en-GB" dirty="0" smtClean="0"/>
          </a:p>
          <a:p>
            <a:pPr marL="720090" indent="-72009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3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573437"/>
            <a:ext cx="11522075" cy="1410938"/>
          </a:xfrm>
        </p:spPr>
        <p:txBody>
          <a:bodyPr lIns="128016" tIns="64008" rIns="128016" bIns="64008">
            <a:normAutofit fontScale="90000"/>
          </a:bodyPr>
          <a:lstStyle/>
          <a:p>
            <a:r>
              <a:rPr lang="en-GB" dirty="0" smtClean="0"/>
              <a:t>RESULTS</a:t>
            </a:r>
            <a:br>
              <a:rPr lang="en-GB" dirty="0" smtClean="0"/>
            </a:br>
            <a:r>
              <a:rPr lang="en-GB" sz="5000" dirty="0"/>
              <a:t>Raw data – quit rate by </a:t>
            </a:r>
            <a:r>
              <a:rPr lang="en-GB" sz="5000" dirty="0" err="1"/>
              <a:t>pharmacotreatment</a:t>
            </a:r>
            <a:endParaRPr lang="en-GB" sz="50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955615"/>
              </p:ext>
            </p:extLst>
          </p:nvPr>
        </p:nvGraphicFramePr>
        <p:xfrm>
          <a:off x="639763" y="2239963"/>
          <a:ext cx="11522075" cy="633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142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28016" tIns="64008" rIns="128016" bIns="64008">
            <a:normAutofit fontScale="90000"/>
          </a:bodyPr>
          <a:lstStyle/>
          <a:p>
            <a:r>
              <a:rPr lang="en-GB" dirty="0" smtClean="0"/>
              <a:t>RESULTS</a:t>
            </a:r>
            <a:br>
              <a:rPr lang="en-GB" dirty="0" smtClean="0"/>
            </a:br>
            <a:r>
              <a:rPr lang="en-GB" sz="5000" dirty="0"/>
              <a:t>Raw data – quit rate by age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649034"/>
              </p:ext>
            </p:extLst>
          </p:nvPr>
        </p:nvGraphicFramePr>
        <p:xfrm>
          <a:off x="640080" y="2240281"/>
          <a:ext cx="11521440" cy="6336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233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28016" tIns="64008" rIns="128016" bIns="64008">
            <a:normAutofit fontScale="90000"/>
          </a:bodyPr>
          <a:lstStyle/>
          <a:p>
            <a:r>
              <a:rPr lang="en-GB" dirty="0" smtClean="0"/>
              <a:t>RESULTS</a:t>
            </a:r>
            <a:br>
              <a:rPr lang="en-GB" dirty="0" smtClean="0"/>
            </a:br>
            <a:r>
              <a:rPr lang="en-GB" dirty="0" smtClean="0"/>
              <a:t>Raw data – quit rate by service used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232098"/>
              </p:ext>
            </p:extLst>
          </p:nvPr>
        </p:nvGraphicFramePr>
        <p:xfrm>
          <a:off x="640080" y="2240281"/>
          <a:ext cx="11521440" cy="6336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420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28016" tIns="64008" rIns="128016" bIns="64008">
            <a:normAutofit fontScale="90000"/>
          </a:bodyPr>
          <a:lstStyle/>
          <a:p>
            <a:r>
              <a:rPr lang="en-GB" dirty="0" smtClean="0"/>
              <a:t>RESULTS</a:t>
            </a:r>
            <a:br>
              <a:rPr lang="en-GB" dirty="0" smtClean="0"/>
            </a:br>
            <a:r>
              <a:rPr lang="en-GB" dirty="0" smtClean="0"/>
              <a:t>Main effects GLMM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295869"/>
              </p:ext>
            </p:extLst>
          </p:nvPr>
        </p:nvGraphicFramePr>
        <p:xfrm>
          <a:off x="1360239" y="2481935"/>
          <a:ext cx="10988422" cy="58729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5366"/>
                <a:gridCol w="1872552"/>
                <a:gridCol w="2396778"/>
                <a:gridCol w="1598603"/>
                <a:gridCol w="2396778"/>
                <a:gridCol w="1118345"/>
              </a:tblGrid>
              <a:tr h="28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Raw data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Model statistics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88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Variable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Levels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n quit / n total (% quit rate)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β </a:t>
                      </a:r>
                      <a:r>
                        <a:rPr lang="en-GB" sz="1800" dirty="0" smtClean="0">
                          <a:effectLst/>
                        </a:rPr>
                        <a:t>(logit </a:t>
                      </a:r>
                      <a:r>
                        <a:rPr lang="en-GB" sz="1800" dirty="0">
                          <a:effectLst/>
                        </a:rPr>
                        <a:t>scale)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Wald-stat (df)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p-value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28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Sex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</a:rPr>
                        <a:t>10.6 (1,40518.9)</a:t>
                      </a:r>
                      <a:endParaRPr lang="en-GB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</a:rPr>
                        <a:t>0.001</a:t>
                      </a:r>
                      <a:endParaRPr lang="en-GB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390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male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20012/26491 (75.5%)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356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female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21713/29684 (73.1%)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-0.080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10.6 (1,40518.9)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0.001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28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Age Category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</a:rPr>
                        <a:t>192.1 (2,40440.1)</a:t>
                      </a:r>
                      <a:endParaRPr lang="en-GB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</a:rPr>
                        <a:t>&lt;0.001</a:t>
                      </a:r>
                      <a:endParaRPr lang="en-GB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28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13-19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1168/2258 (51.7%)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28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20-29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6120/8518 (71.8%)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+0.56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73.5 (1,40331.6)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&lt;0.001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3563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</a:rPr>
                        <a:t>30+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34439/45402 (75.9%)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+0.78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165.6 (1,39938.2)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&lt;0.001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28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Service Used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</a:rPr>
                        <a:t>69.5 (7,21886.2)</a:t>
                      </a:r>
                      <a:endParaRPr lang="en-GB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</a:rPr>
                        <a:t>&lt;0.001</a:t>
                      </a:r>
                      <a:endParaRPr lang="en-GB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28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Treatment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</a:rPr>
                        <a:t>233.9 (3,39285.9)</a:t>
                      </a:r>
                      <a:endParaRPr lang="en-GB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i="1" dirty="0">
                          <a:effectLst/>
                        </a:rPr>
                        <a:t>&lt;0.001</a:t>
                      </a:r>
                      <a:endParaRPr lang="en-GB" sz="18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28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No </a:t>
                      </a:r>
                      <a:r>
                        <a:rPr lang="en-GB" sz="1800" dirty="0" smtClean="0">
                          <a:effectLst/>
                        </a:rPr>
                        <a:t>treatment specified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5093/6492 (78.5%)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0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372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Champix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10969/13593 (80.7%)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+0.34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36.7 (1,35716.3)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&lt;0.001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3719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NRT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25329/35650 (71.0%)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-0.14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7.6 (1,33938.6)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0.006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  <a:tr h="284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effectLst/>
                        </a:rPr>
                        <a:t>Zyban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336/443 (75.8%)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+0.18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1.5 (1,40644.1)</a:t>
                      </a:r>
                      <a:endParaRPr lang="en-GB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0.2</a:t>
                      </a:r>
                      <a:endParaRPr lang="en-GB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6012" marR="9601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42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28016" tIns="64008" rIns="128016" bIns="64008">
            <a:normAutofit fontScale="90000"/>
          </a:bodyPr>
          <a:lstStyle/>
          <a:p>
            <a:r>
              <a:rPr lang="en-GB" dirty="0" smtClean="0"/>
              <a:t>RESULTS</a:t>
            </a:r>
            <a:br>
              <a:rPr lang="en-GB" dirty="0" smtClean="0"/>
            </a:br>
            <a:r>
              <a:rPr lang="en-GB" dirty="0" smtClean="0"/>
              <a:t>Interactions GLMM (interactions only)</a:t>
            </a:r>
            <a:endParaRPr lang="en-GB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665416"/>
              </p:ext>
            </p:extLst>
          </p:nvPr>
        </p:nvGraphicFramePr>
        <p:xfrm>
          <a:off x="1763486" y="2240280"/>
          <a:ext cx="9041890" cy="6887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4555"/>
                <a:gridCol w="2177672"/>
                <a:gridCol w="1289592"/>
                <a:gridCol w="2079967"/>
                <a:gridCol w="1170104"/>
              </a:tblGrid>
              <a:tr h="4174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Interaction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Level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β </a:t>
                      </a:r>
                      <a:r>
                        <a:rPr lang="en-GB" sz="1700" dirty="0" smtClean="0">
                          <a:effectLst/>
                        </a:rPr>
                        <a:t>(logit scale)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Wald-stat (df)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p-value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08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NRT*Age Category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u="none" strike="noStrike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-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1.6</a:t>
                      </a:r>
                      <a:r>
                        <a:rPr lang="en-GB" sz="1700" baseline="0" dirty="0" smtClean="0">
                          <a:effectLst/>
                        </a:rPr>
                        <a:t> (2,40468.5)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0.4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25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err="1">
                          <a:effectLst/>
                        </a:rPr>
                        <a:t>Champix</a:t>
                      </a:r>
                      <a:r>
                        <a:rPr lang="en-GB" sz="1700" dirty="0">
                          <a:effectLst/>
                        </a:rPr>
                        <a:t>* Age Category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-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3.8 (2,40380.2)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0.2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08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Zyban* Age Category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-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0.01 (2,40079.1)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0.997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NRT* Sex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effectLst/>
                        </a:rPr>
                        <a:t>-</a:t>
                      </a: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5.2 (1,40320.4)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0.02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NRT*female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-0.17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08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Champix* Sex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-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0.4 (1,40313.2)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0.5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08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err="1">
                          <a:effectLst/>
                        </a:rPr>
                        <a:t>Zyban</a:t>
                      </a:r>
                      <a:r>
                        <a:rPr lang="en-GB" sz="1700" dirty="0">
                          <a:effectLst/>
                        </a:rPr>
                        <a:t>* Sex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 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-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0.4 (1,40177.0)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0.5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NRT* Service Used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33.8 (7,39177.3)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&lt;0.001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NRT*drop-in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0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NRT*GP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-0.30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NRT*group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0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NRT*one-to-one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-0.40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NRT*pharmacy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+0.14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491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NRT*telephone service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-1.48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NRT*workplace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+0.10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45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 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NRT*unknown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-0.26</a:t>
                      </a:r>
                      <a:endParaRPr lang="en-GB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 </a:t>
                      </a:r>
                      <a:endParaRPr lang="en-GB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57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Champix* Service Used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 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-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-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-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  <a:tr h="208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Zyban* Service Used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>
                          <a:effectLst/>
                        </a:rPr>
                        <a:t> </a:t>
                      </a:r>
                      <a:endParaRPr lang="en-GB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-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</a:rPr>
                        <a:t>5.3 </a:t>
                      </a:r>
                      <a:r>
                        <a:rPr lang="en-GB" sz="1700" dirty="0">
                          <a:effectLst/>
                        </a:rPr>
                        <a:t> </a:t>
                      </a:r>
                      <a:r>
                        <a:rPr lang="en-GB" sz="1700" dirty="0" smtClean="0">
                          <a:effectLst/>
                        </a:rPr>
                        <a:t>(5,40228.1)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0.4</a:t>
                      </a:r>
                      <a:endParaRPr lang="en-GB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835" marR="898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93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128016" tIns="64008" rIns="128016" bIns="64008">
            <a:normAutofit fontScale="90000"/>
          </a:bodyPr>
          <a:lstStyle/>
          <a:p>
            <a:r>
              <a:rPr lang="en-GB" dirty="0" smtClean="0"/>
              <a:t>RESULTS</a:t>
            </a:r>
            <a:br>
              <a:rPr lang="en-GB" dirty="0" smtClean="0"/>
            </a:br>
            <a:r>
              <a:rPr lang="en-GB" dirty="0" smtClean="0"/>
              <a:t>NRT * Sex interaction, raw data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133478"/>
              </p:ext>
            </p:extLst>
          </p:nvPr>
        </p:nvGraphicFramePr>
        <p:xfrm>
          <a:off x="640080" y="2240281"/>
          <a:ext cx="11521440" cy="6336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164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br>
              <a:rPr lang="en-GB" dirty="0" smtClean="0"/>
            </a:br>
            <a:r>
              <a:rPr lang="en-GB" dirty="0" smtClean="0"/>
              <a:t>NRT * service, raw data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396229"/>
              </p:ext>
            </p:extLst>
          </p:nvPr>
        </p:nvGraphicFramePr>
        <p:xfrm>
          <a:off x="639763" y="2402237"/>
          <a:ext cx="11522075" cy="6175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2875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239863"/>
            <a:ext cx="11522075" cy="744511"/>
          </a:xfrm>
        </p:spPr>
        <p:txBody>
          <a:bodyPr lIns="128016" tIns="64008" rIns="128016" bIns="64008"/>
          <a:lstStyle/>
          <a:p>
            <a:r>
              <a:rPr lang="en-GB" dirty="0" smtClean="0"/>
              <a:t>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763" y="2619213"/>
            <a:ext cx="11522075" cy="5958049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Use observational data (Stop Smoking Service) to:</a:t>
            </a:r>
          </a:p>
          <a:p>
            <a:r>
              <a:rPr lang="en-GB" dirty="0" smtClean="0"/>
              <a:t>Make inference on effectiveness of </a:t>
            </a:r>
            <a:r>
              <a:rPr lang="en-GB" dirty="0" err="1" smtClean="0"/>
              <a:t>pharmacotreatment</a:t>
            </a:r>
            <a:r>
              <a:rPr lang="en-GB" dirty="0" smtClean="0"/>
              <a:t> in smoking cessation</a:t>
            </a:r>
          </a:p>
          <a:p>
            <a:r>
              <a:rPr lang="en-GB" dirty="0" smtClean="0"/>
              <a:t>Identify subgroups (demographic or treatment regime) who perform strongly with particular treatments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179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991891"/>
            <a:ext cx="11522075" cy="992483"/>
          </a:xfrm>
        </p:spPr>
        <p:txBody>
          <a:bodyPr lIns="128016" tIns="64008" rIns="128016" bIns="64008"/>
          <a:lstStyle/>
          <a:p>
            <a:r>
              <a:rPr lang="en-GB" dirty="0" smtClean="0"/>
              <a:t>Inference – main effects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400" dirty="0"/>
              <a:t>Statistical evidence of effects associated with:</a:t>
            </a:r>
          </a:p>
          <a:p>
            <a:r>
              <a:rPr lang="en-GB" sz="3400" dirty="0" err="1"/>
              <a:t>Pharmacotreatment</a:t>
            </a:r>
            <a:r>
              <a:rPr lang="en-GB" sz="3400" dirty="0"/>
              <a:t> – highest quit rates seen in patients using </a:t>
            </a:r>
            <a:r>
              <a:rPr lang="en-GB" sz="3400" dirty="0" err="1"/>
              <a:t>Champix</a:t>
            </a:r>
            <a:endParaRPr lang="en-GB" sz="3400" dirty="0"/>
          </a:p>
          <a:p>
            <a:r>
              <a:rPr lang="en-GB" sz="3400" dirty="0"/>
              <a:t>Sex – Men using stop smoking service are more likely to quit</a:t>
            </a:r>
          </a:p>
          <a:p>
            <a:r>
              <a:rPr lang="en-GB" sz="3400" dirty="0"/>
              <a:t>Age – low quit rates among young smokers, flattens off with increasing age</a:t>
            </a:r>
          </a:p>
          <a:p>
            <a:r>
              <a:rPr lang="en-GB" sz="3400" dirty="0"/>
              <a:t>Service used – statistical evidence that the type of service used can influence chance of successful quit (Group sessions most effective)</a:t>
            </a:r>
          </a:p>
          <a:p>
            <a:endParaRPr lang="en-GB" sz="3400" dirty="0"/>
          </a:p>
          <a:p>
            <a:endParaRPr lang="en-GB" sz="34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43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914399"/>
            <a:ext cx="11522075" cy="1069975"/>
          </a:xfrm>
        </p:spPr>
        <p:txBody>
          <a:bodyPr lIns="128016" tIns="64008" rIns="128016" bIns="64008"/>
          <a:lstStyle/>
          <a:p>
            <a:r>
              <a:rPr lang="en-GB" dirty="0" smtClean="0"/>
              <a:t>Inference - interactions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Patients using NRT have lower chance of quitting than on other regimes – this particularly pronounced in females</a:t>
            </a:r>
          </a:p>
          <a:p>
            <a:r>
              <a:rPr lang="en-GB" dirty="0" smtClean="0"/>
              <a:t>Some evidence that effectiveness of NRT varies according to programme regime (positive interaction with “pharmacy” &amp; “workplace”, negative in conjunction with “telephone service”).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94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100379"/>
            <a:ext cx="11522075" cy="883995"/>
          </a:xfrm>
        </p:spPr>
        <p:txBody>
          <a:bodyPr lIns="128016" tIns="64008" rIns="128016" bIns="64008"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Statistical evidence in real world setting to support the use of </a:t>
            </a:r>
            <a:r>
              <a:rPr lang="en-GB" sz="3200" dirty="0" err="1"/>
              <a:t>Champix</a:t>
            </a:r>
            <a:r>
              <a:rPr lang="en-GB" sz="3200" dirty="0"/>
              <a:t> as an aid to smoking cessation. </a:t>
            </a:r>
          </a:p>
          <a:p>
            <a:r>
              <a:rPr lang="en-GB" sz="3200" dirty="0"/>
              <a:t>Quit rate associated with NRT low in relation to other </a:t>
            </a:r>
            <a:r>
              <a:rPr lang="en-GB" sz="3200" dirty="0" smtClean="0"/>
              <a:t>treatments. This </a:t>
            </a:r>
            <a:r>
              <a:rPr lang="en-GB" sz="3200" dirty="0"/>
              <a:t>particularly so for women.</a:t>
            </a:r>
          </a:p>
          <a:p>
            <a:r>
              <a:rPr lang="en-GB" sz="3200" dirty="0"/>
              <a:t>Evidence that effectiveness of NRT can be enhanced in combination with particular treatment programmes.</a:t>
            </a:r>
          </a:p>
          <a:p>
            <a:r>
              <a:rPr lang="en-GB" sz="3200" dirty="0" smtClean="0"/>
              <a:t>Quit rate low </a:t>
            </a:r>
            <a:r>
              <a:rPr lang="en-GB" sz="3200" dirty="0"/>
              <a:t>in young age group, rises sharply up to approximately 30 years, then flattens. No statistical evidence for interaction between age and </a:t>
            </a:r>
            <a:r>
              <a:rPr lang="en-GB" sz="3200" dirty="0" smtClean="0"/>
              <a:t>treatment(s) </a:t>
            </a:r>
            <a:r>
              <a:rPr lang="en-GB" sz="3200" dirty="0"/>
              <a:t>though.</a:t>
            </a:r>
          </a:p>
          <a:p>
            <a:r>
              <a:rPr lang="en-GB" sz="3200" dirty="0" smtClean="0"/>
              <a:t>Data from 10 PCTs – can we generalise results to rest of UK?</a:t>
            </a:r>
          </a:p>
          <a:p>
            <a:r>
              <a:rPr lang="en-GB" sz="3200" dirty="0" smtClean="0"/>
              <a:t>Haven’t taken into account the different costs of treatments</a:t>
            </a:r>
            <a:endParaRPr lang="en-GB" sz="3200" dirty="0"/>
          </a:p>
          <a:p>
            <a:pPr marL="0" indent="0">
              <a:buNone/>
            </a:pPr>
            <a:endParaRPr lang="en-GB" sz="3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61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084881"/>
            <a:ext cx="11522075" cy="1155082"/>
          </a:xfrm>
        </p:spPr>
        <p:txBody>
          <a:bodyPr lIns="128016" tIns="64008" rIns="128016" bIns="64008"/>
          <a:lstStyle/>
          <a:p>
            <a:r>
              <a:rPr lang="en-GB" dirty="0" smtClean="0"/>
              <a:t>Further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Interactions between treatment &amp; other factors</a:t>
            </a:r>
          </a:p>
          <a:p>
            <a:r>
              <a:rPr lang="en-GB" dirty="0" smtClean="0"/>
              <a:t>Geographical differences?</a:t>
            </a:r>
          </a:p>
          <a:p>
            <a:r>
              <a:rPr lang="en-GB" dirty="0" smtClean="0"/>
              <a:t>Using later time points (12,26, 52 weeks) for analysis (but data more scarce)</a:t>
            </a:r>
          </a:p>
          <a:p>
            <a:r>
              <a:rPr lang="en-GB" dirty="0" smtClean="0"/>
              <a:t>How results compare to RCTs</a:t>
            </a:r>
          </a:p>
          <a:p>
            <a:r>
              <a:rPr lang="en-GB" dirty="0" smtClean="0"/>
              <a:t>Non-linear modelling of age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179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255363"/>
            <a:ext cx="11522075" cy="729012"/>
          </a:xfrm>
        </p:spPr>
        <p:txBody>
          <a:bodyPr/>
          <a:lstStyle/>
          <a:p>
            <a:r>
              <a:rPr lang="en-GB" dirty="0" smtClean="0"/>
              <a:t>Thank you, </a:t>
            </a:r>
            <a:r>
              <a:rPr lang="en-GB" dirty="0" err="1" smtClean="0"/>
              <a:t>merci</a:t>
            </a:r>
            <a:r>
              <a:rPr lang="en-GB" dirty="0" smtClean="0"/>
              <a:t>, grazie, obrigado…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763" y="4552544"/>
            <a:ext cx="11522075" cy="4024717"/>
          </a:xfrm>
        </p:spPr>
        <p:txBody>
          <a:bodyPr/>
          <a:lstStyle/>
          <a:p>
            <a:r>
              <a:rPr lang="en-GB" dirty="0" smtClean="0"/>
              <a:t>Thanks to Emma Croghan and </a:t>
            </a:r>
            <a:r>
              <a:rPr lang="en-GB" dirty="0"/>
              <a:t>H</a:t>
            </a:r>
            <a:r>
              <a:rPr lang="en-GB" dirty="0" smtClean="0"/>
              <a:t>ayley Bates (North-51) for providing the data.</a:t>
            </a:r>
          </a:p>
          <a:p>
            <a:endParaRPr lang="en-GB" dirty="0"/>
          </a:p>
          <a:p>
            <a:r>
              <a:rPr lang="en-GB" dirty="0" smtClean="0"/>
              <a:t>Email: </a:t>
            </a:r>
            <a:r>
              <a:rPr lang="en-GB" dirty="0" smtClean="0">
                <a:hlinkClick r:id="rId2"/>
              </a:rPr>
              <a:t>Neil.Walker3@ouh.nhs.uk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054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255363"/>
            <a:ext cx="11522075" cy="729011"/>
          </a:xfrm>
        </p:spPr>
        <p:txBody>
          <a:bodyPr lIns="128016" tIns="64008" rIns="128016" bIns="64008"/>
          <a:lstStyle/>
          <a:p>
            <a:r>
              <a:rPr lang="en-GB" dirty="0" smtClean="0"/>
              <a:t>Stop Smoking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763" y="2634711"/>
            <a:ext cx="11522075" cy="594255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12 – week programme offered to smokers wanting to quit throughout UK.</a:t>
            </a:r>
          </a:p>
          <a:p>
            <a:r>
              <a:rPr lang="en-GB" sz="3200" dirty="0" smtClean="0"/>
              <a:t>Programme of meetings, max=12 (face-to-face, group session, telephone conversations)</a:t>
            </a:r>
          </a:p>
          <a:p>
            <a:r>
              <a:rPr lang="en-GB" sz="3200" dirty="0" smtClean="0"/>
              <a:t>Initial assessment (smoking patterns, motivation) to tailor programme to individual needs</a:t>
            </a:r>
          </a:p>
          <a:p>
            <a:r>
              <a:rPr lang="en-GB" sz="3200" dirty="0" smtClean="0"/>
              <a:t>Medication: Nicotine Replacement Therapy (NRT), </a:t>
            </a:r>
            <a:r>
              <a:rPr lang="en-GB" sz="3200" dirty="0" err="1" smtClean="0"/>
              <a:t>Champix</a:t>
            </a:r>
            <a:r>
              <a:rPr lang="en-GB" sz="3200" dirty="0" smtClean="0"/>
              <a:t> and </a:t>
            </a:r>
            <a:r>
              <a:rPr lang="en-GB" sz="3200" dirty="0" err="1" smtClean="0"/>
              <a:t>Zyban</a:t>
            </a:r>
            <a:endParaRPr lang="en-GB" sz="3200" dirty="0" smtClean="0"/>
          </a:p>
          <a:p>
            <a:r>
              <a:rPr lang="en-GB" sz="3200" dirty="0" smtClean="0"/>
              <a:t>Follow-up sessions: progress, medication, encouragement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381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940158"/>
            <a:ext cx="11522075" cy="1044216"/>
          </a:xfrm>
        </p:spPr>
        <p:txBody>
          <a:bodyPr/>
          <a:lstStyle/>
          <a:p>
            <a:r>
              <a:rPr lang="en-GB" dirty="0" smtClean="0"/>
              <a:t>Quit Manager database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Electronic system for tracking patients using Stop Smoking Service:</a:t>
            </a:r>
          </a:p>
          <a:p>
            <a:r>
              <a:rPr lang="en-GB" sz="3200" dirty="0" smtClean="0"/>
              <a:t>Standard personal &amp; demographic information (name, DOB, address…)</a:t>
            </a:r>
          </a:p>
          <a:p>
            <a:r>
              <a:rPr lang="en-GB" sz="3200" dirty="0" smtClean="0"/>
              <a:t>Session information (date, duration </a:t>
            </a:r>
            <a:r>
              <a:rPr lang="en-GB" sz="3200" dirty="0" err="1" smtClean="0"/>
              <a:t>etc</a:t>
            </a:r>
            <a:r>
              <a:rPr lang="en-GB" sz="3200" dirty="0" smtClean="0"/>
              <a:t>)</a:t>
            </a:r>
          </a:p>
          <a:p>
            <a:r>
              <a:rPr lang="en-GB" sz="3200" dirty="0" smtClean="0"/>
              <a:t>Outcome recorded at 4,12,26 &amp; 52 weeks (increasing number lost to follow-up at later times)</a:t>
            </a:r>
          </a:p>
          <a:p>
            <a:endParaRPr lang="en-GB" sz="3200" dirty="0" smtClean="0"/>
          </a:p>
          <a:p>
            <a:pPr marL="0" indent="0">
              <a:buNone/>
            </a:pPr>
            <a:r>
              <a:rPr lang="en-GB" sz="4000" dirty="0" smtClean="0"/>
              <a:t>Anonymised data extracted from Quit Manager for current analysis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60338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100379"/>
            <a:ext cx="11522075" cy="883995"/>
          </a:xfrm>
        </p:spPr>
        <p:txBody>
          <a:bodyPr lIns="128016" tIns="64008" rIns="128016" bIns="64008"/>
          <a:lstStyle/>
          <a:p>
            <a:r>
              <a:rPr lang="en-GB" dirty="0" err="1" smtClean="0"/>
              <a:t>Pharmacotreatment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763" y="2479729"/>
            <a:ext cx="11522075" cy="6097534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 smtClean="0"/>
              <a:t>Champix</a:t>
            </a:r>
            <a:r>
              <a:rPr lang="en-GB" dirty="0" smtClean="0"/>
              <a:t> (</a:t>
            </a:r>
            <a:r>
              <a:rPr lang="en-GB" dirty="0" err="1" smtClean="0"/>
              <a:t>Varenicline</a:t>
            </a:r>
            <a:r>
              <a:rPr lang="en-GB" dirty="0" smtClean="0"/>
              <a:t>) – prescribed course of tablets, proven efficacy in RCTs. Mode of action: </a:t>
            </a:r>
            <a:r>
              <a:rPr lang="en-GB" i="1" dirty="0" smtClean="0"/>
              <a:t>Nicotine receptor partial agonist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Zyban</a:t>
            </a:r>
            <a:r>
              <a:rPr lang="en-GB" dirty="0" smtClean="0"/>
              <a:t> (Bupropion) – prescribed tablets. Mode of action: </a:t>
            </a:r>
            <a:r>
              <a:rPr lang="en-GB" dirty="0" smtClean="0">
                <a:effectLst/>
              </a:rPr>
              <a:t>Norepinephrine-dopamine Reuptake Inhibitor (NDRI).</a:t>
            </a:r>
          </a:p>
          <a:p>
            <a:r>
              <a:rPr lang="en-GB" dirty="0" smtClean="0"/>
              <a:t>Nicotine Replacement Therapy (NRT) – available over the counter/on prescription. Patches</a:t>
            </a:r>
            <a:r>
              <a:rPr lang="en-GB" dirty="0"/>
              <a:t>, </a:t>
            </a:r>
            <a:r>
              <a:rPr lang="en-GB" dirty="0" smtClean="0"/>
              <a:t>typically </a:t>
            </a:r>
            <a:r>
              <a:rPr lang="en-GB" dirty="0"/>
              <a:t>in combination </a:t>
            </a:r>
            <a:r>
              <a:rPr lang="en-GB" dirty="0" smtClean="0"/>
              <a:t>with oral product                 (chewing gum, nasal spray </a:t>
            </a:r>
            <a:r>
              <a:rPr lang="en-GB" dirty="0" err="1" smtClean="0"/>
              <a:t>etc</a:t>
            </a:r>
            <a:r>
              <a:rPr lang="en-GB" dirty="0" smtClean="0"/>
              <a:t>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98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332854"/>
            <a:ext cx="11522075" cy="651521"/>
          </a:xfrm>
        </p:spPr>
        <p:txBody>
          <a:bodyPr lIns="128016" tIns="64008" rIns="128016" bIns="64008"/>
          <a:lstStyle/>
          <a:p>
            <a:r>
              <a:rPr lang="en-GB" dirty="0" smtClean="0"/>
              <a:t>Observational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Data provided by Quit-51: operate a number of Stop Smoking Services in England</a:t>
            </a:r>
          </a:p>
          <a:p>
            <a:r>
              <a:rPr lang="en-GB" dirty="0" smtClean="0"/>
              <a:t>Data recorded on patients attempting to quit through Stop Smoking Service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Opportunity to analyse a large observational dataset: Can assess smoking quit rates and association with wide range of potential explanatory variables in “real world” setting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550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332853"/>
            <a:ext cx="11522075" cy="651521"/>
          </a:xfrm>
        </p:spPr>
        <p:txBody>
          <a:bodyPr/>
          <a:lstStyle/>
          <a:p>
            <a:r>
              <a:rPr lang="en-GB" dirty="0" smtClean="0"/>
              <a:t>Stop Smoking Service treatment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763" y="3611105"/>
            <a:ext cx="11522075" cy="4966157"/>
          </a:xfrm>
        </p:spPr>
        <p:txBody>
          <a:bodyPr/>
          <a:lstStyle/>
          <a:p>
            <a:pPr marL="0" indent="0">
              <a:buNone/>
            </a:pPr>
            <a:r>
              <a:rPr lang="en-GB" sz="4400" dirty="0" smtClean="0"/>
              <a:t>NCSCT accredited 12-week programme. Includes:</a:t>
            </a:r>
          </a:p>
          <a:p>
            <a:r>
              <a:rPr lang="en-GB" sz="3600" dirty="0" smtClean="0"/>
              <a:t>Sessions with NCSCT-accredited adviser(s)</a:t>
            </a:r>
          </a:p>
          <a:p>
            <a:r>
              <a:rPr lang="en-GB" sz="3600" dirty="0" smtClean="0"/>
              <a:t>Initial assessment to establish suitable programme</a:t>
            </a:r>
          </a:p>
          <a:p>
            <a:r>
              <a:rPr lang="en-GB" sz="3600" dirty="0" smtClean="0"/>
              <a:t>Quit date agreed (“Not a puff” criteria)</a:t>
            </a:r>
          </a:p>
          <a:p>
            <a:r>
              <a:rPr lang="en-GB" sz="3600" dirty="0" smtClean="0"/>
              <a:t>Weekly/fortnightly follow-up sessions (medication, monitor progress, encouragement)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43576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960895"/>
            <a:ext cx="11522075" cy="1023480"/>
          </a:xfrm>
        </p:spPr>
        <p:txBody>
          <a:bodyPr/>
          <a:lstStyle/>
          <a:p>
            <a:r>
              <a:rPr lang="en-GB" dirty="0" smtClean="0"/>
              <a:t>Quit Manager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Patient’s progress recorded electronically;</a:t>
            </a:r>
          </a:p>
          <a:p>
            <a:r>
              <a:rPr lang="en-GB" sz="4000" dirty="0" smtClean="0"/>
              <a:t>Patient details (name, DOB, medical history </a:t>
            </a:r>
            <a:r>
              <a:rPr lang="en-GB" sz="4000" dirty="0" err="1" smtClean="0"/>
              <a:t>etc</a:t>
            </a:r>
            <a:r>
              <a:rPr lang="en-GB" sz="4000" dirty="0" smtClean="0"/>
              <a:t>)</a:t>
            </a:r>
          </a:p>
          <a:p>
            <a:r>
              <a:rPr lang="en-GB" sz="4000" dirty="0" smtClean="0"/>
              <a:t>Details on individual sessions</a:t>
            </a:r>
          </a:p>
          <a:p>
            <a:r>
              <a:rPr lang="en-GB" sz="4000" dirty="0" smtClean="0"/>
              <a:t>Outcomes (quit success/failure) recorded at 4, 12, 26 &amp; 52 weeks</a:t>
            </a:r>
          </a:p>
          <a:p>
            <a:pPr marL="0" indent="0">
              <a:buNone/>
            </a:pPr>
            <a:r>
              <a:rPr lang="en-GB" sz="4000" dirty="0" smtClean="0"/>
              <a:t>Patient data (anonymised) extracted to create database for analysis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3428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1115878"/>
            <a:ext cx="11522075" cy="868496"/>
          </a:xfrm>
        </p:spPr>
        <p:txBody>
          <a:bodyPr lIns="128016" tIns="64008" rIns="128016" bIns="64008"/>
          <a:lstStyle/>
          <a:p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dirty="0" smtClean="0"/>
              <a:t>Data from 10 PCTs: </a:t>
            </a:r>
          </a:p>
          <a:p>
            <a:pPr marL="0" indent="0" algn="ctr">
              <a:buNone/>
            </a:pPr>
            <a:endParaRPr lang="en-GB" dirty="0" smtClean="0"/>
          </a:p>
          <a:p>
            <a:r>
              <a:rPr lang="en-GB" sz="3400" dirty="0"/>
              <a:t>London (Havering [2011-2014], Redbridge [2004-2014], Waltham Forest [2012-2013], Barking &amp; Dagenham [2010-2015]).</a:t>
            </a:r>
          </a:p>
          <a:p>
            <a:r>
              <a:rPr lang="en-GB" sz="3400" dirty="0"/>
              <a:t>Sussex (East Sussex Downs and Weald [2002-2015], Hastings and Rother [2006-2015])</a:t>
            </a:r>
          </a:p>
          <a:p>
            <a:r>
              <a:rPr lang="en-GB" sz="3400" dirty="0"/>
              <a:t>West Midlands (Sandwell [2013-2015], Walsall Teaching [2014-2015], Telford and Wrekin [2013-2015], Worcestershire [2013-2015])</a:t>
            </a:r>
          </a:p>
          <a:p>
            <a:endParaRPr lang="en-GB" sz="3400" dirty="0"/>
          </a:p>
          <a:p>
            <a:pPr marL="0" indent="0" algn="ctr">
              <a:buNone/>
            </a:pPr>
            <a:r>
              <a:rPr lang="en-GB" sz="3900" dirty="0"/>
              <a:t>N=89740 in total</a:t>
            </a:r>
          </a:p>
          <a:p>
            <a:pPr marL="0" indent="0">
              <a:buNone/>
            </a:pPr>
            <a:endParaRPr lang="en-GB" sz="3900" dirty="0"/>
          </a:p>
          <a:p>
            <a:pPr marL="0" indent="0">
              <a:buNone/>
            </a:pPr>
            <a:endParaRPr lang="en-GB" sz="39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450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xBRC_Powerpoint_Poster_Landscap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OxBRC_Powerpoint_Poster_Landscape</Template>
  <TotalTime>696</TotalTime>
  <Words>1326</Words>
  <Application>Microsoft Office PowerPoint</Application>
  <PresentationFormat>A3 Paper (297x420 mm)</PresentationFormat>
  <Paragraphs>290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OxBRC_Powerpoint_Poster_Landscape</vt:lpstr>
      <vt:lpstr>Statistical analysis of pharmacotreatment effect and associated interactions in smoking cessation</vt:lpstr>
      <vt:lpstr>Objectives</vt:lpstr>
      <vt:lpstr>Stop Smoking Service</vt:lpstr>
      <vt:lpstr>Quit Manager database</vt:lpstr>
      <vt:lpstr>Pharmacotreatment</vt:lpstr>
      <vt:lpstr>Observational data</vt:lpstr>
      <vt:lpstr>Stop Smoking Service treatment programme</vt:lpstr>
      <vt:lpstr>Quit Manager</vt:lpstr>
      <vt:lpstr>DATA</vt:lpstr>
      <vt:lpstr>Quantitative + qualitative information</vt:lpstr>
      <vt:lpstr>Statistical models</vt:lpstr>
      <vt:lpstr>Statistical models</vt:lpstr>
      <vt:lpstr>RESULTS Raw data – quit rate by pharmacotreatment</vt:lpstr>
      <vt:lpstr>RESULTS Raw data – quit rate by age</vt:lpstr>
      <vt:lpstr>RESULTS Raw data – quit rate by service used</vt:lpstr>
      <vt:lpstr>RESULTS Main effects GLMM</vt:lpstr>
      <vt:lpstr>RESULTS Interactions GLMM (interactions only)</vt:lpstr>
      <vt:lpstr>RESULTS NRT * Sex interaction, raw data</vt:lpstr>
      <vt:lpstr>RESULTS NRT * service, raw data </vt:lpstr>
      <vt:lpstr>Inference – main effects</vt:lpstr>
      <vt:lpstr>Inference - interactions</vt:lpstr>
      <vt:lpstr>Conclusions</vt:lpstr>
      <vt:lpstr>Further Work</vt:lpstr>
      <vt:lpstr>Thank you, merci, grazie, obrigado…  </vt:lpstr>
    </vt:vector>
  </TitlesOfParts>
  <Company>NHS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Montgomery Rachel (RTH) OUH</dc:creator>
  <cp:lastModifiedBy>Walker Neil (RTH) OUH</cp:lastModifiedBy>
  <cp:revision>52</cp:revision>
  <dcterms:created xsi:type="dcterms:W3CDTF">2015-02-25T12:05:04Z</dcterms:created>
  <dcterms:modified xsi:type="dcterms:W3CDTF">2015-06-19T12:51:08Z</dcterms:modified>
</cp:coreProperties>
</file>