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66" r:id="rId3"/>
    <p:sldId id="263" r:id="rId4"/>
    <p:sldId id="257" r:id="rId5"/>
    <p:sldId id="274" r:id="rId6"/>
    <p:sldId id="267" r:id="rId7"/>
    <p:sldId id="258" r:id="rId8"/>
    <p:sldId id="259" r:id="rId9"/>
    <p:sldId id="265" r:id="rId10"/>
    <p:sldId id="260" r:id="rId11"/>
    <p:sldId id="261" r:id="rId12"/>
    <p:sldId id="268" r:id="rId13"/>
    <p:sldId id="283" r:id="rId14"/>
    <p:sldId id="269" r:id="rId15"/>
    <p:sldId id="270" r:id="rId16"/>
    <p:sldId id="272" r:id="rId17"/>
    <p:sldId id="282" r:id="rId18"/>
    <p:sldId id="281" r:id="rId19"/>
    <p:sldId id="276" r:id="rId20"/>
    <p:sldId id="275" r:id="rId21"/>
    <p:sldId id="279" r:id="rId22"/>
    <p:sldId id="280" r:id="rId23"/>
    <p:sldId id="277" r:id="rId24"/>
    <p:sldId id="278" r:id="rId25"/>
    <p:sldId id="284" r:id="rId26"/>
    <p:sldId id="273" r:id="rId27"/>
    <p:sldId id="285" r:id="rId2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6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6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6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6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64" charset="-128"/>
        <a:cs typeface="+mn-cs"/>
      </a:defRPr>
    </a:lvl5pPr>
    <a:lvl6pPr marL="2286000" algn="l" defTabSz="914400" rtl="0" eaLnBrk="1" latinLnBrk="0" hangingPunct="1">
      <a:defRPr sz="2400" kern="1200">
        <a:solidFill>
          <a:schemeClr val="tx1"/>
        </a:solidFill>
        <a:latin typeface="Arial" charset="0"/>
        <a:ea typeface="ＭＳ Ｐゴシック" pitchFamily="-64" charset="-128"/>
        <a:cs typeface="+mn-cs"/>
      </a:defRPr>
    </a:lvl6pPr>
    <a:lvl7pPr marL="2743200" algn="l" defTabSz="914400" rtl="0" eaLnBrk="1" latinLnBrk="0" hangingPunct="1">
      <a:defRPr sz="2400" kern="1200">
        <a:solidFill>
          <a:schemeClr val="tx1"/>
        </a:solidFill>
        <a:latin typeface="Arial" charset="0"/>
        <a:ea typeface="ＭＳ Ｐゴシック" pitchFamily="-64" charset="-128"/>
        <a:cs typeface="+mn-cs"/>
      </a:defRPr>
    </a:lvl7pPr>
    <a:lvl8pPr marL="3200400" algn="l" defTabSz="914400" rtl="0" eaLnBrk="1" latinLnBrk="0" hangingPunct="1">
      <a:defRPr sz="2400" kern="1200">
        <a:solidFill>
          <a:schemeClr val="tx1"/>
        </a:solidFill>
        <a:latin typeface="Arial" charset="0"/>
        <a:ea typeface="ＭＳ Ｐゴシック" pitchFamily="-64" charset="-128"/>
        <a:cs typeface="+mn-cs"/>
      </a:defRPr>
    </a:lvl8pPr>
    <a:lvl9pPr marL="3657600" algn="l" defTabSz="914400" rtl="0" eaLnBrk="1" latinLnBrk="0" hangingPunct="1">
      <a:defRPr sz="2400" kern="1200">
        <a:solidFill>
          <a:schemeClr val="tx1"/>
        </a:solidFill>
        <a:latin typeface="Arial" charset="0"/>
        <a:ea typeface="ＭＳ Ｐゴシック" pitchFamily="-6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95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929"/>
  </p:normalViewPr>
  <p:slideViewPr>
    <p:cSldViewPr snapToGrid="0" showGuides="1">
      <p:cViewPr>
        <p:scale>
          <a:sx n="25" d="100"/>
          <a:sy n="25" d="100"/>
        </p:scale>
        <p:origin x="-3312" y="-1146"/>
      </p:cViewPr>
      <p:guideLst>
        <p:guide orient="horz" pos="914"/>
        <p:guide pos="7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440"/>
    </p:cViewPr>
  </p:sorterViewPr>
  <p:notesViewPr>
    <p:cSldViewPr snapToGrid="0" showGuides="1">
      <p:cViewPr varScale="1">
        <p:scale>
          <a:sx n="67" d="100"/>
          <a:sy n="67" d="100"/>
        </p:scale>
        <p:origin x="-2796" y="-108"/>
      </p:cViewPr>
      <p:guideLst>
        <p:guide orient="horz" pos="153"/>
        <p:guide pos="42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698869" y="185744"/>
            <a:ext cx="2971800" cy="457200"/>
          </a:xfrm>
          <a:prstGeom prst="rect">
            <a:avLst/>
          </a:prstGeom>
        </p:spPr>
        <p:txBody>
          <a:bodyPr vert="horz" lIns="91440" tIns="45720" rIns="91440" bIns="45720" rtlCol="0"/>
          <a:lstStyle>
            <a:lvl1pPr algn="r">
              <a:defRPr sz="1200"/>
            </a:lvl1pPr>
          </a:lstStyle>
          <a:p>
            <a:fld id="{272D9243-6AD7-4A72-BF98-EDF8D563501E}" type="datetimeFigureOut">
              <a:rPr lang="en-US" smtClean="0"/>
              <a:t>6/12/2015</a:t>
            </a:fld>
            <a:endParaRPr lang="en-GB" dirty="0"/>
          </a:p>
        </p:txBody>
      </p:sp>
      <p:sp>
        <p:nvSpPr>
          <p:cNvPr id="5" name="Slide Number Placeholder 4"/>
          <p:cNvSpPr>
            <a:spLocks noGrp="1"/>
          </p:cNvSpPr>
          <p:nvPr>
            <p:ph type="sldNum" sz="quarter" idx="3"/>
          </p:nvPr>
        </p:nvSpPr>
        <p:spPr>
          <a:xfrm>
            <a:off x="3713157" y="8528045"/>
            <a:ext cx="2971800" cy="457200"/>
          </a:xfrm>
          <a:prstGeom prst="rect">
            <a:avLst/>
          </a:prstGeom>
        </p:spPr>
        <p:txBody>
          <a:bodyPr vert="horz" lIns="91440" tIns="45720" rIns="91440" bIns="45720" rtlCol="0" anchor="b"/>
          <a:lstStyle>
            <a:lvl1pPr algn="r">
              <a:defRPr sz="1200"/>
            </a:lvl1pPr>
          </a:lstStyle>
          <a:p>
            <a:fld id="{ACB20FC5-9D7D-420C-9971-0AD2288974A5}" type="slidenum">
              <a:rPr lang="en-GB" smtClean="0"/>
              <a:t>‹#›</a:t>
            </a:fld>
            <a:endParaRPr lang="en-GB"/>
          </a:p>
        </p:txBody>
      </p:sp>
      <p:pic>
        <p:nvPicPr>
          <p:cNvPr id="6" name="Picture 7" descr="Kingston_University_London_Main_RGB_HR"/>
          <p:cNvPicPr>
            <a:picLocks noChangeAspect="1" noChangeArrowheads="1"/>
          </p:cNvPicPr>
          <p:nvPr/>
        </p:nvPicPr>
        <p:blipFill>
          <a:blip r:embed="rId2" cstate="print"/>
          <a:srcRect/>
          <a:stretch>
            <a:fillRect/>
          </a:stretch>
        </p:blipFill>
        <p:spPr bwMode="auto">
          <a:xfrm>
            <a:off x="266696" y="238120"/>
            <a:ext cx="576263" cy="576263"/>
          </a:xfrm>
          <a:prstGeom prst="rect">
            <a:avLst/>
          </a:prstGeom>
          <a:noFill/>
          <a:ln w="9525">
            <a:noFill/>
            <a:miter lim="800000"/>
            <a:headEnd/>
            <a:tailEnd/>
          </a:ln>
        </p:spPr>
      </p:pic>
    </p:spTree>
    <p:extLst>
      <p:ext uri="{BB962C8B-B14F-4D97-AF65-F5344CB8AC3E}">
        <p14:creationId xmlns:p14="http://schemas.microsoft.com/office/powerpoint/2010/main" val="3159332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13173" y="185744"/>
            <a:ext cx="2971800" cy="457200"/>
          </a:xfrm>
          <a:prstGeom prst="rect">
            <a:avLst/>
          </a:prstGeom>
        </p:spPr>
        <p:txBody>
          <a:bodyPr vert="horz" lIns="91440" tIns="45720" rIns="91440" bIns="45720" rtlCol="0"/>
          <a:lstStyle>
            <a:lvl1pPr algn="r">
              <a:defRPr sz="1200"/>
            </a:lvl1pPr>
          </a:lstStyle>
          <a:p>
            <a:fld id="{40A668EA-9103-48BF-80D7-6076CB146A04}" type="datetimeFigureOut">
              <a:rPr lang="en-US" smtClean="0"/>
              <a:t>6/12/2015</a:t>
            </a:fld>
            <a:endParaRPr lang="en-GB" dirty="0"/>
          </a:p>
        </p:txBody>
      </p:sp>
      <p:sp>
        <p:nvSpPr>
          <p:cNvPr id="4" name="Slide Image Placeholder 3"/>
          <p:cNvSpPr>
            <a:spLocks noGrp="1" noRot="1" noChangeAspect="1"/>
          </p:cNvSpPr>
          <p:nvPr>
            <p:ph type="sldImg" idx="2"/>
          </p:nvPr>
        </p:nvSpPr>
        <p:spPr>
          <a:xfrm>
            <a:off x="1143000" y="842968"/>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7" name="Slide Number Placeholder 6"/>
          <p:cNvSpPr>
            <a:spLocks noGrp="1"/>
          </p:cNvSpPr>
          <p:nvPr>
            <p:ph type="sldNum" sz="quarter" idx="5"/>
          </p:nvPr>
        </p:nvSpPr>
        <p:spPr>
          <a:xfrm>
            <a:off x="3841749" y="8556621"/>
            <a:ext cx="2971800" cy="457200"/>
          </a:xfrm>
          <a:prstGeom prst="rect">
            <a:avLst/>
          </a:prstGeom>
        </p:spPr>
        <p:txBody>
          <a:bodyPr vert="horz" lIns="91440" tIns="45720" rIns="91440" bIns="45720" rtlCol="0" anchor="b"/>
          <a:lstStyle>
            <a:lvl1pPr algn="r">
              <a:defRPr sz="1200"/>
            </a:lvl1pPr>
          </a:lstStyle>
          <a:p>
            <a:fld id="{9C9EE6ED-A02B-4105-ACF5-DC6D8E0D0414}" type="slidenum">
              <a:rPr lang="en-GB" smtClean="0"/>
              <a:t>‹#›</a:t>
            </a:fld>
            <a:endParaRPr lang="en-GB" dirty="0"/>
          </a:p>
        </p:txBody>
      </p:sp>
      <p:sp>
        <p:nvSpPr>
          <p:cNvPr id="8" name="Notes Placeholder 7"/>
          <p:cNvSpPr>
            <a:spLocks noGrp="1"/>
          </p:cNvSpPr>
          <p:nvPr>
            <p:ph type="body" sz="quarter" idx="3"/>
          </p:nvPr>
        </p:nvSpPr>
        <p:spPr>
          <a:xfrm>
            <a:off x="685800" y="4614864"/>
            <a:ext cx="5486400" cy="384333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0" name="Picture 7" descr="Kingston_University_London_Main_RGB_HR"/>
          <p:cNvPicPr>
            <a:picLocks noChangeAspect="1" noChangeArrowheads="1"/>
          </p:cNvPicPr>
          <p:nvPr/>
        </p:nvPicPr>
        <p:blipFill>
          <a:blip r:embed="rId2"/>
          <a:srcRect/>
          <a:stretch>
            <a:fillRect/>
          </a:stretch>
        </p:blipFill>
        <p:spPr bwMode="auto">
          <a:xfrm>
            <a:off x="266696" y="238120"/>
            <a:ext cx="576263" cy="576263"/>
          </a:xfrm>
          <a:prstGeom prst="rect">
            <a:avLst/>
          </a:prstGeom>
          <a:noFill/>
          <a:ln w="9525">
            <a:noFill/>
            <a:miter lim="800000"/>
            <a:headEnd/>
            <a:tailEnd/>
          </a:ln>
        </p:spPr>
      </p:pic>
    </p:spTree>
    <p:extLst>
      <p:ext uri="{BB962C8B-B14F-4D97-AF65-F5344CB8AC3E}">
        <p14:creationId xmlns:p14="http://schemas.microsoft.com/office/powerpoint/2010/main" val="288403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842963"/>
            <a:ext cx="4572000" cy="3429000"/>
          </a:xfrm>
        </p:spPr>
      </p:sp>
      <p:sp>
        <p:nvSpPr>
          <p:cNvPr id="3" name="Notes Placeholder 2"/>
          <p:cNvSpPr>
            <a:spLocks noGrp="1"/>
          </p:cNvSpPr>
          <p:nvPr>
            <p:ph type="body" idx="1"/>
          </p:nvPr>
        </p:nvSpPr>
        <p:spPr/>
        <p:txBody>
          <a:bodyPr/>
          <a:lstStyle/>
          <a:p>
            <a:pPr algn="l"/>
            <a:r>
              <a:rPr lang="en-GB" dirty="0" smtClean="0"/>
              <a:t>RPS: </a:t>
            </a:r>
            <a:endParaRPr lang="en-GB" sz="1800" b="0" i="0" u="none" strike="noStrike" baseline="0" dirty="0" smtClean="0">
              <a:solidFill>
                <a:srgbClr val="000000"/>
              </a:solidFill>
              <a:latin typeface="Gill Sans MT Light"/>
            </a:endParaRPr>
          </a:p>
          <a:p>
            <a:r>
              <a:rPr lang="en-GB" sz="1800" b="0" i="0" u="none" strike="noStrike" baseline="0" dirty="0" smtClean="0">
                <a:solidFill>
                  <a:srgbClr val="000000"/>
                </a:solidFill>
                <a:latin typeface="Gill Sans MT Light"/>
              </a:rPr>
              <a:t> </a:t>
            </a:r>
            <a:r>
              <a:rPr lang="en-GB" sz="1200" b="0" i="0" u="none" strike="noStrike" baseline="0" dirty="0" smtClean="0">
                <a:solidFill>
                  <a:srgbClr val="000000"/>
                </a:solidFill>
                <a:latin typeface="Gill Sans MT Light"/>
              </a:rPr>
              <a:t>The Royal Pharmaceutical Society believes that despite the safety concerns outlined below, and current lack of robust evidence on their efficacy there is a potential role for quality-assured e–cigarettes as a short term support to encourage tobacco smokers to reduce or quit their smoking habit, either as a stepping stone to licensed nicotine replacement therapy (NRT), or instead of, where other methods have failed. </a:t>
            </a:r>
          </a:p>
          <a:p>
            <a:r>
              <a:rPr lang="en-GB" sz="1200" b="0" i="0" u="none" strike="noStrike" baseline="0" dirty="0" err="1" smtClean="0">
                <a:solidFill>
                  <a:srgbClr val="000000"/>
                </a:solidFill>
                <a:latin typeface="Gill Sans MT Light"/>
              </a:rPr>
              <a:t>GPhC</a:t>
            </a:r>
            <a:endParaRPr lang="en-GB" sz="1200" b="0" i="0" u="none" strike="noStrike" baseline="0" dirty="0" smtClean="0">
              <a:solidFill>
                <a:srgbClr val="000000"/>
              </a:solidFill>
              <a:latin typeface="Gill Sans MT Light"/>
            </a:endParaRPr>
          </a:p>
          <a:p>
            <a:r>
              <a:rPr lang="en-GB" sz="1200" b="0" i="0" u="none" strike="noStrike" baseline="0" dirty="0" smtClean="0">
                <a:solidFill>
                  <a:srgbClr val="000000"/>
                </a:solidFill>
                <a:latin typeface="Gill Sans MT Light"/>
              </a:rPr>
              <a:t>Patient comes first. Refer to guidance by RPS and MHRA</a:t>
            </a:r>
          </a:p>
          <a:p>
            <a:r>
              <a:rPr lang="en-GB" dirty="0" smtClean="0"/>
              <a:t>RCP</a:t>
            </a:r>
          </a:p>
          <a:p>
            <a:r>
              <a:rPr lang="en-GB" dirty="0" smtClean="0"/>
              <a:t>Regulation should ensure that products deliver nicotine effectively and safely. On the basis of available evidence, the RCP believes that e-cigarettes could lead to significant falls in the prevalence of smoking in the UK, prevent many deaths and episodes of serious illness, and help to reduce the social inequalities in health that tobacco smoking currently exacerbates</a:t>
            </a:r>
          </a:p>
          <a:p>
            <a:r>
              <a:rPr lang="en-GB" dirty="0" smtClean="0"/>
              <a:t>NCSCT</a:t>
            </a:r>
          </a:p>
          <a:p>
            <a:r>
              <a:rPr lang="en-GB" dirty="0" smtClean="0"/>
              <a:t>What we definitely know is that they are significantly safer than smoking tobacco</a:t>
            </a:r>
          </a:p>
          <a:p>
            <a:endParaRPr lang="en-GB" dirty="0"/>
          </a:p>
        </p:txBody>
      </p:sp>
      <p:sp>
        <p:nvSpPr>
          <p:cNvPr id="4" name="Slide Number Placeholder 3"/>
          <p:cNvSpPr>
            <a:spLocks noGrp="1"/>
          </p:cNvSpPr>
          <p:nvPr>
            <p:ph type="sldNum" sz="quarter" idx="10"/>
          </p:nvPr>
        </p:nvSpPr>
        <p:spPr/>
        <p:txBody>
          <a:bodyPr/>
          <a:lstStyle/>
          <a:p>
            <a:fld id="{9C9EE6ED-A02B-4105-ACF5-DC6D8E0D0414}" type="slidenum">
              <a:rPr lang="en-GB" smtClean="0"/>
              <a:t>5</a:t>
            </a:fld>
            <a:endParaRPr lang="en-GB" dirty="0"/>
          </a:p>
        </p:txBody>
      </p:sp>
    </p:spTree>
    <p:extLst>
      <p:ext uri="{BB962C8B-B14F-4D97-AF65-F5344CB8AC3E}">
        <p14:creationId xmlns:p14="http://schemas.microsoft.com/office/powerpoint/2010/main" val="29921803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10"/>
          <p:cNvSpPr>
            <a:spLocks noChangeArrowheads="1"/>
          </p:cNvSpPr>
          <p:nvPr userDrawn="1"/>
        </p:nvSpPr>
        <p:spPr bwMode="auto">
          <a:xfrm>
            <a:off x="381000" y="1584325"/>
            <a:ext cx="8382000" cy="4908550"/>
          </a:xfrm>
          <a:prstGeom prst="rect">
            <a:avLst/>
          </a:prstGeom>
          <a:solidFill>
            <a:srgbClr val="1195D3"/>
          </a:solidFill>
          <a:ln w="9525">
            <a:noFill/>
            <a:miter lim="800000"/>
            <a:headEnd/>
            <a:tailEnd/>
          </a:ln>
        </p:spPr>
        <p:txBody>
          <a:bodyPr wrap="none" anchor="ctr"/>
          <a:lstStyle/>
          <a:p>
            <a:pPr>
              <a:defRPr/>
            </a:pPr>
            <a:endParaRPr lang="en-GB"/>
          </a:p>
        </p:txBody>
      </p:sp>
      <p:pic>
        <p:nvPicPr>
          <p:cNvPr id="5" name="Picture 7" descr="Kingston_University_London_Main_RGB_HR"/>
          <p:cNvPicPr>
            <a:picLocks noChangeAspect="1" noChangeArrowheads="1"/>
          </p:cNvPicPr>
          <p:nvPr/>
        </p:nvPicPr>
        <p:blipFill>
          <a:blip r:embed="rId2" cstate="print"/>
          <a:srcRect/>
          <a:stretch>
            <a:fillRect/>
          </a:stretch>
        </p:blipFill>
        <p:spPr bwMode="auto">
          <a:xfrm>
            <a:off x="381000" y="381000"/>
            <a:ext cx="838200" cy="838200"/>
          </a:xfrm>
          <a:prstGeom prst="rect">
            <a:avLst/>
          </a:prstGeom>
          <a:noFill/>
          <a:ln w="9525">
            <a:noFill/>
            <a:miter lim="800000"/>
            <a:headEnd/>
            <a:tailEnd/>
          </a:ln>
        </p:spPr>
      </p:pic>
      <p:cxnSp>
        <p:nvCxnSpPr>
          <p:cNvPr id="6" name="Straight Connector 5"/>
          <p:cNvCxnSpPr/>
          <p:nvPr/>
        </p:nvCxnSpPr>
        <p:spPr>
          <a:xfrm>
            <a:off x="3048000" y="381000"/>
            <a:ext cx="5689600" cy="0"/>
          </a:xfrm>
          <a:prstGeom prst="line">
            <a:avLst/>
          </a:prstGeom>
          <a:ln w="6350" cmpd="sng">
            <a:solidFill>
              <a:srgbClr val="DDDDDD"/>
            </a:solidFill>
            <a:miter lim="800000"/>
          </a:ln>
        </p:spPr>
        <p:style>
          <a:lnRef idx="1">
            <a:schemeClr val="accent1"/>
          </a:lnRef>
          <a:fillRef idx="0">
            <a:schemeClr val="accent1"/>
          </a:fillRef>
          <a:effectRef idx="0">
            <a:schemeClr val="accent1"/>
          </a:effectRef>
          <a:fontRef idx="minor">
            <a:schemeClr val="tx1"/>
          </a:fontRef>
        </p:style>
      </p:cxnSp>
      <p:cxnSp>
        <p:nvCxnSpPr>
          <p:cNvPr id="7" name="Straight Connector 15"/>
          <p:cNvCxnSpPr/>
          <p:nvPr/>
        </p:nvCxnSpPr>
        <p:spPr>
          <a:xfrm>
            <a:off x="3048000" y="762000"/>
            <a:ext cx="5689600" cy="0"/>
          </a:xfrm>
          <a:prstGeom prst="line">
            <a:avLst/>
          </a:prstGeom>
          <a:ln w="6350" cmpd="sng">
            <a:solidFill>
              <a:srgbClr val="DDDDDD"/>
            </a:solidFill>
            <a:miter lim="800000"/>
          </a:ln>
        </p:spPr>
        <p:style>
          <a:lnRef idx="1">
            <a:schemeClr val="accent1"/>
          </a:lnRef>
          <a:fillRef idx="0">
            <a:schemeClr val="accent1"/>
          </a:fillRef>
          <a:effectRef idx="0">
            <a:schemeClr val="accent1"/>
          </a:effectRef>
          <a:fontRef idx="minor">
            <a:schemeClr val="tx1"/>
          </a:fontRef>
        </p:style>
      </p:cxnSp>
      <p:sp>
        <p:nvSpPr>
          <p:cNvPr id="8" name="Text Box 11"/>
          <p:cNvSpPr txBox="1">
            <a:spLocks noChangeArrowheads="1"/>
          </p:cNvSpPr>
          <p:nvPr userDrawn="1"/>
        </p:nvSpPr>
        <p:spPr bwMode="auto">
          <a:xfrm>
            <a:off x="2971800" y="457200"/>
            <a:ext cx="5791200" cy="214313"/>
          </a:xfrm>
          <a:prstGeom prst="rect">
            <a:avLst/>
          </a:prstGeom>
          <a:noFill/>
          <a:ln w="9525">
            <a:noFill/>
            <a:miter lim="800000"/>
            <a:headEnd/>
            <a:tailEnd/>
          </a:ln>
        </p:spPr>
        <p:txBody>
          <a:bodyPr>
            <a:spAutoFit/>
          </a:bodyPr>
          <a:lstStyle/>
          <a:p>
            <a:pPr>
              <a:defRPr/>
            </a:pPr>
            <a:r>
              <a:rPr lang="en-US" sz="800" b="1" dirty="0" smtClean="0"/>
              <a:t>UKNSCC   </a:t>
            </a:r>
            <a:r>
              <a:rPr lang="en-US" sz="800" b="1" dirty="0">
                <a:solidFill>
                  <a:srgbClr val="1195D3"/>
                </a:solidFill>
              </a:rPr>
              <a:t>| </a:t>
            </a:r>
            <a:r>
              <a:rPr lang="en-US" sz="800" b="1" dirty="0"/>
              <a:t>  </a:t>
            </a:r>
            <a:r>
              <a:rPr lang="en-US" sz="800" b="1" dirty="0" smtClean="0"/>
              <a:t>June</a:t>
            </a:r>
            <a:r>
              <a:rPr lang="en-US" sz="800" b="1" baseline="0" dirty="0" smtClean="0"/>
              <a:t> 2015</a:t>
            </a:r>
            <a:endParaRPr lang="en-US" dirty="0"/>
          </a:p>
        </p:txBody>
      </p:sp>
      <p:sp>
        <p:nvSpPr>
          <p:cNvPr id="9218" name="Rectangle 2"/>
          <p:cNvSpPr>
            <a:spLocks noGrp="1" noChangeArrowheads="1"/>
          </p:cNvSpPr>
          <p:nvPr>
            <p:ph type="ctrTitle" hasCustomPrompt="1"/>
          </p:nvPr>
        </p:nvSpPr>
        <p:spPr>
          <a:xfrm>
            <a:off x="2971800" y="1752600"/>
            <a:ext cx="5410200" cy="1143000"/>
          </a:xfrm>
        </p:spPr>
        <p:txBody>
          <a:bodyPr/>
          <a:lstStyle>
            <a:lvl1pPr>
              <a:defRPr baseline="0">
                <a:solidFill>
                  <a:schemeClr val="bg1"/>
                </a:solidFill>
              </a:defRPr>
            </a:lvl1pPr>
          </a:lstStyle>
          <a:p>
            <a:r>
              <a:rPr lang="en-US" dirty="0"/>
              <a:t>Click to add </a:t>
            </a:r>
            <a:r>
              <a:rPr lang="en-US" dirty="0" smtClean="0"/>
              <a:t>title here over two lines</a:t>
            </a:r>
            <a:endParaRPr lang="en-US" dirty="0"/>
          </a:p>
        </p:txBody>
      </p:sp>
      <p:sp>
        <p:nvSpPr>
          <p:cNvPr id="9219" name="Rectangle 3"/>
          <p:cNvSpPr>
            <a:spLocks noGrp="1" noChangeArrowheads="1"/>
          </p:cNvSpPr>
          <p:nvPr>
            <p:ph type="subTitle" idx="1"/>
          </p:nvPr>
        </p:nvSpPr>
        <p:spPr>
          <a:xfrm>
            <a:off x="2971800" y="3124200"/>
            <a:ext cx="4724400" cy="685800"/>
          </a:xfrm>
        </p:spPr>
        <p:txBody>
          <a:bodyPr/>
          <a:lstStyle>
            <a:lvl1pPr marL="0" indent="0">
              <a:buFont typeface="Wingdings" pitchFamily="-64" charset="2"/>
              <a:buNone/>
              <a:defRPr sz="1600" b="1">
                <a:solidFill>
                  <a:schemeClr val="bg1"/>
                </a:solidFill>
              </a:defRPr>
            </a:lvl1pPr>
          </a:lstStyle>
          <a:p>
            <a:r>
              <a:rPr lang="en-US"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KU 0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7"/>
          <p:cNvSpPr>
            <a:spLocks noGrp="1"/>
          </p:cNvSpPr>
          <p:nvPr>
            <p:ph type="body" sz="quarter" idx="10" hasCustomPrompt="1"/>
          </p:nvPr>
        </p:nvSpPr>
        <p:spPr>
          <a:xfrm>
            <a:off x="1144775" y="2650159"/>
            <a:ext cx="7542025" cy="357188"/>
          </a:xfrm>
        </p:spPr>
        <p:txBody>
          <a:bodyPr/>
          <a:lstStyle>
            <a:lvl1pPr>
              <a:buNone/>
              <a:defRPr sz="1400" b="1" baseline="0">
                <a:solidFill>
                  <a:srgbClr val="1195D3"/>
                </a:solidFill>
              </a:defRPr>
            </a:lvl1pPr>
          </a:lstStyle>
          <a:p>
            <a:pPr lvl="0"/>
            <a:r>
              <a:rPr lang="en-US" dirty="0" smtClean="0"/>
              <a:t>Click to edit subtitle</a:t>
            </a:r>
          </a:p>
        </p:txBody>
      </p:sp>
      <p:sp>
        <p:nvSpPr>
          <p:cNvPr id="6" name="Rectangle 3"/>
          <p:cNvSpPr>
            <a:spLocks noGrp="1" noChangeArrowheads="1"/>
          </p:cNvSpPr>
          <p:nvPr>
            <p:ph idx="1" hasCustomPrompt="1"/>
          </p:nvPr>
        </p:nvSpPr>
        <p:spPr bwMode="auto">
          <a:xfrm>
            <a:off x="1143000" y="3069265"/>
            <a:ext cx="7543800" cy="3352799"/>
          </a:xfrm>
          <a:prstGeom prst="rect">
            <a:avLst/>
          </a:prstGeom>
          <a:noFill/>
          <a:ln w="9525">
            <a:noFill/>
            <a:miter lim="800000"/>
            <a:headEnd/>
            <a:tailEnd/>
          </a:ln>
        </p:spPr>
        <p:txBody>
          <a:bodyPr/>
          <a:lstStyle>
            <a:lvl1pPr>
              <a:buFontTx/>
              <a:buNone/>
              <a:defRPr sz="1400" b="0" baseline="0"/>
            </a:lvl1pPr>
            <a:lvl2pPr>
              <a:defRPr sz="1400" b="0"/>
            </a:lvl2pPr>
            <a:lvl3pPr>
              <a:defRPr sz="1400" b="0"/>
            </a:lvl3pPr>
            <a:lvl4pPr>
              <a:defRPr sz="1400" b="0"/>
            </a:lvl4pPr>
            <a:lvl5pPr>
              <a:defRPr sz="1400" b="0"/>
            </a:lvl5pPr>
          </a:lstStyle>
          <a:p>
            <a:pPr lvl="0"/>
            <a:r>
              <a:rPr lang="en-US" noProof="0" dirty="0" smtClean="0"/>
              <a:t>Click to edit text in Arial Regular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1143000" y="3048000"/>
            <a:ext cx="36957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991100" y="3048000"/>
            <a:ext cx="36957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4769" y="1450975"/>
            <a:ext cx="7520766" cy="1143000"/>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1144768" y="2658146"/>
            <a:ext cx="3714311" cy="319305"/>
          </a:xfrm>
        </p:spPr>
        <p:txBody>
          <a:bodyPr anchor="b"/>
          <a:lstStyle>
            <a:lvl1pPr marL="0" indent="0">
              <a:buNone/>
              <a:defRPr sz="1400" b="1">
                <a:solidFill>
                  <a:srgbClr val="1195D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4768" y="3042904"/>
            <a:ext cx="3714311" cy="335789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Content Placeholder 5"/>
          <p:cNvSpPr>
            <a:spLocks noGrp="1"/>
          </p:cNvSpPr>
          <p:nvPr>
            <p:ph sz="quarter" idx="4"/>
          </p:nvPr>
        </p:nvSpPr>
        <p:spPr>
          <a:xfrm>
            <a:off x="4986670" y="3042903"/>
            <a:ext cx="3700130" cy="33578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Text Placeholder 4"/>
          <p:cNvSpPr>
            <a:spLocks noGrp="1"/>
          </p:cNvSpPr>
          <p:nvPr>
            <p:ph type="body" sz="quarter" idx="3"/>
          </p:nvPr>
        </p:nvSpPr>
        <p:spPr>
          <a:xfrm>
            <a:off x="4997302" y="2668772"/>
            <a:ext cx="3689498" cy="297712"/>
          </a:xfrm>
        </p:spPr>
        <p:txBody>
          <a:bodyPr anchor="b"/>
          <a:lstStyle>
            <a:lvl1pPr marL="0" indent="0">
              <a:buNone/>
              <a:defRPr sz="1400" b="1">
                <a:solidFill>
                  <a:srgbClr val="1195D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5402" y="1446015"/>
            <a:ext cx="7542031" cy="387423"/>
          </a:xfrm>
        </p:spPr>
        <p:txBody>
          <a:bodyPr anchor="b"/>
          <a:lstStyle>
            <a:lvl1pPr algn="l">
              <a:defRPr sz="2000" b="1"/>
            </a:lvl1pPr>
          </a:lstStyle>
          <a:p>
            <a:r>
              <a:rPr lang="en-US" smtClean="0"/>
              <a:t>Click to edit Master title style</a:t>
            </a:r>
            <a:endParaRPr lang="en-GB" dirty="0"/>
          </a:p>
        </p:txBody>
      </p:sp>
      <p:sp>
        <p:nvSpPr>
          <p:cNvPr id="3" name="Content Placeholder 2"/>
          <p:cNvSpPr>
            <a:spLocks noGrp="1"/>
          </p:cNvSpPr>
          <p:nvPr>
            <p:ph idx="1"/>
          </p:nvPr>
        </p:nvSpPr>
        <p:spPr>
          <a:xfrm>
            <a:off x="4284921" y="1903226"/>
            <a:ext cx="4401879" cy="44975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1166035" y="1903217"/>
            <a:ext cx="3008313" cy="44975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419986"/>
          </a:xfrm>
        </p:spPr>
        <p:txBody>
          <a:bodyPr anchor="b"/>
          <a:lstStyle>
            <a:lvl1pPr algn="l">
              <a:defRPr sz="2000" b="1">
                <a:solidFill>
                  <a:srgbClr val="1195D3"/>
                </a:solidFill>
              </a:defRPr>
            </a:lvl1pPr>
          </a:lstStyle>
          <a:p>
            <a:r>
              <a:rPr lang="en-US" smtClean="0"/>
              <a:t>Click to edit Master title style</a:t>
            </a:r>
            <a:endParaRPr lang="en-GB" dirty="0"/>
          </a:p>
        </p:txBody>
      </p:sp>
      <p:sp>
        <p:nvSpPr>
          <p:cNvPr id="3" name="Picture Placeholder 2"/>
          <p:cNvSpPr>
            <a:spLocks noGrp="1"/>
          </p:cNvSpPr>
          <p:nvPr>
            <p:ph type="pic" idx="1"/>
          </p:nvPr>
        </p:nvSpPr>
        <p:spPr>
          <a:xfrm>
            <a:off x="1792288" y="1450975"/>
            <a:ext cx="5486400" cy="3276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05647"/>
            <a:ext cx="5486400" cy="11483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43000" y="14478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143000" y="3048000"/>
            <a:ext cx="7543800"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Kingston_University_London_Main_RGB_HR"/>
          <p:cNvPicPr>
            <a:picLocks noChangeAspect="1" noChangeArrowheads="1"/>
          </p:cNvPicPr>
          <p:nvPr/>
        </p:nvPicPr>
        <p:blipFill>
          <a:blip r:embed="rId11" cstate="print"/>
          <a:srcRect/>
          <a:stretch>
            <a:fillRect/>
          </a:stretch>
        </p:blipFill>
        <p:spPr bwMode="auto">
          <a:xfrm>
            <a:off x="381000" y="381000"/>
            <a:ext cx="838200" cy="838200"/>
          </a:xfrm>
          <a:prstGeom prst="rect">
            <a:avLst/>
          </a:prstGeom>
          <a:noFill/>
          <a:ln w="9525">
            <a:noFill/>
            <a:miter lim="800000"/>
            <a:headEnd/>
            <a:tailEnd/>
          </a:ln>
        </p:spPr>
      </p:pic>
      <p:cxnSp>
        <p:nvCxnSpPr>
          <p:cNvPr id="16" name="Straight Connector 15"/>
          <p:cNvCxnSpPr/>
          <p:nvPr/>
        </p:nvCxnSpPr>
        <p:spPr>
          <a:xfrm>
            <a:off x="3048000" y="381000"/>
            <a:ext cx="5689600" cy="0"/>
          </a:xfrm>
          <a:prstGeom prst="line">
            <a:avLst/>
          </a:prstGeom>
          <a:ln w="6350" cmpd="sng">
            <a:solidFill>
              <a:srgbClr val="DDDDDD"/>
            </a:solidFill>
            <a:miter lim="800000"/>
          </a:ln>
        </p:spPr>
        <p:style>
          <a:lnRef idx="1">
            <a:schemeClr val="accent1"/>
          </a:lnRef>
          <a:fillRef idx="0">
            <a:schemeClr val="accent1"/>
          </a:fillRef>
          <a:effectRef idx="0">
            <a:schemeClr val="accent1"/>
          </a:effectRef>
          <a:fontRef idx="minor">
            <a:schemeClr val="tx1"/>
          </a:fontRef>
        </p:style>
      </p:cxnSp>
      <p:cxnSp>
        <p:nvCxnSpPr>
          <p:cNvPr id="2" name="Straight Connector 15"/>
          <p:cNvCxnSpPr/>
          <p:nvPr/>
        </p:nvCxnSpPr>
        <p:spPr>
          <a:xfrm>
            <a:off x="3048000" y="762000"/>
            <a:ext cx="5689600" cy="0"/>
          </a:xfrm>
          <a:prstGeom prst="line">
            <a:avLst/>
          </a:prstGeom>
          <a:ln w="6350" cmpd="sng">
            <a:solidFill>
              <a:srgbClr val="DDDDDD"/>
            </a:solidFill>
            <a:miter lim="800000"/>
          </a:ln>
        </p:spPr>
        <p:style>
          <a:lnRef idx="1">
            <a:schemeClr val="accent1"/>
          </a:lnRef>
          <a:fillRef idx="0">
            <a:schemeClr val="accent1"/>
          </a:fillRef>
          <a:effectRef idx="0">
            <a:schemeClr val="accent1"/>
          </a:effectRef>
          <a:fontRef idx="minor">
            <a:schemeClr val="tx1"/>
          </a:fontRef>
        </p:style>
      </p:cxnSp>
      <p:sp>
        <p:nvSpPr>
          <p:cNvPr id="1036" name="Text Box 12"/>
          <p:cNvSpPr txBox="1">
            <a:spLocks noChangeArrowheads="1"/>
          </p:cNvSpPr>
          <p:nvPr/>
        </p:nvSpPr>
        <p:spPr bwMode="auto">
          <a:xfrm>
            <a:off x="2971800" y="457200"/>
            <a:ext cx="5791200" cy="214313"/>
          </a:xfrm>
          <a:prstGeom prst="rect">
            <a:avLst/>
          </a:prstGeom>
          <a:noFill/>
          <a:ln w="9525">
            <a:noFill/>
            <a:miter lim="800000"/>
            <a:headEnd/>
            <a:tailEnd/>
          </a:ln>
        </p:spPr>
        <p:txBody>
          <a:bodyPr>
            <a:spAutoFit/>
          </a:bodyPr>
          <a:lstStyle/>
          <a:p>
            <a:pPr>
              <a:defRPr/>
            </a:pPr>
            <a:r>
              <a:rPr lang="en-US" sz="800" b="1" dirty="0" smtClean="0"/>
              <a:t>S</a:t>
            </a:r>
            <a:r>
              <a:rPr lang="en-US" sz="800" b="1" baseline="0" dirty="0" smtClean="0"/>
              <a:t> </a:t>
            </a:r>
            <a:r>
              <a:rPr lang="en-US" sz="800" b="1" baseline="0" dirty="0" err="1" smtClean="0"/>
              <a:t>Nabhani-Gebara</a:t>
            </a:r>
            <a:r>
              <a:rPr lang="en-US" sz="800" b="1" dirty="0" smtClean="0"/>
              <a:t>   </a:t>
            </a:r>
            <a:r>
              <a:rPr lang="en-US" sz="800" b="1" dirty="0">
                <a:solidFill>
                  <a:srgbClr val="1195D3"/>
                </a:solidFill>
              </a:rPr>
              <a:t>|</a:t>
            </a:r>
            <a:r>
              <a:rPr lang="en-US" sz="800" b="1" dirty="0"/>
              <a:t>   </a:t>
            </a:r>
            <a:r>
              <a:rPr lang="en-US" sz="800" b="1" dirty="0" smtClean="0"/>
              <a:t>s.nabhani@kingston.ac.uk  </a:t>
            </a:r>
            <a:r>
              <a:rPr lang="en-US" sz="800" b="1" dirty="0">
                <a:solidFill>
                  <a:srgbClr val="1195D3"/>
                </a:solidFill>
              </a:rPr>
              <a:t>| </a:t>
            </a:r>
            <a:r>
              <a:rPr lang="en-US" sz="800" b="1" dirty="0"/>
              <a:t>  </a:t>
            </a:r>
            <a:r>
              <a:rPr lang="en-US" sz="800" b="1" dirty="0" smtClean="0"/>
              <a:t>June 2015</a:t>
            </a:r>
            <a:endParaRPr lang="en-US" dirty="0"/>
          </a:p>
        </p:txBody>
      </p:sp>
    </p:spTree>
  </p:cSld>
  <p:clrMap bg1="lt1" tx1="dk1" bg2="lt2" tx2="dk2" accent1="accent1" accent2="accent2" accent3="accent3" accent4="accent4" accent5="accent5" accent6="accent6" hlink="hlink" folHlink="folHlink"/>
  <p:sldLayoutIdLst>
    <p:sldLayoutId id="2147483680"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ea typeface="ＭＳ Ｐゴシック" pitchFamily="-64" charset="-128"/>
        </a:defRPr>
      </a:lvl2pPr>
      <a:lvl3pPr algn="l" rtl="0" eaLnBrk="1" fontAlgn="base" hangingPunct="1">
        <a:spcBef>
          <a:spcPct val="0"/>
        </a:spcBef>
        <a:spcAft>
          <a:spcPct val="0"/>
        </a:spcAft>
        <a:defRPr sz="3600" b="1">
          <a:solidFill>
            <a:schemeClr val="tx2"/>
          </a:solidFill>
          <a:latin typeface="Arial" charset="0"/>
          <a:ea typeface="ＭＳ Ｐゴシック" pitchFamily="-64" charset="-128"/>
        </a:defRPr>
      </a:lvl3pPr>
      <a:lvl4pPr algn="l" rtl="0" eaLnBrk="1" fontAlgn="base" hangingPunct="1">
        <a:spcBef>
          <a:spcPct val="0"/>
        </a:spcBef>
        <a:spcAft>
          <a:spcPct val="0"/>
        </a:spcAft>
        <a:defRPr sz="3600" b="1">
          <a:solidFill>
            <a:schemeClr val="tx2"/>
          </a:solidFill>
          <a:latin typeface="Arial" charset="0"/>
          <a:ea typeface="ＭＳ Ｐゴシック" pitchFamily="-64" charset="-128"/>
        </a:defRPr>
      </a:lvl4pPr>
      <a:lvl5pPr algn="l" rtl="0" eaLnBrk="1" fontAlgn="base" hangingPunct="1">
        <a:spcBef>
          <a:spcPct val="0"/>
        </a:spcBef>
        <a:spcAft>
          <a:spcPct val="0"/>
        </a:spcAft>
        <a:defRPr sz="3600" b="1">
          <a:solidFill>
            <a:schemeClr val="tx2"/>
          </a:solidFill>
          <a:latin typeface="Arial" charset="0"/>
          <a:ea typeface="ＭＳ Ｐゴシック" pitchFamily="-64" charset="-128"/>
        </a:defRPr>
      </a:lvl5pPr>
      <a:lvl6pPr marL="457200" algn="l" rtl="0" eaLnBrk="1" fontAlgn="base" hangingPunct="1">
        <a:spcBef>
          <a:spcPct val="0"/>
        </a:spcBef>
        <a:spcAft>
          <a:spcPct val="0"/>
        </a:spcAft>
        <a:defRPr sz="3600" b="1">
          <a:solidFill>
            <a:schemeClr val="tx2"/>
          </a:solidFill>
          <a:latin typeface="Arial" charset="0"/>
          <a:ea typeface="ＭＳ Ｐゴシック" pitchFamily="-64" charset="-128"/>
        </a:defRPr>
      </a:lvl6pPr>
      <a:lvl7pPr marL="914400" algn="l" rtl="0" eaLnBrk="1" fontAlgn="base" hangingPunct="1">
        <a:spcBef>
          <a:spcPct val="0"/>
        </a:spcBef>
        <a:spcAft>
          <a:spcPct val="0"/>
        </a:spcAft>
        <a:defRPr sz="3600" b="1">
          <a:solidFill>
            <a:schemeClr val="tx2"/>
          </a:solidFill>
          <a:latin typeface="Arial" charset="0"/>
          <a:ea typeface="ＭＳ Ｐゴシック" pitchFamily="-64" charset="-128"/>
        </a:defRPr>
      </a:lvl7pPr>
      <a:lvl8pPr marL="1371600" algn="l" rtl="0" eaLnBrk="1" fontAlgn="base" hangingPunct="1">
        <a:spcBef>
          <a:spcPct val="0"/>
        </a:spcBef>
        <a:spcAft>
          <a:spcPct val="0"/>
        </a:spcAft>
        <a:defRPr sz="3600" b="1">
          <a:solidFill>
            <a:schemeClr val="tx2"/>
          </a:solidFill>
          <a:latin typeface="Arial" charset="0"/>
          <a:ea typeface="ＭＳ Ｐゴシック" pitchFamily="-64" charset="-128"/>
        </a:defRPr>
      </a:lvl8pPr>
      <a:lvl9pPr marL="1828800" algn="l" rtl="0" eaLnBrk="1" fontAlgn="base" hangingPunct="1">
        <a:spcBef>
          <a:spcPct val="0"/>
        </a:spcBef>
        <a:spcAft>
          <a:spcPct val="0"/>
        </a:spcAft>
        <a:defRPr sz="3600" b="1">
          <a:solidFill>
            <a:schemeClr val="tx2"/>
          </a:solidFill>
          <a:latin typeface="Arial" charset="0"/>
          <a:ea typeface="ＭＳ Ｐゴシック" pitchFamily="-64" charset="-128"/>
        </a:defRPr>
      </a:lvl9pPr>
    </p:titleStyle>
    <p:bodyStyle>
      <a:lvl1pPr marL="342900" indent="-342900" algn="l" rtl="0" eaLnBrk="1" fontAlgn="base" hangingPunct="1">
        <a:spcBef>
          <a:spcPct val="20000"/>
        </a:spcBef>
        <a:spcAft>
          <a:spcPct val="0"/>
        </a:spcAft>
        <a:buClr>
          <a:srgbClr val="1195D3"/>
        </a:buClr>
        <a:buFont typeface="Wingdings" pitchFamily="-64" charset="2"/>
        <a:buChar char="§"/>
        <a:defRPr sz="3200">
          <a:solidFill>
            <a:schemeClr val="tx1"/>
          </a:solidFill>
          <a:latin typeface="+mn-lt"/>
          <a:ea typeface="+mn-ea"/>
          <a:cs typeface="+mn-cs"/>
        </a:defRPr>
      </a:lvl1pPr>
      <a:lvl2pPr marL="819150" indent="-285750" algn="l" rtl="0" eaLnBrk="1" fontAlgn="base" hangingPunct="1">
        <a:spcBef>
          <a:spcPct val="20000"/>
        </a:spcBef>
        <a:spcAft>
          <a:spcPct val="0"/>
        </a:spcAft>
        <a:buClr>
          <a:srgbClr val="1195D3"/>
        </a:buClr>
        <a:buFont typeface="Wingdings" pitchFamily="-64" charset="2"/>
        <a:buChar char="§"/>
        <a:defRPr sz="2800">
          <a:solidFill>
            <a:schemeClr val="tx1"/>
          </a:solidFill>
          <a:latin typeface="+mn-lt"/>
          <a:ea typeface="+mn-ea"/>
        </a:defRPr>
      </a:lvl2pPr>
      <a:lvl3pPr marL="1238250" indent="-228600" algn="l" rtl="0" eaLnBrk="1" fontAlgn="base" hangingPunct="1">
        <a:spcBef>
          <a:spcPct val="20000"/>
        </a:spcBef>
        <a:spcAft>
          <a:spcPct val="0"/>
        </a:spcAft>
        <a:buClr>
          <a:srgbClr val="1195D3"/>
        </a:buClr>
        <a:buFont typeface="Wingdings" pitchFamily="-64" charset="2"/>
        <a:buChar char="§"/>
        <a:defRPr sz="2400">
          <a:solidFill>
            <a:schemeClr val="tx1"/>
          </a:solidFill>
          <a:latin typeface="+mn-lt"/>
          <a:ea typeface="+mn-ea"/>
        </a:defRPr>
      </a:lvl3pPr>
      <a:lvl4pPr marL="1657350" indent="-228600" algn="l" rtl="0" eaLnBrk="1" fontAlgn="base" hangingPunct="1">
        <a:spcBef>
          <a:spcPct val="20000"/>
        </a:spcBef>
        <a:spcAft>
          <a:spcPct val="0"/>
        </a:spcAft>
        <a:buClr>
          <a:srgbClr val="1195D3"/>
        </a:buClr>
        <a:buFont typeface="Wingdings" pitchFamily="-64" charset="2"/>
        <a:buChar char="§"/>
        <a:defRPr sz="2000">
          <a:solidFill>
            <a:schemeClr val="tx1"/>
          </a:solidFill>
          <a:latin typeface="+mn-lt"/>
          <a:ea typeface="+mn-ea"/>
        </a:defRPr>
      </a:lvl4pPr>
      <a:lvl5pPr marL="2076450" indent="-228600" algn="l" rtl="0" eaLnBrk="1" fontAlgn="base" hangingPunct="1">
        <a:spcBef>
          <a:spcPct val="20000"/>
        </a:spcBef>
        <a:spcAft>
          <a:spcPct val="0"/>
        </a:spcAft>
        <a:buClr>
          <a:srgbClr val="1195D3"/>
        </a:buClr>
        <a:buFont typeface="Wingdings" pitchFamily="-64" charset="2"/>
        <a:buChar char="§"/>
        <a:defRPr sz="2000">
          <a:solidFill>
            <a:schemeClr val="tx1"/>
          </a:solidFill>
          <a:latin typeface="+mn-lt"/>
          <a:ea typeface="+mn-ea"/>
        </a:defRPr>
      </a:lvl5pPr>
      <a:lvl6pPr marL="2533650" indent="-228600" algn="l" rtl="0" eaLnBrk="1" fontAlgn="base" hangingPunct="1">
        <a:spcBef>
          <a:spcPct val="20000"/>
        </a:spcBef>
        <a:spcAft>
          <a:spcPct val="0"/>
        </a:spcAft>
        <a:buClr>
          <a:srgbClr val="1195D3"/>
        </a:buClr>
        <a:buFont typeface="Wingdings" pitchFamily="-64" charset="2"/>
        <a:buChar char="§"/>
        <a:defRPr sz="2000">
          <a:solidFill>
            <a:schemeClr val="tx1"/>
          </a:solidFill>
          <a:latin typeface="+mn-lt"/>
          <a:ea typeface="+mn-ea"/>
        </a:defRPr>
      </a:lvl6pPr>
      <a:lvl7pPr marL="2990850" indent="-228600" algn="l" rtl="0" eaLnBrk="1" fontAlgn="base" hangingPunct="1">
        <a:spcBef>
          <a:spcPct val="20000"/>
        </a:spcBef>
        <a:spcAft>
          <a:spcPct val="0"/>
        </a:spcAft>
        <a:buClr>
          <a:srgbClr val="1195D3"/>
        </a:buClr>
        <a:buFont typeface="Wingdings" pitchFamily="-64" charset="2"/>
        <a:buChar char="§"/>
        <a:defRPr sz="2000">
          <a:solidFill>
            <a:schemeClr val="tx1"/>
          </a:solidFill>
          <a:latin typeface="+mn-lt"/>
          <a:ea typeface="+mn-ea"/>
        </a:defRPr>
      </a:lvl7pPr>
      <a:lvl8pPr marL="3448050" indent="-228600" algn="l" rtl="0" eaLnBrk="1" fontAlgn="base" hangingPunct="1">
        <a:spcBef>
          <a:spcPct val="20000"/>
        </a:spcBef>
        <a:spcAft>
          <a:spcPct val="0"/>
        </a:spcAft>
        <a:buClr>
          <a:srgbClr val="1195D3"/>
        </a:buClr>
        <a:buFont typeface="Wingdings" pitchFamily="-64" charset="2"/>
        <a:buChar char="§"/>
        <a:defRPr sz="2000">
          <a:solidFill>
            <a:schemeClr val="tx1"/>
          </a:solidFill>
          <a:latin typeface="+mn-lt"/>
          <a:ea typeface="+mn-ea"/>
        </a:defRPr>
      </a:lvl8pPr>
      <a:lvl9pPr marL="3905250" indent="-228600" algn="l" rtl="0" eaLnBrk="1" fontAlgn="base" hangingPunct="1">
        <a:spcBef>
          <a:spcPct val="20000"/>
        </a:spcBef>
        <a:spcAft>
          <a:spcPct val="0"/>
        </a:spcAft>
        <a:buClr>
          <a:srgbClr val="1195D3"/>
        </a:buClr>
        <a:buFont typeface="Wingdings" pitchFamily="-6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90299" y="1752600"/>
            <a:ext cx="6591701" cy="1143000"/>
          </a:xfrm>
        </p:spPr>
        <p:txBody>
          <a:bodyPr/>
          <a:lstStyle/>
          <a:p>
            <a:pPr eaLnBrk="1" hangingPunct="1"/>
            <a:r>
              <a:rPr lang="en-US" dirty="0" smtClean="0"/>
              <a:t>E-Cigarettes: Perceptions of Healthcare Professionals</a:t>
            </a:r>
          </a:p>
        </p:txBody>
      </p:sp>
      <p:sp>
        <p:nvSpPr>
          <p:cNvPr id="3075" name="Rectangle 3"/>
          <p:cNvSpPr>
            <a:spLocks noGrp="1" noChangeArrowheads="1"/>
          </p:cNvSpPr>
          <p:nvPr>
            <p:ph type="subTitle" idx="1"/>
          </p:nvPr>
        </p:nvSpPr>
        <p:spPr>
          <a:xfrm>
            <a:off x="2971800" y="3124199"/>
            <a:ext cx="4724400" cy="2776087"/>
          </a:xfrm>
        </p:spPr>
        <p:txBody>
          <a:bodyPr/>
          <a:lstStyle/>
          <a:p>
            <a:pPr eaLnBrk="1" hangingPunct="1"/>
            <a:r>
              <a:rPr lang="en-US" dirty="0" smtClean="0"/>
              <a:t>Shereen Nabhani-</a:t>
            </a:r>
            <a:r>
              <a:rPr lang="en-US" dirty="0" err="1" smtClean="0"/>
              <a:t>Gebara</a:t>
            </a:r>
            <a:r>
              <a:rPr lang="en-US" dirty="0" smtClean="0"/>
              <a:t>, </a:t>
            </a:r>
            <a:r>
              <a:rPr lang="en-US" dirty="0" err="1" smtClean="0"/>
              <a:t>PharmD</a:t>
            </a:r>
            <a:r>
              <a:rPr lang="en-US" dirty="0" smtClean="0"/>
              <a:t>, BCOP</a:t>
            </a:r>
          </a:p>
          <a:p>
            <a:r>
              <a:rPr lang="en-US" dirty="0"/>
              <a:t>School of Pharmacy and </a:t>
            </a:r>
            <a:r>
              <a:rPr lang="en-US" dirty="0" smtClean="0"/>
              <a:t>Chemistry</a:t>
            </a:r>
          </a:p>
          <a:p>
            <a:r>
              <a:rPr lang="en-US" dirty="0" smtClean="0"/>
              <a:t>	s.nabhani@kingston.ac.uk</a:t>
            </a:r>
            <a:endParaRPr lang="en-US" dirty="0"/>
          </a:p>
          <a:p>
            <a:pPr eaLnBrk="1" hangingPunct="1"/>
            <a:r>
              <a:rPr lang="en-US" dirty="0"/>
              <a:t>	</a:t>
            </a:r>
            <a:r>
              <a:rPr lang="en-US" dirty="0" smtClean="0"/>
              <a:t>@</a:t>
            </a:r>
            <a:r>
              <a:rPr lang="en-US" dirty="0" err="1" smtClean="0"/>
              <a:t>shereenabhani</a:t>
            </a:r>
            <a:endParaRPr lang="en-US" dirty="0" smtClean="0"/>
          </a:p>
          <a:p>
            <a:pPr eaLnBrk="1" hangingPunct="1"/>
            <a:r>
              <a:rPr lang="en-US" dirty="0" smtClean="0"/>
              <a:t>Co-Authors: Ana Marques Gomes</a:t>
            </a:r>
          </a:p>
          <a:p>
            <a:pPr eaLnBrk="1" hangingPunct="1"/>
            <a:r>
              <a:rPr lang="en-US" dirty="0" smtClean="0"/>
              <a:t>	      Alefiyah Adamjee</a:t>
            </a:r>
          </a:p>
          <a:p>
            <a:pPr eaLnBrk="1" hangingPunct="1"/>
            <a:r>
              <a:rPr lang="en-US" dirty="0"/>
              <a:t>	 </a:t>
            </a:r>
            <a:r>
              <a:rPr lang="en-US" dirty="0" smtClean="0"/>
              <a:t>     Aqeel Bhatti</a:t>
            </a:r>
          </a:p>
          <a:p>
            <a:pPr eaLnBrk="1" hangingPunct="1"/>
            <a:r>
              <a:rPr lang="en-US" dirty="0"/>
              <a:t>	</a:t>
            </a:r>
            <a:r>
              <a:rPr lang="en-US" dirty="0" smtClean="0"/>
              <a:t>      Claire Merlehan</a:t>
            </a:r>
          </a:p>
          <a:p>
            <a:pPr eaLnBrk="1" hangingPunct="1"/>
            <a:r>
              <a:rPr lang="en-US" dirty="0"/>
              <a:t>	</a:t>
            </a:r>
            <a:r>
              <a:rPr lang="en-US" dirty="0" smtClean="0"/>
              <a:t>      Reem Kayyali</a:t>
            </a:r>
          </a:p>
          <a:p>
            <a:pPr eaLnBrk="1" hangingPunct="1"/>
            <a:r>
              <a:rPr lang="en-US" dirty="0"/>
              <a:t> </a:t>
            </a:r>
            <a:r>
              <a:rPr lang="en-US" dirty="0" smtClean="0"/>
              <a:t>   	      Gianpiero Calabrese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1648" y="4074046"/>
            <a:ext cx="293051" cy="16745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Method-Quantitative</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p:txBody>
          <a:bodyPr/>
          <a:lstStyle/>
          <a:p>
            <a:pPr>
              <a:buFont typeface="Arial" panose="020B0604020202020204" pitchFamily="34" charset="0"/>
              <a:buChar char="•"/>
            </a:pPr>
            <a:r>
              <a:rPr lang="en-GB" sz="2800" dirty="0" smtClean="0"/>
              <a:t>Questionnaire design</a:t>
            </a:r>
          </a:p>
          <a:p>
            <a:pPr lvl="1">
              <a:buFont typeface="Arial" panose="020B0604020202020204" pitchFamily="34" charset="0"/>
              <a:buChar char="•"/>
            </a:pPr>
            <a:r>
              <a:rPr lang="en-GB" sz="2800" dirty="0" smtClean="0"/>
              <a:t>Rationale</a:t>
            </a:r>
          </a:p>
          <a:p>
            <a:pPr>
              <a:buFont typeface="Arial" panose="020B0604020202020204" pitchFamily="34" charset="0"/>
              <a:buChar char="•"/>
            </a:pPr>
            <a:r>
              <a:rPr lang="en-GB" sz="2800" dirty="0" smtClean="0"/>
              <a:t>Questionnaire sections</a:t>
            </a:r>
          </a:p>
          <a:p>
            <a:pPr>
              <a:buFont typeface="Arial" panose="020B0604020202020204" pitchFamily="34" charset="0"/>
              <a:buChar char="•"/>
            </a:pPr>
            <a:r>
              <a:rPr lang="en-GB" sz="2800" dirty="0" smtClean="0"/>
              <a:t>Data entry and analysis</a:t>
            </a:r>
          </a:p>
          <a:p>
            <a:pPr lvl="1">
              <a:buFont typeface="Arial" panose="020B0604020202020204" pitchFamily="34" charset="0"/>
              <a:buChar char="•"/>
            </a:pPr>
            <a:r>
              <a:rPr lang="en-GB" sz="2800" dirty="0" smtClean="0"/>
              <a:t>SPSS</a:t>
            </a:r>
          </a:p>
          <a:p>
            <a:pPr lvl="1">
              <a:buFont typeface="Arial" panose="020B0604020202020204" pitchFamily="34" charset="0"/>
              <a:buChar char="•"/>
            </a:pPr>
            <a:r>
              <a:rPr lang="en-GB" sz="2800" dirty="0" smtClean="0"/>
              <a:t>Descriptive statistics</a:t>
            </a:r>
            <a:endParaRPr lang="en-GB" sz="2800" dirty="0"/>
          </a:p>
        </p:txBody>
      </p:sp>
    </p:spTree>
    <p:extLst>
      <p:ext uri="{BB962C8B-B14F-4D97-AF65-F5344CB8AC3E}">
        <p14:creationId xmlns:p14="http://schemas.microsoft.com/office/powerpoint/2010/main" val="2619939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Results-Interviews</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a:xfrm>
            <a:off x="1020170" y="3110208"/>
            <a:ext cx="7543800" cy="4402885"/>
          </a:xfrm>
        </p:spPr>
        <p:txBody>
          <a:bodyPr/>
          <a:lstStyle/>
          <a:p>
            <a:pPr>
              <a:buFont typeface="Arial" panose="020B0604020202020204" pitchFamily="34" charset="0"/>
              <a:buChar char="•"/>
            </a:pPr>
            <a:r>
              <a:rPr lang="en-GB" sz="2400" dirty="0" smtClean="0"/>
              <a:t>47 HCPs</a:t>
            </a:r>
          </a:p>
          <a:p>
            <a:pPr lvl="1">
              <a:buFont typeface="Arial" panose="020B0604020202020204" pitchFamily="34" charset="0"/>
              <a:buChar char="•"/>
            </a:pPr>
            <a:r>
              <a:rPr lang="en-GB" sz="2400" dirty="0" smtClean="0"/>
              <a:t>44 community pharmacists</a:t>
            </a:r>
          </a:p>
          <a:p>
            <a:pPr lvl="1">
              <a:buFont typeface="Arial" panose="020B0604020202020204" pitchFamily="34" charset="0"/>
              <a:buChar char="•"/>
            </a:pPr>
            <a:r>
              <a:rPr lang="en-GB" sz="2400" dirty="0" smtClean="0"/>
              <a:t>1 smoking cessation team manager</a:t>
            </a:r>
          </a:p>
          <a:p>
            <a:pPr lvl="1">
              <a:buFont typeface="Arial" panose="020B0604020202020204" pitchFamily="34" charset="0"/>
              <a:buChar char="•"/>
            </a:pPr>
            <a:r>
              <a:rPr lang="en-GB" sz="2400" dirty="0" smtClean="0"/>
              <a:t>2 local pharmaceutical committee members</a:t>
            </a:r>
          </a:p>
          <a:p>
            <a:pPr>
              <a:buFont typeface="Arial" panose="020B0604020202020204" pitchFamily="34" charset="0"/>
              <a:buChar char="•"/>
            </a:pPr>
            <a:r>
              <a:rPr lang="en-GB" sz="2400" dirty="0" smtClean="0"/>
              <a:t>Geographical spread</a:t>
            </a:r>
          </a:p>
          <a:p>
            <a:pPr lvl="1">
              <a:buFont typeface="Arial" panose="020B0604020202020204" pitchFamily="34" charset="0"/>
              <a:buChar char="•"/>
            </a:pPr>
            <a:r>
              <a:rPr lang="en-GB" sz="2400" dirty="0" smtClean="0"/>
              <a:t>Central/west London</a:t>
            </a:r>
          </a:p>
          <a:p>
            <a:pPr lvl="1">
              <a:buFont typeface="Arial" panose="020B0604020202020204" pitchFamily="34" charset="0"/>
              <a:buChar char="•"/>
            </a:pPr>
            <a:r>
              <a:rPr lang="en-GB" sz="2400" dirty="0" smtClean="0"/>
              <a:t>Middlesex</a:t>
            </a:r>
          </a:p>
          <a:p>
            <a:pPr lvl="1">
              <a:buFont typeface="Arial" panose="020B0604020202020204" pitchFamily="34" charset="0"/>
              <a:buChar char="•"/>
            </a:pPr>
            <a:r>
              <a:rPr lang="en-GB" sz="2400" dirty="0" smtClean="0"/>
              <a:t>Birmingham</a:t>
            </a:r>
          </a:p>
        </p:txBody>
      </p:sp>
    </p:spTree>
    <p:extLst>
      <p:ext uri="{BB962C8B-B14F-4D97-AF65-F5344CB8AC3E}">
        <p14:creationId xmlns:p14="http://schemas.microsoft.com/office/powerpoint/2010/main" val="1220785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Themes-Knowledge</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p:txBody>
          <a:bodyPr/>
          <a:lstStyle/>
          <a:p>
            <a:pPr>
              <a:buFont typeface="Arial" panose="020B0604020202020204" pitchFamily="34" charset="0"/>
              <a:buChar char="•"/>
            </a:pPr>
            <a:r>
              <a:rPr lang="en-GB" sz="2400" dirty="0" smtClean="0"/>
              <a:t>Gaps in knowledge relating</a:t>
            </a:r>
          </a:p>
          <a:p>
            <a:pPr lvl="1">
              <a:buFont typeface="Arial" panose="020B0604020202020204" pitchFamily="34" charset="0"/>
              <a:buChar char="•"/>
            </a:pPr>
            <a:r>
              <a:rPr lang="en-GB" sz="2400" dirty="0" smtClean="0"/>
              <a:t>Excipients </a:t>
            </a:r>
          </a:p>
          <a:p>
            <a:pPr lvl="1">
              <a:buFont typeface="Arial" panose="020B0604020202020204" pitchFamily="34" charset="0"/>
              <a:buChar char="•"/>
            </a:pPr>
            <a:r>
              <a:rPr lang="en-GB" sz="2400" dirty="0" smtClean="0"/>
              <a:t>Published literature</a:t>
            </a:r>
          </a:p>
          <a:p>
            <a:pPr lvl="1">
              <a:buFont typeface="Arial" panose="020B0604020202020204" pitchFamily="34" charset="0"/>
              <a:buChar char="•"/>
            </a:pPr>
            <a:r>
              <a:rPr lang="en-GB" sz="2400" dirty="0" smtClean="0"/>
              <a:t>Regulations </a:t>
            </a:r>
          </a:p>
          <a:p>
            <a:pPr lvl="1">
              <a:buFont typeface="Arial" panose="020B0604020202020204" pitchFamily="34" charset="0"/>
              <a:buChar char="•"/>
            </a:pPr>
            <a:r>
              <a:rPr lang="en-GB" sz="2400" dirty="0" smtClean="0"/>
              <a:t>Quality /Safe Handling</a:t>
            </a:r>
          </a:p>
          <a:p>
            <a:pPr>
              <a:buFont typeface="Arial" panose="020B0604020202020204" pitchFamily="34" charset="0"/>
              <a:buChar char="•"/>
            </a:pPr>
            <a:r>
              <a:rPr lang="en-GB" sz="2400" dirty="0" smtClean="0"/>
              <a:t>Passive approach-’Not much information is out there’</a:t>
            </a:r>
          </a:p>
          <a:p>
            <a:pPr>
              <a:buFont typeface="Arial" panose="020B0604020202020204" pitchFamily="34" charset="0"/>
              <a:buChar char="•"/>
            </a:pPr>
            <a:r>
              <a:rPr lang="en-GB" sz="2400" dirty="0" smtClean="0"/>
              <a:t>Over reliance on manufacturer provided information</a:t>
            </a:r>
          </a:p>
          <a:p>
            <a:pPr>
              <a:buFont typeface="Arial" panose="020B0604020202020204" pitchFamily="34" charset="0"/>
              <a:buChar char="•"/>
            </a:pPr>
            <a:endParaRPr lang="en-GB" dirty="0"/>
          </a:p>
          <a:p>
            <a:pPr>
              <a:buFont typeface="Arial" panose="020B0604020202020204" pitchFamily="34" charset="0"/>
              <a:buChar char="•"/>
            </a:pPr>
            <a:endParaRPr lang="en-GB" dirty="0" smtClean="0"/>
          </a:p>
          <a:p>
            <a:pPr lvl="1">
              <a:buFont typeface="Arial" panose="020B0604020202020204" pitchFamily="34" charset="0"/>
              <a:buChar char="•"/>
            </a:pPr>
            <a:endParaRPr lang="en-GB" dirty="0"/>
          </a:p>
        </p:txBody>
      </p:sp>
      <p:sp>
        <p:nvSpPr>
          <p:cNvPr id="5" name="Cloud Callout 4"/>
          <p:cNvSpPr/>
          <p:nvPr/>
        </p:nvSpPr>
        <p:spPr bwMode="auto">
          <a:xfrm>
            <a:off x="5205639" y="1317624"/>
            <a:ext cx="4257675" cy="2828925"/>
          </a:xfrm>
          <a:prstGeom prst="cloud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ea typeface="ＭＳ Ｐゴシック" pitchFamily="-64" charset="-128"/>
              </a:rPr>
              <a:t>I don’t</a:t>
            </a:r>
            <a:r>
              <a:rPr kumimoji="0" lang="en-GB" sz="2400" b="0" i="0" u="none" strike="noStrike" cap="none" normalizeH="0" dirty="0" smtClean="0">
                <a:ln>
                  <a:noFill/>
                </a:ln>
                <a:solidFill>
                  <a:schemeClr val="tx1"/>
                </a:solidFill>
                <a:effectLst/>
                <a:latin typeface="Arial" charset="0"/>
                <a:ea typeface="ＭＳ Ｐゴシック" pitchFamily="-64" charset="-128"/>
              </a:rPr>
              <a:t> know much about excipients, I haven’t paid too much attention</a:t>
            </a:r>
            <a:endParaRPr kumimoji="0" lang="en-GB" sz="2400" b="0" i="0" u="none" strike="noStrike" cap="none" normalizeH="0" baseline="0" dirty="0" smtClean="0">
              <a:ln>
                <a:noFill/>
              </a:ln>
              <a:solidFill>
                <a:schemeClr val="tx1"/>
              </a:solidFill>
              <a:effectLst/>
              <a:latin typeface="Arial" charset="0"/>
              <a:ea typeface="ＭＳ Ｐゴシック" pitchFamily="-64" charset="-128"/>
            </a:endParaRPr>
          </a:p>
        </p:txBody>
      </p:sp>
    </p:spTree>
    <p:extLst>
      <p:ext uri="{BB962C8B-B14F-4D97-AF65-F5344CB8AC3E}">
        <p14:creationId xmlns:p14="http://schemas.microsoft.com/office/powerpoint/2010/main" val="2571354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Themes-Knowledge</a:t>
            </a:r>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p:txBody>
          <a:bodyPr/>
          <a:lstStyle/>
          <a:p>
            <a:endParaRPr lang="en-GB" dirty="0"/>
          </a:p>
        </p:txBody>
      </p:sp>
      <p:sp>
        <p:nvSpPr>
          <p:cNvPr id="7" name="Cloud Callout 6"/>
          <p:cNvSpPr/>
          <p:nvPr/>
        </p:nvSpPr>
        <p:spPr bwMode="auto">
          <a:xfrm>
            <a:off x="5205639" y="1317624"/>
            <a:ext cx="4257675" cy="2828925"/>
          </a:xfrm>
          <a:prstGeom prst="cloud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smtClean="0"/>
              <a:t>I don’t </a:t>
            </a:r>
            <a:r>
              <a:rPr lang="en-GB" dirty="0" err="1" smtClean="0"/>
              <a:t>know..They</a:t>
            </a:r>
            <a:r>
              <a:rPr lang="en-GB" dirty="0" smtClean="0"/>
              <a:t> should be safe if they are out on the market</a:t>
            </a:r>
            <a:endParaRPr kumimoji="0" lang="en-GB" sz="2400" b="0" i="0" u="none" strike="noStrike" cap="none" normalizeH="0" baseline="0" dirty="0" smtClean="0">
              <a:ln>
                <a:noFill/>
              </a:ln>
              <a:solidFill>
                <a:schemeClr val="tx1"/>
              </a:solidFill>
              <a:effectLst/>
              <a:latin typeface="Arial" charset="0"/>
              <a:ea typeface="ＭＳ Ｐゴシック" pitchFamily="-64" charset="-128"/>
            </a:endParaRPr>
          </a:p>
        </p:txBody>
      </p:sp>
      <p:sp>
        <p:nvSpPr>
          <p:cNvPr id="6" name="Cloud Callout 5"/>
          <p:cNvSpPr/>
          <p:nvPr/>
        </p:nvSpPr>
        <p:spPr bwMode="auto">
          <a:xfrm>
            <a:off x="914399" y="2467429"/>
            <a:ext cx="3846287" cy="3570514"/>
          </a:xfrm>
          <a:prstGeom prst="cloud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GB" dirty="0">
                <a:latin typeface="Arial"/>
              </a:rPr>
              <a:t>Yes I would sell them </a:t>
            </a:r>
            <a:r>
              <a:rPr lang="en-GB" dirty="0" smtClean="0">
                <a:latin typeface="Arial"/>
              </a:rPr>
              <a:t>I'd </a:t>
            </a:r>
            <a:r>
              <a:rPr lang="en-GB" dirty="0">
                <a:latin typeface="Arial"/>
              </a:rPr>
              <a:t>just say to </a:t>
            </a:r>
            <a:r>
              <a:rPr lang="en-GB" dirty="0" smtClean="0">
                <a:latin typeface="Arial"/>
              </a:rPr>
              <a:t>the </a:t>
            </a:r>
            <a:r>
              <a:rPr lang="en-GB" dirty="0">
                <a:latin typeface="Arial"/>
              </a:rPr>
              <a:t>customer I didn't know </a:t>
            </a:r>
            <a:r>
              <a:rPr lang="en-GB" dirty="0" smtClean="0">
                <a:latin typeface="Arial"/>
              </a:rPr>
              <a:t>much </a:t>
            </a:r>
            <a:r>
              <a:rPr lang="en-GB" dirty="0">
                <a:latin typeface="Arial"/>
              </a:rPr>
              <a:t>about their </a:t>
            </a:r>
          </a:p>
          <a:p>
            <a:r>
              <a:rPr lang="en-GB" dirty="0">
                <a:latin typeface="Arial"/>
              </a:rPr>
              <a:t>safety or efficacy if they asked </a:t>
            </a:r>
            <a:endParaRPr lang="en-GB" dirty="0">
              <a:effectLst/>
              <a:latin typeface="Arial"/>
            </a:endParaRPr>
          </a:p>
        </p:txBody>
      </p:sp>
      <p:sp>
        <p:nvSpPr>
          <p:cNvPr id="8" name="Cloud Callout 7"/>
          <p:cNvSpPr/>
          <p:nvPr/>
        </p:nvSpPr>
        <p:spPr bwMode="auto">
          <a:xfrm>
            <a:off x="5205639" y="4397830"/>
            <a:ext cx="3546475" cy="2090056"/>
          </a:xfrm>
          <a:prstGeom prst="cloud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ea typeface="ＭＳ Ｐゴシック" pitchFamily="-64" charset="-128"/>
              </a:rPr>
              <a:t>Need online</a:t>
            </a:r>
            <a:r>
              <a:rPr kumimoji="0" lang="en-GB" sz="2400" b="0" i="0" u="none" strike="noStrike" cap="none" normalizeH="0" dirty="0" smtClean="0">
                <a:ln>
                  <a:noFill/>
                </a:ln>
                <a:solidFill>
                  <a:schemeClr val="tx1"/>
                </a:solidFill>
                <a:effectLst/>
                <a:latin typeface="Arial" charset="0"/>
                <a:ea typeface="ＭＳ Ｐゴシック" pitchFamily="-64" charset="-128"/>
              </a:rPr>
              <a:t> information packs..</a:t>
            </a:r>
            <a:endParaRPr kumimoji="0" lang="en-GB" sz="2400" b="0" i="0" u="none" strike="noStrike" cap="none" normalizeH="0" baseline="0" dirty="0" smtClean="0">
              <a:ln>
                <a:noFill/>
              </a:ln>
              <a:solidFill>
                <a:schemeClr val="tx1"/>
              </a:solidFill>
              <a:effectLst/>
              <a:latin typeface="Arial" charset="0"/>
              <a:ea typeface="ＭＳ Ｐゴシック" pitchFamily="-64" charset="-128"/>
            </a:endParaRPr>
          </a:p>
        </p:txBody>
      </p:sp>
    </p:spTree>
    <p:extLst>
      <p:ext uri="{BB962C8B-B14F-4D97-AF65-F5344CB8AC3E}">
        <p14:creationId xmlns:p14="http://schemas.microsoft.com/office/powerpoint/2010/main" val="2387646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Themes-Experience</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p:txBody>
          <a:bodyPr/>
          <a:lstStyle/>
          <a:p>
            <a:pPr>
              <a:buFont typeface="Arial" panose="020B0604020202020204" pitchFamily="34" charset="0"/>
              <a:buChar char="•"/>
            </a:pPr>
            <a:r>
              <a:rPr lang="en-GB" sz="2400" dirty="0"/>
              <a:t>36/43 pharmacies stock </a:t>
            </a:r>
            <a:endParaRPr lang="en-GB" sz="2400" dirty="0" smtClean="0"/>
          </a:p>
          <a:p>
            <a:pPr marL="0" indent="0"/>
            <a:r>
              <a:rPr lang="en-GB" sz="2400" dirty="0" smtClean="0"/>
              <a:t>E </a:t>
            </a:r>
            <a:r>
              <a:rPr lang="en-GB" sz="2400" dirty="0"/>
              <a:t>cigarettes</a:t>
            </a:r>
          </a:p>
          <a:p>
            <a:pPr>
              <a:buFont typeface="Arial" panose="020B0604020202020204" pitchFamily="34" charset="0"/>
              <a:buChar char="•"/>
            </a:pPr>
            <a:r>
              <a:rPr lang="en-GB" sz="2400" dirty="0"/>
              <a:t>Strong views in CPs not stocking them</a:t>
            </a:r>
          </a:p>
          <a:p>
            <a:pPr>
              <a:buFont typeface="Arial" panose="020B0604020202020204" pitchFamily="34" charset="0"/>
              <a:buChar char="•"/>
            </a:pPr>
            <a:r>
              <a:rPr lang="en-GB" sz="2400" dirty="0" smtClean="0"/>
              <a:t>Increased demand on CPs </a:t>
            </a:r>
          </a:p>
          <a:p>
            <a:pPr marL="0" indent="0"/>
            <a:r>
              <a:rPr lang="en-GB" sz="2400" dirty="0" smtClean="0"/>
              <a:t>to provide information/guidance</a:t>
            </a:r>
          </a:p>
          <a:p>
            <a:pPr lvl="1">
              <a:buFont typeface="Arial" panose="020B0604020202020204" pitchFamily="34" charset="0"/>
              <a:buChar char="•"/>
            </a:pPr>
            <a:r>
              <a:rPr lang="en-GB" sz="2400" dirty="0" smtClean="0"/>
              <a:t>None reported adverse events</a:t>
            </a:r>
          </a:p>
          <a:p>
            <a:pPr>
              <a:buFont typeface="Arial" panose="020B0604020202020204" pitchFamily="34" charset="0"/>
              <a:buChar char="•"/>
            </a:pPr>
            <a:r>
              <a:rPr lang="en-GB" sz="2400" dirty="0" smtClean="0"/>
              <a:t>Minimal product confidence</a:t>
            </a:r>
            <a:endParaRPr lang="en-GB" dirty="0"/>
          </a:p>
        </p:txBody>
      </p:sp>
      <p:sp>
        <p:nvSpPr>
          <p:cNvPr id="5" name="Cloud Callout 4"/>
          <p:cNvSpPr/>
          <p:nvPr/>
        </p:nvSpPr>
        <p:spPr bwMode="auto">
          <a:xfrm>
            <a:off x="5221967" y="1302431"/>
            <a:ext cx="4257675" cy="2427742"/>
          </a:xfrm>
          <a:prstGeom prst="cloud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GB" dirty="0" smtClean="0"/>
              <a:t>As a professional, I would never recommend them</a:t>
            </a:r>
            <a:endParaRPr kumimoji="0" lang="en-GB" sz="2400" b="0" i="0" u="none" strike="noStrike" cap="none" normalizeH="0" baseline="0" dirty="0" smtClean="0">
              <a:ln>
                <a:noFill/>
              </a:ln>
              <a:solidFill>
                <a:schemeClr val="tx1"/>
              </a:solidFill>
              <a:effectLst/>
              <a:latin typeface="Arial" charset="0"/>
              <a:ea typeface="ＭＳ Ｐゴシック" pitchFamily="-64" charset="-128"/>
            </a:endParaRPr>
          </a:p>
        </p:txBody>
      </p:sp>
      <p:sp>
        <p:nvSpPr>
          <p:cNvPr id="6" name="Cloud Callout 5"/>
          <p:cNvSpPr/>
          <p:nvPr/>
        </p:nvSpPr>
        <p:spPr bwMode="auto">
          <a:xfrm>
            <a:off x="6299200" y="4470400"/>
            <a:ext cx="2844800" cy="1991505"/>
          </a:xfrm>
          <a:prstGeom prst="cloud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ea typeface="ＭＳ Ｐゴシック" pitchFamily="-64" charset="-128"/>
              </a:rPr>
              <a:t>Would not recommend</a:t>
            </a:r>
            <a:r>
              <a:rPr kumimoji="0" lang="en-GB" sz="2400" b="0" i="0" u="none" strike="noStrike" cap="none" normalizeH="0" dirty="0" smtClean="0">
                <a:ln>
                  <a:noFill/>
                </a:ln>
                <a:solidFill>
                  <a:schemeClr val="tx1"/>
                </a:solidFill>
                <a:effectLst/>
                <a:latin typeface="Arial" charset="0"/>
                <a:ea typeface="ＭＳ Ｐゴシック" pitchFamily="-64" charset="-128"/>
              </a:rPr>
              <a:t> them</a:t>
            </a:r>
            <a:endParaRPr kumimoji="0" lang="en-GB" sz="2400" b="0" i="0" u="none" strike="noStrike" cap="none" normalizeH="0" baseline="0" dirty="0" smtClean="0">
              <a:ln>
                <a:noFill/>
              </a:ln>
              <a:solidFill>
                <a:schemeClr val="tx1"/>
              </a:solidFill>
              <a:effectLst/>
              <a:latin typeface="Arial" charset="0"/>
              <a:ea typeface="ＭＳ Ｐゴシック" pitchFamily="-64" charset="-128"/>
            </a:endParaRPr>
          </a:p>
        </p:txBody>
      </p:sp>
    </p:spTree>
    <p:extLst>
      <p:ext uri="{BB962C8B-B14F-4D97-AF65-F5344CB8AC3E}">
        <p14:creationId xmlns:p14="http://schemas.microsoft.com/office/powerpoint/2010/main" val="40310942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Themes-Potential Use</a:t>
            </a:r>
            <a:endParaRPr lang="en-GB" dirty="0"/>
          </a:p>
        </p:txBody>
      </p:sp>
      <p:sp>
        <p:nvSpPr>
          <p:cNvPr id="3" name="Text Placeholder 2"/>
          <p:cNvSpPr>
            <a:spLocks noGrp="1"/>
          </p:cNvSpPr>
          <p:nvPr>
            <p:ph type="body" sz="quarter" idx="10"/>
          </p:nvPr>
        </p:nvSpPr>
        <p:spPr/>
        <p:txBody>
          <a:bodyPr/>
          <a:lstStyle/>
          <a:p>
            <a:endParaRPr lang="en-GB" dirty="0"/>
          </a:p>
        </p:txBody>
      </p:sp>
      <p:sp>
        <p:nvSpPr>
          <p:cNvPr id="4" name="Content Placeholder 3"/>
          <p:cNvSpPr>
            <a:spLocks noGrp="1"/>
          </p:cNvSpPr>
          <p:nvPr>
            <p:ph idx="1"/>
          </p:nvPr>
        </p:nvSpPr>
        <p:spPr/>
        <p:txBody>
          <a:bodyPr/>
          <a:lstStyle/>
          <a:p>
            <a:pPr>
              <a:buFont typeface="Arial" panose="020B0604020202020204" pitchFamily="34" charset="0"/>
              <a:buChar char="•"/>
            </a:pPr>
            <a:r>
              <a:rPr lang="en-GB" sz="2400" dirty="0" smtClean="0"/>
              <a:t>Positive user feedback</a:t>
            </a:r>
          </a:p>
          <a:p>
            <a:pPr lvl="1">
              <a:buFont typeface="Arial" panose="020B0604020202020204" pitchFamily="34" charset="0"/>
              <a:buChar char="•"/>
            </a:pPr>
            <a:r>
              <a:rPr lang="en-GB" sz="2400" dirty="0"/>
              <a:t>Positive views on efficacy compared to NRTs</a:t>
            </a:r>
          </a:p>
          <a:p>
            <a:pPr>
              <a:buFont typeface="Arial" panose="020B0604020202020204" pitchFamily="34" charset="0"/>
              <a:buChar char="•"/>
            </a:pPr>
            <a:r>
              <a:rPr lang="en-GB" sz="2400" dirty="0" smtClean="0"/>
              <a:t>Using purchases to identify potential patients for smoking cessation service</a:t>
            </a:r>
          </a:p>
          <a:p>
            <a:pPr>
              <a:buFont typeface="Arial" panose="020B0604020202020204" pitchFamily="34" charset="0"/>
              <a:buChar char="•"/>
            </a:pPr>
            <a:r>
              <a:rPr lang="en-GB" sz="2400" dirty="0" smtClean="0"/>
              <a:t>Commissioning LPC members</a:t>
            </a:r>
          </a:p>
          <a:p>
            <a:pPr lvl="1">
              <a:buFont typeface="Arial" panose="020B0604020202020204" pitchFamily="34" charset="0"/>
              <a:buChar char="•"/>
            </a:pPr>
            <a:r>
              <a:rPr lang="en-GB" sz="2400" dirty="0" smtClean="0"/>
              <a:t>categorical</a:t>
            </a:r>
            <a:endParaRPr lang="en-GB" sz="2400" dirty="0"/>
          </a:p>
        </p:txBody>
      </p:sp>
    </p:spTree>
    <p:extLst>
      <p:ext uri="{BB962C8B-B14F-4D97-AF65-F5344CB8AC3E}">
        <p14:creationId xmlns:p14="http://schemas.microsoft.com/office/powerpoint/2010/main" val="851201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Results-Physician Survey</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a:xfrm>
            <a:off x="1113971" y="2931886"/>
            <a:ext cx="7543800" cy="3323771"/>
          </a:xfrm>
        </p:spPr>
        <p:txBody>
          <a:bodyPr/>
          <a:lstStyle/>
          <a:p>
            <a:pPr>
              <a:buFont typeface="Arial" panose="020B0604020202020204" pitchFamily="34" charset="0"/>
              <a:buChar char="•"/>
            </a:pPr>
            <a:r>
              <a:rPr lang="en-GB" sz="2400" dirty="0" smtClean="0"/>
              <a:t>Online survey</a:t>
            </a:r>
          </a:p>
          <a:p>
            <a:pPr>
              <a:buFont typeface="Arial" panose="020B0604020202020204" pitchFamily="34" charset="0"/>
              <a:buChar char="•"/>
            </a:pPr>
            <a:r>
              <a:rPr lang="en-GB" sz="2400" dirty="0" smtClean="0"/>
              <a:t>22 responses</a:t>
            </a:r>
          </a:p>
        </p:txBody>
      </p:sp>
    </p:spTree>
    <p:extLst>
      <p:ext uri="{BB962C8B-B14F-4D97-AF65-F5344CB8AC3E}">
        <p14:creationId xmlns:p14="http://schemas.microsoft.com/office/powerpoint/2010/main" val="32077078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Experience</a:t>
            </a:r>
            <a:endParaRPr lang="en-GB" dirty="0"/>
          </a:p>
        </p:txBody>
      </p:sp>
      <p:sp>
        <p:nvSpPr>
          <p:cNvPr id="3" name="Text Placeholder 2"/>
          <p:cNvSpPr>
            <a:spLocks noGrp="1"/>
          </p:cNvSpPr>
          <p:nvPr>
            <p:ph type="body" sz="quarter" idx="10"/>
          </p:nvPr>
        </p:nvSpPr>
        <p:spPr/>
        <p:txBody>
          <a:bodyPr/>
          <a:lstStyle/>
          <a:p>
            <a:endParaRPr lang="en-GB"/>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90171" y="2670629"/>
            <a:ext cx="7257143" cy="3925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9817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Experience</a:t>
            </a:r>
            <a:endParaRPr lang="en-GB" dirty="0"/>
          </a:p>
        </p:txBody>
      </p:sp>
      <p:sp>
        <p:nvSpPr>
          <p:cNvPr id="3" name="Text Placeholder 2"/>
          <p:cNvSpPr>
            <a:spLocks noGrp="1"/>
          </p:cNvSpPr>
          <p:nvPr>
            <p:ph type="body" sz="quarter" idx="10"/>
          </p:nvPr>
        </p:nvSpPr>
        <p:spPr/>
        <p:txBody>
          <a:bodyPr/>
          <a:lstStyle/>
          <a:p>
            <a:endParaRPr lang="en-GB"/>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1086" y="2540000"/>
            <a:ext cx="6415314" cy="3570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4114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Experience</a:t>
            </a:r>
            <a:endParaRPr lang="en-GB" dirty="0"/>
          </a:p>
        </p:txBody>
      </p:sp>
      <p:sp>
        <p:nvSpPr>
          <p:cNvPr id="3" name="Text Placeholder 2"/>
          <p:cNvSpPr>
            <a:spLocks noGrp="1"/>
          </p:cNvSpPr>
          <p:nvPr>
            <p:ph type="body" sz="quarter" idx="10"/>
          </p:nvPr>
        </p:nvSpPr>
        <p:spPr/>
        <p:txBody>
          <a:bodyPr/>
          <a:lstStyle/>
          <a:p>
            <a:r>
              <a:rPr lang="en-GB" sz="1800" dirty="0" smtClean="0">
                <a:solidFill>
                  <a:schemeClr val="tx2"/>
                </a:solidFill>
              </a:rPr>
              <a:t>How often have you recommended them in the past?</a:t>
            </a:r>
            <a:endParaRPr lang="en-GB" sz="1800" dirty="0">
              <a:solidFill>
                <a:schemeClr val="tx2"/>
              </a:solidFill>
            </a:endParaRPr>
          </a:p>
        </p:txBody>
      </p:sp>
      <p:pic>
        <p:nvPicPr>
          <p:cNvPr id="5" name="Content Placeholder 4"/>
          <p:cNvPicPr>
            <a:picLocks noGrp="1"/>
          </p:cNvPicPr>
          <p:nvPr>
            <p:ph idx="1"/>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901371" y="3112180"/>
            <a:ext cx="5733143" cy="3477306"/>
          </a:xfrm>
          <a:prstGeom prst="rect">
            <a:avLst/>
          </a:prstGeom>
          <a:noFill/>
          <a:ln>
            <a:noFill/>
          </a:ln>
        </p:spPr>
      </p:pic>
    </p:spTree>
    <p:extLst>
      <p:ext uri="{BB962C8B-B14F-4D97-AF65-F5344CB8AC3E}">
        <p14:creationId xmlns:p14="http://schemas.microsoft.com/office/powerpoint/2010/main" val="1071163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p:txBody>
          <a:bodyPr/>
          <a:lstStyle/>
          <a:p>
            <a:pPr>
              <a:buFont typeface="Arial" panose="020B0604020202020204" pitchFamily="34" charset="0"/>
              <a:buChar char="•"/>
            </a:pPr>
            <a:r>
              <a:rPr lang="en-GB" sz="2400" dirty="0" smtClean="0"/>
              <a:t>Increased popularity</a:t>
            </a:r>
          </a:p>
          <a:p>
            <a:pPr>
              <a:buFont typeface="Arial" panose="020B0604020202020204" pitchFamily="34" charset="0"/>
              <a:buChar char="•"/>
            </a:pPr>
            <a:r>
              <a:rPr lang="en-GB" sz="2400" dirty="0" smtClean="0"/>
              <a:t>2.6 million users in the UK</a:t>
            </a:r>
          </a:p>
          <a:p>
            <a:pPr lvl="1">
              <a:buFont typeface="Arial" panose="020B0604020202020204" pitchFamily="34" charset="0"/>
              <a:buChar char="•"/>
            </a:pPr>
            <a:r>
              <a:rPr lang="en-GB" sz="2400" dirty="0" smtClean="0"/>
              <a:t>2/5 ex-smokers</a:t>
            </a:r>
          </a:p>
          <a:p>
            <a:pPr lvl="1">
              <a:buFont typeface="Arial" panose="020B0604020202020204" pitchFamily="34" charset="0"/>
              <a:buChar char="•"/>
            </a:pPr>
            <a:r>
              <a:rPr lang="en-GB" sz="2400" dirty="0" smtClean="0"/>
              <a:t>3/5 current smokers</a:t>
            </a:r>
          </a:p>
          <a:p>
            <a:pPr>
              <a:buFont typeface="Arial" panose="020B0604020202020204" pitchFamily="34" charset="0"/>
              <a:buChar char="•"/>
            </a:pPr>
            <a:r>
              <a:rPr lang="en-GB" sz="2400" dirty="0" smtClean="0"/>
              <a:t>Reasons</a:t>
            </a:r>
          </a:p>
          <a:p>
            <a:pPr lvl="1">
              <a:buFont typeface="Arial" panose="020B0604020202020204" pitchFamily="34" charset="0"/>
              <a:buChar char="•"/>
            </a:pPr>
            <a:r>
              <a:rPr lang="en-GB" sz="2400" dirty="0" smtClean="0"/>
              <a:t>Smoking cessation</a:t>
            </a:r>
          </a:p>
          <a:p>
            <a:pPr lvl="1">
              <a:buFont typeface="Arial" panose="020B0604020202020204" pitchFamily="34" charset="0"/>
              <a:buChar char="•"/>
            </a:pPr>
            <a:r>
              <a:rPr lang="en-GB" sz="2400" dirty="0" smtClean="0"/>
              <a:t>Smoking reduction</a:t>
            </a:r>
          </a:p>
          <a:p>
            <a:pPr>
              <a:buFont typeface="Arial" panose="020B0604020202020204" pitchFamily="34" charset="0"/>
              <a:buChar char="•"/>
            </a:pPr>
            <a:endParaRPr lang="en-GB" dirty="0"/>
          </a:p>
        </p:txBody>
      </p:sp>
      <p:sp>
        <p:nvSpPr>
          <p:cNvPr id="5" name="TextBox 4"/>
          <p:cNvSpPr txBox="1"/>
          <p:nvPr/>
        </p:nvSpPr>
        <p:spPr>
          <a:xfrm>
            <a:off x="6604000" y="6261241"/>
            <a:ext cx="1632050" cy="338554"/>
          </a:xfrm>
          <a:prstGeom prst="rect">
            <a:avLst/>
          </a:prstGeom>
          <a:noFill/>
        </p:spPr>
        <p:txBody>
          <a:bodyPr wrap="none" rtlCol="0">
            <a:spAutoFit/>
          </a:bodyPr>
          <a:lstStyle/>
          <a:p>
            <a:r>
              <a:rPr lang="en-GB" sz="1600" i="1" dirty="0" smtClean="0"/>
              <a:t>www.ash.org.uk</a:t>
            </a:r>
            <a:endParaRPr lang="en-GB" sz="1600" i="1" dirty="0"/>
          </a:p>
        </p:txBody>
      </p:sp>
    </p:spTree>
    <p:extLst>
      <p:ext uri="{BB962C8B-B14F-4D97-AF65-F5344CB8AC3E}">
        <p14:creationId xmlns:p14="http://schemas.microsoft.com/office/powerpoint/2010/main" val="745735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Physician Survey</a:t>
            </a:r>
            <a:endParaRPr lang="en-GB" dirty="0"/>
          </a:p>
        </p:txBody>
      </p:sp>
      <p:sp>
        <p:nvSpPr>
          <p:cNvPr id="3" name="Text Placeholder 2"/>
          <p:cNvSpPr>
            <a:spLocks noGrp="1"/>
          </p:cNvSpPr>
          <p:nvPr>
            <p:ph type="body" sz="quarter" idx="10"/>
          </p:nvPr>
        </p:nvSpPr>
        <p:spPr/>
        <p:txBody>
          <a:bodyPr/>
          <a:lstStyle/>
          <a:p>
            <a:r>
              <a:rPr lang="en-GB" dirty="0" smtClean="0">
                <a:solidFill>
                  <a:schemeClr val="tx2"/>
                </a:solidFill>
              </a:rPr>
              <a:t>Would you be willing to prescribe/recommend them?</a:t>
            </a:r>
            <a:endParaRPr lang="en-GB" dirty="0">
              <a:solidFill>
                <a:schemeClr val="tx2"/>
              </a:solidFill>
            </a:endParaRPr>
          </a:p>
        </p:txBody>
      </p:sp>
      <p:pic>
        <p:nvPicPr>
          <p:cNvPr id="5" name="Content Placeholder 4"/>
          <p:cNvPicPr>
            <a:picLocks noGrp="1"/>
          </p:cNvPicPr>
          <p:nvPr>
            <p:ph idx="1"/>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656114" y="3068638"/>
            <a:ext cx="4572000" cy="3352800"/>
          </a:xfrm>
          <a:prstGeom prst="rect">
            <a:avLst/>
          </a:prstGeom>
          <a:noFill/>
          <a:ln>
            <a:noFill/>
          </a:ln>
        </p:spPr>
      </p:pic>
    </p:spTree>
    <p:extLst>
      <p:ext uri="{BB962C8B-B14F-4D97-AF65-F5344CB8AC3E}">
        <p14:creationId xmlns:p14="http://schemas.microsoft.com/office/powerpoint/2010/main" val="1919570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Experience</a:t>
            </a:r>
            <a:endParaRPr lang="en-GB" dirty="0"/>
          </a:p>
        </p:txBody>
      </p:sp>
      <p:sp>
        <p:nvSpPr>
          <p:cNvPr id="3" name="Text Placeholder 2"/>
          <p:cNvSpPr>
            <a:spLocks noGrp="1"/>
          </p:cNvSpPr>
          <p:nvPr>
            <p:ph type="body" sz="quarter" idx="10"/>
          </p:nvPr>
        </p:nvSpPr>
        <p:spPr/>
        <p:txBody>
          <a:bodyPr/>
          <a:lstStyle/>
          <a:p>
            <a:endParaRPr lang="en-GB"/>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2902857"/>
            <a:ext cx="5907314" cy="3468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8232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Knowledge</a:t>
            </a:r>
            <a:endParaRPr lang="en-GB" dirty="0"/>
          </a:p>
        </p:txBody>
      </p:sp>
      <p:sp>
        <p:nvSpPr>
          <p:cNvPr id="3" name="Text Placeholder 2"/>
          <p:cNvSpPr>
            <a:spLocks noGrp="1"/>
          </p:cNvSpPr>
          <p:nvPr>
            <p:ph type="body" sz="quarter" idx="10"/>
          </p:nvPr>
        </p:nvSpPr>
        <p:spPr/>
        <p:txBody>
          <a:bodyPr/>
          <a:lstStyle/>
          <a:p>
            <a:endParaRPr lang="en-GB"/>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09487" y="2656114"/>
            <a:ext cx="6168570" cy="3526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56046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Perceptions</a:t>
            </a:r>
            <a:endParaRPr lang="en-GB" dirty="0"/>
          </a:p>
        </p:txBody>
      </p:sp>
      <p:sp>
        <p:nvSpPr>
          <p:cNvPr id="3" name="Text Placeholder 2"/>
          <p:cNvSpPr>
            <a:spLocks noGrp="1"/>
          </p:cNvSpPr>
          <p:nvPr>
            <p:ph type="body" sz="quarter" idx="10"/>
          </p:nvPr>
        </p:nvSpPr>
        <p:spPr/>
        <p:txBody>
          <a:bodyPr/>
          <a:lstStyle/>
          <a:p>
            <a:r>
              <a:rPr lang="en-GB" dirty="0" smtClean="0">
                <a:solidFill>
                  <a:schemeClr val="tx2"/>
                </a:solidFill>
              </a:rPr>
              <a:t>How do they  compare against traditional NRTs? </a:t>
            </a:r>
            <a:endParaRPr lang="en-GB" dirty="0">
              <a:solidFill>
                <a:schemeClr val="tx2"/>
              </a:solidFill>
            </a:endParaRPr>
          </a:p>
        </p:txBody>
      </p:sp>
      <p:pic>
        <p:nvPicPr>
          <p:cNvPr id="5" name="Content Placeholder 4"/>
          <p:cNvPicPr>
            <a:picLocks noGrp="1"/>
          </p:cNvPicPr>
          <p:nvPr>
            <p:ph idx="1"/>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83658" y="3170239"/>
            <a:ext cx="6154056" cy="3506332"/>
          </a:xfrm>
          <a:prstGeom prst="rect">
            <a:avLst/>
          </a:prstGeom>
          <a:noFill/>
          <a:ln>
            <a:noFill/>
          </a:ln>
        </p:spPr>
      </p:pic>
    </p:spTree>
    <p:extLst>
      <p:ext uri="{BB962C8B-B14F-4D97-AF65-F5344CB8AC3E}">
        <p14:creationId xmlns:p14="http://schemas.microsoft.com/office/powerpoint/2010/main" val="22070201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Perceptions</a:t>
            </a:r>
            <a:endParaRPr lang="en-GB" dirty="0"/>
          </a:p>
        </p:txBody>
      </p:sp>
      <p:sp>
        <p:nvSpPr>
          <p:cNvPr id="3" name="Text Placeholder 2"/>
          <p:cNvSpPr>
            <a:spLocks noGrp="1"/>
          </p:cNvSpPr>
          <p:nvPr>
            <p:ph type="body" sz="quarter" idx="10"/>
          </p:nvPr>
        </p:nvSpPr>
        <p:spPr/>
        <p:txBody>
          <a:bodyPr/>
          <a:lstStyle/>
          <a:p>
            <a:endParaRPr lang="en-GB"/>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07771" y="2989943"/>
            <a:ext cx="5457372" cy="3120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07460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p:txBody>
          <a:bodyPr/>
          <a:lstStyle/>
          <a:p>
            <a:endParaRPr lang="en-GB" dirty="0"/>
          </a:p>
        </p:txBody>
      </p:sp>
      <p:sp>
        <p:nvSpPr>
          <p:cNvPr id="5" name="Cloud Callout 4"/>
          <p:cNvSpPr/>
          <p:nvPr/>
        </p:nvSpPr>
        <p:spPr bwMode="auto">
          <a:xfrm>
            <a:off x="174171" y="624115"/>
            <a:ext cx="5602515" cy="3280228"/>
          </a:xfrm>
          <a:prstGeom prst="cloud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GB" dirty="0" smtClean="0"/>
              <a:t>…am </a:t>
            </a:r>
            <a:r>
              <a:rPr lang="en-GB" dirty="0"/>
              <a:t>aware the official advice currently is not to recommend them for smoking </a:t>
            </a:r>
            <a:r>
              <a:rPr lang="en-GB" dirty="0" smtClean="0"/>
              <a:t>cessation... It’s hard to know what </a:t>
            </a:r>
            <a:r>
              <a:rPr lang="en-GB" dirty="0"/>
              <a:t>to advise currently!</a:t>
            </a:r>
            <a:endParaRPr kumimoji="0" lang="en-GB" sz="2400" b="0" i="0" u="none" strike="noStrike" cap="none" normalizeH="0" baseline="0" dirty="0" smtClean="0">
              <a:ln>
                <a:noFill/>
              </a:ln>
              <a:solidFill>
                <a:schemeClr val="tx1"/>
              </a:solidFill>
              <a:effectLst/>
              <a:latin typeface="Arial" charset="0"/>
              <a:ea typeface="ＭＳ Ｐゴシック" pitchFamily="-64" charset="-128"/>
            </a:endParaRPr>
          </a:p>
        </p:txBody>
      </p:sp>
      <p:sp>
        <p:nvSpPr>
          <p:cNvPr id="6" name="Cloud Callout 5"/>
          <p:cNvSpPr/>
          <p:nvPr/>
        </p:nvSpPr>
        <p:spPr bwMode="auto">
          <a:xfrm>
            <a:off x="3744687" y="3077028"/>
            <a:ext cx="5036456" cy="3439885"/>
          </a:xfrm>
          <a:prstGeom prst="cloudCallou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GB" dirty="0"/>
              <a:t>We do not have formal guidance on e cigs as smoking cessation aids but in my mind they are safer </a:t>
            </a:r>
            <a:r>
              <a:rPr lang="en-GB" dirty="0" smtClean="0"/>
              <a:t>but </a:t>
            </a:r>
            <a:r>
              <a:rPr lang="en-GB" dirty="0"/>
              <a:t>some literature would be useful</a:t>
            </a:r>
            <a:endParaRPr kumimoji="0" lang="en-GB" sz="2400" b="0" i="0" u="none" strike="noStrike" cap="none" normalizeH="0" baseline="0" dirty="0" smtClean="0">
              <a:ln>
                <a:noFill/>
              </a:ln>
              <a:solidFill>
                <a:schemeClr val="tx1"/>
              </a:solidFill>
              <a:effectLst/>
              <a:latin typeface="Arial" charset="0"/>
              <a:ea typeface="ＭＳ Ｐゴシック" pitchFamily="-64" charset="-128"/>
            </a:endParaRPr>
          </a:p>
        </p:txBody>
      </p:sp>
    </p:spTree>
    <p:extLst>
      <p:ext uri="{BB962C8B-B14F-4D97-AF65-F5344CB8AC3E}">
        <p14:creationId xmlns:p14="http://schemas.microsoft.com/office/powerpoint/2010/main" val="3530010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p:txBody>
          <a:bodyPr/>
          <a:lstStyle/>
          <a:p>
            <a:pPr>
              <a:buFont typeface="Arial" panose="020B0604020202020204" pitchFamily="34" charset="0"/>
              <a:buChar char="•"/>
            </a:pPr>
            <a:r>
              <a:rPr lang="en-GB" sz="2400" dirty="0" smtClean="0"/>
              <a:t>Physician vs pharmacist approach</a:t>
            </a:r>
          </a:p>
          <a:p>
            <a:pPr>
              <a:buFont typeface="Arial" panose="020B0604020202020204" pitchFamily="34" charset="0"/>
              <a:buChar char="•"/>
            </a:pPr>
            <a:r>
              <a:rPr lang="en-GB" sz="2400" dirty="0" smtClean="0"/>
              <a:t>HCPs need support/guidance</a:t>
            </a:r>
          </a:p>
          <a:p>
            <a:pPr lvl="1">
              <a:buFont typeface="Arial" panose="020B0604020202020204" pitchFamily="34" charset="0"/>
              <a:buChar char="•"/>
            </a:pPr>
            <a:r>
              <a:rPr lang="en-GB" sz="2400" dirty="0" smtClean="0"/>
              <a:t>Gaps in Knowledge</a:t>
            </a:r>
          </a:p>
          <a:p>
            <a:pPr lvl="1">
              <a:buFont typeface="Arial" panose="020B0604020202020204" pitchFamily="34" charset="0"/>
              <a:buChar char="•"/>
            </a:pPr>
            <a:r>
              <a:rPr lang="en-GB" sz="2400" dirty="0" smtClean="0"/>
              <a:t>Enquiries </a:t>
            </a:r>
            <a:r>
              <a:rPr lang="en-GB" sz="2400" smtClean="0"/>
              <a:t>from </a:t>
            </a:r>
            <a:r>
              <a:rPr lang="en-GB" sz="2400" smtClean="0"/>
              <a:t>users/patients</a:t>
            </a:r>
            <a:endParaRPr lang="en-GB" sz="2400" dirty="0" smtClean="0"/>
          </a:p>
          <a:p>
            <a:pPr marL="533400" lvl="1" indent="0">
              <a:buNone/>
            </a:pPr>
            <a:endParaRPr lang="en-GB" sz="2400" dirty="0" smtClean="0"/>
          </a:p>
        </p:txBody>
      </p:sp>
    </p:spTree>
    <p:extLst>
      <p:ext uri="{BB962C8B-B14F-4D97-AF65-F5344CB8AC3E}">
        <p14:creationId xmlns:p14="http://schemas.microsoft.com/office/powerpoint/2010/main" val="15223269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99457" y="2681514"/>
            <a:ext cx="7543800" cy="1143000"/>
          </a:xfrm>
        </p:spPr>
        <p:txBody>
          <a:bodyPr/>
          <a:lstStyle/>
          <a:p>
            <a:pPr algn="ctr"/>
            <a:r>
              <a:rPr lang="en-GB" dirty="0" smtClean="0"/>
              <a:t>Thank you</a:t>
            </a:r>
            <a:br>
              <a:rPr lang="en-GB" dirty="0" smtClean="0"/>
            </a:br>
            <a:r>
              <a:rPr lang="en-GB" dirty="0" smtClean="0"/>
              <a:t/>
            </a:r>
            <a:br>
              <a:rPr lang="en-GB" dirty="0" smtClean="0"/>
            </a:br>
            <a:r>
              <a:rPr lang="en-GB" sz="2400" dirty="0" smtClean="0"/>
              <a:t>s.nabhani@kingston.ac.uk</a:t>
            </a:r>
            <a:endParaRPr lang="en-GB" sz="2400" dirty="0"/>
          </a:p>
        </p:txBody>
      </p:sp>
    </p:spTree>
    <p:extLst>
      <p:ext uri="{BB962C8B-B14F-4D97-AF65-F5344CB8AC3E}">
        <p14:creationId xmlns:p14="http://schemas.microsoft.com/office/powerpoint/2010/main" val="2365622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Regulation Status</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a:xfrm>
            <a:off x="1128485" y="2648350"/>
            <a:ext cx="7543800" cy="3679879"/>
          </a:xfrm>
        </p:spPr>
        <p:txBody>
          <a:bodyPr/>
          <a:lstStyle/>
          <a:p>
            <a:pPr>
              <a:buFont typeface="Arial" panose="020B0604020202020204" pitchFamily="34" charset="0"/>
              <a:buChar char="•"/>
            </a:pPr>
            <a:r>
              <a:rPr lang="en-GB" sz="2000" dirty="0"/>
              <a:t>Currently electronic </a:t>
            </a:r>
            <a:r>
              <a:rPr lang="en-GB" sz="2000" dirty="0" smtClean="0"/>
              <a:t>cigarettes</a:t>
            </a:r>
          </a:p>
          <a:p>
            <a:pPr lvl="1">
              <a:buFont typeface="Arial" panose="020B0604020202020204" pitchFamily="34" charset="0"/>
              <a:buChar char="•"/>
            </a:pPr>
            <a:r>
              <a:rPr lang="en-GB" sz="2000" dirty="0" smtClean="0"/>
              <a:t>only </a:t>
            </a:r>
            <a:r>
              <a:rPr lang="en-GB" sz="2000" dirty="0"/>
              <a:t>covered by consumer product regulation</a:t>
            </a:r>
            <a:r>
              <a:rPr lang="en-GB" sz="2000" dirty="0" smtClean="0"/>
              <a:t>.</a:t>
            </a:r>
          </a:p>
          <a:p>
            <a:pPr>
              <a:buFont typeface="Arial" panose="020B0604020202020204" pitchFamily="34" charset="0"/>
              <a:buChar char="•"/>
            </a:pPr>
            <a:r>
              <a:rPr lang="en-GB" sz="2000" dirty="0" smtClean="0"/>
              <a:t> </a:t>
            </a:r>
            <a:r>
              <a:rPr lang="en-GB" sz="2000" dirty="0"/>
              <a:t>From the middle of </a:t>
            </a:r>
            <a:r>
              <a:rPr lang="en-GB" sz="2000" dirty="0" smtClean="0"/>
              <a:t>2016</a:t>
            </a:r>
          </a:p>
          <a:p>
            <a:pPr lvl="1">
              <a:buFont typeface="Arial" panose="020B0604020202020204" pitchFamily="34" charset="0"/>
              <a:buChar char="•"/>
            </a:pPr>
            <a:r>
              <a:rPr lang="en-GB" sz="2000" dirty="0" smtClean="0"/>
              <a:t>the </a:t>
            </a:r>
            <a:r>
              <a:rPr lang="en-GB" sz="2000" dirty="0"/>
              <a:t>revised EU Tobacco Products Directive</a:t>
            </a:r>
            <a:r>
              <a:rPr lang="en-GB" sz="2000" dirty="0" smtClean="0"/>
              <a:t>,</a:t>
            </a:r>
          </a:p>
          <a:p>
            <a:pPr lvl="2">
              <a:buFont typeface="Arial" panose="020B0604020202020204" pitchFamily="34" charset="0"/>
              <a:buChar char="•"/>
            </a:pPr>
            <a:r>
              <a:rPr lang="en-GB" sz="2000" dirty="0" smtClean="0">
                <a:solidFill>
                  <a:srgbClr val="000000"/>
                </a:solidFill>
              </a:rPr>
              <a:t>Health </a:t>
            </a:r>
            <a:r>
              <a:rPr lang="en-GB" sz="2000" dirty="0">
                <a:solidFill>
                  <a:srgbClr val="000000"/>
                </a:solidFill>
              </a:rPr>
              <a:t>warnings</a:t>
            </a:r>
          </a:p>
          <a:p>
            <a:pPr lvl="2">
              <a:buFont typeface="Arial" panose="020B0604020202020204" pitchFamily="34" charset="0"/>
              <a:buChar char="•"/>
            </a:pPr>
            <a:r>
              <a:rPr lang="en-GB" sz="2000" dirty="0">
                <a:solidFill>
                  <a:srgbClr val="000000"/>
                </a:solidFill>
              </a:rPr>
              <a:t>Cannot advertise health benefit</a:t>
            </a:r>
          </a:p>
          <a:p>
            <a:pPr lvl="2">
              <a:buFont typeface="Arial" panose="020B0604020202020204" pitchFamily="34" charset="0"/>
              <a:buChar char="•"/>
            </a:pPr>
            <a:r>
              <a:rPr lang="en-GB" sz="2000" dirty="0">
                <a:solidFill>
                  <a:srgbClr val="000000"/>
                </a:solidFill>
              </a:rPr>
              <a:t>Nicotine concentration</a:t>
            </a:r>
          </a:p>
          <a:p>
            <a:pPr lvl="2">
              <a:buFont typeface="Arial" panose="020B0604020202020204" pitchFamily="34" charset="0"/>
              <a:buChar char="•"/>
            </a:pPr>
            <a:r>
              <a:rPr lang="en-GB" sz="2000" dirty="0">
                <a:solidFill>
                  <a:srgbClr val="000000"/>
                </a:solidFill>
              </a:rPr>
              <a:t>Purity standards should be met</a:t>
            </a:r>
          </a:p>
          <a:p>
            <a:pPr lvl="1">
              <a:buFont typeface="Arial" panose="020B0604020202020204" pitchFamily="34" charset="0"/>
              <a:buChar char="•"/>
            </a:pPr>
            <a:r>
              <a:rPr lang="en-GB" sz="2000" dirty="0" smtClean="0"/>
              <a:t>Medicines authorisation if therapeutic </a:t>
            </a:r>
            <a:r>
              <a:rPr lang="en-GB" sz="2000" dirty="0"/>
              <a:t>claims are made or they contain over 20 mg/ml of </a:t>
            </a:r>
            <a:r>
              <a:rPr lang="en-GB" sz="2000" dirty="0" smtClean="0"/>
              <a:t>nicotine</a:t>
            </a:r>
          </a:p>
        </p:txBody>
      </p:sp>
      <p:sp>
        <p:nvSpPr>
          <p:cNvPr id="5" name="TextBox 4"/>
          <p:cNvSpPr txBox="1"/>
          <p:nvPr/>
        </p:nvSpPr>
        <p:spPr>
          <a:xfrm>
            <a:off x="7170057" y="6430518"/>
            <a:ext cx="1632050" cy="338554"/>
          </a:xfrm>
          <a:prstGeom prst="rect">
            <a:avLst/>
          </a:prstGeom>
          <a:noFill/>
        </p:spPr>
        <p:txBody>
          <a:bodyPr wrap="none" rtlCol="0">
            <a:spAutoFit/>
          </a:bodyPr>
          <a:lstStyle/>
          <a:p>
            <a:r>
              <a:rPr lang="en-GB" sz="1600" i="1" dirty="0" smtClean="0"/>
              <a:t>www.ash.org.uk</a:t>
            </a:r>
            <a:endParaRPr lang="en-GB" sz="1600" i="1" dirty="0"/>
          </a:p>
        </p:txBody>
      </p:sp>
    </p:spTree>
    <p:extLst>
      <p:ext uri="{BB962C8B-B14F-4D97-AF65-F5344CB8AC3E}">
        <p14:creationId xmlns:p14="http://schemas.microsoft.com/office/powerpoint/2010/main" val="2581295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Healthcare Professionals (HCPs)</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p:txBody>
          <a:bodyPr/>
          <a:lstStyle/>
          <a:p>
            <a:pPr>
              <a:buFont typeface="Arial" panose="020B0604020202020204" pitchFamily="34" charset="0"/>
              <a:buChar char="•"/>
            </a:pPr>
            <a:r>
              <a:rPr lang="en-GB" sz="2800" dirty="0" smtClean="0"/>
              <a:t>Dilemma in Practice</a:t>
            </a:r>
          </a:p>
          <a:p>
            <a:pPr lvl="1">
              <a:buFont typeface="Arial" panose="020B0604020202020204" pitchFamily="34" charset="0"/>
              <a:buChar char="•"/>
            </a:pPr>
            <a:r>
              <a:rPr lang="en-GB" sz="2800" dirty="0" smtClean="0"/>
              <a:t>Support patients</a:t>
            </a:r>
          </a:p>
          <a:p>
            <a:pPr lvl="1">
              <a:buFont typeface="Arial" panose="020B0604020202020204" pitchFamily="34" charset="0"/>
              <a:buChar char="•"/>
            </a:pPr>
            <a:r>
              <a:rPr lang="en-GB" sz="2800" dirty="0" smtClean="0"/>
              <a:t>Unregulated products</a:t>
            </a:r>
            <a:endParaRPr lang="en-GB" sz="2800" dirty="0"/>
          </a:p>
        </p:txBody>
      </p:sp>
      <p:pic>
        <p:nvPicPr>
          <p:cNvPr id="1026" name="Picture 2" descr="C:\Users\localuser\AppData\Local\Microsoft\Windows\Temporary Internet Files\Content.IE5\HPEVVYAQ\confused fac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641" y="3734380"/>
            <a:ext cx="1627632" cy="22920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Professional Organisations</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a:xfrm>
            <a:off x="1128486" y="2691893"/>
            <a:ext cx="7543800" cy="3352799"/>
          </a:xfrm>
        </p:spPr>
        <p:txBody>
          <a:bodyPr/>
          <a:lstStyle/>
          <a:p>
            <a:pPr lvl="0">
              <a:buFont typeface="Arial" panose="020B0604020202020204" pitchFamily="34" charset="0"/>
              <a:buChar char="•"/>
            </a:pPr>
            <a:r>
              <a:rPr lang="en-GB" sz="2400" dirty="0" smtClean="0">
                <a:solidFill>
                  <a:srgbClr val="000000"/>
                </a:solidFill>
              </a:rPr>
              <a:t>Pharmacy</a:t>
            </a:r>
          </a:p>
          <a:p>
            <a:pPr lvl="1">
              <a:buFont typeface="Arial" panose="020B0604020202020204" pitchFamily="34" charset="0"/>
              <a:buChar char="•"/>
            </a:pPr>
            <a:r>
              <a:rPr lang="en-GB" sz="2400" dirty="0" err="1" smtClean="0">
                <a:solidFill>
                  <a:srgbClr val="000000"/>
                </a:solidFill>
              </a:rPr>
              <a:t>GPhC</a:t>
            </a:r>
            <a:r>
              <a:rPr lang="en-GB" sz="2400" dirty="0" smtClean="0">
                <a:solidFill>
                  <a:srgbClr val="000000"/>
                </a:solidFill>
              </a:rPr>
              <a:t> and RPS</a:t>
            </a:r>
            <a:endParaRPr lang="en-GB" sz="2400" dirty="0">
              <a:solidFill>
                <a:srgbClr val="000000"/>
              </a:solidFill>
            </a:endParaRPr>
          </a:p>
          <a:p>
            <a:pPr lvl="0">
              <a:buFont typeface="Arial" panose="020B0604020202020204" pitchFamily="34" charset="0"/>
              <a:buChar char="•"/>
            </a:pPr>
            <a:r>
              <a:rPr lang="en-GB" sz="2400" dirty="0">
                <a:solidFill>
                  <a:srgbClr val="000000"/>
                </a:solidFill>
              </a:rPr>
              <a:t>Royal College of Physicians</a:t>
            </a:r>
          </a:p>
          <a:p>
            <a:pPr lvl="0">
              <a:buFont typeface="Arial" panose="020B0604020202020204" pitchFamily="34" charset="0"/>
              <a:buChar char="•"/>
            </a:pPr>
            <a:r>
              <a:rPr lang="en-GB" sz="2400" dirty="0" smtClean="0">
                <a:solidFill>
                  <a:srgbClr val="000000"/>
                </a:solidFill>
              </a:rPr>
              <a:t>Royal College of Nurses</a:t>
            </a:r>
            <a:endParaRPr lang="en-GB" sz="2400" dirty="0">
              <a:solidFill>
                <a:srgbClr val="000000"/>
              </a:solidFill>
            </a:endParaRPr>
          </a:p>
          <a:p>
            <a:pPr lvl="0">
              <a:buFont typeface="Arial" panose="020B0604020202020204" pitchFamily="34" charset="0"/>
              <a:buChar char="•"/>
            </a:pPr>
            <a:r>
              <a:rPr lang="en-GB" sz="2400" dirty="0" smtClean="0">
                <a:solidFill>
                  <a:srgbClr val="000000"/>
                </a:solidFill>
              </a:rPr>
              <a:t>Royal College of  Midwives</a:t>
            </a:r>
          </a:p>
          <a:p>
            <a:pPr lvl="0">
              <a:buFont typeface="Arial" panose="020B0604020202020204" pitchFamily="34" charset="0"/>
              <a:buChar char="•"/>
            </a:pPr>
            <a:r>
              <a:rPr lang="en-GB" sz="2400" dirty="0" smtClean="0">
                <a:solidFill>
                  <a:srgbClr val="000000"/>
                </a:solidFill>
              </a:rPr>
              <a:t>National  Centre for Smoking Cessation and Training (NCSCT)</a:t>
            </a:r>
            <a:endParaRPr lang="en-GB" sz="2400" dirty="0">
              <a:solidFill>
                <a:srgbClr val="000000"/>
              </a:solidFill>
            </a:endParaRPr>
          </a:p>
          <a:p>
            <a:endParaRPr lang="en-GB" sz="2400" dirty="0"/>
          </a:p>
        </p:txBody>
      </p:sp>
    </p:spTree>
    <p:extLst>
      <p:ext uri="{BB962C8B-B14F-4D97-AF65-F5344CB8AC3E}">
        <p14:creationId xmlns:p14="http://schemas.microsoft.com/office/powerpoint/2010/main" val="1614145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p:txBody>
          <a:bodyPr/>
          <a:lstStyle/>
          <a:p>
            <a:pPr>
              <a:buFont typeface="Arial" panose="020B0604020202020204" pitchFamily="34" charset="0"/>
              <a:buChar char="•"/>
            </a:pPr>
            <a:r>
              <a:rPr lang="en-GB" sz="2400" dirty="0" smtClean="0"/>
              <a:t>Define current experience</a:t>
            </a:r>
          </a:p>
          <a:p>
            <a:pPr>
              <a:buFont typeface="Arial" panose="020B0604020202020204" pitchFamily="34" charset="0"/>
              <a:buChar char="•"/>
            </a:pPr>
            <a:r>
              <a:rPr lang="en-GB" sz="2400" dirty="0" smtClean="0"/>
              <a:t>Evaluate knowledge</a:t>
            </a:r>
          </a:p>
          <a:p>
            <a:pPr>
              <a:buFont typeface="Arial" panose="020B0604020202020204" pitchFamily="34" charset="0"/>
              <a:buChar char="•"/>
            </a:pPr>
            <a:r>
              <a:rPr lang="en-GB" sz="2400" dirty="0" smtClean="0"/>
              <a:t>Gauge perceptions</a:t>
            </a:r>
          </a:p>
          <a:p>
            <a:pPr lvl="1">
              <a:buFont typeface="Arial" panose="020B0604020202020204" pitchFamily="34" charset="0"/>
              <a:buChar char="•"/>
            </a:pPr>
            <a:r>
              <a:rPr lang="en-GB" sz="2400" dirty="0" smtClean="0"/>
              <a:t>Effectiveness</a:t>
            </a:r>
          </a:p>
          <a:p>
            <a:pPr lvl="1">
              <a:buFont typeface="Arial" panose="020B0604020202020204" pitchFamily="34" charset="0"/>
              <a:buChar char="•"/>
            </a:pPr>
            <a:r>
              <a:rPr lang="en-GB" sz="2400" dirty="0" smtClean="0"/>
              <a:t>Safety</a:t>
            </a:r>
          </a:p>
          <a:p>
            <a:pPr lvl="1">
              <a:buFont typeface="Arial" panose="020B0604020202020204" pitchFamily="34" charset="0"/>
              <a:buChar char="•"/>
            </a:pPr>
            <a:r>
              <a:rPr lang="en-GB" sz="2400" dirty="0" smtClean="0"/>
              <a:t>Comparison to traditional nicotine replacement therapies (NRTs)</a:t>
            </a:r>
          </a:p>
          <a:p>
            <a:pPr lvl="1">
              <a:buFont typeface="Arial" panose="020B0604020202020204" pitchFamily="34" charset="0"/>
              <a:buChar char="•"/>
            </a:pPr>
            <a:r>
              <a:rPr lang="en-GB" sz="2400" dirty="0" smtClean="0"/>
              <a:t>Future</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1524761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a:xfrm>
            <a:off x="1128485" y="2546751"/>
            <a:ext cx="7543800" cy="3352799"/>
          </a:xfrm>
        </p:spPr>
        <p:txBody>
          <a:bodyPr/>
          <a:lstStyle/>
          <a:p>
            <a:pPr>
              <a:buFont typeface="Arial" panose="020B0604020202020204" pitchFamily="34" charset="0"/>
              <a:buChar char="•"/>
            </a:pPr>
            <a:r>
              <a:rPr lang="en-GB" sz="2800" dirty="0" smtClean="0"/>
              <a:t>Mixed method approach</a:t>
            </a:r>
          </a:p>
          <a:p>
            <a:pPr lvl="1">
              <a:buFont typeface="Arial" panose="020B0604020202020204" pitchFamily="34" charset="0"/>
              <a:buChar char="•"/>
            </a:pPr>
            <a:r>
              <a:rPr lang="en-GB" sz="2800" dirty="0" smtClean="0"/>
              <a:t>Qualitative: semi-structured interviews</a:t>
            </a:r>
          </a:p>
          <a:p>
            <a:pPr lvl="1">
              <a:buFont typeface="Arial" panose="020B0604020202020204" pitchFamily="34" charset="0"/>
              <a:buChar char="•"/>
            </a:pPr>
            <a:r>
              <a:rPr lang="en-GB" sz="2800" dirty="0" smtClean="0"/>
              <a:t>Quantitative: survey</a:t>
            </a:r>
          </a:p>
          <a:p>
            <a:pPr>
              <a:buFont typeface="Arial" panose="020B0604020202020204" pitchFamily="34" charset="0"/>
              <a:buChar char="•"/>
            </a:pPr>
            <a:r>
              <a:rPr lang="en-GB" sz="2800" dirty="0" smtClean="0"/>
              <a:t>Healthcare professionals</a:t>
            </a:r>
          </a:p>
          <a:p>
            <a:pPr lvl="1">
              <a:buFont typeface="Arial" panose="020B0604020202020204" pitchFamily="34" charset="0"/>
              <a:buChar char="•"/>
            </a:pPr>
            <a:r>
              <a:rPr lang="en-GB" sz="2800" dirty="0" smtClean="0"/>
              <a:t>Community pharmacists</a:t>
            </a:r>
          </a:p>
          <a:p>
            <a:pPr lvl="1">
              <a:buFont typeface="Arial" panose="020B0604020202020204" pitchFamily="34" charset="0"/>
              <a:buChar char="•"/>
            </a:pPr>
            <a:r>
              <a:rPr lang="en-GB" sz="2800" dirty="0" smtClean="0"/>
              <a:t>Physicians</a:t>
            </a:r>
          </a:p>
          <a:p>
            <a:pPr lvl="1">
              <a:buFont typeface="Arial" panose="020B0604020202020204" pitchFamily="34" charset="0"/>
              <a:buChar char="•"/>
            </a:pPr>
            <a:r>
              <a:rPr lang="en-GB" sz="2800" dirty="0" smtClean="0"/>
              <a:t>Smoking cessation team </a:t>
            </a:r>
          </a:p>
          <a:p>
            <a:pPr marL="533400" lvl="1" indent="0">
              <a:buNone/>
            </a:pPr>
            <a:endParaRPr lang="en-GB" sz="2800" dirty="0"/>
          </a:p>
        </p:txBody>
      </p:sp>
    </p:spTree>
    <p:extLst>
      <p:ext uri="{BB962C8B-B14F-4D97-AF65-F5344CB8AC3E}">
        <p14:creationId xmlns:p14="http://schemas.microsoft.com/office/powerpoint/2010/main" val="3808471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Method-Qualitative </a:t>
            </a:r>
            <a:endParaRPr lang="en-GB" dirty="0"/>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p:txBody>
          <a:bodyPr/>
          <a:lstStyle/>
          <a:p>
            <a:pPr>
              <a:buFont typeface="Arial" panose="020B0604020202020204" pitchFamily="34" charset="0"/>
              <a:buChar char="•"/>
            </a:pPr>
            <a:r>
              <a:rPr lang="en-GB" sz="2800" dirty="0" smtClean="0"/>
              <a:t>Interview schedule sections</a:t>
            </a:r>
          </a:p>
          <a:p>
            <a:pPr lvl="1">
              <a:buFont typeface="Arial" panose="020B0604020202020204" pitchFamily="34" charset="0"/>
              <a:buChar char="•"/>
            </a:pPr>
            <a:r>
              <a:rPr lang="en-GB" sz="2800" dirty="0" smtClean="0"/>
              <a:t>Current knowledge</a:t>
            </a:r>
          </a:p>
          <a:p>
            <a:pPr lvl="1">
              <a:buFont typeface="Arial" panose="020B0604020202020204" pitchFamily="34" charset="0"/>
              <a:buChar char="•"/>
            </a:pPr>
            <a:r>
              <a:rPr lang="en-GB" sz="2800" dirty="0" smtClean="0"/>
              <a:t>Current experience</a:t>
            </a:r>
          </a:p>
          <a:p>
            <a:pPr lvl="1">
              <a:buFont typeface="Arial" panose="020B0604020202020204" pitchFamily="34" charset="0"/>
              <a:buChar char="•"/>
            </a:pPr>
            <a:r>
              <a:rPr lang="en-GB" sz="2800" dirty="0" smtClean="0"/>
              <a:t>Potential role vs NRTs</a:t>
            </a:r>
          </a:p>
          <a:p>
            <a:pPr lvl="1">
              <a:buFont typeface="Arial" panose="020B0604020202020204" pitchFamily="34" charset="0"/>
              <a:buChar char="•"/>
            </a:pPr>
            <a:r>
              <a:rPr lang="en-GB" sz="2800" dirty="0" smtClean="0"/>
              <a:t>Future</a:t>
            </a:r>
          </a:p>
        </p:txBody>
      </p:sp>
    </p:spTree>
    <p:extLst>
      <p:ext uri="{BB962C8B-B14F-4D97-AF65-F5344CB8AC3E}">
        <p14:creationId xmlns:p14="http://schemas.microsoft.com/office/powerpoint/2010/main" val="1633502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Method-Qualitative</a:t>
            </a:r>
          </a:p>
        </p:txBody>
      </p:sp>
      <p:sp>
        <p:nvSpPr>
          <p:cNvPr id="3" name="Text Placeholder 2"/>
          <p:cNvSpPr>
            <a:spLocks noGrp="1"/>
          </p:cNvSpPr>
          <p:nvPr>
            <p:ph type="body" sz="quarter" idx="10"/>
          </p:nvPr>
        </p:nvSpPr>
        <p:spPr/>
        <p:txBody>
          <a:bodyPr/>
          <a:lstStyle/>
          <a:p>
            <a:endParaRPr lang="en-GB"/>
          </a:p>
        </p:txBody>
      </p:sp>
      <p:sp>
        <p:nvSpPr>
          <p:cNvPr id="4" name="Content Placeholder 3"/>
          <p:cNvSpPr>
            <a:spLocks noGrp="1"/>
          </p:cNvSpPr>
          <p:nvPr>
            <p:ph idx="1"/>
          </p:nvPr>
        </p:nvSpPr>
        <p:spPr/>
        <p:txBody>
          <a:bodyPr/>
          <a:lstStyle/>
          <a:p>
            <a:pPr>
              <a:buFont typeface="Arial" panose="020B0604020202020204" pitchFamily="34" charset="0"/>
              <a:buChar char="•"/>
            </a:pPr>
            <a:r>
              <a:rPr lang="en-GB" sz="2400" dirty="0" smtClean="0"/>
              <a:t>Semi-structured Interviews</a:t>
            </a:r>
            <a:endParaRPr lang="en-GB" sz="2400" dirty="0"/>
          </a:p>
          <a:p>
            <a:pPr lvl="1">
              <a:buFont typeface="Arial" panose="020B0604020202020204" pitchFamily="34" charset="0"/>
              <a:buChar char="•"/>
            </a:pPr>
            <a:r>
              <a:rPr lang="en-GB" sz="2400" dirty="0"/>
              <a:t>30 minutes</a:t>
            </a:r>
          </a:p>
          <a:p>
            <a:pPr lvl="1">
              <a:buFont typeface="Arial" panose="020B0604020202020204" pitchFamily="34" charset="0"/>
              <a:buChar char="•"/>
            </a:pPr>
            <a:r>
              <a:rPr lang="en-GB" sz="2400" dirty="0"/>
              <a:t>Audio recorded</a:t>
            </a:r>
          </a:p>
          <a:p>
            <a:pPr lvl="1">
              <a:buFont typeface="Arial" panose="020B0604020202020204" pitchFamily="34" charset="0"/>
              <a:buChar char="•"/>
            </a:pPr>
            <a:r>
              <a:rPr lang="en-GB" sz="2400" dirty="0" smtClean="0"/>
              <a:t>Transcribed</a:t>
            </a:r>
          </a:p>
          <a:p>
            <a:pPr>
              <a:buFont typeface="Arial" panose="020B0604020202020204" pitchFamily="34" charset="0"/>
              <a:buChar char="•"/>
            </a:pPr>
            <a:r>
              <a:rPr lang="en-GB" sz="2400" dirty="0" smtClean="0"/>
              <a:t>Thematic analysis</a:t>
            </a:r>
          </a:p>
          <a:p>
            <a:pPr lvl="1">
              <a:buFont typeface="Arial" panose="020B0604020202020204" pitchFamily="34" charset="0"/>
              <a:buChar char="•"/>
            </a:pPr>
            <a:r>
              <a:rPr lang="en-GB" sz="2400" dirty="0" err="1" smtClean="0"/>
              <a:t>Abductive</a:t>
            </a:r>
            <a:r>
              <a:rPr lang="en-GB" sz="2400" dirty="0" smtClean="0"/>
              <a:t> approach</a:t>
            </a:r>
            <a:endParaRPr lang="en-GB" sz="2400" dirty="0"/>
          </a:p>
          <a:p>
            <a:endParaRPr lang="en-GB" dirty="0"/>
          </a:p>
        </p:txBody>
      </p:sp>
    </p:spTree>
    <p:extLst>
      <p:ext uri="{BB962C8B-B14F-4D97-AF65-F5344CB8AC3E}">
        <p14:creationId xmlns:p14="http://schemas.microsoft.com/office/powerpoint/2010/main" val="279453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KU-PPT-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6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6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KU-PPT-Template</Template>
  <TotalTime>1196</TotalTime>
  <Words>649</Words>
  <Application>Microsoft Office PowerPoint</Application>
  <PresentationFormat>On-screen Show (4:3)</PresentationFormat>
  <Paragraphs>149</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KU-PPT-Template</vt:lpstr>
      <vt:lpstr>E-Cigarettes: Perceptions of Healthcare Professionals</vt:lpstr>
      <vt:lpstr>Introduction</vt:lpstr>
      <vt:lpstr>Regulation Status</vt:lpstr>
      <vt:lpstr>Healthcare Professionals (HCPs)</vt:lpstr>
      <vt:lpstr>Professional Organisations</vt:lpstr>
      <vt:lpstr>Objectives</vt:lpstr>
      <vt:lpstr>Method</vt:lpstr>
      <vt:lpstr>Method-Qualitative </vt:lpstr>
      <vt:lpstr>Method-Qualitative</vt:lpstr>
      <vt:lpstr>Method-Quantitative</vt:lpstr>
      <vt:lpstr>Results-Interviews</vt:lpstr>
      <vt:lpstr>Themes-Knowledge</vt:lpstr>
      <vt:lpstr>Themes-Knowledge</vt:lpstr>
      <vt:lpstr>Themes-Experience</vt:lpstr>
      <vt:lpstr>Themes-Potential Use</vt:lpstr>
      <vt:lpstr>Results-Physician Survey</vt:lpstr>
      <vt:lpstr>Experience</vt:lpstr>
      <vt:lpstr>Experience</vt:lpstr>
      <vt:lpstr>Experience</vt:lpstr>
      <vt:lpstr>Physician Survey</vt:lpstr>
      <vt:lpstr>Experience</vt:lpstr>
      <vt:lpstr>Knowledge</vt:lpstr>
      <vt:lpstr>Perceptions</vt:lpstr>
      <vt:lpstr>Perceptions</vt:lpstr>
      <vt:lpstr>PowerPoint Presentation</vt:lpstr>
      <vt:lpstr>Conclusion</vt:lpstr>
      <vt:lpstr>Thank you  s.nabhani@kingston.ac.uk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E-Cigarettes: perceptions of Healthcare Professionals</dc:title>
  <dc:creator>nabhani, Shereen</dc:creator>
  <cp:lastModifiedBy>localuser</cp:lastModifiedBy>
  <cp:revision>40</cp:revision>
  <dcterms:created xsi:type="dcterms:W3CDTF">2015-06-08T13:44:40Z</dcterms:created>
  <dcterms:modified xsi:type="dcterms:W3CDTF">2015-06-12T08:08:44Z</dcterms:modified>
</cp:coreProperties>
</file>