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67" r:id="rId2"/>
    <p:sldId id="481" r:id="rId3"/>
    <p:sldId id="482" r:id="rId4"/>
    <p:sldId id="518" r:id="rId5"/>
    <p:sldId id="516" r:id="rId6"/>
    <p:sldId id="507" r:id="rId7"/>
    <p:sldId id="517" r:id="rId8"/>
    <p:sldId id="519" r:id="rId9"/>
    <p:sldId id="520" r:id="rId10"/>
    <p:sldId id="522" r:id="rId11"/>
    <p:sldId id="521" r:id="rId12"/>
    <p:sldId id="523" r:id="rId13"/>
    <p:sldId id="510" r:id="rId14"/>
    <p:sldId id="512" r:id="rId15"/>
    <p:sldId id="513" r:id="rId16"/>
    <p:sldId id="514" r:id="rId17"/>
    <p:sldId id="539" r:id="rId18"/>
    <p:sldId id="524" r:id="rId19"/>
    <p:sldId id="526" r:id="rId20"/>
    <p:sldId id="541" r:id="rId21"/>
    <p:sldId id="540" r:id="rId22"/>
    <p:sldId id="531" r:id="rId23"/>
    <p:sldId id="532" r:id="rId24"/>
    <p:sldId id="533" r:id="rId25"/>
    <p:sldId id="535" r:id="rId26"/>
    <p:sldId id="537" r:id="rId27"/>
    <p:sldId id="544" r:id="rId28"/>
    <p:sldId id="545" r:id="rId29"/>
    <p:sldId id="543" r:id="rId30"/>
    <p:sldId id="542" r:id="rId31"/>
    <p:sldId id="546" r:id="rId32"/>
    <p:sldId id="529" r:id="rId33"/>
    <p:sldId id="530" r:id="rId34"/>
    <p:sldId id="547" r:id="rId35"/>
    <p:sldId id="548" r:id="rId36"/>
    <p:sldId id="549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D60093"/>
    <a:srgbClr val="FF9966"/>
    <a:srgbClr val="1B0FB1"/>
    <a:srgbClr val="FF6600"/>
    <a:srgbClr val="008000"/>
    <a:srgbClr val="990000"/>
    <a:srgbClr val="FF0000"/>
    <a:srgbClr val="00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701" autoAdjust="0"/>
  </p:normalViewPr>
  <p:slideViewPr>
    <p:cSldViewPr snapToGrid="0">
      <p:cViewPr varScale="1">
        <p:scale>
          <a:sx n="66" d="100"/>
          <a:sy n="66" d="100"/>
        </p:scale>
        <p:origin x="1208" y="52"/>
      </p:cViewPr>
      <p:guideLst>
        <p:guide orient="horz"/>
        <p:guide pos="3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-2323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0759757691748"/>
          <c:y val="2.5347419053884199E-2"/>
          <c:w val="0.851616909296117"/>
          <c:h val="0.7336188601926043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Sheet1!$A$2:$A$37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</c:numCache>
            </c:numRef>
          </c:cat>
          <c:val>
            <c:numRef>
              <c:f>Sheet1!$B$2:$B$37</c:f>
              <c:numCache>
                <c:formatCode>###0</c:formatCode>
                <c:ptCount val="36"/>
                <c:pt idx="0">
                  <c:v>106</c:v>
                </c:pt>
                <c:pt idx="1">
                  <c:v>84</c:v>
                </c:pt>
                <c:pt idx="2">
                  <c:v>87</c:v>
                </c:pt>
                <c:pt idx="3">
                  <c:v>160</c:v>
                </c:pt>
                <c:pt idx="4">
                  <c:v>128</c:v>
                </c:pt>
                <c:pt idx="5">
                  <c:v>111</c:v>
                </c:pt>
                <c:pt idx="6">
                  <c:v>131</c:v>
                </c:pt>
                <c:pt idx="7">
                  <c:v>92</c:v>
                </c:pt>
                <c:pt idx="8">
                  <c:v>119</c:v>
                </c:pt>
                <c:pt idx="9">
                  <c:v>178</c:v>
                </c:pt>
                <c:pt idx="10">
                  <c:v>135</c:v>
                </c:pt>
                <c:pt idx="11">
                  <c:v>73</c:v>
                </c:pt>
                <c:pt idx="12">
                  <c:v>153</c:v>
                </c:pt>
                <c:pt idx="13">
                  <c:v>132</c:v>
                </c:pt>
                <c:pt idx="14">
                  <c:v>143</c:v>
                </c:pt>
                <c:pt idx="15">
                  <c:v>162</c:v>
                </c:pt>
                <c:pt idx="16">
                  <c:v>111</c:v>
                </c:pt>
                <c:pt idx="17">
                  <c:v>114</c:v>
                </c:pt>
                <c:pt idx="18">
                  <c:v>96</c:v>
                </c:pt>
                <c:pt idx="19">
                  <c:v>79</c:v>
                </c:pt>
                <c:pt idx="20">
                  <c:v>104</c:v>
                </c:pt>
                <c:pt idx="21">
                  <c:v>115</c:v>
                </c:pt>
                <c:pt idx="22">
                  <c:v>93</c:v>
                </c:pt>
                <c:pt idx="23">
                  <c:v>52</c:v>
                </c:pt>
                <c:pt idx="24">
                  <c:v>32</c:v>
                </c:pt>
                <c:pt idx="25">
                  <c:v>32</c:v>
                </c:pt>
                <c:pt idx="26">
                  <c:v>27</c:v>
                </c:pt>
                <c:pt idx="27">
                  <c:v>19</c:v>
                </c:pt>
                <c:pt idx="28">
                  <c:v>16</c:v>
                </c:pt>
                <c:pt idx="29">
                  <c:v>11</c:v>
                </c:pt>
                <c:pt idx="30">
                  <c:v>24</c:v>
                </c:pt>
                <c:pt idx="31">
                  <c:v>14</c:v>
                </c:pt>
                <c:pt idx="32">
                  <c:v>14</c:v>
                </c:pt>
                <c:pt idx="33">
                  <c:v>17</c:v>
                </c:pt>
                <c:pt idx="34">
                  <c:v>13</c:v>
                </c:pt>
                <c:pt idx="35">
                  <c:v>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One-one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Sheet1!$A$2:$A$37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</c:numCache>
            </c:numRef>
          </c:cat>
          <c:val>
            <c:numRef>
              <c:f>Sheet1!$C$2:$C$37</c:f>
              <c:numCache>
                <c:formatCode>###0</c:formatCode>
                <c:ptCount val="36"/>
                <c:pt idx="0">
                  <c:v>72</c:v>
                </c:pt>
                <c:pt idx="1">
                  <c:v>67</c:v>
                </c:pt>
                <c:pt idx="2">
                  <c:v>58</c:v>
                </c:pt>
                <c:pt idx="3">
                  <c:v>153</c:v>
                </c:pt>
                <c:pt idx="4">
                  <c:v>112</c:v>
                </c:pt>
                <c:pt idx="5">
                  <c:v>85</c:v>
                </c:pt>
                <c:pt idx="6">
                  <c:v>70</c:v>
                </c:pt>
                <c:pt idx="7">
                  <c:v>62</c:v>
                </c:pt>
                <c:pt idx="8">
                  <c:v>52</c:v>
                </c:pt>
                <c:pt idx="9">
                  <c:v>93</c:v>
                </c:pt>
                <c:pt idx="10">
                  <c:v>85</c:v>
                </c:pt>
                <c:pt idx="11">
                  <c:v>63</c:v>
                </c:pt>
                <c:pt idx="12">
                  <c:v>127</c:v>
                </c:pt>
                <c:pt idx="13">
                  <c:v>97</c:v>
                </c:pt>
                <c:pt idx="14">
                  <c:v>78</c:v>
                </c:pt>
                <c:pt idx="15">
                  <c:v>155</c:v>
                </c:pt>
                <c:pt idx="16">
                  <c:v>102</c:v>
                </c:pt>
                <c:pt idx="17">
                  <c:v>128</c:v>
                </c:pt>
                <c:pt idx="18">
                  <c:v>96</c:v>
                </c:pt>
                <c:pt idx="19">
                  <c:v>101</c:v>
                </c:pt>
                <c:pt idx="20">
                  <c:v>122</c:v>
                </c:pt>
                <c:pt idx="21">
                  <c:v>145</c:v>
                </c:pt>
                <c:pt idx="22">
                  <c:v>112</c:v>
                </c:pt>
                <c:pt idx="23">
                  <c:v>53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9</c:v>
                </c:pt>
                <c:pt idx="32">
                  <c:v>20</c:v>
                </c:pt>
                <c:pt idx="33">
                  <c:v>37</c:v>
                </c:pt>
                <c:pt idx="34">
                  <c:v>34</c:v>
                </c:pt>
                <c:pt idx="35">
                  <c:v>10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Pharmacy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Sheet1!$A$2:$A$37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</c:numCache>
            </c:numRef>
          </c:cat>
          <c:val>
            <c:numRef>
              <c:f>Sheet1!$D$2:$D$37</c:f>
              <c:numCache>
                <c:formatCode>###0</c:formatCode>
                <c:ptCount val="36"/>
                <c:pt idx="0">
                  <c:v>306</c:v>
                </c:pt>
                <c:pt idx="1">
                  <c:v>219</c:v>
                </c:pt>
                <c:pt idx="2">
                  <c:v>219</c:v>
                </c:pt>
                <c:pt idx="3">
                  <c:v>308</c:v>
                </c:pt>
                <c:pt idx="4">
                  <c:v>302</c:v>
                </c:pt>
                <c:pt idx="5">
                  <c:v>240</c:v>
                </c:pt>
                <c:pt idx="6">
                  <c:v>236</c:v>
                </c:pt>
                <c:pt idx="7">
                  <c:v>209</c:v>
                </c:pt>
                <c:pt idx="8">
                  <c:v>292</c:v>
                </c:pt>
                <c:pt idx="9">
                  <c:v>462</c:v>
                </c:pt>
                <c:pt idx="10">
                  <c:v>313</c:v>
                </c:pt>
                <c:pt idx="11">
                  <c:v>191</c:v>
                </c:pt>
                <c:pt idx="12">
                  <c:v>606</c:v>
                </c:pt>
                <c:pt idx="13">
                  <c:v>488</c:v>
                </c:pt>
                <c:pt idx="14">
                  <c:v>384</c:v>
                </c:pt>
                <c:pt idx="15">
                  <c:v>410</c:v>
                </c:pt>
                <c:pt idx="16">
                  <c:v>366</c:v>
                </c:pt>
                <c:pt idx="17">
                  <c:v>305</c:v>
                </c:pt>
                <c:pt idx="18">
                  <c:v>281</c:v>
                </c:pt>
                <c:pt idx="19">
                  <c:v>229</c:v>
                </c:pt>
                <c:pt idx="20">
                  <c:v>319</c:v>
                </c:pt>
                <c:pt idx="21">
                  <c:v>449</c:v>
                </c:pt>
                <c:pt idx="22">
                  <c:v>266</c:v>
                </c:pt>
                <c:pt idx="23">
                  <c:v>140</c:v>
                </c:pt>
                <c:pt idx="24">
                  <c:v>86</c:v>
                </c:pt>
                <c:pt idx="25">
                  <c:v>83</c:v>
                </c:pt>
                <c:pt idx="26">
                  <c:v>80</c:v>
                </c:pt>
                <c:pt idx="27">
                  <c:v>71</c:v>
                </c:pt>
                <c:pt idx="28">
                  <c:v>46</c:v>
                </c:pt>
                <c:pt idx="29">
                  <c:v>58</c:v>
                </c:pt>
                <c:pt idx="30">
                  <c:v>78</c:v>
                </c:pt>
                <c:pt idx="31">
                  <c:v>55</c:v>
                </c:pt>
                <c:pt idx="32">
                  <c:v>55</c:v>
                </c:pt>
                <c:pt idx="33">
                  <c:v>56</c:v>
                </c:pt>
                <c:pt idx="34">
                  <c:v>46</c:v>
                </c:pt>
                <c:pt idx="35">
                  <c:v>31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Sheet1!$A$2:$A$37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</c:numCache>
            </c:numRef>
          </c:cat>
          <c:val>
            <c:numRef>
              <c:f>Sheet1!$E$2:$E$37</c:f>
              <c:numCache>
                <c:formatCode>###0</c:formatCode>
                <c:ptCount val="36"/>
                <c:pt idx="0">
                  <c:v>484</c:v>
                </c:pt>
                <c:pt idx="1">
                  <c:v>370</c:v>
                </c:pt>
                <c:pt idx="2">
                  <c:v>364</c:v>
                </c:pt>
                <c:pt idx="3">
                  <c:v>621</c:v>
                </c:pt>
                <c:pt idx="4">
                  <c:v>542</c:v>
                </c:pt>
                <c:pt idx="5">
                  <c:v>436</c:v>
                </c:pt>
                <c:pt idx="6">
                  <c:v>437</c:v>
                </c:pt>
                <c:pt idx="7">
                  <c:v>363</c:v>
                </c:pt>
                <c:pt idx="8">
                  <c:v>463</c:v>
                </c:pt>
                <c:pt idx="9">
                  <c:v>733</c:v>
                </c:pt>
                <c:pt idx="10">
                  <c:v>533</c:v>
                </c:pt>
                <c:pt idx="11">
                  <c:v>327</c:v>
                </c:pt>
                <c:pt idx="12">
                  <c:v>886</c:v>
                </c:pt>
                <c:pt idx="13">
                  <c:v>717</c:v>
                </c:pt>
                <c:pt idx="14">
                  <c:v>605</c:v>
                </c:pt>
                <c:pt idx="15">
                  <c:v>727</c:v>
                </c:pt>
                <c:pt idx="16">
                  <c:v>579</c:v>
                </c:pt>
                <c:pt idx="17">
                  <c:v>547</c:v>
                </c:pt>
                <c:pt idx="18">
                  <c:v>473</c:v>
                </c:pt>
                <c:pt idx="19">
                  <c:v>409</c:v>
                </c:pt>
                <c:pt idx="20">
                  <c:v>545</c:v>
                </c:pt>
                <c:pt idx="21">
                  <c:v>709</c:v>
                </c:pt>
                <c:pt idx="22">
                  <c:v>471</c:v>
                </c:pt>
                <c:pt idx="23">
                  <c:v>245</c:v>
                </c:pt>
                <c:pt idx="24">
                  <c:v>118</c:v>
                </c:pt>
                <c:pt idx="25">
                  <c:v>115</c:v>
                </c:pt>
                <c:pt idx="26">
                  <c:v>107</c:v>
                </c:pt>
                <c:pt idx="27">
                  <c:v>90</c:v>
                </c:pt>
                <c:pt idx="28">
                  <c:v>62</c:v>
                </c:pt>
                <c:pt idx="29">
                  <c:v>69</c:v>
                </c:pt>
                <c:pt idx="30">
                  <c:v>102</c:v>
                </c:pt>
                <c:pt idx="31">
                  <c:v>78</c:v>
                </c:pt>
                <c:pt idx="32">
                  <c:v>89</c:v>
                </c:pt>
                <c:pt idx="33">
                  <c:v>110</c:v>
                </c:pt>
                <c:pt idx="34">
                  <c:v>93</c:v>
                </c:pt>
                <c:pt idx="35">
                  <c:v>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514424"/>
        <c:axId val="408490672"/>
      </c:lineChart>
      <c:catAx>
        <c:axId val="4085144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 smtClean="0"/>
                  <a:t>Month</a:t>
                </a:r>
              </a:p>
              <a:p>
                <a:pPr>
                  <a:defRPr/>
                </a:pPr>
                <a:endParaRPr lang="en-GB" dirty="0"/>
              </a:p>
            </c:rich>
          </c:tx>
          <c:layout>
            <c:manualLayout>
              <c:xMode val="edge"/>
              <c:yMode val="edge"/>
              <c:x val="0.49538760476504923"/>
              <c:y val="0.801561236386952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490672"/>
        <c:crosses val="autoZero"/>
        <c:auto val="1"/>
        <c:lblAlgn val="ctr"/>
        <c:lblOffset val="100"/>
        <c:tickLblSkip val="12"/>
        <c:noMultiLvlLbl val="0"/>
      </c:catAx>
      <c:valAx>
        <c:axId val="40849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 smtClean="0"/>
                  <a:t>Number of quit dates set</a:t>
                </a:r>
                <a:endParaRPr lang="en-GB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514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1404</c:v>
                </c:pt>
                <c:pt idx="1">
                  <c:v>1354</c:v>
                </c:pt>
                <c:pt idx="2">
                  <c:v>229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One-one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972</c:v>
                </c:pt>
                <c:pt idx="1">
                  <c:v>1316</c:v>
                </c:pt>
                <c:pt idx="2">
                  <c:v>110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Pharmacy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3297</c:v>
                </c:pt>
                <c:pt idx="1">
                  <c:v>4243</c:v>
                </c:pt>
                <c:pt idx="2">
                  <c:v>745</c:v>
                </c:pt>
              </c:numCache>
            </c:numRef>
          </c:val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12657688"/>
        <c:axId val="512660040"/>
      </c:barChart>
      <c:catAx>
        <c:axId val="512657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660040"/>
        <c:crosses val="autoZero"/>
        <c:auto val="1"/>
        <c:lblAlgn val="ctr"/>
        <c:lblOffset val="100"/>
        <c:noMultiLvlLbl val="0"/>
      </c:catAx>
      <c:valAx>
        <c:axId val="512660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657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80163862568008"/>
          <c:y val="3.5914010816902757E-2"/>
          <c:w val="0.85612483880642376"/>
          <c:h val="0.7311964577660335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Sheet1!$A$2:$A$37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cat>
          <c:val>
            <c:numRef>
              <c:f>Sheet1!$B$2:$B$37</c:f>
              <c:numCache>
                <c:formatCode>###0</c:formatCode>
                <c:ptCount val="36"/>
                <c:pt idx="0">
                  <c:v>337</c:v>
                </c:pt>
                <c:pt idx="1">
                  <c:v>286</c:v>
                </c:pt>
                <c:pt idx="2">
                  <c:v>271</c:v>
                </c:pt>
                <c:pt idx="3">
                  <c:v>273</c:v>
                </c:pt>
                <c:pt idx="4">
                  <c:v>265</c:v>
                </c:pt>
                <c:pt idx="5">
                  <c:v>208</c:v>
                </c:pt>
                <c:pt idx="6">
                  <c:v>237</c:v>
                </c:pt>
                <c:pt idx="7">
                  <c:v>165</c:v>
                </c:pt>
                <c:pt idx="8">
                  <c:v>179</c:v>
                </c:pt>
                <c:pt idx="9">
                  <c:v>177</c:v>
                </c:pt>
                <c:pt idx="10">
                  <c:v>168</c:v>
                </c:pt>
                <c:pt idx="11">
                  <c:v>133</c:v>
                </c:pt>
                <c:pt idx="12">
                  <c:v>250</c:v>
                </c:pt>
                <c:pt idx="13">
                  <c:v>232</c:v>
                </c:pt>
                <c:pt idx="14">
                  <c:v>201</c:v>
                </c:pt>
                <c:pt idx="15">
                  <c:v>202</c:v>
                </c:pt>
                <c:pt idx="16">
                  <c:v>163</c:v>
                </c:pt>
                <c:pt idx="17">
                  <c:v>152</c:v>
                </c:pt>
                <c:pt idx="18">
                  <c:v>148</c:v>
                </c:pt>
                <c:pt idx="19">
                  <c:v>133</c:v>
                </c:pt>
                <c:pt idx="20">
                  <c:v>141</c:v>
                </c:pt>
                <c:pt idx="21">
                  <c:v>181</c:v>
                </c:pt>
                <c:pt idx="22">
                  <c:v>157</c:v>
                </c:pt>
                <c:pt idx="23">
                  <c:v>102</c:v>
                </c:pt>
                <c:pt idx="24">
                  <c:v>167</c:v>
                </c:pt>
                <c:pt idx="25">
                  <c:v>108</c:v>
                </c:pt>
                <c:pt idx="26">
                  <c:v>67</c:v>
                </c:pt>
                <c:pt idx="27">
                  <c:v>104</c:v>
                </c:pt>
                <c:pt idx="28">
                  <c:v>65</c:v>
                </c:pt>
                <c:pt idx="29">
                  <c:v>36</c:v>
                </c:pt>
                <c:pt idx="30">
                  <c:v>60</c:v>
                </c:pt>
                <c:pt idx="31">
                  <c:v>76</c:v>
                </c:pt>
                <c:pt idx="32">
                  <c:v>46</c:v>
                </c:pt>
                <c:pt idx="33">
                  <c:v>189</c:v>
                </c:pt>
                <c:pt idx="34">
                  <c:v>129</c:v>
                </c:pt>
                <c:pt idx="35">
                  <c:v>100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One-one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Sheet1!$A$2:$A$37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cat>
          <c:val>
            <c:numRef>
              <c:f>Sheet1!$C$2:$C$37</c:f>
              <c:numCache>
                <c:formatCode>###0</c:formatCode>
                <c:ptCount val="36"/>
                <c:pt idx="0">
                  <c:v>40</c:v>
                </c:pt>
                <c:pt idx="1">
                  <c:v>36</c:v>
                </c:pt>
                <c:pt idx="2">
                  <c:v>45</c:v>
                </c:pt>
                <c:pt idx="3">
                  <c:v>25</c:v>
                </c:pt>
                <c:pt idx="4">
                  <c:v>33</c:v>
                </c:pt>
                <c:pt idx="5">
                  <c:v>31</c:v>
                </c:pt>
                <c:pt idx="6">
                  <c:v>20</c:v>
                </c:pt>
                <c:pt idx="7">
                  <c:v>72</c:v>
                </c:pt>
                <c:pt idx="8">
                  <c:v>33</c:v>
                </c:pt>
                <c:pt idx="9">
                  <c:v>57</c:v>
                </c:pt>
                <c:pt idx="10">
                  <c:v>44</c:v>
                </c:pt>
                <c:pt idx="11">
                  <c:v>31</c:v>
                </c:pt>
                <c:pt idx="12">
                  <c:v>41</c:v>
                </c:pt>
                <c:pt idx="13">
                  <c:v>62</c:v>
                </c:pt>
                <c:pt idx="14">
                  <c:v>28</c:v>
                </c:pt>
                <c:pt idx="15">
                  <c:v>21</c:v>
                </c:pt>
                <c:pt idx="16">
                  <c:v>17</c:v>
                </c:pt>
                <c:pt idx="17">
                  <c:v>24</c:v>
                </c:pt>
                <c:pt idx="18">
                  <c:v>19</c:v>
                </c:pt>
                <c:pt idx="19">
                  <c:v>16</c:v>
                </c:pt>
                <c:pt idx="20">
                  <c:v>20</c:v>
                </c:pt>
                <c:pt idx="21">
                  <c:v>31</c:v>
                </c:pt>
                <c:pt idx="22">
                  <c:v>27</c:v>
                </c:pt>
                <c:pt idx="23">
                  <c:v>15</c:v>
                </c:pt>
                <c:pt idx="24">
                  <c:v>35</c:v>
                </c:pt>
                <c:pt idx="25">
                  <c:v>51</c:v>
                </c:pt>
                <c:pt idx="26">
                  <c:v>47</c:v>
                </c:pt>
                <c:pt idx="27">
                  <c:v>283</c:v>
                </c:pt>
                <c:pt idx="28">
                  <c:v>153</c:v>
                </c:pt>
                <c:pt idx="29">
                  <c:v>256</c:v>
                </c:pt>
                <c:pt idx="30">
                  <c:v>400</c:v>
                </c:pt>
                <c:pt idx="31">
                  <c:v>299</c:v>
                </c:pt>
                <c:pt idx="32">
                  <c:v>336</c:v>
                </c:pt>
                <c:pt idx="33">
                  <c:v>278</c:v>
                </c:pt>
                <c:pt idx="34">
                  <c:v>186</c:v>
                </c:pt>
                <c:pt idx="35">
                  <c:v>119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Pharmacy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Sheet1!$A$2:$A$37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cat>
          <c:val>
            <c:numRef>
              <c:f>Sheet1!$D$2:$D$37</c:f>
              <c:numCache>
                <c:formatCode>###0</c:formatCode>
                <c:ptCount val="36"/>
                <c:pt idx="0">
                  <c:v>126</c:v>
                </c:pt>
                <c:pt idx="1">
                  <c:v>74</c:v>
                </c:pt>
                <c:pt idx="2">
                  <c:v>53</c:v>
                </c:pt>
                <c:pt idx="3">
                  <c:v>72</c:v>
                </c:pt>
                <c:pt idx="4">
                  <c:v>46</c:v>
                </c:pt>
                <c:pt idx="5">
                  <c:v>48</c:v>
                </c:pt>
                <c:pt idx="6">
                  <c:v>45</c:v>
                </c:pt>
                <c:pt idx="7">
                  <c:v>30</c:v>
                </c:pt>
                <c:pt idx="8">
                  <c:v>38</c:v>
                </c:pt>
                <c:pt idx="9">
                  <c:v>49</c:v>
                </c:pt>
                <c:pt idx="10">
                  <c:v>36</c:v>
                </c:pt>
                <c:pt idx="11">
                  <c:v>22</c:v>
                </c:pt>
                <c:pt idx="12">
                  <c:v>91</c:v>
                </c:pt>
                <c:pt idx="13">
                  <c:v>72</c:v>
                </c:pt>
                <c:pt idx="14">
                  <c:v>75</c:v>
                </c:pt>
                <c:pt idx="15">
                  <c:v>67</c:v>
                </c:pt>
                <c:pt idx="16">
                  <c:v>51</c:v>
                </c:pt>
                <c:pt idx="17">
                  <c:v>45</c:v>
                </c:pt>
                <c:pt idx="18">
                  <c:v>32</c:v>
                </c:pt>
                <c:pt idx="19">
                  <c:v>44</c:v>
                </c:pt>
                <c:pt idx="20">
                  <c:v>54</c:v>
                </c:pt>
                <c:pt idx="21">
                  <c:v>95</c:v>
                </c:pt>
                <c:pt idx="22">
                  <c:v>55</c:v>
                </c:pt>
                <c:pt idx="23">
                  <c:v>19</c:v>
                </c:pt>
                <c:pt idx="24">
                  <c:v>32</c:v>
                </c:pt>
                <c:pt idx="25">
                  <c:v>25</c:v>
                </c:pt>
                <c:pt idx="26">
                  <c:v>14</c:v>
                </c:pt>
                <c:pt idx="27">
                  <c:v>35</c:v>
                </c:pt>
                <c:pt idx="28">
                  <c:v>34</c:v>
                </c:pt>
                <c:pt idx="29">
                  <c:v>30</c:v>
                </c:pt>
                <c:pt idx="30">
                  <c:v>41</c:v>
                </c:pt>
                <c:pt idx="31">
                  <c:v>28</c:v>
                </c:pt>
                <c:pt idx="32">
                  <c:v>34</c:v>
                </c:pt>
                <c:pt idx="33">
                  <c:v>107</c:v>
                </c:pt>
                <c:pt idx="34">
                  <c:v>9</c:v>
                </c:pt>
                <c:pt idx="35">
                  <c:v>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Sheet1!$A$2:$A$37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cat>
          <c:val>
            <c:numRef>
              <c:f>Sheet1!$E$2:$E$37</c:f>
              <c:numCache>
                <c:formatCode>###0</c:formatCode>
                <c:ptCount val="36"/>
                <c:pt idx="0">
                  <c:v>503</c:v>
                </c:pt>
                <c:pt idx="1">
                  <c:v>396</c:v>
                </c:pt>
                <c:pt idx="2">
                  <c:v>369</c:v>
                </c:pt>
                <c:pt idx="3">
                  <c:v>370</c:v>
                </c:pt>
                <c:pt idx="4">
                  <c:v>344</c:v>
                </c:pt>
                <c:pt idx="5">
                  <c:v>287</c:v>
                </c:pt>
                <c:pt idx="6">
                  <c:v>302</c:v>
                </c:pt>
                <c:pt idx="7">
                  <c:v>267</c:v>
                </c:pt>
                <c:pt idx="8">
                  <c:v>250</c:v>
                </c:pt>
                <c:pt idx="9">
                  <c:v>283</c:v>
                </c:pt>
                <c:pt idx="10">
                  <c:v>248</c:v>
                </c:pt>
                <c:pt idx="11">
                  <c:v>186</c:v>
                </c:pt>
                <c:pt idx="12">
                  <c:v>382</c:v>
                </c:pt>
                <c:pt idx="13">
                  <c:v>366</c:v>
                </c:pt>
                <c:pt idx="14">
                  <c:v>304</c:v>
                </c:pt>
                <c:pt idx="15">
                  <c:v>290</c:v>
                </c:pt>
                <c:pt idx="16">
                  <c:v>231</c:v>
                </c:pt>
                <c:pt idx="17">
                  <c:v>221</c:v>
                </c:pt>
                <c:pt idx="18">
                  <c:v>199</c:v>
                </c:pt>
                <c:pt idx="19">
                  <c:v>193</c:v>
                </c:pt>
                <c:pt idx="20">
                  <c:v>215</c:v>
                </c:pt>
                <c:pt idx="21">
                  <c:v>307</c:v>
                </c:pt>
                <c:pt idx="22">
                  <c:v>239</c:v>
                </c:pt>
                <c:pt idx="23">
                  <c:v>136</c:v>
                </c:pt>
                <c:pt idx="24">
                  <c:v>234</c:v>
                </c:pt>
                <c:pt idx="25">
                  <c:v>184</c:v>
                </c:pt>
                <c:pt idx="26">
                  <c:v>128</c:v>
                </c:pt>
                <c:pt idx="27">
                  <c:v>422</c:v>
                </c:pt>
                <c:pt idx="28">
                  <c:v>252</c:v>
                </c:pt>
                <c:pt idx="29">
                  <c:v>322</c:v>
                </c:pt>
                <c:pt idx="30">
                  <c:v>501</c:v>
                </c:pt>
                <c:pt idx="31">
                  <c:v>403</c:v>
                </c:pt>
                <c:pt idx="32">
                  <c:v>416</c:v>
                </c:pt>
                <c:pt idx="33">
                  <c:v>574</c:v>
                </c:pt>
                <c:pt idx="34">
                  <c:v>324</c:v>
                </c:pt>
                <c:pt idx="35">
                  <c:v>228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8369496"/>
        <c:axId val="508369888"/>
      </c:lineChart>
      <c:catAx>
        <c:axId val="508369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 smtClean="0"/>
                  <a:t>Month</a:t>
                </a:r>
              </a:p>
              <a:p>
                <a:pPr>
                  <a:defRPr/>
                </a:pPr>
                <a:endParaRPr lang="en-GB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369888"/>
        <c:crosses val="autoZero"/>
        <c:auto val="1"/>
        <c:lblAlgn val="ctr"/>
        <c:lblOffset val="100"/>
        <c:tickLblSkip val="12"/>
        <c:noMultiLvlLbl val="0"/>
      </c:catAx>
      <c:valAx>
        <c:axId val="50836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 smtClean="0"/>
                  <a:t>Number of quit dates set</a:t>
                </a:r>
                <a:endParaRPr lang="en-GB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369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2699</c:v>
                </c:pt>
                <c:pt idx="1">
                  <c:v>2062</c:v>
                </c:pt>
                <c:pt idx="2">
                  <c:v>1147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One-one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467</c:v>
                </c:pt>
                <c:pt idx="1">
                  <c:v>321</c:v>
                </c:pt>
                <c:pt idx="2">
                  <c:v>2443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Pharmacy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639</c:v>
                </c:pt>
                <c:pt idx="1">
                  <c:v>700</c:v>
                </c:pt>
                <c:pt idx="2">
                  <c:v>398</c:v>
                </c:pt>
              </c:numCache>
            </c:numRef>
          </c:val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08370672"/>
        <c:axId val="403682232"/>
      </c:barChart>
      <c:catAx>
        <c:axId val="50837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682232"/>
        <c:crosses val="autoZero"/>
        <c:auto val="1"/>
        <c:lblAlgn val="ctr"/>
        <c:lblOffset val="100"/>
        <c:noMultiLvlLbl val="0"/>
      </c:catAx>
      <c:valAx>
        <c:axId val="403682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37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12319324709168"/>
          <c:y val="3.2466083371974708E-2"/>
          <c:w val="0.84736916171086152"/>
          <c:h val="0.7308399421845425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36"/>
                <c:pt idx="15" formatCode="###0">
                  <c:v>1</c:v>
                </c:pt>
                <c:pt idx="16" formatCode="###0">
                  <c:v>9</c:v>
                </c:pt>
                <c:pt idx="17" formatCode="###0">
                  <c:v>12</c:v>
                </c:pt>
                <c:pt idx="18" formatCode="###0">
                  <c:v>9</c:v>
                </c:pt>
                <c:pt idx="19" formatCode="###0">
                  <c:v>10</c:v>
                </c:pt>
                <c:pt idx="20" formatCode="###0">
                  <c:v>5</c:v>
                </c:pt>
                <c:pt idx="21" formatCode="###0">
                  <c:v>8</c:v>
                </c:pt>
                <c:pt idx="22" formatCode="###0">
                  <c:v>10</c:v>
                </c:pt>
                <c:pt idx="23" formatCode="###0">
                  <c:v>12</c:v>
                </c:pt>
                <c:pt idx="24" formatCode="###0">
                  <c:v>17</c:v>
                </c:pt>
                <c:pt idx="25" formatCode="###0">
                  <c:v>20</c:v>
                </c:pt>
                <c:pt idx="26" formatCode="###0">
                  <c:v>22</c:v>
                </c:pt>
                <c:pt idx="27" formatCode="###0">
                  <c:v>13</c:v>
                </c:pt>
                <c:pt idx="28" formatCode="###0">
                  <c:v>24</c:v>
                </c:pt>
                <c:pt idx="29" formatCode="###0">
                  <c:v>35</c:v>
                </c:pt>
                <c:pt idx="30" formatCode="###0">
                  <c:v>33</c:v>
                </c:pt>
                <c:pt idx="31" formatCode="###0">
                  <c:v>25</c:v>
                </c:pt>
                <c:pt idx="32" formatCode="###0">
                  <c:v>37</c:v>
                </c:pt>
                <c:pt idx="33" formatCode="###0">
                  <c:v>23</c:v>
                </c:pt>
                <c:pt idx="34" formatCode="###0">
                  <c:v>23</c:v>
                </c:pt>
                <c:pt idx="35" formatCode="###0">
                  <c:v>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One-one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36"/>
                <c:pt idx="15" formatCode="###0">
                  <c:v>0</c:v>
                </c:pt>
                <c:pt idx="16" formatCode="###0">
                  <c:v>0</c:v>
                </c:pt>
                <c:pt idx="17" formatCode="###0">
                  <c:v>1</c:v>
                </c:pt>
                <c:pt idx="18" formatCode="###0">
                  <c:v>1</c:v>
                </c:pt>
                <c:pt idx="19" formatCode="###0">
                  <c:v>3</c:v>
                </c:pt>
                <c:pt idx="20" formatCode="###0">
                  <c:v>0</c:v>
                </c:pt>
                <c:pt idx="21" formatCode="###0">
                  <c:v>0</c:v>
                </c:pt>
                <c:pt idx="22" formatCode="###0">
                  <c:v>5</c:v>
                </c:pt>
                <c:pt idx="23" formatCode="###0">
                  <c:v>3</c:v>
                </c:pt>
                <c:pt idx="24" formatCode="###0">
                  <c:v>19</c:v>
                </c:pt>
                <c:pt idx="25" formatCode="###0">
                  <c:v>35</c:v>
                </c:pt>
                <c:pt idx="26" formatCode="###0">
                  <c:v>37</c:v>
                </c:pt>
                <c:pt idx="27" formatCode="###0">
                  <c:v>10</c:v>
                </c:pt>
                <c:pt idx="28" formatCode="###0">
                  <c:v>14</c:v>
                </c:pt>
                <c:pt idx="29" formatCode="###0">
                  <c:v>17</c:v>
                </c:pt>
                <c:pt idx="30" formatCode="###0">
                  <c:v>24</c:v>
                </c:pt>
                <c:pt idx="31" formatCode="###0">
                  <c:v>12</c:v>
                </c:pt>
                <c:pt idx="32" formatCode="###0">
                  <c:v>11</c:v>
                </c:pt>
                <c:pt idx="33" formatCode="###0">
                  <c:v>26</c:v>
                </c:pt>
                <c:pt idx="34" formatCode="###0">
                  <c:v>19</c:v>
                </c:pt>
                <c:pt idx="35" formatCode="###0">
                  <c:v>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Pharmacy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36"/>
                <c:pt idx="15" formatCode="###0">
                  <c:v>30</c:v>
                </c:pt>
                <c:pt idx="16" formatCode="###0">
                  <c:v>57</c:v>
                </c:pt>
                <c:pt idx="17" formatCode="###0">
                  <c:v>34</c:v>
                </c:pt>
                <c:pt idx="18" formatCode="###0">
                  <c:v>44</c:v>
                </c:pt>
                <c:pt idx="19" formatCode="###0">
                  <c:v>50</c:v>
                </c:pt>
                <c:pt idx="20" formatCode="###0">
                  <c:v>46</c:v>
                </c:pt>
                <c:pt idx="21" formatCode="###0">
                  <c:v>51</c:v>
                </c:pt>
                <c:pt idx="22" formatCode="###0">
                  <c:v>34</c:v>
                </c:pt>
                <c:pt idx="23" formatCode="###0">
                  <c:v>14</c:v>
                </c:pt>
                <c:pt idx="24" formatCode="###0">
                  <c:v>68</c:v>
                </c:pt>
                <c:pt idx="25" formatCode="###0">
                  <c:v>36</c:v>
                </c:pt>
                <c:pt idx="26" formatCode="###0">
                  <c:v>46</c:v>
                </c:pt>
                <c:pt idx="27" formatCode="###0">
                  <c:v>51</c:v>
                </c:pt>
                <c:pt idx="28" formatCode="###0">
                  <c:v>31</c:v>
                </c:pt>
                <c:pt idx="29" formatCode="###0">
                  <c:v>35</c:v>
                </c:pt>
                <c:pt idx="30" formatCode="###0">
                  <c:v>31</c:v>
                </c:pt>
                <c:pt idx="31" formatCode="###0">
                  <c:v>44</c:v>
                </c:pt>
                <c:pt idx="32" formatCode="###0">
                  <c:v>42</c:v>
                </c:pt>
                <c:pt idx="33" formatCode="###0">
                  <c:v>53</c:v>
                </c:pt>
                <c:pt idx="34" formatCode="###0">
                  <c:v>28</c:v>
                </c:pt>
                <c:pt idx="35" formatCode="###0">
                  <c:v>22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Sheet1!$A$2:$A$37</c:f>
              <c:strCach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strCache>
            </c:strRef>
          </c:cat>
          <c:val>
            <c:numRef>
              <c:f>Sheet1!$E$2:$E$37</c:f>
              <c:numCache>
                <c:formatCode>General</c:formatCode>
                <c:ptCount val="36"/>
                <c:pt idx="15" formatCode="###0">
                  <c:v>31</c:v>
                </c:pt>
                <c:pt idx="16" formatCode="###0">
                  <c:v>66</c:v>
                </c:pt>
                <c:pt idx="17" formatCode="###0">
                  <c:v>47</c:v>
                </c:pt>
                <c:pt idx="18" formatCode="###0">
                  <c:v>54</c:v>
                </c:pt>
                <c:pt idx="19" formatCode="###0">
                  <c:v>63</c:v>
                </c:pt>
                <c:pt idx="20" formatCode="###0">
                  <c:v>51</c:v>
                </c:pt>
                <c:pt idx="21" formatCode="###0">
                  <c:v>59</c:v>
                </c:pt>
                <c:pt idx="22" formatCode="###0">
                  <c:v>49</c:v>
                </c:pt>
                <c:pt idx="23" formatCode="###0">
                  <c:v>29</c:v>
                </c:pt>
                <c:pt idx="24" formatCode="###0">
                  <c:v>104</c:v>
                </c:pt>
                <c:pt idx="25" formatCode="###0">
                  <c:v>91</c:v>
                </c:pt>
                <c:pt idx="26" formatCode="###0">
                  <c:v>105</c:v>
                </c:pt>
                <c:pt idx="27" formatCode="###0">
                  <c:v>74</c:v>
                </c:pt>
                <c:pt idx="28" formatCode="###0">
                  <c:v>69</c:v>
                </c:pt>
                <c:pt idx="29" formatCode="###0">
                  <c:v>87</c:v>
                </c:pt>
                <c:pt idx="30" formatCode="###0">
                  <c:v>88</c:v>
                </c:pt>
                <c:pt idx="31" formatCode="###0">
                  <c:v>81</c:v>
                </c:pt>
                <c:pt idx="32" formatCode="###0">
                  <c:v>90</c:v>
                </c:pt>
                <c:pt idx="33" formatCode="###0">
                  <c:v>102</c:v>
                </c:pt>
                <c:pt idx="34" formatCode="###0">
                  <c:v>70</c:v>
                </c:pt>
                <c:pt idx="35" formatCode="###0">
                  <c:v>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3683800"/>
        <c:axId val="403681840"/>
      </c:lineChart>
      <c:catAx>
        <c:axId val="4036838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 smtClean="0"/>
                  <a:t>Month</a:t>
                </a:r>
              </a:p>
              <a:p>
                <a:pPr>
                  <a:defRPr/>
                </a:pPr>
                <a:endParaRPr lang="en-GB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681840"/>
        <c:crosses val="autoZero"/>
        <c:auto val="1"/>
        <c:lblAlgn val="ctr"/>
        <c:lblOffset val="100"/>
        <c:tickLblSkip val="12"/>
        <c:noMultiLvlLbl val="0"/>
      </c:catAx>
      <c:valAx>
        <c:axId val="40368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 smtClean="0"/>
                  <a:t>Number of quit dates set</a:t>
                </a:r>
                <a:endParaRPr lang="en-GB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68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101.33333333333333</c:v>
                </c:pt>
                <c:pt idx="1">
                  <c:v>289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One-one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17.333333333333332</c:v>
                </c:pt>
                <c:pt idx="1">
                  <c:v>236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Pharmacy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481.33333333333331</c:v>
                </c:pt>
                <c:pt idx="1">
                  <c:v>487</c:v>
                </c:pt>
              </c:numCache>
            </c:numRef>
          </c:val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08513904"/>
        <c:axId val="508512336"/>
      </c:barChart>
      <c:catAx>
        <c:axId val="50851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512336"/>
        <c:crosses val="autoZero"/>
        <c:auto val="1"/>
        <c:lblAlgn val="ctr"/>
        <c:lblOffset val="100"/>
        <c:noMultiLvlLbl val="0"/>
      </c:catAx>
      <c:valAx>
        <c:axId val="508512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51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AB-C1</c:v>
                </c:pt>
              </c:strCache>
            </c:strRef>
          </c:tx>
          <c:spPr>
            <a:ln w="28575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20.6</c:v>
                </c:pt>
                <c:pt idx="1">
                  <c:v>21.2</c:v>
                </c:pt>
                <c:pt idx="2">
                  <c:v>21.9</c:v>
                </c:pt>
                <c:pt idx="3">
                  <c:v>20.100000000000001</c:v>
                </c:pt>
                <c:pt idx="4">
                  <c:v>19.8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C2-E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25.8</c:v>
                </c:pt>
                <c:pt idx="1">
                  <c:v>26.7</c:v>
                </c:pt>
                <c:pt idx="2">
                  <c:v>25.7</c:v>
                </c:pt>
                <c:pt idx="3">
                  <c:v>23.7</c:v>
                </c:pt>
                <c:pt idx="4">
                  <c:v>21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24.1</c:v>
                </c:pt>
                <c:pt idx="1">
                  <c:v>25</c:v>
                </c:pt>
                <c:pt idx="2">
                  <c:v>24.6</c:v>
                </c:pt>
                <c:pt idx="3">
                  <c:v>22.4</c:v>
                </c:pt>
                <c:pt idx="4">
                  <c:v>20.6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6952720"/>
        <c:axId val="371320904"/>
      </c:lineChart>
      <c:catAx>
        <c:axId val="40695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320904"/>
        <c:crosses val="autoZero"/>
        <c:auto val="1"/>
        <c:lblAlgn val="ctr"/>
        <c:lblOffset val="100"/>
        <c:noMultiLvlLbl val="0"/>
      </c:catAx>
      <c:valAx>
        <c:axId val="371320904"/>
        <c:scaling>
          <c:orientation val="minMax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 dirty="0" smtClean="0"/>
                  <a:t>Percent</a:t>
                </a:r>
                <a:endParaRPr lang="en-GB" sz="18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95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BDB879-F752-4925-808C-566298FD7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11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560594-3247-4180-8E8D-5F3A3E674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29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520547-4F0C-41F4-A5D6-3D1816CEE576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47172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0788" y="6245225"/>
            <a:ext cx="238601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11737-AC77-4FCE-A291-9DC13DCB4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B31BA-E13C-41D2-AA69-E645625B2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41F85-DC9D-4E94-AA9B-8920A308C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81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0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E8353-63B3-4AFB-A147-107FFB2ED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83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0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99C7E-AD71-4D1B-A67A-19ACEC689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47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0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38EBC-5E48-48EE-8F7F-A97E02369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55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0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CA9DE-2E32-4CFF-BB5D-AFC73A675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22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0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7F8FB-01ED-4FED-817A-499B9DB3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9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B37CA-31E3-4E7D-932A-F757CA3ED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6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A40CE-7785-4B31-88BB-75C5FBE17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6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B7C23-836F-414F-BFE8-2C74A8ABB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9F465-7CC8-4B06-AD27-A14B00404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3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01DE6-F385-4B29-8D11-C41B540E8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8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E7B98-69F3-418B-97DE-A3D5A68F2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4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1B644-19D6-440E-9386-B36407E42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0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354A8-7185-47F7-BC5C-591738E33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5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10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6325" y="6245225"/>
            <a:ext cx="2530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7A3E92-9A04-479E-BD74-C3E3E3ACB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  <p:sldLayoutId id="2147484033" r:id="rId12"/>
    <p:sldLayoutId id="2147484034" r:id="rId13"/>
    <p:sldLayoutId id="2147484035" r:id="rId14"/>
    <p:sldLayoutId id="2147484036" r:id="rId15"/>
    <p:sldLayoutId id="2147484037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83DD56-9F0F-4F4A-B965-7522E728E0EB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1475" y="1412875"/>
            <a:ext cx="8137525" cy="224155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rgbClr val="00B0F0"/>
                </a:solidFill>
              </a:rPr>
              <a:t>Upgrading stop-smoking service provision</a:t>
            </a:r>
            <a:endParaRPr lang="en-US" sz="5400" dirty="0" smtClean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93156" y="3723859"/>
            <a:ext cx="4500563" cy="2232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2000" b="1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2000" b="1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b="1" dirty="0" smtClean="0">
                <a:solidFill>
                  <a:srgbClr val="00B0F0"/>
                </a:solidFill>
              </a:rPr>
              <a:t>University College London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b="1" dirty="0" smtClean="0">
                <a:solidFill>
                  <a:srgbClr val="00B0F0"/>
                </a:solidFill>
              </a:rPr>
              <a:t>June 2015</a:t>
            </a:r>
            <a:endParaRPr lang="en-US" sz="1800" b="1" dirty="0" smtClean="0">
              <a:solidFill>
                <a:srgbClr val="00B0F0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en-US" sz="1800" dirty="0" smtClean="0">
              <a:solidFill>
                <a:srgbClr val="333399"/>
              </a:solidFill>
            </a:endParaRPr>
          </a:p>
        </p:txBody>
      </p:sp>
      <p:pic>
        <p:nvPicPr>
          <p:cNvPr id="3078" name="Picture 4" descr="UCL open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0"/>
            <a:ext cx="7596187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2867819" y="3441284"/>
            <a:ext cx="3452812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3399FF"/>
                </a:solidFill>
              </a:rPr>
              <a:t>Robert </a:t>
            </a:r>
            <a:r>
              <a:rPr lang="en-GB" sz="2400" b="1" dirty="0" smtClean="0">
                <a:solidFill>
                  <a:srgbClr val="3399FF"/>
                </a:solidFill>
              </a:rPr>
              <a:t>West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GB" sz="2400" b="1" dirty="0">
              <a:solidFill>
                <a:srgbClr val="333399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000" dirty="0">
              <a:solidFill>
                <a:srgbClr val="333399"/>
              </a:solidFill>
            </a:endParaRPr>
          </a:p>
        </p:txBody>
      </p:sp>
      <p:pic>
        <p:nvPicPr>
          <p:cNvPr id="3081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595" y="32558"/>
            <a:ext cx="2517843" cy="72597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00500" y="665018"/>
            <a:ext cx="1059873" cy="187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547813" y="665018"/>
            <a:ext cx="577782" cy="187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547713" y="5492376"/>
            <a:ext cx="2308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@</a:t>
            </a:r>
            <a:r>
              <a:rPr lang="en-GB" sz="2800" dirty="0" err="1" smtClean="0">
                <a:solidFill>
                  <a:srgbClr val="0070C0"/>
                </a:solidFill>
              </a:rPr>
              <a:t>robertjwest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92311" y="5492376"/>
            <a:ext cx="1901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#UKNSCC</a:t>
            </a:r>
            <a:endParaRPr lang="en-GB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193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FF0000"/>
                </a:solidFill>
              </a:rPr>
              <a:t>3</a:t>
            </a:r>
            <a:r>
              <a:rPr lang="en-GB" sz="3200" b="1" dirty="0" smtClean="0">
                <a:solidFill>
                  <a:srgbClr val="FF0000"/>
                </a:solidFill>
              </a:rPr>
              <a:t> Other stuff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800" dirty="0" smtClean="0"/>
              <a:t>The right staff, in the right premises, with the right infra-structure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b="1" dirty="0" smtClean="0"/>
              <a:t>123</a:t>
            </a:r>
            <a:r>
              <a:rPr lang="en-GB" dirty="0" smtClean="0"/>
              <a:t> of </a:t>
            </a:r>
            <a:r>
              <a:rPr lang="en-GB" b="1" dirty="0" smtClean="0">
                <a:solidFill>
                  <a:srgbClr val="FF0000"/>
                </a:solidFill>
              </a:rPr>
              <a:t>inadequate</a:t>
            </a:r>
            <a:r>
              <a:rPr lang="en-GB" dirty="0" smtClean="0"/>
              <a:t> support?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Offer of:</a:t>
            </a:r>
          </a:p>
          <a:p>
            <a:pPr lvl="1"/>
            <a:r>
              <a:rPr lang="en-GB" dirty="0"/>
              <a:t>n</a:t>
            </a:r>
            <a:r>
              <a:rPr lang="en-GB" dirty="0" smtClean="0"/>
              <a:t>o medication</a:t>
            </a:r>
          </a:p>
          <a:p>
            <a:pPr lvl="1"/>
            <a:r>
              <a:rPr lang="en-GB" dirty="0" smtClean="0"/>
              <a:t>single form NRT</a:t>
            </a:r>
          </a:p>
          <a:p>
            <a:pPr lvl="1"/>
            <a:r>
              <a:rPr lang="en-GB" dirty="0" smtClean="0"/>
              <a:t>inadequate dose of NRT</a:t>
            </a:r>
          </a:p>
          <a:p>
            <a:pPr lvl="1"/>
            <a:r>
              <a:rPr lang="en-GB" dirty="0" smtClean="0"/>
              <a:t>a medication/NRT course that is less than 8 weeks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Sessions that are:</a:t>
            </a:r>
          </a:p>
          <a:p>
            <a:pPr lvl="1"/>
            <a:r>
              <a:rPr lang="en-GB" dirty="0" smtClean="0"/>
              <a:t>less frequent than once a week</a:t>
            </a:r>
          </a:p>
          <a:p>
            <a:pPr lvl="1"/>
            <a:r>
              <a:rPr lang="en-GB" dirty="0" smtClean="0"/>
              <a:t>do not continue at least 4 weeks beyond the quit date</a:t>
            </a:r>
          </a:p>
          <a:p>
            <a:pPr lvl="1"/>
            <a:r>
              <a:rPr lang="en-GB" dirty="0" smtClean="0"/>
              <a:t>do not last long enough to cover the key issues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Failing to adopt key behaviour change techniques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026" name="Picture 2" descr="Image result for 1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286" y="293190"/>
            <a:ext cx="806884" cy="81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65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Oh yes and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GB" dirty="0" smtClean="0"/>
              <a:t>Lack of specialist supervision and training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8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36518" y="2784762"/>
            <a:ext cx="6473537" cy="904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It’s really not that hard …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63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36518" y="2784762"/>
            <a:ext cx="6473537" cy="904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i</a:t>
            </a:r>
            <a:r>
              <a:rPr lang="en-GB" sz="3200" dirty="0" smtClean="0">
                <a:solidFill>
                  <a:srgbClr val="FF0000"/>
                </a:solidFill>
              </a:rPr>
              <a:t>f the service is adequately resourced ...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36518" y="2784762"/>
            <a:ext cx="6473537" cy="904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and the staff are adequately trained ...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36518" y="2784762"/>
            <a:ext cx="6473537" cy="904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 and </a:t>
            </a:r>
            <a:r>
              <a:rPr lang="en-GB" sz="3200" dirty="0" smtClean="0">
                <a:solidFill>
                  <a:srgbClr val="FF0000"/>
                </a:solidFill>
              </a:rPr>
              <a:t>supported …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36518" y="2784762"/>
            <a:ext cx="6473537" cy="904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 and </a:t>
            </a:r>
            <a:r>
              <a:rPr lang="en-GB" sz="3200" dirty="0" smtClean="0">
                <a:solidFill>
                  <a:srgbClr val="FF0000"/>
                </a:solidFill>
              </a:rPr>
              <a:t>motivated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8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36518" y="2784762"/>
            <a:ext cx="6473537" cy="904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3399FF"/>
                </a:solidFill>
              </a:rPr>
              <a:t>Where to find the evidence</a:t>
            </a:r>
            <a:endParaRPr lang="en-GB" sz="3200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7344"/>
            <a:ext cx="8229600" cy="5783947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3399FF"/>
                </a:solidFill>
              </a:rPr>
              <a:t>Randomised controlled trials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sz="2000" dirty="0" smtClean="0"/>
              <a:t>Hartmann‐Boyce</a:t>
            </a:r>
            <a:r>
              <a:rPr lang="en-GB" sz="2000" dirty="0"/>
              <a:t>, Jamie, et al. "Efficacy of interventions to combat tobacco addiction: Cochrane update of 2012 reviews." </a:t>
            </a:r>
            <a:r>
              <a:rPr lang="en-GB" sz="2000" i="1" dirty="0"/>
              <a:t>Addiction</a:t>
            </a:r>
            <a:r>
              <a:rPr lang="en-GB" sz="2000" dirty="0"/>
              <a:t> 108.10 (2013): 1711-1721.</a:t>
            </a:r>
            <a:endParaRPr lang="en-GB" sz="20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000" dirty="0"/>
              <a:t>Cahill, Kate, et al. "Pharmacological interventions for smoking cessation: an overview and network meta-analysis." </a:t>
            </a:r>
            <a:r>
              <a:rPr lang="en-GB" sz="2000" i="1" dirty="0"/>
              <a:t>Cochrane Database </a:t>
            </a:r>
            <a:r>
              <a:rPr lang="en-GB" sz="2000" i="1" dirty="0" err="1"/>
              <a:t>Syst</a:t>
            </a:r>
            <a:r>
              <a:rPr lang="en-GB" sz="2000" i="1" dirty="0"/>
              <a:t> Rev</a:t>
            </a:r>
            <a:r>
              <a:rPr lang="en-GB" sz="2000" dirty="0"/>
              <a:t> 5.5 (2013).</a:t>
            </a:r>
            <a:endParaRPr lang="en-GB" sz="20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1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Declaration of competing interest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undertake research and consultancy for companies that develop and manufacture smoking cessation medicines: including Pfizer, GSK and J&amp;J</a:t>
            </a:r>
          </a:p>
          <a:p>
            <a:r>
              <a:rPr lang="en-GB" dirty="0" smtClean="0"/>
              <a:t>I am a trustee of the cancer prevention charity, QUIT</a:t>
            </a:r>
          </a:p>
          <a:p>
            <a:r>
              <a:rPr lang="en-GB" dirty="0" smtClean="0"/>
              <a:t>I am an advisor to the National Centre for Smoking Cessation and Training</a:t>
            </a:r>
          </a:p>
          <a:p>
            <a:r>
              <a:rPr lang="en-GB" dirty="0" smtClean="0"/>
              <a:t>My salary and most of my research is funded by </a:t>
            </a:r>
            <a:r>
              <a:rPr lang="en-GB" dirty="0"/>
              <a:t>C</a:t>
            </a:r>
            <a:r>
              <a:rPr lang="en-GB" dirty="0" smtClean="0"/>
              <a:t>ancer Research UK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1278"/>
            <a:ext cx="8229600" cy="5783947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3399FF"/>
                </a:solidFill>
              </a:rPr>
              <a:t>Population surveys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sz="2000" dirty="0"/>
              <a:t>Brown, Jamie, et al. "Real‐world effectiveness of e‐cigarettes when used to aid smoking cessation: a cross‐sectional population study." </a:t>
            </a:r>
            <a:r>
              <a:rPr lang="en-GB" sz="2000" i="1" dirty="0"/>
              <a:t>Addiction</a:t>
            </a:r>
            <a:r>
              <a:rPr lang="en-GB" sz="2000" dirty="0"/>
              <a:t> 109.9 (2014): 1531-1540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Kotz, Daniel, Jamie Brown, and Robert West. "‘Real‐</a:t>
            </a:r>
            <a:r>
              <a:rPr lang="en-GB" sz="2000" dirty="0" err="1"/>
              <a:t>world’effectiveness</a:t>
            </a:r>
            <a:r>
              <a:rPr lang="en-GB" sz="2000" dirty="0"/>
              <a:t> of smoking cessation treatments: a population study." </a:t>
            </a:r>
            <a:r>
              <a:rPr lang="en-GB" sz="2000" i="1" dirty="0"/>
              <a:t>Addiction</a:t>
            </a:r>
            <a:r>
              <a:rPr lang="en-GB" sz="2000" dirty="0"/>
              <a:t> 109.3 (2014): 491-499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Kotz, Daniel, Jamie Brown, and Robert West. "Effectiveness of </a:t>
            </a:r>
            <a:r>
              <a:rPr lang="en-GB" sz="2000" dirty="0" err="1"/>
              <a:t>varenicline</a:t>
            </a:r>
            <a:r>
              <a:rPr lang="en-GB" sz="2000" dirty="0"/>
              <a:t> versus nicotine replacement therapy for smoking cessation with minimal professional support: evidence from an English population </a:t>
            </a:r>
            <a:r>
              <a:rPr lang="en-GB" sz="2000" dirty="0" err="1"/>
              <a:t>study."</a:t>
            </a:r>
            <a:r>
              <a:rPr lang="en-GB" sz="2000" i="1" dirty="0" err="1"/>
              <a:t>Psychopharmacology</a:t>
            </a:r>
            <a:r>
              <a:rPr lang="en-GB" sz="2000" dirty="0"/>
              <a:t> 231.1 (2014): 37-42.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5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1262" y="577517"/>
            <a:ext cx="812853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3399FF"/>
                </a:solidFill>
              </a:rPr>
              <a:t>Stop-smoking service </a:t>
            </a:r>
            <a:r>
              <a:rPr lang="en-GB" sz="2400" b="1" dirty="0" smtClean="0">
                <a:solidFill>
                  <a:srgbClr val="3399FF"/>
                </a:solidFill>
              </a:rPr>
              <a:t>data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000" dirty="0"/>
              <a:t>Brose, Leonie S., et al. "What makes for an effective stop-smoking </a:t>
            </a:r>
            <a:r>
              <a:rPr lang="en-GB" sz="2000" dirty="0" err="1"/>
              <a:t>service?."</a:t>
            </a:r>
            <a:r>
              <a:rPr lang="en-GB" sz="2000" i="1" dirty="0" err="1"/>
              <a:t>Thorax</a:t>
            </a:r>
            <a:r>
              <a:rPr lang="en-GB" sz="2000" dirty="0"/>
              <a:t> 66.10 (2011): 924-926.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McDermott, </a:t>
            </a:r>
            <a:r>
              <a:rPr lang="en-GB" sz="2000" dirty="0" err="1"/>
              <a:t>Máirtín</a:t>
            </a:r>
            <a:r>
              <a:rPr lang="en-GB" sz="2000" dirty="0"/>
              <a:t> S., et al. "Factors associated with differences in quit rates between “specialist” and “community” stop-smoking practitioners in the English stop-smoking services." </a:t>
            </a:r>
            <a:r>
              <a:rPr lang="en-GB" sz="2000" i="1" dirty="0" smtClean="0"/>
              <a:t>Nicotine </a:t>
            </a:r>
            <a:r>
              <a:rPr lang="en-GB" sz="2000" i="1" dirty="0"/>
              <a:t>&amp; </a:t>
            </a:r>
            <a:r>
              <a:rPr lang="en-GB" sz="2000" i="1" dirty="0" smtClean="0"/>
              <a:t>Tobacco Research</a:t>
            </a:r>
            <a:r>
              <a:rPr lang="en-GB" sz="2000" dirty="0"/>
              <a:t> 15.7 (2013): 1239-1247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Michie, Susan, Sue Churchill, and Robert West. "Identifying evidence-based competences required to deliver behavioural support for smoking </a:t>
            </a:r>
            <a:r>
              <a:rPr lang="en-GB" sz="2000" dirty="0" err="1"/>
              <a:t>cessation."</a:t>
            </a:r>
            <a:r>
              <a:rPr lang="en-GB" sz="2000" i="1" dirty="0" err="1"/>
              <a:t>Annals</a:t>
            </a:r>
            <a:r>
              <a:rPr lang="en-GB" sz="2000" i="1" dirty="0"/>
              <a:t> of </a:t>
            </a:r>
            <a:r>
              <a:rPr lang="en-GB" sz="2000" i="1" dirty="0" err="1"/>
              <a:t>Behavioral</a:t>
            </a:r>
            <a:r>
              <a:rPr lang="en-GB" sz="2000" i="1" dirty="0"/>
              <a:t> Medicine</a:t>
            </a:r>
            <a:r>
              <a:rPr lang="en-GB" sz="2000" dirty="0"/>
              <a:t> 41.1 (2011): 59-70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Brose, Leonie S., Andy McEwen, and Robert West. "Does it matter who you see to help you stop smoking? Short‐term quit rates across specialist stop smoking practitioners in England." </a:t>
            </a:r>
            <a:r>
              <a:rPr lang="en-GB" sz="2000" i="1" dirty="0"/>
              <a:t>Addiction</a:t>
            </a:r>
            <a:r>
              <a:rPr lang="en-GB" sz="2000" dirty="0"/>
              <a:t> 107.11 (2012): 2029-2036.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236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7632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3399FF"/>
                </a:solidFill>
              </a:rPr>
              <a:t>The importance of the specialist service: a tale of three services</a:t>
            </a:r>
            <a:br>
              <a:rPr lang="en-GB" dirty="0" smtClean="0">
                <a:solidFill>
                  <a:srgbClr val="3399FF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3399FF"/>
                </a:solidFill>
              </a:rPr>
              <a:t>(with thanks to Emma Croghan)</a:t>
            </a:r>
            <a:endParaRPr lang="en-GB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0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8726"/>
          </a:xfrm>
        </p:spPr>
        <p:txBody>
          <a:bodyPr/>
          <a:lstStyle/>
          <a:p>
            <a:r>
              <a:rPr lang="en-GB" dirty="0" smtClean="0"/>
              <a:t>Service A</a:t>
            </a:r>
            <a:endParaRPr lang="en-GB" dirty="0" smtClean="0"/>
          </a:p>
          <a:p>
            <a:pPr lvl="1"/>
            <a:r>
              <a:rPr lang="en-GB" dirty="0" smtClean="0"/>
              <a:t>Specialist service decommissioned Jan 1 2014</a:t>
            </a:r>
          </a:p>
          <a:p>
            <a:r>
              <a:rPr lang="en-GB" dirty="0" smtClean="0"/>
              <a:t>Service B</a:t>
            </a:r>
            <a:endParaRPr lang="en-GB" dirty="0" smtClean="0"/>
          </a:p>
          <a:p>
            <a:pPr lvl="1"/>
            <a:r>
              <a:rPr lang="en-GB" dirty="0" smtClean="0"/>
              <a:t>Specialist service has not had management responsibility over pharmacy service but </a:t>
            </a:r>
            <a:r>
              <a:rPr lang="en-GB" dirty="0"/>
              <a:t>n</a:t>
            </a:r>
            <a:r>
              <a:rPr lang="en-GB" dirty="0" smtClean="0"/>
              <a:t>ew provider brought in providing specialist service advisory support from 1 April 2014</a:t>
            </a:r>
          </a:p>
          <a:p>
            <a:r>
              <a:rPr lang="en-GB" dirty="0" smtClean="0"/>
              <a:t>Service C</a:t>
            </a:r>
            <a:endParaRPr lang="en-GB" dirty="0" smtClean="0"/>
          </a:p>
          <a:p>
            <a:pPr lvl="1"/>
            <a:r>
              <a:rPr lang="en-GB" dirty="0" smtClean="0"/>
              <a:t>Pharmacies and GP services were placed under specialist service control from 1 April 2013; specialist service took direct control of GP referral from 1 Jan 2014 and stopped drop-ins clinics.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52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A: </a:t>
            </a:r>
            <a:r>
              <a:rPr lang="en-GB" dirty="0" smtClean="0"/>
              <a:t>Number of quit dates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445236"/>
              </p:ext>
            </p:extLst>
          </p:nvPr>
        </p:nvGraphicFramePr>
        <p:xfrm>
          <a:off x="308008" y="2226468"/>
          <a:ext cx="5095493" cy="3605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038839880"/>
              </p:ext>
            </p:extLst>
          </p:nvPr>
        </p:nvGraphicFramePr>
        <p:xfrm>
          <a:off x="5735097" y="2266532"/>
          <a:ext cx="3097404" cy="3194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125842" y="1745280"/>
            <a:ext cx="1584382" cy="2551516"/>
            <a:chOff x="4360293" y="1196873"/>
            <a:chExt cx="2112508" cy="3402021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5369858" y="2877670"/>
              <a:ext cx="8966" cy="1721224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360293" y="1196873"/>
              <a:ext cx="2112508" cy="123110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Specialist service discontinued</a:t>
              </a:r>
              <a:endParaRPr lang="en-GB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936878" y="5462868"/>
            <a:ext cx="2776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Fall in numbers setting quit date from 2012/3 to 2014, p&lt;0.001 by </a:t>
            </a:r>
            <a:r>
              <a:rPr lang="en-GB" sz="900" dirty="0" err="1"/>
              <a:t>chisquared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95832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B: </a:t>
            </a:r>
            <a:r>
              <a:rPr lang="en-GB" dirty="0" smtClean="0"/>
              <a:t>Number of quit dates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673186"/>
              </p:ext>
            </p:extLst>
          </p:nvPr>
        </p:nvGraphicFramePr>
        <p:xfrm>
          <a:off x="375386" y="2226468"/>
          <a:ext cx="5028116" cy="3721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860737403"/>
              </p:ext>
            </p:extLst>
          </p:nvPr>
        </p:nvGraphicFramePr>
        <p:xfrm>
          <a:off x="5735097" y="2266532"/>
          <a:ext cx="3097404" cy="3194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24282" y="5503209"/>
            <a:ext cx="266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/>
              <a:t>Chisquared</a:t>
            </a:r>
            <a:r>
              <a:rPr lang="en-GB" sz="900" dirty="0"/>
              <a:t> for difference in Apr-Dec in each year p&lt;0.001</a:t>
            </a:r>
            <a:endParaRPr lang="en-GB" sz="900" dirty="0"/>
          </a:p>
        </p:txBody>
      </p:sp>
      <p:grpSp>
        <p:nvGrpSpPr>
          <p:cNvPr id="5" name="Group 4"/>
          <p:cNvGrpSpPr/>
          <p:nvPr/>
        </p:nvGrpSpPr>
        <p:grpSpPr>
          <a:xfrm>
            <a:off x="3073996" y="1248727"/>
            <a:ext cx="2328889" cy="1981929"/>
            <a:chOff x="4265499" y="521969"/>
            <a:chExt cx="3105186" cy="2642572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818093" y="2402540"/>
              <a:ext cx="8966" cy="762001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265499" y="521969"/>
              <a:ext cx="3105186" cy="160043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New specialist service</a:t>
              </a:r>
            </a:p>
            <a:p>
              <a:pPr algn="ctr"/>
              <a:r>
                <a:rPr lang="en-GB" dirty="0" smtClean="0"/>
                <a:t>providing advisory support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0985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77" y="384188"/>
            <a:ext cx="7886700" cy="994172"/>
          </a:xfrm>
        </p:spPr>
        <p:txBody>
          <a:bodyPr/>
          <a:lstStyle/>
          <a:p>
            <a:r>
              <a:rPr lang="en-GB" dirty="0" smtClean="0"/>
              <a:t>Service C: </a:t>
            </a:r>
            <a:r>
              <a:rPr lang="en-GB" dirty="0" smtClean="0"/>
              <a:t>Number of quit dates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889713"/>
              </p:ext>
            </p:extLst>
          </p:nvPr>
        </p:nvGraphicFramePr>
        <p:xfrm>
          <a:off x="336884" y="2226468"/>
          <a:ext cx="5066617" cy="3683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97066949"/>
              </p:ext>
            </p:extLst>
          </p:nvPr>
        </p:nvGraphicFramePr>
        <p:xfrm>
          <a:off x="5735097" y="2266532"/>
          <a:ext cx="3097404" cy="3194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92370" y="5435974"/>
            <a:ext cx="24416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2013 data are prorated (x12/9) to a full year </a:t>
            </a:r>
            <a:endParaRPr lang="en-GB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5918666" y="5610106"/>
            <a:ext cx="2776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One-one and GP throughput increased from 2013-2014, p&lt;0.001</a:t>
            </a:r>
            <a:endParaRPr lang="en-GB" sz="9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85916" y="2342590"/>
            <a:ext cx="0" cy="301675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46660" y="1378360"/>
            <a:ext cx="267851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Specialist service</a:t>
            </a:r>
            <a:r>
              <a:rPr lang="en-GB" dirty="0"/>
              <a:t> </a:t>
            </a:r>
            <a:r>
              <a:rPr lang="en-GB" dirty="0" smtClean="0"/>
              <a:t>took over GP referral and ended drop in clinics</a:t>
            </a:r>
          </a:p>
        </p:txBody>
      </p:sp>
    </p:spTree>
    <p:extLst>
      <p:ext uri="{BB962C8B-B14F-4D97-AF65-F5344CB8AC3E}">
        <p14:creationId xmlns:p14="http://schemas.microsoft.com/office/powerpoint/2010/main" val="331834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7632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3399FF"/>
                </a:solidFill>
              </a:rPr>
              <a:t>The importance of accurate and comprehensive monitoring</a:t>
            </a:r>
            <a:br>
              <a:rPr lang="en-GB" dirty="0" smtClean="0">
                <a:solidFill>
                  <a:srgbClr val="3399FF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endParaRPr lang="en-GB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NCSCT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35582" cy="4525963"/>
          </a:xfrm>
        </p:spPr>
        <p:txBody>
          <a:bodyPr/>
          <a:lstStyle/>
          <a:p>
            <a:r>
              <a:rPr lang="en-GB" dirty="0" smtClean="0"/>
              <a:t>Vital that service is subject to independent review, including verification of quit rates</a:t>
            </a:r>
          </a:p>
          <a:p>
            <a:r>
              <a:rPr lang="en-GB" dirty="0" smtClean="0"/>
              <a:t>NCSCT </a:t>
            </a:r>
            <a:r>
              <a:rPr lang="en-GB" dirty="0" smtClean="0"/>
              <a:t>Review process</a:t>
            </a:r>
            <a:endParaRPr lang="en-GB" dirty="0" smtClean="0"/>
          </a:p>
          <a:p>
            <a:pPr lvl="1"/>
            <a:r>
              <a:rPr lang="en-GB" dirty="0" smtClean="0"/>
              <a:t>self-completion form</a:t>
            </a:r>
          </a:p>
          <a:p>
            <a:pPr lvl="1"/>
            <a:r>
              <a:rPr lang="en-GB" dirty="0" smtClean="0"/>
              <a:t>independent check on claimed quits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993" y="1455593"/>
            <a:ext cx="3422520" cy="471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68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7632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3399FF"/>
                </a:solidFill>
              </a:rPr>
              <a:t>The importance of primary care in promoting the service</a:t>
            </a:r>
            <a:br>
              <a:rPr lang="en-GB" dirty="0" smtClean="0">
                <a:solidFill>
                  <a:srgbClr val="3399FF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endParaRPr lang="en-GB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2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56" y="274638"/>
            <a:ext cx="8643486" cy="1143000"/>
          </a:xfrm>
        </p:spPr>
        <p:txBody>
          <a:bodyPr/>
          <a:lstStyle/>
          <a:p>
            <a:r>
              <a:rPr lang="en-GB" dirty="0" smtClean="0"/>
              <a:t>The 123         of effective stop-smoking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 effective stop-smoking service</a:t>
            </a:r>
          </a:p>
          <a:p>
            <a:pPr marL="0" indent="0">
              <a:buNone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provides optimum evidence-based support for quitting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is configured appropriately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records accurate and complete information on clients, </a:t>
            </a:r>
            <a:r>
              <a:rPr lang="en-GB" dirty="0" smtClean="0"/>
              <a:t>the treatment provided, </a:t>
            </a:r>
            <a:r>
              <a:rPr lang="en-GB" dirty="0" smtClean="0"/>
              <a:t>and outcomes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056" name="Picture 8" descr="Image result for 1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01" y="415967"/>
            <a:ext cx="1433902" cy="86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3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Percent reporting having been offered help with stopping by GP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26110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85734" y="6158753"/>
            <a:ext cx="5972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Data from smoking toolkit study: www.smokinginengland.info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1852" y="1504110"/>
            <a:ext cx="254850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Base: People who smoked cigarettes in the past 12 months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7632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Lots of work to do to upgrade services: but how?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endParaRPr lang="en-GB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01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123 of getting people to do things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800" dirty="0"/>
              <a:t>Prompt immediate action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Make it really easy and quick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Make it appealing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5" name="Picture 8" descr="Image result for 1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034" y="627585"/>
            <a:ext cx="920783" cy="55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85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Oh yes, and 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800" dirty="0"/>
              <a:t>Prompt immediate action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Make it really easy and quick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Make it appealing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>
                <a:solidFill>
                  <a:srgbClr val="D60093"/>
                </a:solidFill>
              </a:rPr>
              <a:t>I</a:t>
            </a:r>
            <a:r>
              <a:rPr lang="en-GB" sz="2800" dirty="0" smtClean="0">
                <a:solidFill>
                  <a:srgbClr val="D60093"/>
                </a:solidFill>
              </a:rPr>
              <a:t>f you can’t make people want to do it, make them need to do it</a:t>
            </a:r>
            <a:endParaRPr lang="en-GB" sz="2800" dirty="0">
              <a:solidFill>
                <a:srgbClr val="D6009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4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messages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There is a wealth of evidence about how to deliver effective stop-smoking support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Most stop-smoking services can improve by having a clear action plan for implementing this evidence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Specialist services are crucial to the whole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5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Oh yes, and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GB" dirty="0" smtClean="0"/>
              <a:t>Many lists should have more than 3 things in them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16706" y="4327720"/>
            <a:ext cx="2308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@</a:t>
            </a:r>
            <a:r>
              <a:rPr lang="en-GB" sz="2800" dirty="0" err="1" smtClean="0">
                <a:solidFill>
                  <a:srgbClr val="0070C0"/>
                </a:solidFill>
              </a:rPr>
              <a:t>robertjwest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1304" y="4327720"/>
            <a:ext cx="1901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</a:rPr>
              <a:t>#UKNSCC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3040" y="2358190"/>
            <a:ext cx="5890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3399FF"/>
                </a:solidFill>
              </a:rPr>
              <a:t>Thank you for listening</a:t>
            </a:r>
            <a:endParaRPr lang="en-GB" sz="3600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8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634" y="274638"/>
            <a:ext cx="8369166" cy="1143000"/>
          </a:xfrm>
        </p:spPr>
        <p:txBody>
          <a:bodyPr/>
          <a:lstStyle/>
          <a:p>
            <a:r>
              <a:rPr lang="en-GB" dirty="0" smtClean="0"/>
              <a:t>Oh yes, and </a:t>
            </a:r>
            <a:r>
              <a:rPr lang="en-GB" sz="4800" b="1" dirty="0" smtClean="0">
                <a:solidFill>
                  <a:srgbClr val="7030A0"/>
                </a:solidFill>
              </a:rPr>
              <a:t>4</a:t>
            </a:r>
            <a:r>
              <a:rPr lang="en-GB" dirty="0" smtClean="0"/>
              <a:t>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 effective stop-smoking service</a:t>
            </a:r>
          </a:p>
          <a:p>
            <a:pPr marL="0" indent="0">
              <a:buNone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provides optimum evidence-based support for quitting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is configured appropriately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records accurate and complete information on clients, the treatment </a:t>
            </a:r>
            <a:r>
              <a:rPr lang="en-GB" dirty="0" smtClean="0"/>
              <a:t>provided, </a:t>
            </a:r>
            <a:r>
              <a:rPr lang="en-GB" dirty="0" smtClean="0"/>
              <a:t>and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i</a:t>
            </a:r>
            <a:r>
              <a:rPr lang="en-GB" dirty="0" smtClean="0">
                <a:solidFill>
                  <a:srgbClr val="7030A0"/>
                </a:solidFill>
              </a:rPr>
              <a:t>s promoted effectively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 descr="http://i.telegraph.co.uk/multimedia/archive/01292/spanish_inq_1292561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081" y="4760010"/>
            <a:ext cx="2643269" cy="165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12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97898" y="2955575"/>
            <a:ext cx="53062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The 123 of optimum support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6" name="Picture 8" descr="Image result for 1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470" y="3036123"/>
            <a:ext cx="840377" cy="50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1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4978"/>
            <a:ext cx="8229600" cy="5783947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" b="1" dirty="0" smtClean="0">
                <a:solidFill>
                  <a:srgbClr val="00B0F0"/>
                </a:solidFill>
              </a:rPr>
              <a:t>1 Medication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sz="2800" dirty="0" smtClean="0"/>
              <a:t>Offer </a:t>
            </a:r>
            <a:r>
              <a:rPr lang="en-GB" sz="2800" dirty="0" err="1" smtClean="0"/>
              <a:t>varenicline</a:t>
            </a:r>
            <a:r>
              <a:rPr lang="en-GB" sz="2800" dirty="0" smtClean="0"/>
              <a:t> or dual form nicotine replacement therapy – NRT </a:t>
            </a:r>
            <a:r>
              <a:rPr lang="en-GB" sz="2800" dirty="0"/>
              <a:t>(skin patch plus faster acting form</a:t>
            </a:r>
            <a:r>
              <a:rPr lang="en-GB" sz="2800" dirty="0" smtClean="0"/>
              <a:t>) as standard</a:t>
            </a:r>
          </a:p>
          <a:p>
            <a:pPr marL="0" indent="0" algn="just">
              <a:buNone/>
            </a:pPr>
            <a:endParaRPr lang="en-GB" sz="2800" dirty="0" smtClean="0"/>
          </a:p>
          <a:p>
            <a:pPr marL="0" indent="0" algn="just">
              <a:buNone/>
            </a:pPr>
            <a:r>
              <a:rPr lang="en-GB" sz="2800" dirty="0" smtClean="0"/>
              <a:t>Follow NICE guidance on duration and dose, including extended use of </a:t>
            </a:r>
            <a:r>
              <a:rPr lang="en-GB" sz="2800" dirty="0" err="1" smtClean="0"/>
              <a:t>varenicline</a:t>
            </a:r>
            <a:r>
              <a:rPr lang="en-GB" sz="2800" dirty="0" smtClean="0"/>
              <a:t> and NRT as required</a:t>
            </a:r>
          </a:p>
          <a:p>
            <a:pPr marL="0" indent="0" algn="just">
              <a:buNone/>
            </a:pPr>
            <a:endParaRPr lang="en-GB" sz="2800" dirty="0"/>
          </a:p>
          <a:p>
            <a:pPr marL="0" indent="0" algn="just">
              <a:buNone/>
            </a:pPr>
            <a:r>
              <a:rPr lang="en-GB" sz="2800" dirty="0" smtClean="0"/>
              <a:t>Engage with clients constructively on e-cigarette use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9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767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" b="1" dirty="0" smtClean="0">
                <a:solidFill>
                  <a:srgbClr val="FF9966"/>
                </a:solidFill>
              </a:rPr>
              <a:t>2 Behavioural support</a:t>
            </a:r>
          </a:p>
          <a:p>
            <a:pPr marL="0" indent="0" algn="ctr">
              <a:buNone/>
            </a:pPr>
            <a:endParaRPr lang="en-GB" sz="2800" dirty="0" smtClean="0"/>
          </a:p>
          <a:p>
            <a:pPr marL="0" indent="0" algn="just">
              <a:buNone/>
            </a:pPr>
            <a:r>
              <a:rPr lang="en-GB" sz="2800" dirty="0" smtClean="0"/>
              <a:t>Offer weekly face-to-face behavioural support sessions by fully trained, qualified and supervised specialist practitioners</a:t>
            </a:r>
          </a:p>
          <a:p>
            <a:pPr marL="0" indent="0" algn="just">
              <a:buNone/>
            </a:pPr>
            <a:endParaRPr lang="en-GB" sz="2800" dirty="0" smtClean="0"/>
          </a:p>
          <a:p>
            <a:pPr marL="0" indent="0" algn="just">
              <a:buNone/>
            </a:pPr>
            <a:r>
              <a:rPr lang="en-GB" sz="2800" dirty="0" smtClean="0"/>
              <a:t>Use evidence-based behaviour change techniques (BCTs) for at least 4 weeks following the quit date, scheduled for a total of at least 120 minutes</a:t>
            </a:r>
          </a:p>
          <a:p>
            <a:pPr marL="457200" indent="-457200">
              <a:buFont typeface="+mj-lt"/>
              <a:buAutoNum type="arabicPeriod"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3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</a:t>
            </a:r>
            <a:r>
              <a:rPr lang="en-GB" b="1" dirty="0" smtClean="0"/>
              <a:t>ey components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21275"/>
          </a:xfrm>
        </p:spPr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GB" sz="2800" dirty="0" smtClean="0"/>
              <a:t>Set </a:t>
            </a:r>
            <a:r>
              <a:rPr lang="en-GB" sz="2800" dirty="0"/>
              <a:t>a </a:t>
            </a:r>
            <a:r>
              <a:rPr lang="en-GB" sz="2800" dirty="0" smtClean="0"/>
              <a:t>very clear </a:t>
            </a:r>
            <a:r>
              <a:rPr lang="en-GB" sz="2800" dirty="0"/>
              <a:t>quit date at the first </a:t>
            </a:r>
            <a:r>
              <a:rPr lang="en-GB" sz="2800" dirty="0" smtClean="0"/>
              <a:t>session, ideally within the next 2 weeks</a:t>
            </a:r>
            <a:endParaRPr lang="en-GB" sz="2800" dirty="0"/>
          </a:p>
          <a:p>
            <a:pPr marL="914400" lvl="1" indent="-457200">
              <a:buFont typeface="+mj-lt"/>
              <a:buAutoNum type="arabicPeriod"/>
            </a:pPr>
            <a:r>
              <a:rPr lang="en-GB" sz="2800" dirty="0" smtClean="0"/>
              <a:t>Explain the </a:t>
            </a:r>
            <a:r>
              <a:rPr lang="en-GB" sz="2800" dirty="0"/>
              <a:t>‘not a puff’ </a:t>
            </a:r>
            <a:r>
              <a:rPr lang="en-GB" sz="2800" dirty="0" smtClean="0"/>
              <a:t>rule and the reason for it</a:t>
            </a:r>
            <a:endParaRPr lang="en-GB" sz="2800" dirty="0"/>
          </a:p>
          <a:p>
            <a:pPr marL="914400" lvl="1" indent="-457200">
              <a:buFont typeface="+mj-lt"/>
              <a:buAutoNum type="arabicPeriod"/>
            </a:pPr>
            <a:r>
              <a:rPr lang="en-GB" sz="2800" dirty="0" smtClean="0"/>
              <a:t>Address </a:t>
            </a:r>
            <a:r>
              <a:rPr lang="en-GB" sz="2800" dirty="0"/>
              <a:t>key issues around medication </a:t>
            </a:r>
            <a:r>
              <a:rPr lang="en-GB" sz="2800" dirty="0" smtClean="0"/>
              <a:t>usage, including side effects and the importance of adequate dosing</a:t>
            </a:r>
            <a:endParaRPr lang="en-GB" sz="2800" dirty="0"/>
          </a:p>
          <a:p>
            <a:pPr marL="914400" lvl="1" indent="-457200">
              <a:buFont typeface="+mj-lt"/>
              <a:buAutoNum type="arabicPeriod"/>
            </a:pPr>
            <a:r>
              <a:rPr lang="en-GB" sz="2800" dirty="0"/>
              <a:t>Use CO monitoring as a motivational tool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800" dirty="0" smtClean="0"/>
              <a:t>Praise abstinence</a:t>
            </a:r>
          </a:p>
          <a:p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1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</a:t>
            </a:r>
            <a:r>
              <a:rPr lang="en-GB" b="1" dirty="0" smtClean="0"/>
              <a:t>ore key components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31" y="1600200"/>
            <a:ext cx="8229600" cy="5121275"/>
          </a:xfrm>
        </p:spPr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GB" sz="2800" dirty="0"/>
              <a:t>Support the client in planning how to avoid smoking triggers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800" dirty="0"/>
              <a:t>Advise on coping with cravings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800" dirty="0" smtClean="0"/>
              <a:t>Ensure the client has plenty of opportunity to raise issues and concerns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800" dirty="0" smtClean="0"/>
              <a:t>Stress </a:t>
            </a:r>
            <a:r>
              <a:rPr lang="en-GB" sz="2800" dirty="0"/>
              <a:t>the importance of committing to </a:t>
            </a:r>
            <a:r>
              <a:rPr lang="en-GB" sz="2800" dirty="0" smtClean="0"/>
              <a:t>attending </a:t>
            </a:r>
            <a:r>
              <a:rPr lang="en-GB" sz="2800" dirty="0"/>
              <a:t>all sessions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800" dirty="0" smtClean="0"/>
              <a:t>Explain how to obtain additional support as needed</a:t>
            </a:r>
            <a:endParaRPr lang="en-GB" sz="2800" dirty="0"/>
          </a:p>
          <a:p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B37CA-31E3-4E7D-932A-F757CA3ED54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27585</TotalTime>
  <Words>952</Words>
  <Application>Microsoft Office PowerPoint</Application>
  <PresentationFormat>On-screen Show (4:3)</PresentationFormat>
  <Paragraphs>180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Comic Sans MS</vt:lpstr>
      <vt:lpstr>Default Design</vt:lpstr>
      <vt:lpstr>Upgrading stop-smoking service provision</vt:lpstr>
      <vt:lpstr>Declaration of competing interest</vt:lpstr>
      <vt:lpstr>The 123         of effective stop-smoking support</vt:lpstr>
      <vt:lpstr>Oh yes, and 4 …</vt:lpstr>
      <vt:lpstr>PowerPoint Presentation</vt:lpstr>
      <vt:lpstr>PowerPoint Presentation</vt:lpstr>
      <vt:lpstr>PowerPoint Presentation</vt:lpstr>
      <vt:lpstr>Key components</vt:lpstr>
      <vt:lpstr>More key components</vt:lpstr>
      <vt:lpstr>PowerPoint Presentation</vt:lpstr>
      <vt:lpstr>The 123 of inadequate support?</vt:lpstr>
      <vt:lpstr>Oh yes and 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importance of the specialist service: a tale of three services  (with thanks to Emma Croghan)</vt:lpstr>
      <vt:lpstr>What happened?</vt:lpstr>
      <vt:lpstr>Service A: Number of quit dates</vt:lpstr>
      <vt:lpstr>Service B: Number of quit dates</vt:lpstr>
      <vt:lpstr>Service C: Number of quit dates</vt:lpstr>
      <vt:lpstr>The importance of accurate and comprehensive monitoring  </vt:lpstr>
      <vt:lpstr>NCSCT Review</vt:lpstr>
      <vt:lpstr>The importance of primary care in promoting the service  </vt:lpstr>
      <vt:lpstr>Percent reporting having been offered help with stopping by GP</vt:lpstr>
      <vt:lpstr>Lots of work to do to upgrade services: but how?  </vt:lpstr>
      <vt:lpstr>The 123 of getting people to do things</vt:lpstr>
      <vt:lpstr>Oh yes, and … </vt:lpstr>
      <vt:lpstr>Key messages</vt:lpstr>
      <vt:lpstr>Oh yes, and …</vt:lpstr>
      <vt:lpstr>PowerPoint Presentation</vt:lpstr>
    </vt:vector>
  </TitlesOfParts>
  <Company>UCL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PRIME Theory of motivation and its application to smoking cessation</dc:title>
  <dc:creator>R West</dc:creator>
  <cp:lastModifiedBy>uclephitdept@outlook.com</cp:lastModifiedBy>
  <cp:revision>1116</cp:revision>
  <dcterms:created xsi:type="dcterms:W3CDTF">2006-06-19T10:26:17Z</dcterms:created>
  <dcterms:modified xsi:type="dcterms:W3CDTF">2015-06-10T22:00:31Z</dcterms:modified>
</cp:coreProperties>
</file>