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charts/chart5.xml" ContentType="application/vnd.openxmlformats-officedocument.drawingml.chart+xml"/>
  <Override PartName="/docProps/core.xml" ContentType="application/vnd.openxmlformats-package.core-properties+xml"/>
  <Override PartName="/docProps/app.xml" ContentType="application/vnd.openxmlformats-officedocument.extended-properties+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Override PartName="/ppt/charts/style3.xml" ContentType="application/vnd.ms-office.chartstyle+xml"/>
  <Override PartName="/ppt/charts/colors3.xml" ContentType="application/vnd.ms-office.chartcolorstyle+xml"/>
  <Override PartName="/ppt/charts/style4.xml" ContentType="application/vnd.ms-office.chartstyle+xml"/>
  <Override PartName="/ppt/charts/colors4.xml" ContentType="application/vnd.ms-office.chartcolor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1"/>
  </p:notesMasterIdLst>
  <p:handoutMasterIdLst>
    <p:handoutMasterId r:id="rId32"/>
  </p:handoutMasterIdLst>
  <p:sldIdLst>
    <p:sldId id="268" r:id="rId2"/>
    <p:sldId id="351" r:id="rId3"/>
    <p:sldId id="328" r:id="rId4"/>
    <p:sldId id="339" r:id="rId5"/>
    <p:sldId id="342" r:id="rId6"/>
    <p:sldId id="343" r:id="rId7"/>
    <p:sldId id="344" r:id="rId8"/>
    <p:sldId id="345" r:id="rId9"/>
    <p:sldId id="346" r:id="rId10"/>
    <p:sldId id="340" r:id="rId11"/>
    <p:sldId id="347" r:id="rId12"/>
    <p:sldId id="348" r:id="rId13"/>
    <p:sldId id="349" r:id="rId14"/>
    <p:sldId id="321" r:id="rId15"/>
    <p:sldId id="323" r:id="rId16"/>
    <p:sldId id="327" r:id="rId17"/>
    <p:sldId id="331" r:id="rId18"/>
    <p:sldId id="337" r:id="rId19"/>
    <p:sldId id="352" r:id="rId20"/>
    <p:sldId id="350" r:id="rId21"/>
    <p:sldId id="354" r:id="rId22"/>
    <p:sldId id="357" r:id="rId23"/>
    <p:sldId id="358" r:id="rId24"/>
    <p:sldId id="359" r:id="rId25"/>
    <p:sldId id="353" r:id="rId26"/>
    <p:sldId id="355" r:id="rId27"/>
    <p:sldId id="356" r:id="rId28"/>
    <p:sldId id="360" r:id="rId29"/>
    <p:sldId id="361" r:id="rId30"/>
  </p:sldIdLst>
  <p:sldSz cx="12192000" cy="6858000"/>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mma Croghan" initials="EC" lastIdx="4"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714"/>
    <a:srgbClr val="E9441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338" autoAdjust="0"/>
    <p:restoredTop sz="94660"/>
  </p:normalViewPr>
  <p:slideViewPr>
    <p:cSldViewPr snapToGrid="0">
      <p:cViewPr varScale="1">
        <p:scale>
          <a:sx n="69" d="100"/>
          <a:sy n="69" d="100"/>
        </p:scale>
        <p:origin x="-120" y="-616"/>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notesMaster" Target="notesMasters/notesMaster1.xml"/><Relationship Id="rId32" Type="http://schemas.openxmlformats.org/officeDocument/2006/relationships/handoutMaster" Target="handoutMasters/handout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commentAuthors" Target="commentAuthors.xml"/><Relationship Id="rId35" Type="http://schemas.openxmlformats.org/officeDocument/2006/relationships/presProps" Target="presProps.xml"/><Relationship Id="rId36" Type="http://schemas.openxmlformats.org/officeDocument/2006/relationships/viewProps" Target="view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heme" Target="theme/theme1.xml"/><Relationship Id="rId38"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User\Desktop\Provider%20reporting%20template%202014_15.xlsx" TargetMode="External"/><Relationship Id="rId2" Type="http://schemas.microsoft.com/office/2011/relationships/chartStyle" Target="style1.xml"/><Relationship Id="rId3" Type="http://schemas.microsoft.com/office/2011/relationships/chartColorStyle" Target="colors1.xml"/></Relationships>
</file>

<file path=ppt/charts/_rels/chart2.xml.rels><?xml version="1.0" encoding="UTF-8" standalone="yes"?>
<Relationships xmlns="http://schemas.openxmlformats.org/package/2006/relationships"><Relationship Id="rId1" Type="http://schemas.openxmlformats.org/officeDocument/2006/relationships/oleObject" Target="file:///C:\Users\User\Desktop\Provider%20reporting%20template%202014_15.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User\Desktop\Provider%20reporting%20template%202014_15.xlsx" TargetMode="External"/><Relationship Id="rId2" Type="http://schemas.microsoft.com/office/2011/relationships/chartStyle" Target="style2.xml"/><Relationship Id="rId3" Type="http://schemas.microsoft.com/office/2011/relationships/chartColorStyle" Target="colors2.xml"/></Relationships>
</file>

<file path=ppt/charts/_rels/chart4.xml.rels><?xml version="1.0" encoding="UTF-8" standalone="yes"?>
<Relationships xmlns="http://schemas.openxmlformats.org/package/2006/relationships"><Relationship Id="rId1" Type="http://schemas.openxmlformats.org/officeDocument/2006/relationships/oleObject" Target="file:///C:\Users\User\Desktop\Desktop\stuff%20from%20desktop\east%20sussex%20data%201314%20by%20CCG%20and%20service%20dh%20return.xls" TargetMode="External"/><Relationship Id="rId2" Type="http://schemas.microsoft.com/office/2011/relationships/chartStyle" Target="style3.xml"/><Relationship Id="rId3" Type="http://schemas.microsoft.com/office/2011/relationships/chartColorStyle" Target="colors3.xml"/></Relationships>
</file>

<file path=ppt/charts/_rels/chart5.xml.rels><?xml version="1.0" encoding="UTF-8" standalone="yes"?>
<Relationships xmlns="http://schemas.openxmlformats.org/package/2006/relationships"><Relationship Id="rId1" Type="http://schemas.openxmlformats.org/officeDocument/2006/relationships/oleObject" Target="file:///C:\Users\User\Desktop\Desktop\stuff%20from%20desktop\east%20sussex%20data%201314%20by%20CCG%20and%20service%20dh%20return.xls" TargetMode="External"/><Relationship Id="rId2" Type="http://schemas.microsoft.com/office/2011/relationships/chartStyle" Target="style4.xml"/><Relationship Id="rId3" Type="http://schemas.microsoft.com/office/2011/relationships/chartColorStyle" Target="colors4.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rgbClr val="000714"/>
                </a:solidFill>
                <a:latin typeface="+mn-lt"/>
                <a:ea typeface="+mn-ea"/>
                <a:cs typeface="+mn-cs"/>
              </a:defRPr>
            </a:pPr>
            <a:r>
              <a:rPr lang="en-GB">
                <a:solidFill>
                  <a:srgbClr val="000714"/>
                </a:solidFill>
              </a:rPr>
              <a:t>Pharmacy/GP 2013/4 v 2014/5</a:t>
            </a:r>
          </a:p>
        </c:rich>
      </c:tx>
      <c:layout/>
      <c:overlay val="0"/>
      <c:spPr>
        <a:noFill/>
        <a:ln>
          <a:noFill/>
        </a:ln>
        <a:effectLst/>
      </c:spPr>
    </c:title>
    <c:autoTitleDeleted val="0"/>
    <c:plotArea>
      <c:layout>
        <c:manualLayout>
          <c:layoutTarget val="inner"/>
          <c:xMode val="edge"/>
          <c:yMode val="edge"/>
          <c:x val="0.0429661152860848"/>
          <c:y val="0.169982945337462"/>
          <c:w val="0.941926332895391"/>
          <c:h val="0.808799179068017"/>
        </c:manualLayout>
      </c:layout>
      <c:barChart>
        <c:barDir val="col"/>
        <c:grouping val="clustered"/>
        <c:varyColors val="0"/>
        <c:ser>
          <c:idx val="0"/>
          <c:order val="0"/>
          <c:tx>
            <c:strRef>
              <c:f>'Trajectory by SP'!$A$33</c:f>
              <c:strCache>
                <c:ptCount val="1"/>
                <c:pt idx="0">
                  <c:v>PHLSA 2013/14</c:v>
                </c:pt>
              </c:strCache>
            </c:strRef>
          </c:tx>
          <c:spPr>
            <a:solidFill>
              <a:schemeClr val="accent1"/>
            </a:solidFill>
            <a:ln>
              <a:noFill/>
            </a:ln>
            <a:effectLst/>
          </c:spPr>
          <c:invertIfNegative val="0"/>
          <c:val>
            <c:numRef>
              <c:f>'Trajectory by SP'!$B$33:$J$33</c:f>
              <c:numCache>
                <c:formatCode>General</c:formatCode>
                <c:ptCount val="9"/>
                <c:pt idx="0">
                  <c:v>96.0</c:v>
                </c:pt>
                <c:pt idx="1">
                  <c:v>148.0</c:v>
                </c:pt>
                <c:pt idx="2">
                  <c:v>201.0</c:v>
                </c:pt>
                <c:pt idx="3">
                  <c:v>258.0</c:v>
                </c:pt>
                <c:pt idx="4">
                  <c:v>317.0</c:v>
                </c:pt>
                <c:pt idx="5">
                  <c:v>388.0</c:v>
                </c:pt>
                <c:pt idx="6">
                  <c:v>451.0</c:v>
                </c:pt>
                <c:pt idx="7">
                  <c:v>511.0</c:v>
                </c:pt>
                <c:pt idx="8">
                  <c:v>578.0</c:v>
                </c:pt>
              </c:numCache>
            </c:numRef>
          </c:val>
        </c:ser>
        <c:ser>
          <c:idx val="1"/>
          <c:order val="1"/>
          <c:tx>
            <c:strRef>
              <c:f>'Trajectory by SP'!$A$34</c:f>
              <c:strCache>
                <c:ptCount val="1"/>
                <c:pt idx="0">
                  <c:v>PHLSA 2014/15</c:v>
                </c:pt>
              </c:strCache>
            </c:strRef>
          </c:tx>
          <c:spPr>
            <a:solidFill>
              <a:schemeClr val="accent2"/>
            </a:solidFill>
            <a:ln>
              <a:noFill/>
            </a:ln>
            <a:effectLst/>
          </c:spPr>
          <c:invertIfNegative val="0"/>
          <c:val>
            <c:numRef>
              <c:f>'Trajectory by SP'!$B$34:$J$34</c:f>
              <c:numCache>
                <c:formatCode>General</c:formatCode>
                <c:ptCount val="9"/>
                <c:pt idx="0">
                  <c:v>50.0</c:v>
                </c:pt>
                <c:pt idx="1">
                  <c:v>103.0</c:v>
                </c:pt>
                <c:pt idx="2" formatCode="0">
                  <c:v>125.0</c:v>
                </c:pt>
                <c:pt idx="3">
                  <c:v>169.0</c:v>
                </c:pt>
                <c:pt idx="4">
                  <c:v>214.0</c:v>
                </c:pt>
                <c:pt idx="5">
                  <c:v>263.0</c:v>
                </c:pt>
                <c:pt idx="6">
                  <c:v>436.0</c:v>
                </c:pt>
                <c:pt idx="7">
                  <c:v>516.0</c:v>
                </c:pt>
                <c:pt idx="8">
                  <c:v>583.0</c:v>
                </c:pt>
              </c:numCache>
            </c:numRef>
          </c:val>
        </c:ser>
        <c:ser>
          <c:idx val="2"/>
          <c:order val="2"/>
          <c:tx>
            <c:strRef>
              <c:f>'Trajectory by SP'!$A$35</c:f>
              <c:strCache>
                <c:ptCount val="1"/>
                <c:pt idx="0">
                  <c:v>Difference (numerical)</c:v>
                </c:pt>
              </c:strCache>
            </c:strRef>
          </c:tx>
          <c:spPr>
            <a:solidFill>
              <a:schemeClr val="accent3"/>
            </a:solidFill>
            <a:ln>
              <a:noFill/>
            </a:ln>
            <a:effectLst/>
          </c:spPr>
          <c:invertIfNegative val="0"/>
          <c:val>
            <c:numRef>
              <c:f>'Trajectory by SP'!$B$35:$J$35</c:f>
              <c:numCache>
                <c:formatCode>General</c:formatCode>
                <c:ptCount val="9"/>
                <c:pt idx="0">
                  <c:v>-46.0</c:v>
                </c:pt>
                <c:pt idx="1">
                  <c:v>-45.0</c:v>
                </c:pt>
                <c:pt idx="2">
                  <c:v>-76.0</c:v>
                </c:pt>
                <c:pt idx="3">
                  <c:v>-89.0</c:v>
                </c:pt>
                <c:pt idx="4">
                  <c:v>-103.0</c:v>
                </c:pt>
                <c:pt idx="5">
                  <c:v>-125.0</c:v>
                </c:pt>
                <c:pt idx="6">
                  <c:v>-15.0</c:v>
                </c:pt>
                <c:pt idx="7">
                  <c:v>5.0</c:v>
                </c:pt>
                <c:pt idx="8">
                  <c:v>5.0</c:v>
                </c:pt>
              </c:numCache>
            </c:numRef>
          </c:val>
        </c:ser>
        <c:ser>
          <c:idx val="3"/>
          <c:order val="3"/>
          <c:tx>
            <c:strRef>
              <c:f>'Trajectory by SP'!$A$36</c:f>
              <c:strCache>
                <c:ptCount val="1"/>
                <c:pt idx="0">
                  <c:v>Difference (%)</c:v>
                </c:pt>
              </c:strCache>
            </c:strRef>
          </c:tx>
          <c:spPr>
            <a:solidFill>
              <a:schemeClr val="accent4"/>
            </a:solidFill>
            <a:ln>
              <a:noFill/>
            </a:ln>
            <a:effectLst/>
          </c:spPr>
          <c:invertIfNegative val="0"/>
          <c:val>
            <c:numRef>
              <c:f>'Trajectory by SP'!$B$36:$J$36</c:f>
              <c:numCache>
                <c:formatCode>0%</c:formatCode>
                <c:ptCount val="9"/>
                <c:pt idx="0">
                  <c:v>-0.479166666666667</c:v>
                </c:pt>
                <c:pt idx="1">
                  <c:v>-0.304054054054054</c:v>
                </c:pt>
                <c:pt idx="2">
                  <c:v>-0.378109452736318</c:v>
                </c:pt>
                <c:pt idx="3">
                  <c:v>-0.344961240310078</c:v>
                </c:pt>
                <c:pt idx="4">
                  <c:v>-0.324921135646688</c:v>
                </c:pt>
                <c:pt idx="5">
                  <c:v>-0.322164948453608</c:v>
                </c:pt>
                <c:pt idx="6">
                  <c:v>-0.0332594235033259</c:v>
                </c:pt>
                <c:pt idx="7">
                  <c:v>0.00978473581213307</c:v>
                </c:pt>
                <c:pt idx="8">
                  <c:v>0.00865051903114187</c:v>
                </c:pt>
              </c:numCache>
            </c:numRef>
          </c:val>
        </c:ser>
        <c:dLbls>
          <c:showLegendKey val="0"/>
          <c:showVal val="0"/>
          <c:showCatName val="0"/>
          <c:showSerName val="0"/>
          <c:showPercent val="0"/>
          <c:showBubbleSize val="0"/>
        </c:dLbls>
        <c:gapWidth val="219"/>
        <c:overlap val="-27"/>
        <c:axId val="531892104"/>
        <c:axId val="403651992"/>
      </c:barChart>
      <c:catAx>
        <c:axId val="531892104"/>
        <c:scaling>
          <c:orientation val="minMax"/>
        </c:scaling>
        <c:delete val="0"/>
        <c:axPos val="b"/>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403651992"/>
        <c:crosses val="autoZero"/>
        <c:auto val="1"/>
        <c:lblAlgn val="ctr"/>
        <c:lblOffset val="100"/>
        <c:noMultiLvlLbl val="0"/>
      </c:catAx>
      <c:valAx>
        <c:axId val="403651992"/>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531892104"/>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rgbClr val="000714"/>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strRef>
          <c:f>'Trajectory by SP'!$A$34</c:f>
          <c:strCache>
            <c:ptCount val="1"/>
            <c:pt idx="0">
              <c:v>PHLSA 2014/15</c:v>
            </c:pt>
          </c:strCache>
        </c:strRef>
      </c:tx>
      <c:layout>
        <c:manualLayout>
          <c:xMode val="edge"/>
          <c:yMode val="edge"/>
          <c:x val="0.398856829540143"/>
          <c:y val="0.0240637971371789"/>
        </c:manualLayout>
      </c:layout>
      <c:overlay val="0"/>
      <c:spPr>
        <a:noFill/>
        <a:ln w="25400">
          <a:noFill/>
        </a:ln>
      </c:spPr>
      <c:txPr>
        <a:bodyPr/>
        <a:lstStyle/>
        <a:p>
          <a:pPr>
            <a:defRPr sz="1200" b="1" i="0" u="none" strike="noStrike" baseline="0">
              <a:solidFill>
                <a:srgbClr val="000000"/>
              </a:solidFill>
              <a:latin typeface="Arial"/>
              <a:ea typeface="Arial"/>
              <a:cs typeface="Arial"/>
            </a:defRPr>
          </a:pPr>
          <a:endParaRPr lang="en-US"/>
        </a:p>
      </c:txPr>
    </c:title>
    <c:autoTitleDeleted val="0"/>
    <c:plotArea>
      <c:layout>
        <c:manualLayout>
          <c:layoutTarget val="inner"/>
          <c:xMode val="edge"/>
          <c:yMode val="edge"/>
          <c:x val="0.129590479272283"/>
          <c:y val="0.0930324603993191"/>
          <c:w val="0.811675295725021"/>
          <c:h val="0.49836565956412"/>
        </c:manualLayout>
      </c:layout>
      <c:barChart>
        <c:barDir val="col"/>
        <c:grouping val="clustered"/>
        <c:varyColors val="0"/>
        <c:ser>
          <c:idx val="1"/>
          <c:order val="1"/>
          <c:tx>
            <c:strRef>
              <c:f>'Trajectory by SP'!$A$15</c:f>
              <c:strCache>
                <c:ptCount val="1"/>
                <c:pt idx="0">
                  <c:v>PHLSA Actual</c:v>
                </c:pt>
              </c:strCache>
            </c:strRef>
          </c:tx>
          <c:spPr>
            <a:solidFill>
              <a:schemeClr val="accent3">
                <a:lumMod val="60000"/>
                <a:lumOff val="40000"/>
              </a:schemeClr>
            </a:solidFill>
          </c:spPr>
          <c:invertIfNegative val="0"/>
          <c:val>
            <c:numRef>
              <c:f>'Trajectory by SP'!$B$15:$M$15</c:f>
              <c:numCache>
                <c:formatCode>General</c:formatCode>
                <c:ptCount val="12"/>
                <c:pt idx="0">
                  <c:v>50.0</c:v>
                </c:pt>
                <c:pt idx="1">
                  <c:v>103.0</c:v>
                </c:pt>
                <c:pt idx="2" formatCode="0">
                  <c:v>125.0</c:v>
                </c:pt>
                <c:pt idx="3">
                  <c:v>169.0</c:v>
                </c:pt>
                <c:pt idx="4">
                  <c:v>214.0</c:v>
                </c:pt>
                <c:pt idx="5">
                  <c:v>263.0</c:v>
                </c:pt>
                <c:pt idx="6">
                  <c:v>436.0</c:v>
                </c:pt>
                <c:pt idx="7">
                  <c:v>516.0</c:v>
                </c:pt>
                <c:pt idx="8">
                  <c:v>583.0</c:v>
                </c:pt>
                <c:pt idx="9">
                  <c:v>0.0</c:v>
                </c:pt>
                <c:pt idx="10">
                  <c:v>0.0</c:v>
                </c:pt>
                <c:pt idx="11">
                  <c:v>0.0</c:v>
                </c:pt>
              </c:numCache>
            </c:numRef>
          </c:val>
        </c:ser>
        <c:dLbls>
          <c:showLegendKey val="0"/>
          <c:showVal val="0"/>
          <c:showCatName val="0"/>
          <c:showSerName val="0"/>
          <c:showPercent val="0"/>
          <c:showBubbleSize val="0"/>
        </c:dLbls>
        <c:gapWidth val="150"/>
        <c:axId val="403085752"/>
        <c:axId val="403433224"/>
      </c:barChart>
      <c:lineChart>
        <c:grouping val="standard"/>
        <c:varyColors val="0"/>
        <c:ser>
          <c:idx val="0"/>
          <c:order val="0"/>
          <c:tx>
            <c:strRef>
              <c:f>'Trajectory by SP'!$A$14</c:f>
              <c:strCache>
                <c:ptCount val="1"/>
                <c:pt idx="0">
                  <c:v>PHLSA Target</c:v>
                </c:pt>
              </c:strCache>
            </c:strRef>
          </c:tx>
          <c:spPr>
            <a:ln>
              <a:solidFill>
                <a:schemeClr val="accent3">
                  <a:lumMod val="50000"/>
                </a:schemeClr>
              </a:solidFill>
            </a:ln>
          </c:spPr>
          <c:marker>
            <c:symbol val="none"/>
          </c:marker>
          <c:cat>
            <c:strRef>
              <c:f>'Trajectory by SP'!$B$7:$M$7</c:f>
              <c:strCache>
                <c:ptCount val="12"/>
                <c:pt idx="0">
                  <c:v>April</c:v>
                </c:pt>
                <c:pt idx="1">
                  <c:v>May</c:v>
                </c:pt>
                <c:pt idx="2">
                  <c:v>June</c:v>
                </c:pt>
                <c:pt idx="3">
                  <c:v>July</c:v>
                </c:pt>
                <c:pt idx="4">
                  <c:v>August</c:v>
                </c:pt>
                <c:pt idx="5">
                  <c:v>September</c:v>
                </c:pt>
                <c:pt idx="6">
                  <c:v>October</c:v>
                </c:pt>
                <c:pt idx="7">
                  <c:v>November</c:v>
                </c:pt>
                <c:pt idx="8">
                  <c:v>December</c:v>
                </c:pt>
                <c:pt idx="9">
                  <c:v>January</c:v>
                </c:pt>
                <c:pt idx="10">
                  <c:v>February</c:v>
                </c:pt>
                <c:pt idx="11">
                  <c:v>March</c:v>
                </c:pt>
              </c:strCache>
            </c:strRef>
          </c:cat>
          <c:val>
            <c:numRef>
              <c:f>'Trajectory by SP'!$B$14:$M$14</c:f>
              <c:numCache>
                <c:formatCode>General</c:formatCode>
                <c:ptCount val="12"/>
                <c:pt idx="0">
                  <c:v>79.0</c:v>
                </c:pt>
                <c:pt idx="1">
                  <c:v>158.0</c:v>
                </c:pt>
                <c:pt idx="2">
                  <c:v>234.0</c:v>
                </c:pt>
                <c:pt idx="3">
                  <c:v>312.0</c:v>
                </c:pt>
                <c:pt idx="4">
                  <c:v>390.0</c:v>
                </c:pt>
                <c:pt idx="5">
                  <c:v>467.0</c:v>
                </c:pt>
                <c:pt idx="6">
                  <c:v>545.0</c:v>
                </c:pt>
                <c:pt idx="7">
                  <c:v>624.0</c:v>
                </c:pt>
                <c:pt idx="8">
                  <c:v>702.0</c:v>
                </c:pt>
                <c:pt idx="9">
                  <c:v>857.0</c:v>
                </c:pt>
                <c:pt idx="10">
                  <c:v>1013.0</c:v>
                </c:pt>
                <c:pt idx="11">
                  <c:v>1169.0</c:v>
                </c:pt>
              </c:numCache>
            </c:numRef>
          </c:val>
          <c:smooth val="0"/>
        </c:ser>
        <c:dLbls>
          <c:showLegendKey val="0"/>
          <c:showVal val="0"/>
          <c:showCatName val="0"/>
          <c:showSerName val="0"/>
          <c:showPercent val="0"/>
          <c:showBubbleSize val="0"/>
        </c:dLbls>
        <c:marker val="1"/>
        <c:smooth val="0"/>
        <c:axId val="403085752"/>
        <c:axId val="403433224"/>
      </c:lineChart>
      <c:catAx>
        <c:axId val="403085752"/>
        <c:scaling>
          <c:orientation val="minMax"/>
        </c:scaling>
        <c:delete val="0"/>
        <c:axPos val="b"/>
        <c:numFmt formatCode="General" sourceLinked="1"/>
        <c:majorTickMark val="out"/>
        <c:minorTickMark val="none"/>
        <c:tickLblPos val="nextTo"/>
        <c:spPr>
          <a:ln w="3175">
            <a:solidFill>
              <a:srgbClr val="000000"/>
            </a:solidFill>
            <a:prstDash val="solid"/>
          </a:ln>
        </c:spPr>
        <c:txPr>
          <a:bodyPr rot="-5400000" vert="horz"/>
          <a:lstStyle/>
          <a:p>
            <a:pPr>
              <a:defRPr sz="1000" b="0" i="0" u="none" strike="noStrike" baseline="0">
                <a:solidFill>
                  <a:srgbClr val="000000"/>
                </a:solidFill>
                <a:latin typeface="Arial"/>
                <a:ea typeface="Arial"/>
                <a:cs typeface="Arial"/>
              </a:defRPr>
            </a:pPr>
            <a:endParaRPr lang="en-US"/>
          </a:p>
        </c:txPr>
        <c:crossAx val="403433224"/>
        <c:crosses val="autoZero"/>
        <c:auto val="1"/>
        <c:lblAlgn val="ctr"/>
        <c:lblOffset val="100"/>
        <c:tickLblSkip val="1"/>
        <c:tickMarkSkip val="1"/>
        <c:noMultiLvlLbl val="0"/>
      </c:catAx>
      <c:valAx>
        <c:axId val="403433224"/>
        <c:scaling>
          <c:orientation val="minMax"/>
        </c:scaling>
        <c:delete val="0"/>
        <c:axPos val="l"/>
        <c:title>
          <c:tx>
            <c:rich>
              <a:bodyPr rot="-5400000" vert="horz"/>
              <a:lstStyle/>
              <a:p>
                <a:pPr>
                  <a:defRPr/>
                </a:pPr>
                <a:r>
                  <a:rPr lang="en-US"/>
                  <a:t>Number of DH Valid Quits</a:t>
                </a:r>
              </a:p>
            </c:rich>
          </c:tx>
          <c:layout>
            <c:manualLayout>
              <c:xMode val="edge"/>
              <c:yMode val="edge"/>
              <c:x val="0.0203534318484162"/>
              <c:y val="0.148410522167157"/>
            </c:manualLayout>
          </c:layout>
          <c:overlay val="0"/>
        </c:title>
        <c:numFmt formatCode="General" sourceLinked="1"/>
        <c:majorTickMark val="out"/>
        <c:minorTickMark val="none"/>
        <c:tickLblPos val="nextTo"/>
        <c:spPr>
          <a:ln w="3175">
            <a:solidFill>
              <a:srgbClr val="000000"/>
            </a:solidFill>
            <a:prstDash val="solid"/>
          </a:ln>
        </c:spPr>
        <c:txPr>
          <a:bodyPr rot="0" vert="horz"/>
          <a:lstStyle/>
          <a:p>
            <a:pPr>
              <a:defRPr sz="1000" b="0" i="0" u="none" strike="noStrike" baseline="0">
                <a:solidFill>
                  <a:srgbClr val="000000"/>
                </a:solidFill>
                <a:latin typeface="Arial"/>
                <a:ea typeface="Arial"/>
                <a:cs typeface="Arial"/>
              </a:defRPr>
            </a:pPr>
            <a:endParaRPr lang="en-US"/>
          </a:p>
        </c:txPr>
        <c:crossAx val="403085752"/>
        <c:crosses val="autoZero"/>
        <c:crossBetween val="between"/>
      </c:valAx>
      <c:spPr>
        <a:noFill/>
        <a:ln w="25400">
          <a:noFill/>
        </a:ln>
      </c:spPr>
    </c:plotArea>
    <c:legend>
      <c:legendPos val="r"/>
      <c:layout>
        <c:manualLayout>
          <c:xMode val="edge"/>
          <c:yMode val="edge"/>
          <c:x val="0.17329450257074"/>
          <c:y val="0.148242140658935"/>
          <c:w val="0.300778053428253"/>
          <c:h val="0.137824624957024"/>
        </c:manualLayout>
      </c:layout>
      <c:overlay val="0"/>
      <c:spPr>
        <a:solidFill>
          <a:srgbClr val="FFFFFF"/>
        </a:solidFill>
        <a:ln w="3175">
          <a:solidFill>
            <a:srgbClr val="000000"/>
          </a:solidFill>
          <a:prstDash val="solid"/>
        </a:ln>
      </c:spPr>
      <c:txPr>
        <a:bodyPr/>
        <a:lstStyle/>
        <a:p>
          <a:pPr>
            <a:defRPr sz="920" b="0" i="0" u="none" strike="noStrike" baseline="0">
              <a:solidFill>
                <a:srgbClr val="000000"/>
              </a:solidFill>
              <a:latin typeface="Arial"/>
              <a:ea typeface="Arial"/>
              <a:cs typeface="Arial"/>
            </a:defRPr>
          </a:pPr>
          <a:endParaRPr lang="en-US"/>
        </a:p>
      </c:txPr>
    </c:legend>
    <c:plotVisOnly val="1"/>
    <c:dispBlanksAs val="gap"/>
    <c:showDLblsOverMax val="0"/>
  </c:chart>
  <c:spPr>
    <a:solidFill>
      <a:srgbClr val="FFFFFF"/>
    </a:solidFill>
    <a:ln w="3175">
      <a:solidFill>
        <a:srgbClr val="000000"/>
      </a:solidFill>
      <a:prstDash val="solid"/>
    </a:ln>
  </c:spPr>
  <c:txPr>
    <a:bodyPr/>
    <a:lstStyle/>
    <a:p>
      <a:pPr>
        <a:defRPr sz="1000" b="0" i="0" u="none" strike="noStrike" baseline="0">
          <a:solidFill>
            <a:srgbClr val="000000"/>
          </a:solidFill>
          <a:latin typeface="Arial"/>
          <a:ea typeface="Arial"/>
          <a:cs typeface="Aria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rgbClr val="000714"/>
                </a:solidFill>
                <a:latin typeface="+mn-lt"/>
                <a:ea typeface="+mn-ea"/>
                <a:cs typeface="+mn-cs"/>
              </a:defRPr>
            </a:pPr>
            <a:r>
              <a:rPr lang="en-GB">
                <a:solidFill>
                  <a:srgbClr val="000714"/>
                </a:solidFill>
              </a:rPr>
              <a:t>Provider type - 4 week quits</a:t>
            </a:r>
          </a:p>
        </c:rich>
      </c:tx>
      <c:layout/>
      <c:overlay val="0"/>
      <c:spPr>
        <a:noFill/>
        <a:ln>
          <a:noFill/>
        </a:ln>
        <a:effectLst/>
      </c:spPr>
    </c:title>
    <c:autoTitleDeleted val="0"/>
    <c:plotArea>
      <c:layout/>
      <c:barChart>
        <c:barDir val="col"/>
        <c:grouping val="stacked"/>
        <c:varyColors val="0"/>
        <c:ser>
          <c:idx val="0"/>
          <c:order val="0"/>
          <c:tx>
            <c:strRef>
              <c:f>'Trajectory by SP'!$L$74</c:f>
              <c:strCache>
                <c:ptCount val="1"/>
                <c:pt idx="0">
                  <c:v>specialist</c:v>
                </c:pt>
              </c:strCache>
            </c:strRef>
          </c:tx>
          <c:spPr>
            <a:solidFill>
              <a:schemeClr val="accent1"/>
            </a:solidFill>
            <a:ln>
              <a:noFill/>
            </a:ln>
            <a:effectLst/>
          </c:spPr>
          <c:invertIfNegative val="0"/>
          <c:cat>
            <c:strRef>
              <c:f>'Trajectory by SP'!$K$75:$K$76</c:f>
              <c:strCache>
                <c:ptCount val="2"/>
                <c:pt idx="0">
                  <c:v>2013/4</c:v>
                </c:pt>
                <c:pt idx="1">
                  <c:v>2014/5</c:v>
                </c:pt>
              </c:strCache>
            </c:strRef>
          </c:cat>
          <c:val>
            <c:numRef>
              <c:f>'Trajectory by SP'!$L$75:$L$76</c:f>
              <c:numCache>
                <c:formatCode>General</c:formatCode>
                <c:ptCount val="2"/>
                <c:pt idx="0">
                  <c:v>932.0</c:v>
                </c:pt>
                <c:pt idx="1">
                  <c:v>1456.0</c:v>
                </c:pt>
              </c:numCache>
            </c:numRef>
          </c:val>
        </c:ser>
        <c:ser>
          <c:idx val="1"/>
          <c:order val="1"/>
          <c:tx>
            <c:strRef>
              <c:f>'Trajectory by SP'!$M$74</c:f>
              <c:strCache>
                <c:ptCount val="1"/>
                <c:pt idx="0">
                  <c:v>PHSLA</c:v>
                </c:pt>
              </c:strCache>
            </c:strRef>
          </c:tx>
          <c:spPr>
            <a:solidFill>
              <a:schemeClr val="accent2"/>
            </a:solidFill>
            <a:ln>
              <a:noFill/>
            </a:ln>
            <a:effectLst/>
          </c:spPr>
          <c:invertIfNegative val="0"/>
          <c:cat>
            <c:strRef>
              <c:f>'Trajectory by SP'!$K$75:$K$76</c:f>
              <c:strCache>
                <c:ptCount val="2"/>
                <c:pt idx="0">
                  <c:v>2013/4</c:v>
                </c:pt>
                <c:pt idx="1">
                  <c:v>2014/5</c:v>
                </c:pt>
              </c:strCache>
            </c:strRef>
          </c:cat>
          <c:val>
            <c:numRef>
              <c:f>'Trajectory by SP'!$M$75:$M$76</c:f>
              <c:numCache>
                <c:formatCode>General</c:formatCode>
                <c:ptCount val="2"/>
                <c:pt idx="0">
                  <c:v>578.0</c:v>
                </c:pt>
                <c:pt idx="1">
                  <c:v>583.0</c:v>
                </c:pt>
              </c:numCache>
            </c:numRef>
          </c:val>
        </c:ser>
        <c:dLbls>
          <c:showLegendKey val="0"/>
          <c:showVal val="0"/>
          <c:showCatName val="0"/>
          <c:showSerName val="0"/>
          <c:showPercent val="0"/>
          <c:showBubbleSize val="0"/>
        </c:dLbls>
        <c:gapWidth val="219"/>
        <c:overlap val="100"/>
        <c:axId val="640342808"/>
        <c:axId val="410477656"/>
      </c:barChart>
      <c:catAx>
        <c:axId val="6403428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rgbClr val="000714"/>
                </a:solidFill>
                <a:latin typeface="+mn-lt"/>
                <a:ea typeface="+mn-ea"/>
                <a:cs typeface="+mn-cs"/>
              </a:defRPr>
            </a:pPr>
            <a:endParaRPr lang="en-US"/>
          </a:p>
        </c:txPr>
        <c:crossAx val="410477656"/>
        <c:crosses val="autoZero"/>
        <c:auto val="1"/>
        <c:lblAlgn val="ctr"/>
        <c:lblOffset val="100"/>
        <c:noMultiLvlLbl val="0"/>
      </c:catAx>
      <c:valAx>
        <c:axId val="410477656"/>
        <c:scaling>
          <c:orientation val="minMax"/>
        </c:scaling>
        <c:delete val="0"/>
        <c:axPos val="l"/>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0342808"/>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rgbClr val="000714"/>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rgbClr val="000714"/>
                </a:solidFill>
                <a:latin typeface="+mn-lt"/>
                <a:ea typeface="+mn-ea"/>
                <a:cs typeface="+mn-cs"/>
              </a:defRPr>
            </a:pPr>
            <a:r>
              <a:rPr lang="en-US">
                <a:solidFill>
                  <a:srgbClr val="000714"/>
                </a:solidFill>
              </a:rPr>
              <a:t>Quit rates</a:t>
            </a:r>
          </a:p>
        </c:rich>
      </c:tx>
      <c:layout/>
      <c:overlay val="0"/>
      <c:spPr>
        <a:noFill/>
        <a:ln>
          <a:noFill/>
        </a:ln>
        <a:effectLst/>
      </c:spPr>
    </c:title>
    <c:autoTitleDeleted val="0"/>
    <c:plotArea>
      <c:layout/>
      <c:barChart>
        <c:barDir val="col"/>
        <c:grouping val="clustered"/>
        <c:varyColors val="0"/>
        <c:ser>
          <c:idx val="0"/>
          <c:order val="0"/>
          <c:tx>
            <c:strRef>
              <c:f>Summary!$H$5</c:f>
              <c:strCache>
                <c:ptCount val="1"/>
                <c:pt idx="0">
                  <c:v>quit rates 2013/4</c:v>
                </c:pt>
              </c:strCache>
            </c:strRef>
          </c:tx>
          <c:spPr>
            <a:solidFill>
              <a:schemeClr val="accent1"/>
            </a:solidFill>
            <a:ln>
              <a:noFill/>
            </a:ln>
            <a:effectLst/>
          </c:spPr>
          <c:invertIfNegative val="0"/>
          <c:cat>
            <c:strRef>
              <c:f>Summary!$G$6:$G$8</c:f>
              <c:strCache>
                <c:ptCount val="3"/>
                <c:pt idx="0">
                  <c:v>Pharmacy</c:v>
                </c:pt>
                <c:pt idx="1">
                  <c:v>Practice</c:v>
                </c:pt>
                <c:pt idx="2">
                  <c:v>Core</c:v>
                </c:pt>
              </c:strCache>
            </c:strRef>
          </c:cat>
          <c:val>
            <c:numRef>
              <c:f>Summary!$H$6:$H$8</c:f>
              <c:numCache>
                <c:formatCode>0%</c:formatCode>
                <c:ptCount val="3"/>
                <c:pt idx="0">
                  <c:v>0.26</c:v>
                </c:pt>
                <c:pt idx="1">
                  <c:v>0.42</c:v>
                </c:pt>
                <c:pt idx="2">
                  <c:v>0.5</c:v>
                </c:pt>
              </c:numCache>
            </c:numRef>
          </c:val>
        </c:ser>
        <c:ser>
          <c:idx val="1"/>
          <c:order val="1"/>
          <c:tx>
            <c:strRef>
              <c:f>Summary!$I$5</c:f>
              <c:strCache>
                <c:ptCount val="1"/>
                <c:pt idx="0">
                  <c:v>quit rates 2014/5</c:v>
                </c:pt>
              </c:strCache>
            </c:strRef>
          </c:tx>
          <c:spPr>
            <a:solidFill>
              <a:schemeClr val="accent2"/>
            </a:solidFill>
            <a:ln>
              <a:noFill/>
            </a:ln>
            <a:effectLst/>
          </c:spPr>
          <c:invertIfNegative val="0"/>
          <c:cat>
            <c:strRef>
              <c:f>Summary!$G$6:$G$8</c:f>
              <c:strCache>
                <c:ptCount val="3"/>
                <c:pt idx="0">
                  <c:v>Pharmacy</c:v>
                </c:pt>
                <c:pt idx="1">
                  <c:v>Practice</c:v>
                </c:pt>
                <c:pt idx="2">
                  <c:v>Core</c:v>
                </c:pt>
              </c:strCache>
            </c:strRef>
          </c:cat>
          <c:val>
            <c:numRef>
              <c:f>Summary!$I$6:$I$8</c:f>
              <c:numCache>
                <c:formatCode>0%</c:formatCode>
                <c:ptCount val="3"/>
                <c:pt idx="0">
                  <c:v>0.57</c:v>
                </c:pt>
                <c:pt idx="1">
                  <c:v>0.61</c:v>
                </c:pt>
                <c:pt idx="2">
                  <c:v>0.66</c:v>
                </c:pt>
              </c:numCache>
            </c:numRef>
          </c:val>
        </c:ser>
        <c:dLbls>
          <c:showLegendKey val="0"/>
          <c:showVal val="0"/>
          <c:showCatName val="0"/>
          <c:showSerName val="0"/>
          <c:showPercent val="0"/>
          <c:showBubbleSize val="0"/>
        </c:dLbls>
        <c:gapWidth val="219"/>
        <c:overlap val="-27"/>
        <c:axId val="639808392"/>
        <c:axId val="541697160"/>
      </c:barChart>
      <c:catAx>
        <c:axId val="639808392"/>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rgbClr val="000714"/>
                </a:solidFill>
                <a:latin typeface="+mn-lt"/>
                <a:ea typeface="+mn-ea"/>
                <a:cs typeface="+mn-cs"/>
              </a:defRPr>
            </a:pPr>
            <a:endParaRPr lang="en-US"/>
          </a:p>
        </c:txPr>
        <c:crossAx val="541697160"/>
        <c:crosses val="autoZero"/>
        <c:auto val="1"/>
        <c:lblAlgn val="ctr"/>
        <c:lblOffset val="100"/>
        <c:noMultiLvlLbl val="0"/>
      </c:catAx>
      <c:valAx>
        <c:axId val="541697160"/>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39808392"/>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rgbClr val="000714"/>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400" b="0" i="0" u="none" strike="noStrike" kern="1200" spc="0" baseline="0">
                <a:solidFill>
                  <a:srgbClr val="000714"/>
                </a:solidFill>
                <a:latin typeface="+mn-lt"/>
                <a:ea typeface="+mn-ea"/>
                <a:cs typeface="+mn-cs"/>
              </a:defRPr>
            </a:pPr>
            <a:r>
              <a:rPr lang="en-GB">
                <a:solidFill>
                  <a:srgbClr val="000714"/>
                </a:solidFill>
              </a:rPr>
              <a:t>Lost to Follow</a:t>
            </a:r>
            <a:r>
              <a:rPr lang="en-GB" baseline="0">
                <a:solidFill>
                  <a:srgbClr val="000714"/>
                </a:solidFill>
              </a:rPr>
              <a:t> Ups</a:t>
            </a:r>
            <a:endParaRPr lang="en-GB">
              <a:solidFill>
                <a:srgbClr val="000714"/>
              </a:solidFill>
            </a:endParaRPr>
          </a:p>
        </c:rich>
      </c:tx>
      <c:layout/>
      <c:overlay val="0"/>
      <c:spPr>
        <a:noFill/>
        <a:ln>
          <a:noFill/>
        </a:ln>
        <a:effectLst/>
      </c:spPr>
    </c:title>
    <c:autoTitleDeleted val="0"/>
    <c:plotArea>
      <c:layout/>
      <c:barChart>
        <c:barDir val="col"/>
        <c:grouping val="clustered"/>
        <c:varyColors val="0"/>
        <c:ser>
          <c:idx val="0"/>
          <c:order val="0"/>
          <c:tx>
            <c:strRef>
              <c:f>Sheet2!$A$2</c:f>
              <c:strCache>
                <c:ptCount val="1"/>
                <c:pt idx="0">
                  <c:v>Core LTFU</c:v>
                </c:pt>
              </c:strCache>
            </c:strRef>
          </c:tx>
          <c:spPr>
            <a:solidFill>
              <a:schemeClr val="accent1"/>
            </a:solidFill>
            <a:ln>
              <a:noFill/>
            </a:ln>
            <a:effectLst/>
          </c:spPr>
          <c:invertIfNegative val="0"/>
          <c:cat>
            <c:strRef>
              <c:f>Sheet2!$B$1:$C$1</c:f>
              <c:strCache>
                <c:ptCount val="2"/>
                <c:pt idx="0">
                  <c:v>2013/14</c:v>
                </c:pt>
                <c:pt idx="1">
                  <c:v>2014/15</c:v>
                </c:pt>
              </c:strCache>
            </c:strRef>
          </c:cat>
          <c:val>
            <c:numRef>
              <c:f>Sheet2!$B$2:$C$2</c:f>
              <c:numCache>
                <c:formatCode>0%</c:formatCode>
                <c:ptCount val="2"/>
                <c:pt idx="0">
                  <c:v>0.26</c:v>
                </c:pt>
                <c:pt idx="1">
                  <c:v>0.02</c:v>
                </c:pt>
              </c:numCache>
            </c:numRef>
          </c:val>
        </c:ser>
        <c:ser>
          <c:idx val="1"/>
          <c:order val="1"/>
          <c:tx>
            <c:strRef>
              <c:f>Sheet2!$A$3</c:f>
              <c:strCache>
                <c:ptCount val="1"/>
                <c:pt idx="0">
                  <c:v>All LTFU</c:v>
                </c:pt>
              </c:strCache>
            </c:strRef>
          </c:tx>
          <c:spPr>
            <a:solidFill>
              <a:schemeClr val="accent2"/>
            </a:solidFill>
            <a:ln>
              <a:noFill/>
            </a:ln>
            <a:effectLst/>
          </c:spPr>
          <c:invertIfNegative val="0"/>
          <c:cat>
            <c:strRef>
              <c:f>Sheet2!$B$1:$C$1</c:f>
              <c:strCache>
                <c:ptCount val="2"/>
                <c:pt idx="0">
                  <c:v>2013/14</c:v>
                </c:pt>
                <c:pt idx="1">
                  <c:v>2014/15</c:v>
                </c:pt>
              </c:strCache>
            </c:strRef>
          </c:cat>
          <c:val>
            <c:numRef>
              <c:f>Sheet2!$B$3:$C$3</c:f>
              <c:numCache>
                <c:formatCode>0%</c:formatCode>
                <c:ptCount val="2"/>
                <c:pt idx="0">
                  <c:v>0.31</c:v>
                </c:pt>
                <c:pt idx="1">
                  <c:v>0.06</c:v>
                </c:pt>
              </c:numCache>
            </c:numRef>
          </c:val>
        </c:ser>
        <c:dLbls>
          <c:showLegendKey val="0"/>
          <c:showVal val="0"/>
          <c:showCatName val="0"/>
          <c:showSerName val="0"/>
          <c:showPercent val="0"/>
          <c:showBubbleSize val="0"/>
        </c:dLbls>
        <c:gapWidth val="219"/>
        <c:overlap val="-27"/>
        <c:axId val="640242920"/>
        <c:axId val="640049784"/>
      </c:barChart>
      <c:catAx>
        <c:axId val="640242920"/>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rgbClr val="000714"/>
                </a:solidFill>
                <a:latin typeface="+mn-lt"/>
                <a:ea typeface="+mn-ea"/>
                <a:cs typeface="+mn-cs"/>
              </a:defRPr>
            </a:pPr>
            <a:endParaRPr lang="en-US"/>
          </a:p>
        </c:txPr>
        <c:crossAx val="640049784"/>
        <c:crosses val="autoZero"/>
        <c:auto val="1"/>
        <c:lblAlgn val="ctr"/>
        <c:lblOffset val="100"/>
        <c:noMultiLvlLbl val="0"/>
      </c:catAx>
      <c:valAx>
        <c:axId val="640049784"/>
        <c:scaling>
          <c:orientation val="minMax"/>
        </c:scaling>
        <c:delete val="0"/>
        <c:axPos val="l"/>
        <c:majorGridlines>
          <c:spPr>
            <a:ln w="9525" cap="flat" cmpd="sng" algn="ctr">
              <a:solidFill>
                <a:schemeClr val="tx1">
                  <a:lumMod val="15000"/>
                  <a:lumOff val="85000"/>
                </a:schemeClr>
              </a:solidFill>
              <a:round/>
            </a:ln>
            <a:effectLst/>
          </c:spPr>
        </c:majorGridlines>
        <c:numFmt formatCode="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40242920"/>
        <c:crosses val="autoZero"/>
        <c:crossBetween val="between"/>
      </c:valAx>
      <c:spPr>
        <a:noFill/>
        <a:ln>
          <a:noFill/>
        </a:ln>
        <a:effectLst/>
      </c:spPr>
    </c:plotArea>
    <c:legend>
      <c:legendPos val="b"/>
      <c:layout/>
      <c:overlay val="0"/>
      <c:spPr>
        <a:noFill/>
        <a:ln>
          <a:noFill/>
        </a:ln>
        <a:effectLst/>
      </c:spPr>
      <c:txPr>
        <a:bodyPr rot="0" spcFirstLastPara="1" vertOverflow="ellipsis" vert="horz" wrap="square" anchor="ctr" anchorCtr="1"/>
        <a:lstStyle/>
        <a:p>
          <a:pPr>
            <a:defRPr sz="900" b="0" i="0" u="none" strike="noStrike" kern="1200" baseline="0">
              <a:solidFill>
                <a:srgbClr val="000714"/>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1">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sz="quarter" idx="1"/>
          </p:nvPr>
        </p:nvSpPr>
        <p:spPr>
          <a:xfrm>
            <a:off x="3849688" y="0"/>
            <a:ext cx="2946400" cy="498475"/>
          </a:xfrm>
          <a:prstGeom prst="rect">
            <a:avLst/>
          </a:prstGeom>
        </p:spPr>
        <p:txBody>
          <a:bodyPr vert="horz" lIns="91440" tIns="45720" rIns="91440" bIns="45720" rtlCol="0"/>
          <a:lstStyle>
            <a:lvl1pPr algn="r">
              <a:defRPr sz="1200"/>
            </a:lvl1pPr>
          </a:lstStyle>
          <a:p>
            <a:fld id="{2B4F07F4-53F6-4F60-B895-3E5EFC7721D1}" type="datetimeFigureOut">
              <a:rPr lang="en-GB" smtClean="0"/>
              <a:t>10/06/2015</a:t>
            </a:fld>
            <a:endParaRPr lang="en-GB"/>
          </a:p>
        </p:txBody>
      </p:sp>
      <p:sp>
        <p:nvSpPr>
          <p:cNvPr id="4" name="Footer Placeholder 3"/>
          <p:cNvSpPr>
            <a:spLocks noGrp="1"/>
          </p:cNvSpPr>
          <p:nvPr>
            <p:ph type="ftr" sz="quarter" idx="2"/>
          </p:nvPr>
        </p:nvSpPr>
        <p:spPr>
          <a:xfrm>
            <a:off x="0" y="9429750"/>
            <a:ext cx="2946400" cy="498475"/>
          </a:xfrm>
          <a:prstGeom prst="rect">
            <a:avLst/>
          </a:prstGeom>
        </p:spPr>
        <p:txBody>
          <a:bodyPr vert="horz" lIns="91440" tIns="45720" rIns="91440" bIns="45720" rtlCol="0" anchor="b"/>
          <a:lstStyle>
            <a:lvl1pPr algn="l">
              <a:defRPr sz="1200"/>
            </a:lvl1pPr>
          </a:lstStyle>
          <a:p>
            <a:endParaRPr lang="en-GB"/>
          </a:p>
        </p:txBody>
      </p:sp>
      <p:sp>
        <p:nvSpPr>
          <p:cNvPr id="5" name="Slide Number Placeholder 4"/>
          <p:cNvSpPr>
            <a:spLocks noGrp="1"/>
          </p:cNvSpPr>
          <p:nvPr>
            <p:ph type="sldNum" sz="quarter" idx="3"/>
          </p:nvPr>
        </p:nvSpPr>
        <p:spPr>
          <a:xfrm>
            <a:off x="3849688" y="9429750"/>
            <a:ext cx="2946400" cy="498475"/>
          </a:xfrm>
          <a:prstGeom prst="rect">
            <a:avLst/>
          </a:prstGeom>
        </p:spPr>
        <p:txBody>
          <a:bodyPr vert="horz" lIns="91440" tIns="45720" rIns="91440" bIns="45720" rtlCol="0" anchor="b"/>
          <a:lstStyle>
            <a:lvl1pPr algn="r">
              <a:defRPr sz="1200"/>
            </a:lvl1pPr>
          </a:lstStyle>
          <a:p>
            <a:fld id="{360090E2-58BC-4EAA-B39E-E13956A1128B}" type="slidenum">
              <a:rPr lang="en-GB" smtClean="0"/>
              <a:t>‹#›</a:t>
            </a:fld>
            <a:endParaRPr lang="en-GB"/>
          </a:p>
        </p:txBody>
      </p:sp>
    </p:spTree>
    <p:extLst>
      <p:ext uri="{BB962C8B-B14F-4D97-AF65-F5344CB8AC3E}">
        <p14:creationId xmlns:p14="http://schemas.microsoft.com/office/powerpoint/2010/main" val="34715396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32717567-A8FB-4529-9589-0DFA1433D0FA}" type="datetimeFigureOut">
              <a:rPr lang="en-GB" smtClean="0"/>
              <a:t>10/06/2015</a:t>
            </a:fld>
            <a:endParaRPr lang="en-GB"/>
          </a:p>
        </p:txBody>
      </p:sp>
      <p:sp>
        <p:nvSpPr>
          <p:cNvPr id="4" name="Slide Image Placeholder 3"/>
          <p:cNvSpPr>
            <a:spLocks noGrp="1" noRot="1" noChangeAspect="1"/>
          </p:cNvSpPr>
          <p:nvPr>
            <p:ph type="sldImg" idx="2"/>
          </p:nvPr>
        </p:nvSpPr>
        <p:spPr>
          <a:xfrm>
            <a:off x="422275" y="1241425"/>
            <a:ext cx="5953125" cy="3349625"/>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5F2D5030-4435-4FA4-9579-FDD93666F1B6}" type="slidenum">
              <a:rPr lang="en-GB" smtClean="0"/>
              <a:t>‹#›</a:t>
            </a:fld>
            <a:endParaRPr lang="en-GB"/>
          </a:p>
        </p:txBody>
      </p:sp>
    </p:spTree>
    <p:extLst>
      <p:ext uri="{BB962C8B-B14F-4D97-AF65-F5344CB8AC3E}">
        <p14:creationId xmlns:p14="http://schemas.microsoft.com/office/powerpoint/2010/main" val="164119692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7.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8.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How -  Quit Manager is the database we use to input the stop smoking client information, which is SSL encrypted and on the N3 network so it is fully secure and only patients using the stop smoking service commissioned by public health at the local authority,  would be entered on it.  The data management system is accredited by the NHS and has been through all data governance processes.  This system would replace sonar for stop smoking data input.  Also allows 12 weeks </a:t>
            </a:r>
            <a:r>
              <a:rPr lang="en-GB" dirty="0" err="1" smtClean="0"/>
              <a:t>ss</a:t>
            </a:r>
            <a:r>
              <a:rPr lang="en-GB" dirty="0" smtClean="0"/>
              <a:t> support with NRT more than Sonar at 6 weeks.</a:t>
            </a:r>
          </a:p>
          <a:p>
            <a:endParaRPr lang="en-GB" dirty="0" smtClean="0"/>
          </a:p>
          <a:p>
            <a:r>
              <a:rPr lang="en-GB" dirty="0" smtClean="0"/>
              <a:t>On line training</a:t>
            </a:r>
            <a:r>
              <a:rPr lang="en-GB" baseline="0" dirty="0" smtClean="0"/>
              <a:t> which can be done when time allows through NCSCT website.</a:t>
            </a:r>
            <a:endParaRPr lang="en-GB" dirty="0"/>
          </a:p>
        </p:txBody>
      </p:sp>
      <p:sp>
        <p:nvSpPr>
          <p:cNvPr id="4" name="Slide Number Placeholder 3"/>
          <p:cNvSpPr>
            <a:spLocks noGrp="1"/>
          </p:cNvSpPr>
          <p:nvPr>
            <p:ph type="sldNum" sz="quarter" idx="10"/>
          </p:nvPr>
        </p:nvSpPr>
        <p:spPr/>
        <p:txBody>
          <a:bodyPr/>
          <a:lstStyle/>
          <a:p>
            <a:fld id="{72E02113-8D9C-45C3-B946-90F0927EA659}" type="slidenum">
              <a:rPr lang="en-GB" smtClean="0"/>
              <a:t>5</a:t>
            </a:fld>
            <a:endParaRPr lang="en-GB"/>
          </a:p>
        </p:txBody>
      </p:sp>
    </p:spTree>
    <p:extLst>
      <p:ext uri="{BB962C8B-B14F-4D97-AF65-F5344CB8AC3E}">
        <p14:creationId xmlns:p14="http://schemas.microsoft.com/office/powerpoint/2010/main" val="24565643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Group</a:t>
            </a:r>
            <a:r>
              <a:rPr lang="en-GB" baseline="0" dirty="0" smtClean="0"/>
              <a:t> 1 – Service Improvement Audit Project.  Randomly selected PHC pharmacies from the 48 signed up across East Sussex being invited to take part in a pilot project</a:t>
            </a:r>
          </a:p>
          <a:p>
            <a:endParaRPr lang="en-GB" baseline="0" dirty="0" smtClean="0"/>
          </a:p>
          <a:p>
            <a:r>
              <a:rPr lang="en-GB" baseline="0" dirty="0" smtClean="0"/>
              <a:t>Group 2 – Pharmacies signed up to the Public Health Contract but not part of the pilot project</a:t>
            </a:r>
          </a:p>
          <a:p>
            <a:endParaRPr lang="en-GB" baseline="0" dirty="0" smtClean="0"/>
          </a:p>
          <a:p>
            <a:r>
              <a:rPr lang="en-GB" baseline="0" dirty="0" smtClean="0"/>
              <a:t>Group 3 – Pharmacies not signed up to PHC</a:t>
            </a:r>
            <a:endParaRPr lang="en-GB" dirty="0"/>
          </a:p>
        </p:txBody>
      </p:sp>
      <p:sp>
        <p:nvSpPr>
          <p:cNvPr id="4" name="Slide Number Placeholder 3"/>
          <p:cNvSpPr>
            <a:spLocks noGrp="1"/>
          </p:cNvSpPr>
          <p:nvPr>
            <p:ph type="sldNum" sz="quarter" idx="10"/>
          </p:nvPr>
        </p:nvSpPr>
        <p:spPr/>
        <p:txBody>
          <a:bodyPr/>
          <a:lstStyle/>
          <a:p>
            <a:fld id="{72E02113-8D9C-45C3-B946-90F0927EA659}" type="slidenum">
              <a:rPr lang="en-GB" smtClean="0"/>
              <a:t>6</a:t>
            </a:fld>
            <a:endParaRPr lang="en-GB"/>
          </a:p>
        </p:txBody>
      </p:sp>
    </p:spTree>
    <p:extLst>
      <p:ext uri="{BB962C8B-B14F-4D97-AF65-F5344CB8AC3E}">
        <p14:creationId xmlns:p14="http://schemas.microsoft.com/office/powerpoint/2010/main" val="208996357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Group 1 –  Led by Emma Croghan,</a:t>
            </a:r>
            <a:r>
              <a:rPr lang="en-GB" baseline="0" dirty="0" smtClean="0"/>
              <a:t> who is head of the Division of Public Health and Lifestyle Services at North 51.  Emma is a very experienced tobacco control worker, who has set up and managed stop smoking services at local, regional and national levels, and is the head of the Quit51 Stop Smoking Service.</a:t>
            </a:r>
          </a:p>
          <a:p>
            <a:endParaRPr lang="en-GB" baseline="0" dirty="0" smtClean="0"/>
          </a:p>
          <a:p>
            <a:r>
              <a:rPr lang="en-GB" baseline="0" dirty="0" smtClean="0"/>
              <a:t>Prof West - who is a world renowned expert in the field of smoking cessation and behaviour change, and a member of staff at the Cabinet Office is also a member of the project team. </a:t>
            </a:r>
          </a:p>
          <a:p>
            <a:endParaRPr lang="en-GB" baseline="0" dirty="0" smtClean="0"/>
          </a:p>
          <a:p>
            <a:r>
              <a:rPr lang="en-GB" baseline="0" dirty="0" smtClean="0"/>
              <a:t>Project managed locally by the locality leads</a:t>
            </a:r>
            <a:endParaRPr lang="en-GB" dirty="0" smtClean="0"/>
          </a:p>
          <a:p>
            <a:endParaRPr lang="en-GB" dirty="0" smtClean="0"/>
          </a:p>
          <a:p>
            <a:r>
              <a:rPr lang="en-GB" dirty="0" smtClean="0"/>
              <a:t> We have been asked to do this service improvement audit pilot project by the Behavioural Insights Unit at the Cabinet Office, so that if it is successful, we can share the methods widely to help other commissioners and pharmacy providers to improve their services.   PHC pharmacies have been randomly selected from across East Sussex and are being contacted in a step process of 4 a week.  Some of you may have been contacted already.  Project is to work intensively with the pharmacy by the area locality leads with the pharmacy</a:t>
            </a:r>
            <a:r>
              <a:rPr lang="en-GB" baseline="0" dirty="0" smtClean="0"/>
              <a:t> </a:t>
            </a:r>
            <a:r>
              <a:rPr lang="en-GB" dirty="0" smtClean="0"/>
              <a:t>stop smoking advisers to improve quit rates through NCSCT training and point of care</a:t>
            </a:r>
            <a:r>
              <a:rPr lang="en-GB" baseline="0" dirty="0" smtClean="0"/>
              <a:t> </a:t>
            </a:r>
            <a:r>
              <a:rPr lang="en-GB" dirty="0" smtClean="0"/>
              <a:t>data</a:t>
            </a:r>
            <a:r>
              <a:rPr lang="en-GB" baseline="0" dirty="0" smtClean="0"/>
              <a:t>  entry system using Quit Manager.  Project time is approximately 8.5 hours which includes regular contact by telephone and visits.  Opportunity to take part in research being conducted by University College London to analyse adviser and patient sessions from taped sessions.</a:t>
            </a:r>
            <a:endParaRPr lang="en-GB" dirty="0"/>
          </a:p>
        </p:txBody>
      </p:sp>
      <p:sp>
        <p:nvSpPr>
          <p:cNvPr id="4" name="Slide Number Placeholder 3"/>
          <p:cNvSpPr>
            <a:spLocks noGrp="1"/>
          </p:cNvSpPr>
          <p:nvPr>
            <p:ph type="sldNum" sz="quarter" idx="10"/>
          </p:nvPr>
        </p:nvSpPr>
        <p:spPr/>
        <p:txBody>
          <a:bodyPr/>
          <a:lstStyle/>
          <a:p>
            <a:fld id="{72E02113-8D9C-45C3-B946-90F0927EA659}" type="slidenum">
              <a:rPr lang="en-GB" smtClean="0"/>
              <a:t>7</a:t>
            </a:fld>
            <a:endParaRPr lang="en-GB"/>
          </a:p>
        </p:txBody>
      </p:sp>
    </p:spTree>
    <p:extLst>
      <p:ext uri="{BB962C8B-B14F-4D97-AF65-F5344CB8AC3E}">
        <p14:creationId xmlns:p14="http://schemas.microsoft.com/office/powerpoint/2010/main" val="9254722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Group</a:t>
            </a:r>
            <a:r>
              <a:rPr lang="en-GB" baseline="0" dirty="0" smtClean="0"/>
              <a:t> 2 – Gold Standard Service includes being</a:t>
            </a:r>
            <a:r>
              <a:rPr lang="en-GB" dirty="0" smtClean="0"/>
              <a:t> contacted</a:t>
            </a:r>
            <a:r>
              <a:rPr lang="en-GB" baseline="0" dirty="0" smtClean="0"/>
              <a:t> by their local locality lead by telephone and visit with new promotional materials, details of NCSCT training, refresher/update training and</a:t>
            </a:r>
            <a:r>
              <a:rPr lang="en-GB" dirty="0" smtClean="0"/>
              <a:t> dates of the training meetings for Quit Manager.</a:t>
            </a:r>
          </a:p>
          <a:p>
            <a:endParaRPr lang="en-GB" dirty="0" smtClean="0"/>
          </a:p>
          <a:p>
            <a:r>
              <a:rPr lang="en-GB" dirty="0" smtClean="0"/>
              <a:t>Full support package which includes</a:t>
            </a:r>
            <a:r>
              <a:rPr lang="en-GB" baseline="0" dirty="0" smtClean="0"/>
              <a:t> </a:t>
            </a:r>
            <a:r>
              <a:rPr lang="en-GB" dirty="0" smtClean="0"/>
              <a:t>using the</a:t>
            </a:r>
            <a:r>
              <a:rPr lang="en-GB" baseline="0" dirty="0" smtClean="0"/>
              <a:t> protocol folders </a:t>
            </a:r>
            <a:endParaRPr lang="en-GB" dirty="0"/>
          </a:p>
        </p:txBody>
      </p:sp>
      <p:sp>
        <p:nvSpPr>
          <p:cNvPr id="4" name="Slide Number Placeholder 3"/>
          <p:cNvSpPr>
            <a:spLocks noGrp="1"/>
          </p:cNvSpPr>
          <p:nvPr>
            <p:ph type="sldNum" sz="quarter" idx="10"/>
          </p:nvPr>
        </p:nvSpPr>
        <p:spPr/>
        <p:txBody>
          <a:bodyPr/>
          <a:lstStyle/>
          <a:p>
            <a:fld id="{72E02113-8D9C-45C3-B946-90F0927EA659}" type="slidenum">
              <a:rPr lang="en-GB" smtClean="0"/>
              <a:t>8</a:t>
            </a:fld>
            <a:endParaRPr lang="en-GB"/>
          </a:p>
        </p:txBody>
      </p:sp>
    </p:spTree>
    <p:extLst>
      <p:ext uri="{BB962C8B-B14F-4D97-AF65-F5344CB8AC3E}">
        <p14:creationId xmlns:p14="http://schemas.microsoft.com/office/powerpoint/2010/main" val="427240135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We would very much like you to take part in a programme of support  which is supported by your LPC aimed at providing a service which provides Very Brief Advice and referral to Quit 51 for those asking for stop smoking advice.  Need to undertake NCSCT VBA training.</a:t>
            </a:r>
          </a:p>
          <a:p>
            <a:endParaRPr lang="en-GB" dirty="0" smtClean="0"/>
          </a:p>
          <a:p>
            <a:r>
              <a:rPr lang="en-GB" dirty="0" smtClean="0"/>
              <a:t>Host clinic – an adviser will undertake to run a clinic in the pharmacy on an agreed day and time in a consulting room.  Pharmacy need to sign SLA to agree to conditions and using Quit Manager and displaying Quit 51 promotional materials.  Payment will be given to pharmacy for patients achieving validated Co quits.</a:t>
            </a:r>
          </a:p>
          <a:p>
            <a:endParaRPr lang="en-GB" dirty="0" smtClean="0"/>
          </a:p>
          <a:p>
            <a:endParaRPr lang="en-GB" dirty="0"/>
          </a:p>
        </p:txBody>
      </p:sp>
      <p:sp>
        <p:nvSpPr>
          <p:cNvPr id="4" name="Slide Number Placeholder 3"/>
          <p:cNvSpPr>
            <a:spLocks noGrp="1"/>
          </p:cNvSpPr>
          <p:nvPr>
            <p:ph type="sldNum" sz="quarter" idx="10"/>
          </p:nvPr>
        </p:nvSpPr>
        <p:spPr/>
        <p:txBody>
          <a:bodyPr/>
          <a:lstStyle/>
          <a:p>
            <a:fld id="{72E02113-8D9C-45C3-B946-90F0927EA659}" type="slidenum">
              <a:rPr lang="en-GB" smtClean="0"/>
              <a:t>9</a:t>
            </a:fld>
            <a:endParaRPr lang="en-GB"/>
          </a:p>
        </p:txBody>
      </p:sp>
    </p:spTree>
    <p:extLst>
      <p:ext uri="{BB962C8B-B14F-4D97-AF65-F5344CB8AC3E}">
        <p14:creationId xmlns:p14="http://schemas.microsoft.com/office/powerpoint/2010/main" val="143736439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jpeg"/></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jpe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jpeg"/><Relationship Id="rId3" Type="http://schemas.openxmlformats.org/officeDocument/2006/relationships/image" Target="../media/image3.jpeg"/></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3.jpeg"/><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jpeg"/><Relationship Id="rId4" Type="http://schemas.openxmlformats.org/officeDocument/2006/relationships/image" Target="../media/image3.jpeg"/><Relationship Id="rId1" Type="http://schemas.openxmlformats.org/officeDocument/2006/relationships/slideMaster" Target="../slideMasters/slideMaster1.xml"/><Relationship Id="rId2" Type="http://schemas.openxmlformats.org/officeDocument/2006/relationships/image" Target="../media/image2.jpeg"/></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2.jpeg"/><Relationship Id="rId4" Type="http://schemas.openxmlformats.org/officeDocument/2006/relationships/image" Target="../media/image3.jpeg"/><Relationship Id="rId1" Type="http://schemas.openxmlformats.org/officeDocument/2006/relationships/slideMaster" Target="../slideMasters/slideMaster1.xml"/><Relationship Id="rId2" Type="http://schemas.openxmlformats.org/officeDocument/2006/relationships/image" Target="../media/image4.jpeg"/></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smtClean="0"/>
              <a:t>Click to edit Master subtitle style</a:t>
            </a:r>
            <a:endParaRPr lang="en-GB" dirty="0"/>
          </a:p>
        </p:txBody>
      </p:sp>
      <p:sp>
        <p:nvSpPr>
          <p:cNvPr id="4" name="Date Placeholder 3"/>
          <p:cNvSpPr>
            <a:spLocks noGrp="1"/>
          </p:cNvSpPr>
          <p:nvPr>
            <p:ph type="dt" sz="half" idx="10"/>
          </p:nvPr>
        </p:nvSpPr>
        <p:spPr/>
        <p:txBody>
          <a:bodyPr/>
          <a:lstStyle>
            <a:lvl1pPr>
              <a:defRPr/>
            </a:lvl1pPr>
          </a:lstStyle>
          <a:p>
            <a:pPr>
              <a:defRPr/>
            </a:pPr>
            <a:fld id="{8EC50906-1D3A-4F87-A7F3-80146675248A}" type="datetimeFigureOut">
              <a:rPr lang="en-GB">
                <a:solidFill>
                  <a:srgbClr val="00B050">
                    <a:tint val="75000"/>
                  </a:srgbClr>
                </a:solidFill>
              </a:rPr>
              <a:pPr>
                <a:defRPr/>
              </a:pPr>
              <a:t>10/06/2015</a:t>
            </a:fld>
            <a:endParaRPr lang="en-GB">
              <a:solidFill>
                <a:srgbClr val="00B050">
                  <a:tint val="75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dirty="0">
              <a:solidFill>
                <a:srgbClr val="00B050">
                  <a:tint val="7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2A13BFB0-138A-4771-9545-4F0156F495F3}" type="slidenum">
              <a:rPr lang="en-GB">
                <a:solidFill>
                  <a:srgbClr val="00B050">
                    <a:tint val="75000"/>
                  </a:srgbClr>
                </a:solidFill>
              </a:rPr>
              <a:pPr>
                <a:defRPr/>
              </a:pPr>
              <a:t>‹#›</a:t>
            </a:fld>
            <a:endParaRPr lang="en-GB">
              <a:solidFill>
                <a:srgbClr val="00B050">
                  <a:tint val="75000"/>
                </a:srgbClr>
              </a:solidFill>
            </a:endParaRPr>
          </a:p>
        </p:txBody>
      </p:sp>
      <p:pic>
        <p:nvPicPr>
          <p:cNvPr id="7" name="Picture 6"/>
          <p:cNvPicPr/>
          <p:nvPr userDrawn="1"/>
        </p:nvPicPr>
        <p:blipFill>
          <a:blip r:embed="rId2" cstate="print">
            <a:extLst>
              <a:ext uri="{28A0092B-C50C-407E-A947-70E740481C1C}">
                <a14:useLocalDpi xmlns:a14="http://schemas.microsoft.com/office/drawing/2010/main" val="0"/>
              </a:ext>
            </a:extLst>
          </a:blip>
          <a:stretch>
            <a:fillRect/>
          </a:stretch>
        </p:blipFill>
        <p:spPr>
          <a:xfrm>
            <a:off x="5360352" y="5997575"/>
            <a:ext cx="1471295" cy="723900"/>
          </a:xfrm>
          <a:prstGeom prst="rect">
            <a:avLst/>
          </a:prstGeom>
        </p:spPr>
      </p:pic>
    </p:spTree>
    <p:extLst>
      <p:ext uri="{BB962C8B-B14F-4D97-AF65-F5344CB8AC3E}">
        <p14:creationId xmlns:p14="http://schemas.microsoft.com/office/powerpoint/2010/main" val="2131424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B9F1BDD9-64AE-408F-A78E-7C654920403A}" type="datetimeFigureOut">
              <a:rPr lang="en-GB">
                <a:solidFill>
                  <a:srgbClr val="00B050">
                    <a:tint val="75000"/>
                  </a:srgbClr>
                </a:solidFill>
              </a:rPr>
              <a:pPr>
                <a:defRPr/>
              </a:pPr>
              <a:t>10/06/2015</a:t>
            </a:fld>
            <a:endParaRPr lang="en-GB">
              <a:solidFill>
                <a:srgbClr val="00B050">
                  <a:tint val="75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srgbClr val="00B050">
                  <a:tint val="7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2C4B0231-B7B1-459A-BCD4-2F7AB3C06FB3}" type="slidenum">
              <a:rPr lang="en-GB">
                <a:solidFill>
                  <a:srgbClr val="00B050">
                    <a:tint val="75000"/>
                  </a:srgbClr>
                </a:solidFill>
              </a:rPr>
              <a:pPr>
                <a:defRPr/>
              </a:pPr>
              <a:t>‹#›</a:t>
            </a:fld>
            <a:endParaRPr lang="en-GB">
              <a:solidFill>
                <a:srgbClr val="00B050">
                  <a:tint val="75000"/>
                </a:srgbClr>
              </a:solidFill>
            </a:endParaRPr>
          </a:p>
        </p:txBody>
      </p:sp>
    </p:spTree>
    <p:extLst>
      <p:ext uri="{BB962C8B-B14F-4D97-AF65-F5344CB8AC3E}">
        <p14:creationId xmlns:p14="http://schemas.microsoft.com/office/powerpoint/2010/main" val="338447187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lvl1pPr>
              <a:defRPr/>
            </a:lvl1pPr>
          </a:lstStyle>
          <a:p>
            <a:pPr>
              <a:defRPr/>
            </a:pPr>
            <a:fld id="{8F442D51-4F61-4681-A1DD-1C9CF65A92DA}" type="datetimeFigureOut">
              <a:rPr lang="en-GB">
                <a:solidFill>
                  <a:srgbClr val="00B050">
                    <a:tint val="75000"/>
                  </a:srgbClr>
                </a:solidFill>
              </a:rPr>
              <a:pPr>
                <a:defRPr/>
              </a:pPr>
              <a:t>10/06/2015</a:t>
            </a:fld>
            <a:endParaRPr lang="en-GB">
              <a:solidFill>
                <a:srgbClr val="00B050">
                  <a:tint val="75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srgbClr val="00B050">
                  <a:tint val="7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2A1E9E6F-03F7-45CA-9F57-BD9605A648A6}" type="slidenum">
              <a:rPr lang="en-GB">
                <a:solidFill>
                  <a:srgbClr val="00B050">
                    <a:tint val="75000"/>
                  </a:srgbClr>
                </a:solidFill>
              </a:rPr>
              <a:pPr>
                <a:defRPr/>
              </a:pPr>
              <a:t>‹#›</a:t>
            </a:fld>
            <a:endParaRPr lang="en-GB">
              <a:solidFill>
                <a:srgbClr val="00B050">
                  <a:tint val="75000"/>
                </a:srgbClr>
              </a:solidFill>
            </a:endParaRPr>
          </a:p>
        </p:txBody>
      </p:sp>
    </p:spTree>
    <p:extLst>
      <p:ext uri="{BB962C8B-B14F-4D97-AF65-F5344CB8AC3E}">
        <p14:creationId xmlns:p14="http://schemas.microsoft.com/office/powerpoint/2010/main" val="37371505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dirty="0"/>
          </a:p>
        </p:txBody>
      </p:sp>
      <p:sp>
        <p:nvSpPr>
          <p:cNvPr id="4" name="Date Placeholder 3"/>
          <p:cNvSpPr>
            <a:spLocks noGrp="1"/>
          </p:cNvSpPr>
          <p:nvPr>
            <p:ph type="dt" sz="half" idx="10"/>
          </p:nvPr>
        </p:nvSpPr>
        <p:spPr/>
        <p:txBody>
          <a:bodyPr/>
          <a:lstStyle>
            <a:lvl1pPr>
              <a:defRPr/>
            </a:lvl1pPr>
          </a:lstStyle>
          <a:p>
            <a:pPr>
              <a:defRPr/>
            </a:pPr>
            <a:fld id="{CDB1447A-1434-44E5-BF63-4CCCA3E3CC86}" type="datetimeFigureOut">
              <a:rPr lang="en-GB">
                <a:solidFill>
                  <a:srgbClr val="00B050">
                    <a:tint val="75000"/>
                  </a:srgbClr>
                </a:solidFill>
              </a:rPr>
              <a:pPr>
                <a:defRPr/>
              </a:pPr>
              <a:t>10/06/2015</a:t>
            </a:fld>
            <a:endParaRPr lang="en-GB">
              <a:solidFill>
                <a:srgbClr val="00B050">
                  <a:tint val="75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dirty="0">
              <a:solidFill>
                <a:srgbClr val="00B050">
                  <a:tint val="7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526EF268-1C0F-4743-994F-E1CD972F496B}" type="slidenum">
              <a:rPr lang="en-GB">
                <a:solidFill>
                  <a:srgbClr val="00B050">
                    <a:tint val="75000"/>
                  </a:srgbClr>
                </a:solidFill>
              </a:rPr>
              <a:pPr>
                <a:defRPr/>
              </a:pPr>
              <a:t>‹#›</a:t>
            </a:fld>
            <a:endParaRPr lang="en-GB">
              <a:solidFill>
                <a:srgbClr val="00B050">
                  <a:tint val="75000"/>
                </a:srgbClr>
              </a:solidFill>
            </a:endParaRPr>
          </a:p>
        </p:txBody>
      </p:sp>
      <p:pic>
        <p:nvPicPr>
          <p:cNvPr id="7" name="Picture 6"/>
          <p:cNvPicPr/>
          <p:nvPr userDrawn="1"/>
        </p:nvPicPr>
        <p:blipFill>
          <a:blip r:embed="rId2" cstate="print">
            <a:extLst>
              <a:ext uri="{28A0092B-C50C-407E-A947-70E740481C1C}">
                <a14:useLocalDpi xmlns:a14="http://schemas.microsoft.com/office/drawing/2010/main" val="0"/>
              </a:ext>
            </a:extLst>
          </a:blip>
          <a:stretch>
            <a:fillRect/>
          </a:stretch>
        </p:blipFill>
        <p:spPr>
          <a:xfrm>
            <a:off x="5258752" y="5994400"/>
            <a:ext cx="1471295" cy="723900"/>
          </a:xfrm>
          <a:prstGeom prst="rect">
            <a:avLst/>
          </a:prstGeom>
        </p:spPr>
      </p:pic>
      <p:pic>
        <p:nvPicPr>
          <p:cNvPr id="8" name="Picture 7" descr="North 51 Logo - Oct 11.jpg"/>
          <p:cNvPicPr/>
          <p:nvPr userDrawn="1"/>
        </p:nvPicPr>
        <p:blipFill>
          <a:blip r:embed="rId3"/>
          <a:stretch>
            <a:fillRect/>
          </a:stretch>
        </p:blipFill>
        <p:spPr>
          <a:xfrm>
            <a:off x="9558496" y="6003925"/>
            <a:ext cx="1823720" cy="714375"/>
          </a:xfrm>
          <a:prstGeom prst="rect">
            <a:avLst/>
          </a:prstGeom>
        </p:spPr>
      </p:pic>
    </p:spTree>
    <p:extLst>
      <p:ext uri="{BB962C8B-B14F-4D97-AF65-F5344CB8AC3E}">
        <p14:creationId xmlns:p14="http://schemas.microsoft.com/office/powerpoint/2010/main" val="42649967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E8E4EDC4-1451-4491-8833-4B0F2478340C}" type="datetimeFigureOut">
              <a:rPr lang="en-GB">
                <a:solidFill>
                  <a:srgbClr val="00B050">
                    <a:tint val="75000"/>
                  </a:srgbClr>
                </a:solidFill>
              </a:rPr>
              <a:pPr>
                <a:defRPr/>
              </a:pPr>
              <a:t>10/06/2015</a:t>
            </a:fld>
            <a:endParaRPr lang="en-GB">
              <a:solidFill>
                <a:srgbClr val="00B050">
                  <a:tint val="75000"/>
                </a:srgbClr>
              </a:solidFill>
            </a:endParaRPr>
          </a:p>
        </p:txBody>
      </p:sp>
      <p:sp>
        <p:nvSpPr>
          <p:cNvPr id="5" name="Footer Placeholder 4"/>
          <p:cNvSpPr>
            <a:spLocks noGrp="1"/>
          </p:cNvSpPr>
          <p:nvPr>
            <p:ph type="ftr" sz="quarter" idx="11"/>
          </p:nvPr>
        </p:nvSpPr>
        <p:spPr/>
        <p:txBody>
          <a:bodyPr/>
          <a:lstStyle>
            <a:lvl1pPr>
              <a:defRPr/>
            </a:lvl1pPr>
          </a:lstStyle>
          <a:p>
            <a:pPr>
              <a:defRPr/>
            </a:pPr>
            <a:endParaRPr lang="en-GB">
              <a:solidFill>
                <a:srgbClr val="00B050">
                  <a:tint val="75000"/>
                </a:srgbClr>
              </a:solidFill>
            </a:endParaRPr>
          </a:p>
        </p:txBody>
      </p:sp>
      <p:sp>
        <p:nvSpPr>
          <p:cNvPr id="6" name="Slide Number Placeholder 5"/>
          <p:cNvSpPr>
            <a:spLocks noGrp="1"/>
          </p:cNvSpPr>
          <p:nvPr>
            <p:ph type="sldNum" sz="quarter" idx="12"/>
          </p:nvPr>
        </p:nvSpPr>
        <p:spPr/>
        <p:txBody>
          <a:bodyPr/>
          <a:lstStyle>
            <a:lvl1pPr>
              <a:defRPr/>
            </a:lvl1pPr>
          </a:lstStyle>
          <a:p>
            <a:pPr>
              <a:defRPr/>
            </a:pPr>
            <a:fld id="{A3D4A8D4-F533-4417-A6FC-28AC067849C3}" type="slidenum">
              <a:rPr lang="en-GB">
                <a:solidFill>
                  <a:srgbClr val="00B050">
                    <a:tint val="75000"/>
                  </a:srgbClr>
                </a:solidFill>
              </a:rPr>
              <a:pPr>
                <a:defRPr/>
              </a:pPr>
              <a:t>‹#›</a:t>
            </a:fld>
            <a:endParaRPr lang="en-GB">
              <a:solidFill>
                <a:srgbClr val="00B050">
                  <a:tint val="75000"/>
                </a:srgbClr>
              </a:solidFill>
            </a:endParaRPr>
          </a:p>
        </p:txBody>
      </p:sp>
      <p:pic>
        <p:nvPicPr>
          <p:cNvPr id="7" name="Picture 6"/>
          <p:cNvPicPr/>
          <p:nvPr userDrawn="1"/>
        </p:nvPicPr>
        <p:blipFill>
          <a:blip r:embed="rId2" cstate="print">
            <a:extLst>
              <a:ext uri="{28A0092B-C50C-407E-A947-70E740481C1C}">
                <a14:useLocalDpi xmlns:a14="http://schemas.microsoft.com/office/drawing/2010/main" val="0"/>
              </a:ext>
            </a:extLst>
          </a:blip>
          <a:stretch>
            <a:fillRect/>
          </a:stretch>
        </p:blipFill>
        <p:spPr>
          <a:xfrm>
            <a:off x="5182552" y="5994400"/>
            <a:ext cx="1471295" cy="723900"/>
          </a:xfrm>
          <a:prstGeom prst="rect">
            <a:avLst/>
          </a:prstGeom>
        </p:spPr>
      </p:pic>
      <p:pic>
        <p:nvPicPr>
          <p:cNvPr id="8" name="Picture 7" descr="North 51 Logo - Oct 11.jpg"/>
          <p:cNvPicPr/>
          <p:nvPr userDrawn="1"/>
        </p:nvPicPr>
        <p:blipFill>
          <a:blip r:embed="rId3"/>
          <a:stretch>
            <a:fillRect/>
          </a:stretch>
        </p:blipFill>
        <p:spPr>
          <a:xfrm>
            <a:off x="9523730" y="6089650"/>
            <a:ext cx="1823720" cy="714375"/>
          </a:xfrm>
          <a:prstGeom prst="rect">
            <a:avLst/>
          </a:prstGeom>
        </p:spPr>
      </p:pic>
    </p:spTree>
    <p:extLst>
      <p:ext uri="{BB962C8B-B14F-4D97-AF65-F5344CB8AC3E}">
        <p14:creationId xmlns:p14="http://schemas.microsoft.com/office/powerpoint/2010/main" val="144256798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3"/>
          <p:cNvSpPr>
            <a:spLocks noGrp="1"/>
          </p:cNvSpPr>
          <p:nvPr>
            <p:ph type="dt" sz="half" idx="10"/>
          </p:nvPr>
        </p:nvSpPr>
        <p:spPr/>
        <p:txBody>
          <a:bodyPr/>
          <a:lstStyle>
            <a:lvl1pPr>
              <a:defRPr/>
            </a:lvl1pPr>
          </a:lstStyle>
          <a:p>
            <a:pPr>
              <a:defRPr/>
            </a:pPr>
            <a:fld id="{D860038C-23EB-4110-81BF-CA821ED50A5F}" type="datetimeFigureOut">
              <a:rPr lang="en-GB">
                <a:solidFill>
                  <a:srgbClr val="00B050">
                    <a:tint val="75000"/>
                  </a:srgbClr>
                </a:solidFill>
              </a:rPr>
              <a:pPr>
                <a:defRPr/>
              </a:pPr>
              <a:t>10/06/2015</a:t>
            </a:fld>
            <a:endParaRPr lang="en-GB">
              <a:solidFill>
                <a:srgbClr val="00B050">
                  <a:tint val="75000"/>
                </a:srgb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dirty="0">
              <a:solidFill>
                <a:srgbClr val="00B050">
                  <a:tint val="75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59B443D8-9E6A-4944-BE2F-2D685CA4F1F2}" type="slidenum">
              <a:rPr lang="en-GB">
                <a:solidFill>
                  <a:srgbClr val="00B050">
                    <a:tint val="75000"/>
                  </a:srgbClr>
                </a:solidFill>
              </a:rPr>
              <a:pPr>
                <a:defRPr/>
              </a:pPr>
              <a:t>‹#›</a:t>
            </a:fld>
            <a:endParaRPr lang="en-GB">
              <a:solidFill>
                <a:srgbClr val="00B050">
                  <a:tint val="75000"/>
                </a:srgbClr>
              </a:solidFill>
            </a:endParaRPr>
          </a:p>
        </p:txBody>
      </p:sp>
      <p:pic>
        <p:nvPicPr>
          <p:cNvPr id="8" name="Picture 7"/>
          <p:cNvPicPr/>
          <p:nvPr userDrawn="1"/>
        </p:nvPicPr>
        <p:blipFill>
          <a:blip r:embed="rId2" cstate="print">
            <a:extLst>
              <a:ext uri="{28A0092B-C50C-407E-A947-70E740481C1C}">
                <a14:useLocalDpi xmlns:a14="http://schemas.microsoft.com/office/drawing/2010/main" val="0"/>
              </a:ext>
            </a:extLst>
          </a:blip>
          <a:stretch>
            <a:fillRect/>
          </a:stretch>
        </p:blipFill>
        <p:spPr>
          <a:xfrm>
            <a:off x="5195252" y="5994400"/>
            <a:ext cx="1471295" cy="723900"/>
          </a:xfrm>
          <a:prstGeom prst="rect">
            <a:avLst/>
          </a:prstGeom>
        </p:spPr>
      </p:pic>
      <p:pic>
        <p:nvPicPr>
          <p:cNvPr id="9" name="Picture 8" descr="North 51 Logo - Oct 11.jpg"/>
          <p:cNvPicPr/>
          <p:nvPr userDrawn="1"/>
        </p:nvPicPr>
        <p:blipFill>
          <a:blip r:embed="rId3"/>
          <a:stretch>
            <a:fillRect/>
          </a:stretch>
        </p:blipFill>
        <p:spPr>
          <a:xfrm>
            <a:off x="9530080" y="6003925"/>
            <a:ext cx="1823720" cy="714375"/>
          </a:xfrm>
          <a:prstGeom prst="rect">
            <a:avLst/>
          </a:prstGeom>
        </p:spPr>
      </p:pic>
    </p:spTree>
    <p:extLst>
      <p:ext uri="{BB962C8B-B14F-4D97-AF65-F5344CB8AC3E}">
        <p14:creationId xmlns:p14="http://schemas.microsoft.com/office/powerpoint/2010/main" val="184769633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3"/>
          <p:cNvSpPr>
            <a:spLocks noGrp="1"/>
          </p:cNvSpPr>
          <p:nvPr>
            <p:ph type="dt" sz="half" idx="10"/>
          </p:nvPr>
        </p:nvSpPr>
        <p:spPr/>
        <p:txBody>
          <a:bodyPr/>
          <a:lstStyle>
            <a:lvl1pPr>
              <a:defRPr/>
            </a:lvl1pPr>
          </a:lstStyle>
          <a:p>
            <a:pPr>
              <a:defRPr/>
            </a:pPr>
            <a:fld id="{67E08483-6393-4C3F-B22E-8C2C34A0EAC5}" type="datetimeFigureOut">
              <a:rPr lang="en-GB">
                <a:solidFill>
                  <a:srgbClr val="00B050">
                    <a:tint val="75000"/>
                  </a:srgbClr>
                </a:solidFill>
              </a:rPr>
              <a:pPr>
                <a:defRPr/>
              </a:pPr>
              <a:t>10/06/2015</a:t>
            </a:fld>
            <a:endParaRPr lang="en-GB">
              <a:solidFill>
                <a:srgbClr val="00B050">
                  <a:tint val="75000"/>
                </a:srgbClr>
              </a:solidFill>
            </a:endParaRPr>
          </a:p>
        </p:txBody>
      </p:sp>
      <p:sp>
        <p:nvSpPr>
          <p:cNvPr id="8" name="Footer Placeholder 4"/>
          <p:cNvSpPr>
            <a:spLocks noGrp="1"/>
          </p:cNvSpPr>
          <p:nvPr>
            <p:ph type="ftr" sz="quarter" idx="11"/>
          </p:nvPr>
        </p:nvSpPr>
        <p:spPr/>
        <p:txBody>
          <a:bodyPr/>
          <a:lstStyle>
            <a:lvl1pPr>
              <a:defRPr/>
            </a:lvl1pPr>
          </a:lstStyle>
          <a:p>
            <a:pPr>
              <a:defRPr/>
            </a:pPr>
            <a:endParaRPr lang="en-GB" dirty="0">
              <a:solidFill>
                <a:srgbClr val="00B050">
                  <a:tint val="75000"/>
                </a:srgbClr>
              </a:solidFill>
            </a:endParaRPr>
          </a:p>
        </p:txBody>
      </p:sp>
      <p:sp>
        <p:nvSpPr>
          <p:cNvPr id="9" name="Slide Number Placeholder 5"/>
          <p:cNvSpPr>
            <a:spLocks noGrp="1"/>
          </p:cNvSpPr>
          <p:nvPr>
            <p:ph type="sldNum" sz="quarter" idx="12"/>
          </p:nvPr>
        </p:nvSpPr>
        <p:spPr/>
        <p:txBody>
          <a:bodyPr/>
          <a:lstStyle>
            <a:lvl1pPr>
              <a:defRPr/>
            </a:lvl1pPr>
          </a:lstStyle>
          <a:p>
            <a:pPr>
              <a:defRPr/>
            </a:pPr>
            <a:fld id="{A3A2D1FD-53A9-401F-A061-4FFC37FB0D82}" type="slidenum">
              <a:rPr lang="en-GB">
                <a:solidFill>
                  <a:srgbClr val="00B050">
                    <a:tint val="75000"/>
                  </a:srgbClr>
                </a:solidFill>
              </a:rPr>
              <a:pPr>
                <a:defRPr/>
              </a:pPr>
              <a:t>‹#›</a:t>
            </a:fld>
            <a:endParaRPr lang="en-GB">
              <a:solidFill>
                <a:srgbClr val="00B050">
                  <a:tint val="75000"/>
                </a:srgbClr>
              </a:solidFill>
            </a:endParaRPr>
          </a:p>
        </p:txBody>
      </p:sp>
      <p:pic>
        <p:nvPicPr>
          <p:cNvPr id="10" name="Picture 9"/>
          <p:cNvPicPr/>
          <p:nvPr userDrawn="1"/>
        </p:nvPicPr>
        <p:blipFill>
          <a:blip r:embed="rId2" cstate="print">
            <a:extLst>
              <a:ext uri="{28A0092B-C50C-407E-A947-70E740481C1C}">
                <a14:useLocalDpi xmlns:a14="http://schemas.microsoft.com/office/drawing/2010/main" val="0"/>
              </a:ext>
            </a:extLst>
          </a:blip>
          <a:stretch>
            <a:fillRect/>
          </a:stretch>
        </p:blipFill>
        <p:spPr>
          <a:xfrm>
            <a:off x="5261927" y="5997575"/>
            <a:ext cx="1471295" cy="723900"/>
          </a:xfrm>
          <a:prstGeom prst="rect">
            <a:avLst/>
          </a:prstGeom>
        </p:spPr>
      </p:pic>
      <p:pic>
        <p:nvPicPr>
          <p:cNvPr id="11" name="Picture 10"/>
          <p:cNvPicPr/>
          <p:nvPr userDrawn="1"/>
        </p:nvPicPr>
        <p:blipFill>
          <a:blip r:embed="rId3" cstate="print">
            <a:extLst>
              <a:ext uri="{28A0092B-C50C-407E-A947-70E740481C1C}">
                <a14:useLocalDpi xmlns:a14="http://schemas.microsoft.com/office/drawing/2010/main" val="0"/>
              </a:ext>
            </a:extLst>
          </a:blip>
          <a:stretch>
            <a:fillRect/>
          </a:stretch>
        </p:blipFill>
        <p:spPr>
          <a:xfrm>
            <a:off x="875348" y="5927725"/>
            <a:ext cx="1904365" cy="857250"/>
          </a:xfrm>
          <a:prstGeom prst="rect">
            <a:avLst/>
          </a:prstGeom>
        </p:spPr>
      </p:pic>
      <p:pic>
        <p:nvPicPr>
          <p:cNvPr id="12" name="Picture 11" descr="North 51 Logo - Oct 11.jpg"/>
          <p:cNvPicPr/>
          <p:nvPr userDrawn="1"/>
        </p:nvPicPr>
        <p:blipFill>
          <a:blip r:embed="rId4"/>
          <a:stretch>
            <a:fillRect/>
          </a:stretch>
        </p:blipFill>
        <p:spPr>
          <a:xfrm>
            <a:off x="9552623" y="6070600"/>
            <a:ext cx="1823720" cy="714375"/>
          </a:xfrm>
          <a:prstGeom prst="rect">
            <a:avLst/>
          </a:prstGeom>
        </p:spPr>
      </p:pic>
    </p:spTree>
    <p:extLst>
      <p:ext uri="{BB962C8B-B14F-4D97-AF65-F5344CB8AC3E}">
        <p14:creationId xmlns:p14="http://schemas.microsoft.com/office/powerpoint/2010/main" val="35635073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3"/>
          <p:cNvSpPr>
            <a:spLocks noGrp="1"/>
          </p:cNvSpPr>
          <p:nvPr>
            <p:ph type="dt" sz="half" idx="10"/>
          </p:nvPr>
        </p:nvSpPr>
        <p:spPr/>
        <p:txBody>
          <a:bodyPr/>
          <a:lstStyle>
            <a:lvl1pPr>
              <a:defRPr/>
            </a:lvl1pPr>
          </a:lstStyle>
          <a:p>
            <a:pPr>
              <a:defRPr/>
            </a:pPr>
            <a:fld id="{16889F32-669A-4821-8DD1-553B1CA449FD}" type="datetimeFigureOut">
              <a:rPr lang="en-GB">
                <a:solidFill>
                  <a:srgbClr val="00B050">
                    <a:tint val="75000"/>
                  </a:srgbClr>
                </a:solidFill>
              </a:rPr>
              <a:pPr>
                <a:defRPr/>
              </a:pPr>
              <a:t>10/06/2015</a:t>
            </a:fld>
            <a:endParaRPr lang="en-GB">
              <a:solidFill>
                <a:srgbClr val="00B050">
                  <a:tint val="75000"/>
                </a:srgbClr>
              </a:solidFill>
            </a:endParaRPr>
          </a:p>
        </p:txBody>
      </p:sp>
      <p:sp>
        <p:nvSpPr>
          <p:cNvPr id="4" name="Footer Placeholder 4"/>
          <p:cNvSpPr>
            <a:spLocks noGrp="1"/>
          </p:cNvSpPr>
          <p:nvPr>
            <p:ph type="ftr" sz="quarter" idx="11"/>
          </p:nvPr>
        </p:nvSpPr>
        <p:spPr/>
        <p:txBody>
          <a:bodyPr/>
          <a:lstStyle>
            <a:lvl1pPr>
              <a:defRPr/>
            </a:lvl1pPr>
          </a:lstStyle>
          <a:p>
            <a:pPr>
              <a:defRPr/>
            </a:pPr>
            <a:endParaRPr lang="en-GB">
              <a:solidFill>
                <a:srgbClr val="00B050">
                  <a:tint val="75000"/>
                </a:srgbClr>
              </a:solidFill>
            </a:endParaRPr>
          </a:p>
        </p:txBody>
      </p:sp>
      <p:sp>
        <p:nvSpPr>
          <p:cNvPr id="5" name="Slide Number Placeholder 5"/>
          <p:cNvSpPr>
            <a:spLocks noGrp="1"/>
          </p:cNvSpPr>
          <p:nvPr>
            <p:ph type="sldNum" sz="quarter" idx="12"/>
          </p:nvPr>
        </p:nvSpPr>
        <p:spPr/>
        <p:txBody>
          <a:bodyPr/>
          <a:lstStyle>
            <a:lvl1pPr>
              <a:defRPr/>
            </a:lvl1pPr>
          </a:lstStyle>
          <a:p>
            <a:pPr>
              <a:defRPr/>
            </a:pPr>
            <a:fld id="{9FB57D34-038D-4F3F-9AF8-AE3B133EFB86}" type="slidenum">
              <a:rPr lang="en-GB">
                <a:solidFill>
                  <a:srgbClr val="00B050">
                    <a:tint val="75000"/>
                  </a:srgbClr>
                </a:solidFill>
              </a:rPr>
              <a:pPr>
                <a:defRPr/>
              </a:pPr>
              <a:t>‹#›</a:t>
            </a:fld>
            <a:endParaRPr lang="en-GB">
              <a:solidFill>
                <a:srgbClr val="00B050">
                  <a:tint val="75000"/>
                </a:srgbClr>
              </a:solidFill>
            </a:endParaRPr>
          </a:p>
        </p:txBody>
      </p:sp>
      <p:pic>
        <p:nvPicPr>
          <p:cNvPr id="6" name="Picture 5"/>
          <p:cNvPicPr/>
          <p:nvPr userDrawn="1"/>
        </p:nvPicPr>
        <p:blipFill>
          <a:blip r:embed="rId2" cstate="print">
            <a:extLst>
              <a:ext uri="{28A0092B-C50C-407E-A947-70E740481C1C}">
                <a14:useLocalDpi xmlns:a14="http://schemas.microsoft.com/office/drawing/2010/main" val="0"/>
              </a:ext>
            </a:extLst>
          </a:blip>
          <a:stretch>
            <a:fillRect/>
          </a:stretch>
        </p:blipFill>
        <p:spPr>
          <a:xfrm>
            <a:off x="5233352" y="5997575"/>
            <a:ext cx="1471295" cy="723900"/>
          </a:xfrm>
          <a:prstGeom prst="rect">
            <a:avLst/>
          </a:prstGeom>
        </p:spPr>
      </p:pic>
      <p:pic>
        <p:nvPicPr>
          <p:cNvPr id="7" name="Picture 6"/>
          <p:cNvPicPr/>
          <p:nvPr userDrawn="1"/>
        </p:nvPicPr>
        <p:blipFill>
          <a:blip r:embed="rId3" cstate="print">
            <a:extLst>
              <a:ext uri="{28A0092B-C50C-407E-A947-70E740481C1C}">
                <a14:useLocalDpi xmlns:a14="http://schemas.microsoft.com/office/drawing/2010/main" val="0"/>
              </a:ext>
            </a:extLst>
          </a:blip>
          <a:stretch>
            <a:fillRect/>
          </a:stretch>
        </p:blipFill>
        <p:spPr>
          <a:xfrm>
            <a:off x="838200" y="5927725"/>
            <a:ext cx="1904365" cy="857250"/>
          </a:xfrm>
          <a:prstGeom prst="rect">
            <a:avLst/>
          </a:prstGeom>
        </p:spPr>
      </p:pic>
      <p:pic>
        <p:nvPicPr>
          <p:cNvPr id="8" name="Picture 7" descr="North 51 Logo - Oct 11.jpg"/>
          <p:cNvPicPr/>
          <p:nvPr userDrawn="1"/>
        </p:nvPicPr>
        <p:blipFill>
          <a:blip r:embed="rId4"/>
          <a:stretch>
            <a:fillRect/>
          </a:stretch>
        </p:blipFill>
        <p:spPr>
          <a:xfrm>
            <a:off x="9732327" y="6070600"/>
            <a:ext cx="1823720" cy="714375"/>
          </a:xfrm>
          <a:prstGeom prst="rect">
            <a:avLst/>
          </a:prstGeom>
        </p:spPr>
      </p:pic>
    </p:spTree>
    <p:extLst>
      <p:ext uri="{BB962C8B-B14F-4D97-AF65-F5344CB8AC3E}">
        <p14:creationId xmlns:p14="http://schemas.microsoft.com/office/powerpoint/2010/main" val="27908531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0ED5C305-1CD1-42D9-B8A2-531BF7B1A754}" type="datetimeFigureOut">
              <a:rPr lang="en-GB">
                <a:solidFill>
                  <a:srgbClr val="00B050">
                    <a:tint val="75000"/>
                  </a:srgbClr>
                </a:solidFill>
              </a:rPr>
              <a:pPr>
                <a:defRPr/>
              </a:pPr>
              <a:t>10/06/2015</a:t>
            </a:fld>
            <a:endParaRPr lang="en-GB">
              <a:solidFill>
                <a:srgbClr val="00B050">
                  <a:tint val="75000"/>
                </a:srgbClr>
              </a:solidFill>
            </a:endParaRPr>
          </a:p>
        </p:txBody>
      </p:sp>
      <p:sp>
        <p:nvSpPr>
          <p:cNvPr id="3" name="Footer Placeholder 4"/>
          <p:cNvSpPr>
            <a:spLocks noGrp="1"/>
          </p:cNvSpPr>
          <p:nvPr>
            <p:ph type="ftr" sz="quarter" idx="11"/>
          </p:nvPr>
        </p:nvSpPr>
        <p:spPr/>
        <p:txBody>
          <a:bodyPr/>
          <a:lstStyle>
            <a:lvl1pPr>
              <a:defRPr/>
            </a:lvl1pPr>
          </a:lstStyle>
          <a:p>
            <a:pPr>
              <a:defRPr/>
            </a:pPr>
            <a:endParaRPr lang="en-GB" dirty="0">
              <a:solidFill>
                <a:srgbClr val="00B050">
                  <a:tint val="75000"/>
                </a:srgbClr>
              </a:solidFill>
            </a:endParaRPr>
          </a:p>
        </p:txBody>
      </p:sp>
      <p:sp>
        <p:nvSpPr>
          <p:cNvPr id="4" name="Slide Number Placeholder 5"/>
          <p:cNvSpPr>
            <a:spLocks noGrp="1"/>
          </p:cNvSpPr>
          <p:nvPr>
            <p:ph type="sldNum" sz="quarter" idx="12"/>
          </p:nvPr>
        </p:nvSpPr>
        <p:spPr/>
        <p:txBody>
          <a:bodyPr/>
          <a:lstStyle>
            <a:lvl1pPr>
              <a:defRPr/>
            </a:lvl1pPr>
          </a:lstStyle>
          <a:p>
            <a:pPr>
              <a:defRPr/>
            </a:pPr>
            <a:fld id="{B16507F2-9C72-437D-912E-572F18C67D62}" type="slidenum">
              <a:rPr lang="en-GB">
                <a:solidFill>
                  <a:srgbClr val="00B050">
                    <a:tint val="75000"/>
                  </a:srgbClr>
                </a:solidFill>
              </a:rPr>
              <a:pPr>
                <a:defRPr/>
              </a:pPr>
              <a:t>‹#›</a:t>
            </a:fld>
            <a:endParaRPr lang="en-GB">
              <a:solidFill>
                <a:srgbClr val="00B050">
                  <a:tint val="75000"/>
                </a:srgbClr>
              </a:solidFill>
            </a:endParaRPr>
          </a:p>
        </p:txBody>
      </p:sp>
      <p:pic>
        <p:nvPicPr>
          <p:cNvPr id="5" name="Picture 4"/>
          <p:cNvPicPr/>
          <p:nvPr userDrawn="1"/>
        </p:nvPicPr>
        <p:blipFill>
          <a:blip r:embed="rId2" cstate="print">
            <a:extLst>
              <a:ext uri="{28A0092B-C50C-407E-A947-70E740481C1C}">
                <a14:useLocalDpi xmlns:a14="http://schemas.microsoft.com/office/drawing/2010/main" val="0"/>
              </a:ext>
            </a:extLst>
          </a:blip>
          <a:stretch>
            <a:fillRect/>
          </a:stretch>
        </p:blipFill>
        <p:spPr>
          <a:xfrm>
            <a:off x="584517" y="6000750"/>
            <a:ext cx="1904365" cy="857250"/>
          </a:xfrm>
          <a:prstGeom prst="rect">
            <a:avLst/>
          </a:prstGeom>
        </p:spPr>
      </p:pic>
      <p:pic>
        <p:nvPicPr>
          <p:cNvPr id="6" name="Picture 5"/>
          <p:cNvPicPr/>
          <p:nvPr userDrawn="1"/>
        </p:nvPicPr>
        <p:blipFill>
          <a:blip r:embed="rId3" cstate="print">
            <a:extLst>
              <a:ext uri="{28A0092B-C50C-407E-A947-70E740481C1C}">
                <a14:useLocalDpi xmlns:a14="http://schemas.microsoft.com/office/drawing/2010/main" val="0"/>
              </a:ext>
            </a:extLst>
          </a:blip>
          <a:stretch>
            <a:fillRect/>
          </a:stretch>
        </p:blipFill>
        <p:spPr>
          <a:xfrm>
            <a:off x="5233352" y="5997575"/>
            <a:ext cx="1471295" cy="723900"/>
          </a:xfrm>
          <a:prstGeom prst="rect">
            <a:avLst/>
          </a:prstGeom>
        </p:spPr>
      </p:pic>
      <p:pic>
        <p:nvPicPr>
          <p:cNvPr id="7" name="Picture 6" descr="North 51 Logo - Oct 11.jpg"/>
          <p:cNvPicPr/>
          <p:nvPr userDrawn="1"/>
        </p:nvPicPr>
        <p:blipFill>
          <a:blip r:embed="rId4"/>
          <a:stretch>
            <a:fillRect/>
          </a:stretch>
        </p:blipFill>
        <p:spPr>
          <a:xfrm>
            <a:off x="9530080" y="6072187"/>
            <a:ext cx="1823720" cy="714375"/>
          </a:xfrm>
          <a:prstGeom prst="rect">
            <a:avLst/>
          </a:prstGeom>
        </p:spPr>
      </p:pic>
    </p:spTree>
    <p:extLst>
      <p:ext uri="{BB962C8B-B14F-4D97-AF65-F5344CB8AC3E}">
        <p14:creationId xmlns:p14="http://schemas.microsoft.com/office/powerpoint/2010/main" val="12195285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20FE6D85-DDF1-42AF-B3D4-00280E842480}" type="datetimeFigureOut">
              <a:rPr lang="en-GB">
                <a:solidFill>
                  <a:srgbClr val="00B050">
                    <a:tint val="75000"/>
                  </a:srgbClr>
                </a:solidFill>
              </a:rPr>
              <a:pPr>
                <a:defRPr/>
              </a:pPr>
              <a:t>10/06/2015</a:t>
            </a:fld>
            <a:endParaRPr lang="en-GB">
              <a:solidFill>
                <a:srgbClr val="00B050">
                  <a:tint val="75000"/>
                </a:srgb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srgbClr val="00B050">
                  <a:tint val="75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ADD7BA74-105B-461A-B905-0C857391D8BB}" type="slidenum">
              <a:rPr lang="en-GB">
                <a:solidFill>
                  <a:srgbClr val="00B050">
                    <a:tint val="75000"/>
                  </a:srgbClr>
                </a:solidFill>
              </a:rPr>
              <a:pPr>
                <a:defRPr/>
              </a:pPr>
              <a:t>‹#›</a:t>
            </a:fld>
            <a:endParaRPr lang="en-GB">
              <a:solidFill>
                <a:srgbClr val="00B050">
                  <a:tint val="75000"/>
                </a:srgbClr>
              </a:solidFill>
            </a:endParaRPr>
          </a:p>
        </p:txBody>
      </p:sp>
    </p:spTree>
    <p:extLst>
      <p:ext uri="{BB962C8B-B14F-4D97-AF65-F5344CB8AC3E}">
        <p14:creationId xmlns:p14="http://schemas.microsoft.com/office/powerpoint/2010/main" val="2294044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endParaRPr lang="en-GB" noProof="0" smtClean="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E95A0E91-5B86-40C4-A0F4-A3AF1468675C}" type="datetimeFigureOut">
              <a:rPr lang="en-GB">
                <a:solidFill>
                  <a:srgbClr val="00B050">
                    <a:tint val="75000"/>
                  </a:srgbClr>
                </a:solidFill>
              </a:rPr>
              <a:pPr>
                <a:defRPr/>
              </a:pPr>
              <a:t>10/06/2015</a:t>
            </a:fld>
            <a:endParaRPr lang="en-GB">
              <a:solidFill>
                <a:srgbClr val="00B050">
                  <a:tint val="75000"/>
                </a:srgbClr>
              </a:solidFill>
            </a:endParaRPr>
          </a:p>
        </p:txBody>
      </p:sp>
      <p:sp>
        <p:nvSpPr>
          <p:cNvPr id="6" name="Footer Placeholder 4"/>
          <p:cNvSpPr>
            <a:spLocks noGrp="1"/>
          </p:cNvSpPr>
          <p:nvPr>
            <p:ph type="ftr" sz="quarter" idx="11"/>
          </p:nvPr>
        </p:nvSpPr>
        <p:spPr/>
        <p:txBody>
          <a:bodyPr/>
          <a:lstStyle>
            <a:lvl1pPr>
              <a:defRPr/>
            </a:lvl1pPr>
          </a:lstStyle>
          <a:p>
            <a:pPr>
              <a:defRPr/>
            </a:pPr>
            <a:endParaRPr lang="en-GB">
              <a:solidFill>
                <a:srgbClr val="00B050">
                  <a:tint val="75000"/>
                </a:srgbClr>
              </a:solidFill>
            </a:endParaRPr>
          </a:p>
        </p:txBody>
      </p:sp>
      <p:sp>
        <p:nvSpPr>
          <p:cNvPr id="7" name="Slide Number Placeholder 5"/>
          <p:cNvSpPr>
            <a:spLocks noGrp="1"/>
          </p:cNvSpPr>
          <p:nvPr>
            <p:ph type="sldNum" sz="quarter" idx="12"/>
          </p:nvPr>
        </p:nvSpPr>
        <p:spPr/>
        <p:txBody>
          <a:bodyPr/>
          <a:lstStyle>
            <a:lvl1pPr>
              <a:defRPr/>
            </a:lvl1pPr>
          </a:lstStyle>
          <a:p>
            <a:pPr>
              <a:defRPr/>
            </a:pPr>
            <a:fld id="{48086ED6-4EC6-4E1F-B2A1-58BD01D1A9D8}" type="slidenum">
              <a:rPr lang="en-GB">
                <a:solidFill>
                  <a:srgbClr val="00B050">
                    <a:tint val="75000"/>
                  </a:srgbClr>
                </a:solidFill>
              </a:rPr>
              <a:pPr>
                <a:defRPr/>
              </a:pPr>
              <a:t>‹#›</a:t>
            </a:fld>
            <a:endParaRPr lang="en-GB">
              <a:solidFill>
                <a:srgbClr val="00B050">
                  <a:tint val="75000"/>
                </a:srgbClr>
              </a:solidFill>
            </a:endParaRPr>
          </a:p>
        </p:txBody>
      </p:sp>
    </p:spTree>
    <p:extLst>
      <p:ext uri="{BB962C8B-B14F-4D97-AF65-F5344CB8AC3E}">
        <p14:creationId xmlns:p14="http://schemas.microsoft.com/office/powerpoint/2010/main" val="123005613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3" Type="http://schemas.openxmlformats.org/officeDocument/2006/relationships/image" Target="../media/image1.jpe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endParaRPr lang="en-GB" altLang="en-US" smtClean="0"/>
          </a:p>
        </p:txBody>
      </p:sp>
      <p:sp>
        <p:nvSpPr>
          <p:cNvPr id="1027" name="Text Placeholder 2"/>
          <p:cNvSpPr>
            <a:spLocks noGrp="1"/>
          </p:cNvSpPr>
          <p:nvPr>
            <p:ph type="body" idx="1"/>
          </p:nvPr>
        </p:nvSpPr>
        <p:spPr bwMode="auto">
          <a:xfrm>
            <a:off x="838200" y="1825625"/>
            <a:ext cx="10515600" cy="4351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endParaRPr lang="en-GB" altLang="en-US" smtClean="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5B3C120D-3D15-4806-BBBA-759FEA63AA3A}" type="datetimeFigureOut">
              <a:rPr lang="en-GB">
                <a:solidFill>
                  <a:srgbClr val="00B050">
                    <a:tint val="75000"/>
                  </a:srgbClr>
                </a:solidFill>
              </a:rPr>
              <a:pPr>
                <a:defRPr/>
              </a:pPr>
              <a:t>10/06/2015</a:t>
            </a:fld>
            <a:endParaRPr lang="en-GB">
              <a:solidFill>
                <a:srgbClr val="00B050">
                  <a:tint val="75000"/>
                </a:srgb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GB">
              <a:solidFill>
                <a:srgbClr val="00B050">
                  <a:tint val="75000"/>
                </a:srgb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eaLnBrk="1" fontAlgn="auto" hangingPunct="1">
              <a:spcBef>
                <a:spcPts val="0"/>
              </a:spcBef>
              <a:spcAft>
                <a:spcPts val="0"/>
              </a:spcAft>
              <a:defRPr sz="1200">
                <a:solidFill>
                  <a:schemeClr val="tx1">
                    <a:tint val="75000"/>
                  </a:schemeClr>
                </a:solidFill>
                <a:latin typeface="+mn-lt"/>
              </a:defRPr>
            </a:lvl1pPr>
          </a:lstStyle>
          <a:p>
            <a:pPr>
              <a:defRPr/>
            </a:pPr>
            <a:fld id="{99A775ED-E1E8-46B7-B272-17E26B146C45}" type="slidenum">
              <a:rPr lang="en-GB">
                <a:solidFill>
                  <a:srgbClr val="00B050">
                    <a:tint val="75000"/>
                  </a:srgbClr>
                </a:solidFill>
              </a:rPr>
              <a:pPr>
                <a:defRPr/>
              </a:pPr>
              <a:t>‹#›</a:t>
            </a:fld>
            <a:endParaRPr lang="en-GB">
              <a:solidFill>
                <a:srgbClr val="00B050">
                  <a:tint val="75000"/>
                </a:srgbClr>
              </a:solidFill>
            </a:endParaRPr>
          </a:p>
        </p:txBody>
      </p:sp>
      <p:pic>
        <p:nvPicPr>
          <p:cNvPr id="1031" name="Picture 6"/>
          <p:cNvPicPr>
            <a:picLocks noChangeAspect="1"/>
          </p:cNvPicPr>
          <p:nvPr/>
        </p:nvPicPr>
        <p:blipFill>
          <a:blip r:embed="rId13">
            <a:extLst>
              <a:ext uri="{28A0092B-C50C-407E-A947-70E740481C1C}">
                <a14:useLocalDpi xmlns:a14="http://schemas.microsoft.com/office/drawing/2010/main" val="0"/>
              </a:ext>
            </a:extLst>
          </a:blip>
          <a:srcRect/>
          <a:stretch>
            <a:fillRect/>
          </a:stretch>
        </p:blipFill>
        <p:spPr bwMode="auto">
          <a:xfrm>
            <a:off x="0" y="5245100"/>
            <a:ext cx="3581400"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990103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fontAlgn="base" hangingPunct="1">
        <a:lnSpc>
          <a:spcPct val="90000"/>
        </a:lnSpc>
        <a:spcBef>
          <a:spcPct val="0"/>
        </a:spcBef>
        <a:spcAft>
          <a:spcPct val="0"/>
        </a:spcAft>
        <a:defRPr sz="4400"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panose="020B0604020202020204" pitchFamily="34"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panose="020B0604020202020204" pitchFamily="34" charset="0"/>
        <a:buChar char="•"/>
        <a:defRPr sz="2400"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panose="020B0604020202020204" pitchFamily="34"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panose="020B0604020202020204" pitchFamily="34"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 Id="rId2" Type="http://schemas.openxmlformats.org/officeDocument/2006/relationships/hyperlink" Target="http://www.uknscc.org/uknscc2015_presentation_377.php" TargetMode="Externa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chart" Target="../charts/char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chart" Target="../charts/char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 Id="rId3" Type="http://schemas.openxmlformats.org/officeDocument/2006/relationships/image" Target="../media/image5.jpe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 Id="rId3" Type="http://schemas.openxmlformats.org/officeDocument/2006/relationships/image" Target="../media/image5.jpe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 Id="rId3" Type="http://schemas.openxmlformats.org/officeDocument/2006/relationships/image" Target="../media/image5.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 Id="rId3" Type="http://schemas.openxmlformats.org/officeDocument/2006/relationships/image" Target="../media/image5.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1850" y="885490"/>
            <a:ext cx="10515600" cy="2852737"/>
          </a:xfrm>
        </p:spPr>
        <p:txBody>
          <a:bodyPr/>
          <a:lstStyle/>
          <a:p>
            <a:pPr algn="ctr"/>
            <a:r>
              <a:rPr lang="en-GB" sz="4400" dirty="0" smtClean="0">
                <a:solidFill>
                  <a:srgbClr val="000714"/>
                </a:solidFill>
              </a:rPr>
              <a:t/>
            </a:r>
            <a:br>
              <a:rPr lang="en-GB" sz="4400" dirty="0" smtClean="0">
                <a:solidFill>
                  <a:srgbClr val="000714"/>
                </a:solidFill>
              </a:rPr>
            </a:br>
            <a:r>
              <a:rPr lang="en-GB" sz="4400" dirty="0">
                <a:solidFill>
                  <a:srgbClr val="000714"/>
                </a:solidFill>
              </a:rPr>
              <a:t/>
            </a:r>
            <a:br>
              <a:rPr lang="en-GB" sz="4400" dirty="0">
                <a:solidFill>
                  <a:srgbClr val="000714"/>
                </a:solidFill>
              </a:rPr>
            </a:br>
            <a:r>
              <a:rPr lang="en-GB" sz="4400" dirty="0" smtClean="0">
                <a:solidFill>
                  <a:srgbClr val="000714"/>
                </a:solidFill>
              </a:rPr>
              <a:t/>
            </a:r>
            <a:br>
              <a:rPr lang="en-GB" sz="4400" dirty="0" smtClean="0">
                <a:solidFill>
                  <a:srgbClr val="000714"/>
                </a:solidFill>
              </a:rPr>
            </a:br>
            <a:r>
              <a:rPr lang="en-GB" sz="4400" dirty="0">
                <a:solidFill>
                  <a:srgbClr val="000714"/>
                </a:solidFill>
              </a:rPr>
              <a:t/>
            </a:r>
            <a:br>
              <a:rPr lang="en-GB" sz="4400" dirty="0">
                <a:solidFill>
                  <a:srgbClr val="000714"/>
                </a:solidFill>
              </a:rPr>
            </a:br>
            <a:r>
              <a:rPr lang="en-GB" b="1" dirty="0">
                <a:solidFill>
                  <a:schemeClr val="accent6"/>
                </a:solidFill>
                <a:hlinkClick r:id="rId2"/>
              </a:rPr>
              <a:t>How do we engage community delivery partners?</a:t>
            </a:r>
            <a:r>
              <a:rPr lang="en-GB" b="1" dirty="0">
                <a:solidFill>
                  <a:srgbClr val="000714"/>
                </a:solidFill>
              </a:rPr>
              <a:t/>
            </a:r>
            <a:br>
              <a:rPr lang="en-GB" b="1" dirty="0">
                <a:solidFill>
                  <a:srgbClr val="000714"/>
                </a:solidFill>
              </a:rPr>
            </a:br>
            <a:endParaRPr lang="en-GB" dirty="0">
              <a:solidFill>
                <a:srgbClr val="000714"/>
              </a:solidFill>
            </a:endParaRPr>
          </a:p>
        </p:txBody>
      </p:sp>
      <p:sp>
        <p:nvSpPr>
          <p:cNvPr id="5" name="Text Placeholder 4"/>
          <p:cNvSpPr>
            <a:spLocks noGrp="1"/>
          </p:cNvSpPr>
          <p:nvPr>
            <p:ph type="body" idx="1"/>
          </p:nvPr>
        </p:nvSpPr>
        <p:spPr>
          <a:xfrm>
            <a:off x="986397" y="3738227"/>
            <a:ext cx="10515600" cy="1500187"/>
          </a:xfrm>
        </p:spPr>
        <p:txBody>
          <a:bodyPr/>
          <a:lstStyle/>
          <a:p>
            <a:pPr algn="ctr"/>
            <a:r>
              <a:rPr lang="en-GB" b="1" dirty="0" smtClean="0">
                <a:solidFill>
                  <a:srgbClr val="000714"/>
                </a:solidFill>
              </a:rPr>
              <a:t>Graham Thomas, Karen Bromley and Emma Croghan</a:t>
            </a:r>
            <a:endParaRPr lang="en-GB" b="1" dirty="0">
              <a:solidFill>
                <a:srgbClr val="000714"/>
              </a:solidFill>
            </a:endParaRPr>
          </a:p>
        </p:txBody>
      </p:sp>
    </p:spTree>
    <p:extLst>
      <p:ext uri="{BB962C8B-B14F-4D97-AF65-F5344CB8AC3E}">
        <p14:creationId xmlns:p14="http://schemas.microsoft.com/office/powerpoint/2010/main" val="318106375"/>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actions - pharmacy</a:t>
            </a:r>
            <a:endParaRPr lang="en-GB" dirty="0"/>
          </a:p>
        </p:txBody>
      </p:sp>
      <p:sp>
        <p:nvSpPr>
          <p:cNvPr id="3" name="Content Placeholder 2"/>
          <p:cNvSpPr>
            <a:spLocks noGrp="1"/>
          </p:cNvSpPr>
          <p:nvPr>
            <p:ph idx="1"/>
          </p:nvPr>
        </p:nvSpPr>
        <p:spPr>
          <a:xfrm>
            <a:off x="838200" y="1529411"/>
            <a:ext cx="10515600" cy="4351338"/>
          </a:xfrm>
        </p:spPr>
        <p:txBody>
          <a:bodyPr/>
          <a:lstStyle/>
          <a:p>
            <a:r>
              <a:rPr lang="en-GB" dirty="0" smtClean="0"/>
              <a:t>We delivered the upgrade programme</a:t>
            </a:r>
          </a:p>
          <a:p>
            <a:r>
              <a:rPr lang="en-GB" dirty="0" smtClean="0"/>
              <a:t>We contacted all pharmacies and offered the different levels of support</a:t>
            </a:r>
          </a:p>
          <a:p>
            <a:r>
              <a:rPr lang="en-GB" dirty="0" smtClean="0"/>
              <a:t>We attended LPC meetings</a:t>
            </a:r>
          </a:p>
          <a:p>
            <a:r>
              <a:rPr lang="en-GB" dirty="0" smtClean="0"/>
              <a:t>We deliver(</a:t>
            </a:r>
            <a:r>
              <a:rPr lang="en-GB" dirty="0" err="1" smtClean="0"/>
              <a:t>ed</a:t>
            </a:r>
            <a:r>
              <a:rPr lang="en-GB" dirty="0" smtClean="0"/>
              <a:t>) training; and supported the CPPE course</a:t>
            </a:r>
          </a:p>
          <a:p>
            <a:r>
              <a:rPr lang="en-GB" dirty="0" smtClean="0"/>
              <a:t>We have recruited 5 new PHC pharmacies</a:t>
            </a:r>
          </a:p>
          <a:p>
            <a:r>
              <a:rPr lang="en-GB" dirty="0" smtClean="0"/>
              <a:t>We have supported those delivering with clinical protocols, access to information, mail outs, resources, CO monitor review </a:t>
            </a:r>
            <a:r>
              <a:rPr lang="en-GB" dirty="0" err="1" smtClean="0"/>
              <a:t>etc</a:t>
            </a:r>
            <a:endParaRPr lang="en-GB" dirty="0" smtClean="0"/>
          </a:p>
        </p:txBody>
      </p:sp>
    </p:spTree>
    <p:extLst>
      <p:ext uri="{BB962C8B-B14F-4D97-AF65-F5344CB8AC3E}">
        <p14:creationId xmlns:p14="http://schemas.microsoft.com/office/powerpoint/2010/main" val="16416270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86684" y="107548"/>
            <a:ext cx="10515600" cy="1325563"/>
          </a:xfrm>
        </p:spPr>
        <p:txBody>
          <a:bodyPr/>
          <a:lstStyle/>
          <a:p>
            <a:r>
              <a:rPr lang="en-GB" dirty="0" smtClean="0"/>
              <a:t>The upgrade programme</a:t>
            </a:r>
            <a:endParaRPr lang="en-GB" dirty="0"/>
          </a:p>
        </p:txBody>
      </p:sp>
      <p:sp>
        <p:nvSpPr>
          <p:cNvPr id="3" name="Content Placeholder 2"/>
          <p:cNvSpPr>
            <a:spLocks noGrp="1"/>
          </p:cNvSpPr>
          <p:nvPr>
            <p:ph idx="1"/>
          </p:nvPr>
        </p:nvSpPr>
        <p:spPr>
          <a:xfrm>
            <a:off x="928353" y="1194561"/>
            <a:ext cx="10515600" cy="4351338"/>
          </a:xfrm>
        </p:spPr>
        <p:txBody>
          <a:bodyPr/>
          <a:lstStyle/>
          <a:p>
            <a:r>
              <a:rPr lang="en-GB" sz="2400" dirty="0" smtClean="0"/>
              <a:t>All pharmacies identified for the randomised group</a:t>
            </a:r>
          </a:p>
          <a:p>
            <a:r>
              <a:rPr lang="en-GB" sz="2400" dirty="0" smtClean="0"/>
              <a:t>All pharmacies contacted and given information about the programme and asked to opt in/out</a:t>
            </a:r>
          </a:p>
          <a:p>
            <a:r>
              <a:rPr lang="en-GB" sz="2400" dirty="0" smtClean="0"/>
              <a:t>All pharmacies in groups contacted by LLs</a:t>
            </a:r>
          </a:p>
          <a:p>
            <a:r>
              <a:rPr lang="en-GB" sz="2400" dirty="0" smtClean="0"/>
              <a:t>Of all pharmacies in the group only 2 did the NCSCT training as requested before next stage could be achieved</a:t>
            </a:r>
          </a:p>
          <a:p>
            <a:r>
              <a:rPr lang="en-GB" sz="2400" dirty="0" smtClean="0"/>
              <a:t>15% not delivering SC at present</a:t>
            </a:r>
          </a:p>
          <a:p>
            <a:r>
              <a:rPr lang="en-GB" sz="2400" dirty="0" smtClean="0"/>
              <a:t>84% not interested/able to participate</a:t>
            </a:r>
          </a:p>
          <a:p>
            <a:r>
              <a:rPr lang="en-GB" sz="2400" dirty="0" smtClean="0"/>
              <a:t>16% participation rate</a:t>
            </a:r>
          </a:p>
          <a:p>
            <a:r>
              <a:rPr lang="en-GB" sz="2400" dirty="0" smtClean="0"/>
              <a:t>Qualitative data analysis</a:t>
            </a:r>
          </a:p>
        </p:txBody>
      </p:sp>
    </p:spTree>
    <p:extLst>
      <p:ext uri="{BB962C8B-B14F-4D97-AF65-F5344CB8AC3E}">
        <p14:creationId xmlns:p14="http://schemas.microsoft.com/office/powerpoint/2010/main" val="33135469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Active pharmacies</a:t>
            </a:r>
            <a:endParaRPr lang="en-GB" dirty="0"/>
          </a:p>
        </p:txBody>
      </p:sp>
      <p:sp>
        <p:nvSpPr>
          <p:cNvPr id="3" name="Content Placeholder 2"/>
          <p:cNvSpPr>
            <a:spLocks noGrp="1"/>
          </p:cNvSpPr>
          <p:nvPr>
            <p:ph idx="1"/>
          </p:nvPr>
        </p:nvSpPr>
        <p:spPr/>
        <p:txBody>
          <a:bodyPr/>
          <a:lstStyle/>
          <a:p>
            <a:r>
              <a:rPr lang="en-GB" dirty="0" smtClean="0"/>
              <a:t>Of pharmacies signed up to deliver the programme, a proportion had 0 QDS…</a:t>
            </a:r>
          </a:p>
          <a:p>
            <a:endParaRPr lang="en-GB" dirty="0"/>
          </a:p>
          <a:p>
            <a:endParaRPr lang="en-GB" dirty="0" smtClean="0"/>
          </a:p>
          <a:p>
            <a:r>
              <a:rPr lang="en-GB" dirty="0" smtClean="0"/>
              <a:t>2013/4 </a:t>
            </a:r>
            <a:r>
              <a:rPr lang="en-GB" dirty="0"/>
              <a:t>(</a:t>
            </a:r>
            <a:r>
              <a:rPr lang="en-GB" dirty="0" smtClean="0"/>
              <a:t>n=23/35) = 66% had 1+ QDS in 12 months</a:t>
            </a:r>
          </a:p>
          <a:p>
            <a:r>
              <a:rPr lang="en-GB" dirty="0" smtClean="0"/>
              <a:t>2014/5 </a:t>
            </a:r>
            <a:r>
              <a:rPr lang="en-GB" dirty="0"/>
              <a:t>(</a:t>
            </a:r>
            <a:r>
              <a:rPr lang="en-GB" dirty="0" smtClean="0"/>
              <a:t>n=36/42) = 86% </a:t>
            </a:r>
            <a:r>
              <a:rPr lang="en-GB" dirty="0"/>
              <a:t>had 1+ QDS in 12 months</a:t>
            </a:r>
          </a:p>
        </p:txBody>
      </p:sp>
    </p:spTree>
    <p:extLst>
      <p:ext uri="{BB962C8B-B14F-4D97-AF65-F5344CB8AC3E}">
        <p14:creationId xmlns:p14="http://schemas.microsoft.com/office/powerpoint/2010/main" val="188267485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12442" y="0"/>
            <a:ext cx="10515600" cy="1325563"/>
          </a:xfrm>
        </p:spPr>
        <p:txBody>
          <a:bodyPr/>
          <a:lstStyle/>
          <a:p>
            <a:r>
              <a:rPr lang="en-GB" dirty="0" smtClean="0"/>
              <a:t>Comparison 2013/4 to 14/5</a:t>
            </a:r>
            <a:endParaRPr lang="en-GB"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888079264"/>
              </p:ext>
            </p:extLst>
          </p:nvPr>
        </p:nvGraphicFramePr>
        <p:xfrm>
          <a:off x="549497" y="1080865"/>
          <a:ext cx="10778545" cy="4328160"/>
        </p:xfrm>
        <a:graphic>
          <a:graphicData uri="http://schemas.openxmlformats.org/drawingml/2006/table">
            <a:tbl>
              <a:tblPr firstRow="1" bandRow="1">
                <a:tableStyleId>{5C22544A-7EE6-4342-B048-85BDC9FD1C3A}</a:tableStyleId>
              </a:tblPr>
              <a:tblGrid>
                <a:gridCol w="5041648"/>
                <a:gridCol w="2072544"/>
                <a:gridCol w="1636913"/>
                <a:gridCol w="2027440"/>
              </a:tblGrid>
              <a:tr h="310001">
                <a:tc>
                  <a:txBody>
                    <a:bodyPr/>
                    <a:lstStyle/>
                    <a:p>
                      <a:endParaRPr lang="en-GB" dirty="0"/>
                    </a:p>
                  </a:txBody>
                  <a:tcPr/>
                </a:tc>
                <a:tc>
                  <a:txBody>
                    <a:bodyPr/>
                    <a:lstStyle/>
                    <a:p>
                      <a:r>
                        <a:rPr lang="en-GB" dirty="0" smtClean="0"/>
                        <a:t>2013/14</a:t>
                      </a:r>
                      <a:endParaRPr lang="en-GB" dirty="0"/>
                    </a:p>
                  </a:txBody>
                  <a:tcPr/>
                </a:tc>
                <a:tc>
                  <a:txBody>
                    <a:bodyPr/>
                    <a:lstStyle/>
                    <a:p>
                      <a:r>
                        <a:rPr lang="en-GB" dirty="0" smtClean="0"/>
                        <a:t>2014/5</a:t>
                      </a:r>
                      <a:endParaRPr lang="en-GB" dirty="0"/>
                    </a:p>
                  </a:txBody>
                  <a:tcPr/>
                </a:tc>
                <a:tc>
                  <a:txBody>
                    <a:bodyPr/>
                    <a:lstStyle/>
                    <a:p>
                      <a:r>
                        <a:rPr lang="en-GB" dirty="0" smtClean="0"/>
                        <a:t>Difference</a:t>
                      </a:r>
                      <a:endParaRPr lang="en-GB" dirty="0"/>
                    </a:p>
                  </a:txBody>
                  <a:tcPr/>
                </a:tc>
              </a:tr>
              <a:tr h="370840">
                <a:tc>
                  <a:txBody>
                    <a:bodyPr/>
                    <a:lstStyle/>
                    <a:p>
                      <a:r>
                        <a:rPr lang="en-GB" dirty="0" smtClean="0"/>
                        <a:t>Inactive but signed up (</a:t>
                      </a:r>
                      <a:r>
                        <a:rPr lang="en-GB" dirty="0" err="1" smtClean="0"/>
                        <a:t>ie</a:t>
                      </a:r>
                      <a:r>
                        <a:rPr lang="en-GB" dirty="0" smtClean="0"/>
                        <a:t> 0 QDS)</a:t>
                      </a:r>
                      <a:endParaRPr lang="en-GB" dirty="0"/>
                    </a:p>
                  </a:txBody>
                  <a:tcPr/>
                </a:tc>
                <a:tc>
                  <a:txBody>
                    <a:bodyPr/>
                    <a:lstStyle/>
                    <a:p>
                      <a:r>
                        <a:rPr lang="en-GB" dirty="0" smtClean="0"/>
                        <a:t>35</a:t>
                      </a:r>
                      <a:endParaRPr lang="en-GB" dirty="0"/>
                    </a:p>
                  </a:txBody>
                  <a:tcPr/>
                </a:tc>
                <a:tc>
                  <a:txBody>
                    <a:bodyPr/>
                    <a:lstStyle/>
                    <a:p>
                      <a:r>
                        <a:rPr lang="en-GB" dirty="0" smtClean="0"/>
                        <a:t>6</a:t>
                      </a:r>
                      <a:endParaRPr lang="en-GB" dirty="0"/>
                    </a:p>
                  </a:txBody>
                  <a:tcPr/>
                </a:tc>
                <a:tc>
                  <a:txBody>
                    <a:bodyPr/>
                    <a:lstStyle/>
                    <a:p>
                      <a:r>
                        <a:rPr lang="en-GB" dirty="0" smtClean="0"/>
                        <a:t>-29</a:t>
                      </a:r>
                      <a:endParaRPr lang="en-GB" dirty="0"/>
                    </a:p>
                  </a:txBody>
                  <a:tcPr/>
                </a:tc>
              </a:tr>
              <a:tr h="370840">
                <a:tc>
                  <a:txBody>
                    <a:bodyPr/>
                    <a:lstStyle/>
                    <a:p>
                      <a:r>
                        <a:rPr lang="en-GB" dirty="0" smtClean="0"/>
                        <a:t>Signed up and active (</a:t>
                      </a:r>
                      <a:r>
                        <a:rPr lang="en-GB" dirty="0" err="1" smtClean="0"/>
                        <a:t>ie</a:t>
                      </a:r>
                      <a:r>
                        <a:rPr lang="en-GB" dirty="0" smtClean="0"/>
                        <a:t> delivering at least 1</a:t>
                      </a:r>
                      <a:r>
                        <a:rPr lang="en-GB" baseline="0" dirty="0" smtClean="0"/>
                        <a:t> QDS)</a:t>
                      </a:r>
                      <a:endParaRPr lang="en-GB" dirty="0"/>
                    </a:p>
                  </a:txBody>
                  <a:tcPr/>
                </a:tc>
                <a:tc>
                  <a:txBody>
                    <a:bodyPr/>
                    <a:lstStyle/>
                    <a:p>
                      <a:r>
                        <a:rPr lang="en-GB" dirty="0" smtClean="0"/>
                        <a:t>23</a:t>
                      </a:r>
                      <a:endParaRPr lang="en-GB" dirty="0"/>
                    </a:p>
                  </a:txBody>
                  <a:tcPr/>
                </a:tc>
                <a:tc>
                  <a:txBody>
                    <a:bodyPr/>
                    <a:lstStyle/>
                    <a:p>
                      <a:r>
                        <a:rPr lang="en-GB" dirty="0" smtClean="0"/>
                        <a:t>36</a:t>
                      </a:r>
                      <a:endParaRPr lang="en-GB" dirty="0"/>
                    </a:p>
                  </a:txBody>
                  <a:tcPr/>
                </a:tc>
                <a:tc>
                  <a:txBody>
                    <a:bodyPr/>
                    <a:lstStyle/>
                    <a:p>
                      <a:r>
                        <a:rPr lang="en-GB" dirty="0" smtClean="0"/>
                        <a:t>+13</a:t>
                      </a:r>
                      <a:endParaRPr lang="en-GB" dirty="0"/>
                    </a:p>
                  </a:txBody>
                  <a:tcPr/>
                </a:tc>
              </a:tr>
              <a:tr h="370840">
                <a:tc>
                  <a:txBody>
                    <a:bodyPr/>
                    <a:lstStyle/>
                    <a:p>
                      <a:r>
                        <a:rPr lang="en-GB" dirty="0" smtClean="0"/>
                        <a:t>Number delivering at least 10 QDS/year</a:t>
                      </a:r>
                      <a:endParaRPr lang="en-GB" dirty="0"/>
                    </a:p>
                  </a:txBody>
                  <a:tcPr/>
                </a:tc>
                <a:tc>
                  <a:txBody>
                    <a:bodyPr/>
                    <a:lstStyle/>
                    <a:p>
                      <a:r>
                        <a:rPr lang="en-GB" dirty="0" smtClean="0"/>
                        <a:t>15</a:t>
                      </a:r>
                      <a:endParaRPr lang="en-GB" dirty="0"/>
                    </a:p>
                  </a:txBody>
                  <a:tcPr/>
                </a:tc>
                <a:tc>
                  <a:txBody>
                    <a:bodyPr/>
                    <a:lstStyle/>
                    <a:p>
                      <a:r>
                        <a:rPr lang="en-GB" dirty="0" smtClean="0"/>
                        <a:t>20</a:t>
                      </a:r>
                      <a:endParaRPr lang="en-GB" dirty="0"/>
                    </a:p>
                  </a:txBody>
                  <a:tcPr/>
                </a:tc>
                <a:tc>
                  <a:txBody>
                    <a:bodyPr/>
                    <a:lstStyle/>
                    <a:p>
                      <a:r>
                        <a:rPr lang="en-GB" dirty="0" smtClean="0"/>
                        <a:t>+5</a:t>
                      </a:r>
                      <a:endParaRPr lang="en-GB" dirty="0"/>
                    </a:p>
                  </a:txBody>
                  <a:tcPr/>
                </a:tc>
              </a:tr>
              <a:tr h="370840">
                <a:tc>
                  <a:txBody>
                    <a:bodyPr/>
                    <a:lstStyle/>
                    <a:p>
                      <a:r>
                        <a:rPr lang="en-GB" dirty="0" smtClean="0"/>
                        <a:t>Number delivering less than 35% quit rate</a:t>
                      </a:r>
                      <a:endParaRPr lang="en-GB" dirty="0"/>
                    </a:p>
                  </a:txBody>
                  <a:tcPr/>
                </a:tc>
                <a:tc>
                  <a:txBody>
                    <a:bodyPr/>
                    <a:lstStyle/>
                    <a:p>
                      <a:r>
                        <a:rPr lang="en-GB" dirty="0" smtClean="0"/>
                        <a:t>17</a:t>
                      </a:r>
                      <a:endParaRPr lang="en-GB" dirty="0"/>
                    </a:p>
                  </a:txBody>
                  <a:tcPr/>
                </a:tc>
                <a:tc>
                  <a:txBody>
                    <a:bodyPr/>
                    <a:lstStyle/>
                    <a:p>
                      <a:r>
                        <a:rPr lang="en-GB" dirty="0" smtClean="0"/>
                        <a:t>7</a:t>
                      </a:r>
                      <a:endParaRPr lang="en-GB" dirty="0"/>
                    </a:p>
                  </a:txBody>
                  <a:tcPr/>
                </a:tc>
                <a:tc>
                  <a:txBody>
                    <a:bodyPr/>
                    <a:lstStyle/>
                    <a:p>
                      <a:r>
                        <a:rPr lang="en-GB" dirty="0" smtClean="0"/>
                        <a:t>-10</a:t>
                      </a:r>
                      <a:endParaRPr lang="en-GB" dirty="0"/>
                    </a:p>
                  </a:txBody>
                  <a:tcPr/>
                </a:tc>
              </a:tr>
              <a:tr h="370840">
                <a:tc>
                  <a:txBody>
                    <a:bodyPr/>
                    <a:lstStyle/>
                    <a:p>
                      <a:r>
                        <a:rPr lang="en-GB" dirty="0" smtClean="0"/>
                        <a:t>Number delivering less than</a:t>
                      </a:r>
                      <a:r>
                        <a:rPr lang="en-GB" baseline="0" dirty="0" smtClean="0"/>
                        <a:t> 25% quit rate</a:t>
                      </a:r>
                      <a:endParaRPr lang="en-GB" dirty="0"/>
                    </a:p>
                  </a:txBody>
                  <a:tcPr/>
                </a:tc>
                <a:tc>
                  <a:txBody>
                    <a:bodyPr/>
                    <a:lstStyle/>
                    <a:p>
                      <a:r>
                        <a:rPr lang="en-GB" dirty="0" smtClean="0"/>
                        <a:t>14</a:t>
                      </a:r>
                      <a:endParaRPr lang="en-GB" dirty="0"/>
                    </a:p>
                  </a:txBody>
                  <a:tcPr/>
                </a:tc>
                <a:tc>
                  <a:txBody>
                    <a:bodyPr/>
                    <a:lstStyle/>
                    <a:p>
                      <a:r>
                        <a:rPr lang="en-GB" dirty="0" smtClean="0"/>
                        <a:t>2</a:t>
                      </a:r>
                      <a:endParaRPr lang="en-GB" dirty="0"/>
                    </a:p>
                  </a:txBody>
                  <a:tcPr/>
                </a:tc>
                <a:tc>
                  <a:txBody>
                    <a:bodyPr/>
                    <a:lstStyle/>
                    <a:p>
                      <a:r>
                        <a:rPr lang="en-GB" dirty="0" smtClean="0"/>
                        <a:t>-12</a:t>
                      </a:r>
                      <a:endParaRPr lang="en-GB" dirty="0"/>
                    </a:p>
                  </a:txBody>
                  <a:tcPr/>
                </a:tc>
              </a:tr>
              <a:tr h="370840">
                <a:tc>
                  <a:txBody>
                    <a:bodyPr/>
                    <a:lstStyle/>
                    <a:p>
                      <a:r>
                        <a:rPr lang="en-GB" dirty="0" smtClean="0"/>
                        <a:t>4 week quit rate (total)</a:t>
                      </a:r>
                      <a:endParaRPr lang="en-GB" dirty="0"/>
                    </a:p>
                  </a:txBody>
                  <a:tcPr/>
                </a:tc>
                <a:tc>
                  <a:txBody>
                    <a:bodyPr/>
                    <a:lstStyle/>
                    <a:p>
                      <a:r>
                        <a:rPr lang="en-GB" dirty="0" smtClean="0"/>
                        <a:t>25%</a:t>
                      </a:r>
                      <a:endParaRPr lang="en-GB" dirty="0"/>
                    </a:p>
                  </a:txBody>
                  <a:tcPr/>
                </a:tc>
                <a:tc>
                  <a:txBody>
                    <a:bodyPr/>
                    <a:lstStyle/>
                    <a:p>
                      <a:r>
                        <a:rPr lang="en-GB" dirty="0" smtClean="0"/>
                        <a:t>56%</a:t>
                      </a:r>
                      <a:endParaRPr lang="en-GB" dirty="0"/>
                    </a:p>
                  </a:txBody>
                  <a:tcPr/>
                </a:tc>
                <a:tc>
                  <a:txBody>
                    <a:bodyPr/>
                    <a:lstStyle/>
                    <a:p>
                      <a:r>
                        <a:rPr lang="en-GB" dirty="0" smtClean="0"/>
                        <a:t>&gt;2x</a:t>
                      </a:r>
                      <a:endParaRPr lang="en-GB" dirty="0"/>
                    </a:p>
                  </a:txBody>
                  <a:tcPr/>
                </a:tc>
              </a:tr>
              <a:tr h="182880">
                <a:tc>
                  <a:txBody>
                    <a:bodyPr/>
                    <a:lstStyle/>
                    <a:p>
                      <a:r>
                        <a:rPr lang="en-GB" dirty="0" smtClean="0"/>
                        <a:t>Co validation rate </a:t>
                      </a:r>
                      <a:endParaRPr lang="en-GB" dirty="0"/>
                    </a:p>
                  </a:txBody>
                  <a:tcPr/>
                </a:tc>
                <a:tc>
                  <a:txBody>
                    <a:bodyPr/>
                    <a:lstStyle/>
                    <a:p>
                      <a:r>
                        <a:rPr lang="en-GB" dirty="0" smtClean="0"/>
                        <a:t>17%</a:t>
                      </a:r>
                      <a:endParaRPr lang="en-GB" dirty="0"/>
                    </a:p>
                  </a:txBody>
                  <a:tcPr/>
                </a:tc>
                <a:tc>
                  <a:txBody>
                    <a:bodyPr/>
                    <a:lstStyle/>
                    <a:p>
                      <a:r>
                        <a:rPr lang="en-GB" dirty="0" smtClean="0"/>
                        <a:t>35%</a:t>
                      </a:r>
                      <a:endParaRPr lang="en-GB" dirty="0"/>
                    </a:p>
                  </a:txBody>
                  <a:tcPr/>
                </a:tc>
                <a:tc>
                  <a:txBody>
                    <a:bodyPr/>
                    <a:lstStyle/>
                    <a:p>
                      <a:r>
                        <a:rPr lang="en-GB" dirty="0" smtClean="0"/>
                        <a:t>&gt;2x</a:t>
                      </a:r>
                      <a:endParaRPr lang="en-GB" dirty="0"/>
                    </a:p>
                  </a:txBody>
                  <a:tcPr/>
                </a:tc>
              </a:tr>
              <a:tr h="182880">
                <a:tc>
                  <a:txBody>
                    <a:bodyPr/>
                    <a:lstStyle/>
                    <a:p>
                      <a:r>
                        <a:rPr lang="en-GB" dirty="0" smtClean="0"/>
                        <a:t>LTFU rate</a:t>
                      </a:r>
                      <a:endParaRPr lang="en-GB" dirty="0"/>
                    </a:p>
                  </a:txBody>
                  <a:tcPr/>
                </a:tc>
                <a:tc>
                  <a:txBody>
                    <a:bodyPr/>
                    <a:lstStyle/>
                    <a:p>
                      <a:r>
                        <a:rPr lang="en-GB" dirty="0" smtClean="0"/>
                        <a:t>25%</a:t>
                      </a:r>
                      <a:endParaRPr lang="en-GB" dirty="0"/>
                    </a:p>
                  </a:txBody>
                  <a:tcPr/>
                </a:tc>
                <a:tc>
                  <a:txBody>
                    <a:bodyPr/>
                    <a:lstStyle/>
                    <a:p>
                      <a:r>
                        <a:rPr lang="en-GB" dirty="0" smtClean="0"/>
                        <a:t>29%</a:t>
                      </a:r>
                      <a:endParaRPr lang="en-GB" dirty="0"/>
                    </a:p>
                  </a:txBody>
                  <a:tcPr/>
                </a:tc>
                <a:tc>
                  <a:txBody>
                    <a:bodyPr/>
                    <a:lstStyle/>
                    <a:p>
                      <a:r>
                        <a:rPr lang="en-GB" dirty="0" smtClean="0"/>
                        <a:t>+4%</a:t>
                      </a:r>
                      <a:endParaRPr lang="en-GB" dirty="0"/>
                    </a:p>
                  </a:txBody>
                  <a:tcPr/>
                </a:tc>
              </a:tr>
              <a:tr h="182880">
                <a:tc>
                  <a:txBody>
                    <a:bodyPr/>
                    <a:lstStyle/>
                    <a:p>
                      <a:r>
                        <a:rPr lang="en-GB" dirty="0" smtClean="0"/>
                        <a:t>Sonar data entry</a:t>
                      </a:r>
                      <a:endParaRPr lang="en-GB" dirty="0"/>
                    </a:p>
                  </a:txBody>
                  <a:tcPr/>
                </a:tc>
                <a:tc>
                  <a:txBody>
                    <a:bodyPr/>
                    <a:lstStyle/>
                    <a:p>
                      <a:r>
                        <a:rPr lang="en-GB" dirty="0" smtClean="0"/>
                        <a:t>23 (active)</a:t>
                      </a:r>
                      <a:endParaRPr lang="en-GB" dirty="0"/>
                    </a:p>
                  </a:txBody>
                  <a:tcPr/>
                </a:tc>
                <a:tc>
                  <a:txBody>
                    <a:bodyPr/>
                    <a:lstStyle/>
                    <a:p>
                      <a:r>
                        <a:rPr lang="en-GB" dirty="0" smtClean="0"/>
                        <a:t>26/36 (active)</a:t>
                      </a:r>
                      <a:endParaRPr lang="en-GB" dirty="0"/>
                    </a:p>
                  </a:txBody>
                  <a:tcPr/>
                </a:tc>
                <a:tc>
                  <a:txBody>
                    <a:bodyPr/>
                    <a:lstStyle/>
                    <a:p>
                      <a:r>
                        <a:rPr lang="en-GB" dirty="0" smtClean="0"/>
                        <a:t>10</a:t>
                      </a:r>
                      <a:r>
                        <a:rPr lang="en-GB" baseline="0" dirty="0" smtClean="0"/>
                        <a:t> input to QM (LTFU rate 6%)</a:t>
                      </a:r>
                      <a:endParaRPr lang="en-GB" dirty="0"/>
                    </a:p>
                  </a:txBody>
                  <a:tcPr/>
                </a:tc>
              </a:tr>
              <a:tr h="185420">
                <a:tc>
                  <a:txBody>
                    <a:bodyPr/>
                    <a:lstStyle/>
                    <a:p>
                      <a:r>
                        <a:rPr lang="en-GB" dirty="0" smtClean="0"/>
                        <a:t>Total number QDS and 4WQ</a:t>
                      </a:r>
                      <a:endParaRPr lang="en-GB" dirty="0"/>
                    </a:p>
                  </a:txBody>
                  <a:tcPr/>
                </a:tc>
                <a:tc>
                  <a:txBody>
                    <a:bodyPr/>
                    <a:lstStyle/>
                    <a:p>
                      <a:r>
                        <a:rPr lang="en-GB" dirty="0" smtClean="0"/>
                        <a:t>363/89</a:t>
                      </a:r>
                      <a:endParaRPr lang="en-GB" dirty="0"/>
                    </a:p>
                  </a:txBody>
                  <a:tcPr/>
                </a:tc>
                <a:tc>
                  <a:txBody>
                    <a:bodyPr/>
                    <a:lstStyle/>
                    <a:p>
                      <a:r>
                        <a:rPr lang="en-GB" dirty="0" smtClean="0"/>
                        <a:t>357/194</a:t>
                      </a:r>
                      <a:endParaRPr lang="en-GB" dirty="0"/>
                    </a:p>
                  </a:txBody>
                  <a:tcPr/>
                </a:tc>
                <a:tc>
                  <a:txBody>
                    <a:bodyPr/>
                    <a:lstStyle/>
                    <a:p>
                      <a:r>
                        <a:rPr lang="en-GB" dirty="0" smtClean="0"/>
                        <a:t>-6/+95</a:t>
                      </a:r>
                      <a:endParaRPr lang="en-GB" dirty="0"/>
                    </a:p>
                  </a:txBody>
                  <a:tcPr/>
                </a:tc>
              </a:tr>
            </a:tbl>
          </a:graphicData>
        </a:graphic>
      </p:graphicFrame>
    </p:spTree>
    <p:extLst>
      <p:ext uri="{BB962C8B-B14F-4D97-AF65-F5344CB8AC3E}">
        <p14:creationId xmlns:p14="http://schemas.microsoft.com/office/powerpoint/2010/main" val="18250795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320387109"/>
              </p:ext>
            </p:extLst>
          </p:nvPr>
        </p:nvGraphicFramePr>
        <p:xfrm>
          <a:off x="1532585" y="1365161"/>
          <a:ext cx="9247031" cy="448184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3225368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261241932"/>
              </p:ext>
            </p:extLst>
          </p:nvPr>
        </p:nvGraphicFramePr>
        <p:xfrm>
          <a:off x="708338" y="965914"/>
          <a:ext cx="10277341" cy="45204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9123528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3929088431"/>
              </p:ext>
            </p:extLst>
          </p:nvPr>
        </p:nvGraphicFramePr>
        <p:xfrm>
          <a:off x="1622737" y="734095"/>
          <a:ext cx="8925059" cy="453336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38268581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Chart 1"/>
          <p:cNvGraphicFramePr>
            <a:graphicFrameLocks/>
          </p:cNvGraphicFramePr>
          <p:nvPr>
            <p:extLst>
              <p:ext uri="{D42A27DB-BD31-4B8C-83A1-F6EECF244321}">
                <p14:modId xmlns:p14="http://schemas.microsoft.com/office/powerpoint/2010/main" val="1625571865"/>
              </p:ext>
            </p:extLst>
          </p:nvPr>
        </p:nvGraphicFramePr>
        <p:xfrm>
          <a:off x="1725769" y="1262130"/>
          <a:ext cx="8255358" cy="4275785"/>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6986268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b="1" dirty="0" smtClean="0"/>
              <a:t>LTFU rates</a:t>
            </a:r>
            <a:endParaRPr lang="en-GB" b="1" dirty="0"/>
          </a:p>
        </p:txBody>
      </p:sp>
      <p:graphicFrame>
        <p:nvGraphicFramePr>
          <p:cNvPr id="5" name="Content Placeholder 4"/>
          <p:cNvGraphicFramePr>
            <a:graphicFrameLocks noGrp="1"/>
          </p:cNvGraphicFramePr>
          <p:nvPr>
            <p:ph idx="1"/>
            <p:extLst>
              <p:ext uri="{D42A27DB-BD31-4B8C-83A1-F6EECF244321}">
                <p14:modId xmlns:p14="http://schemas.microsoft.com/office/powerpoint/2010/main" val="3527652134"/>
              </p:ext>
            </p:extLst>
          </p:nvPr>
        </p:nvGraphicFramePr>
        <p:xfrm>
          <a:off x="838200" y="1413501"/>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1618365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Qualitative analysis – key themes</a:t>
            </a:r>
            <a:endParaRPr lang="en-GB" dirty="0"/>
          </a:p>
        </p:txBody>
      </p:sp>
      <p:sp>
        <p:nvSpPr>
          <p:cNvPr id="3" name="Content Placeholder 2"/>
          <p:cNvSpPr>
            <a:spLocks noGrp="1"/>
          </p:cNvSpPr>
          <p:nvPr>
            <p:ph idx="1"/>
          </p:nvPr>
        </p:nvSpPr>
        <p:spPr/>
        <p:txBody>
          <a:bodyPr/>
          <a:lstStyle/>
          <a:p>
            <a:r>
              <a:rPr lang="en-GB" dirty="0" smtClean="0"/>
              <a:t>TIME (100%) of non respondents cited lack of time for training, support or meetings </a:t>
            </a:r>
          </a:p>
          <a:p>
            <a:r>
              <a:rPr lang="en-GB" dirty="0" smtClean="0"/>
              <a:t>CONFUSION over the level of support required – ?BCTs – OK on medication (appointments of 5-10 minutes)</a:t>
            </a:r>
          </a:p>
          <a:p>
            <a:r>
              <a:rPr lang="en-GB" dirty="0" smtClean="0"/>
              <a:t>Service is seen as IMPORTANT BUT NOT ‘MUST DO’ – ‘Its nice to be able to offer it, if we have the time’</a:t>
            </a:r>
          </a:p>
          <a:p>
            <a:endParaRPr lang="en-GB" dirty="0"/>
          </a:p>
        </p:txBody>
      </p:sp>
    </p:spTree>
    <p:extLst>
      <p:ext uri="{BB962C8B-B14F-4D97-AF65-F5344CB8AC3E}">
        <p14:creationId xmlns:p14="http://schemas.microsoft.com/office/powerpoint/2010/main" val="1927902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Case study 1 – pharmacy upgrade</a:t>
            </a:r>
            <a:endParaRPr lang="en-GB" dirty="0"/>
          </a:p>
        </p:txBody>
      </p:sp>
      <p:sp>
        <p:nvSpPr>
          <p:cNvPr id="3" name="Text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64210888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Ways to progress</a:t>
            </a:r>
            <a:endParaRPr lang="en-GB" dirty="0"/>
          </a:p>
        </p:txBody>
      </p:sp>
      <p:sp>
        <p:nvSpPr>
          <p:cNvPr id="3" name="Content Placeholder 2"/>
          <p:cNvSpPr>
            <a:spLocks noGrp="1"/>
          </p:cNvSpPr>
          <p:nvPr>
            <p:ph idx="1"/>
          </p:nvPr>
        </p:nvSpPr>
        <p:spPr>
          <a:xfrm>
            <a:off x="838200" y="1503653"/>
            <a:ext cx="10515600" cy="4351338"/>
          </a:xfrm>
        </p:spPr>
        <p:txBody>
          <a:bodyPr/>
          <a:lstStyle/>
          <a:p>
            <a:r>
              <a:rPr lang="en-GB" dirty="0" smtClean="0"/>
              <a:t>Move more pharmacies to direct entry to POC system from finance based/paper system</a:t>
            </a:r>
          </a:p>
          <a:p>
            <a:r>
              <a:rPr lang="en-GB" dirty="0" smtClean="0"/>
              <a:t>Work specifically with the 1 pharmacy delivering less than 25% QR who is still active (the other has stopped delivering)</a:t>
            </a:r>
          </a:p>
          <a:p>
            <a:r>
              <a:rPr lang="en-GB" dirty="0" smtClean="0"/>
              <a:t>Work specifically with the other 6 delivering less than 35% QR who are still active</a:t>
            </a:r>
          </a:p>
          <a:p>
            <a:r>
              <a:rPr lang="en-GB" dirty="0" smtClean="0"/>
              <a:t>Work to increase footfall or activity in the 6 delivering less than 10 QDS/year</a:t>
            </a:r>
          </a:p>
          <a:p>
            <a:r>
              <a:rPr lang="en-GB" dirty="0" smtClean="0"/>
              <a:t>Work with the LPC and federations</a:t>
            </a:r>
          </a:p>
          <a:p>
            <a:endParaRPr lang="en-GB" dirty="0"/>
          </a:p>
        </p:txBody>
      </p:sp>
    </p:spTree>
    <p:extLst>
      <p:ext uri="{BB962C8B-B14F-4D97-AF65-F5344CB8AC3E}">
        <p14:creationId xmlns:p14="http://schemas.microsoft.com/office/powerpoint/2010/main" val="33223076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Engaging other delivery partners</a:t>
            </a:r>
            <a:endParaRPr lang="en-GB" dirty="0"/>
          </a:p>
        </p:txBody>
      </p:sp>
      <p:sp>
        <p:nvSpPr>
          <p:cNvPr id="3" name="Text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2055720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Practices</a:t>
            </a:r>
            <a:endParaRPr lang="en-GB" dirty="0"/>
          </a:p>
        </p:txBody>
      </p:sp>
      <p:sp>
        <p:nvSpPr>
          <p:cNvPr id="3" name="Text Placeholder 2"/>
          <p:cNvSpPr>
            <a:spLocks noGrp="1"/>
          </p:cNvSpPr>
          <p:nvPr>
            <p:ph type="body" idx="1"/>
          </p:nvPr>
        </p:nvSpPr>
        <p:spPr/>
        <p:txBody>
          <a:bodyPr/>
          <a:lstStyle/>
          <a:p>
            <a:endParaRPr lang="en-GB"/>
          </a:p>
        </p:txBody>
      </p:sp>
    </p:spTree>
    <p:extLst>
      <p:ext uri="{BB962C8B-B14F-4D97-AF65-F5344CB8AC3E}">
        <p14:creationId xmlns:p14="http://schemas.microsoft.com/office/powerpoint/2010/main" val="42662241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GB" dirty="0" smtClean="0"/>
              <a:t>Managing expectations</a:t>
            </a:r>
            <a:endParaRPr lang="en-GB" dirty="0"/>
          </a:p>
        </p:txBody>
      </p:sp>
      <p:sp>
        <p:nvSpPr>
          <p:cNvPr id="7" name="Content Placeholder 6"/>
          <p:cNvSpPr>
            <a:spLocks noGrp="1"/>
          </p:cNvSpPr>
          <p:nvPr>
            <p:ph idx="1"/>
          </p:nvPr>
        </p:nvSpPr>
        <p:spPr/>
        <p:txBody>
          <a:bodyPr/>
          <a:lstStyle/>
          <a:p>
            <a:r>
              <a:rPr lang="en-GB" dirty="0" smtClean="0"/>
              <a:t>Is there an inherent issue for delivery in primary care, by primary care?</a:t>
            </a:r>
          </a:p>
          <a:p>
            <a:pPr marL="0" indent="0">
              <a:buNone/>
            </a:pPr>
            <a:r>
              <a:rPr lang="en-GB" dirty="0"/>
              <a:t>	</a:t>
            </a:r>
            <a:r>
              <a:rPr lang="en-GB" dirty="0" smtClean="0"/>
              <a:t>Time – 10 minute appointments (need to be 2-3 times this length 	to achieve good outcomes)</a:t>
            </a:r>
          </a:p>
          <a:p>
            <a:pPr marL="0" indent="0">
              <a:buNone/>
            </a:pPr>
            <a:r>
              <a:rPr lang="en-GB" dirty="0"/>
              <a:t>	</a:t>
            </a:r>
            <a:r>
              <a:rPr lang="en-GB" dirty="0" smtClean="0"/>
              <a:t>Staff turnover and time for training </a:t>
            </a:r>
            <a:r>
              <a:rPr lang="en-GB" dirty="0" err="1" smtClean="0"/>
              <a:t>etc</a:t>
            </a:r>
            <a:endParaRPr lang="en-GB" dirty="0" smtClean="0"/>
          </a:p>
          <a:p>
            <a:pPr marL="0" indent="0">
              <a:buNone/>
            </a:pPr>
            <a:r>
              <a:rPr lang="en-GB" dirty="0"/>
              <a:t>	</a:t>
            </a:r>
            <a:r>
              <a:rPr lang="en-GB" dirty="0" smtClean="0"/>
              <a:t>Seasonal priorities (flu </a:t>
            </a:r>
            <a:r>
              <a:rPr lang="en-GB" dirty="0" err="1" smtClean="0"/>
              <a:t>etc</a:t>
            </a:r>
            <a:r>
              <a:rPr lang="en-GB" dirty="0" smtClean="0"/>
              <a:t>) </a:t>
            </a:r>
            <a:endParaRPr lang="en-GB" dirty="0"/>
          </a:p>
        </p:txBody>
      </p:sp>
    </p:spTree>
    <p:extLst>
      <p:ext uri="{BB962C8B-B14F-4D97-AF65-F5344CB8AC3E}">
        <p14:creationId xmlns:p14="http://schemas.microsoft.com/office/powerpoint/2010/main" val="294873419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Systems that work best for PC</a:t>
            </a:r>
            <a:endParaRPr lang="en-GB" dirty="0"/>
          </a:p>
        </p:txBody>
      </p:sp>
      <p:sp>
        <p:nvSpPr>
          <p:cNvPr id="3" name="Content Placeholder 2"/>
          <p:cNvSpPr>
            <a:spLocks noGrp="1"/>
          </p:cNvSpPr>
          <p:nvPr>
            <p:ph idx="1"/>
          </p:nvPr>
        </p:nvSpPr>
        <p:spPr/>
        <p:txBody>
          <a:bodyPr/>
          <a:lstStyle/>
          <a:p>
            <a:r>
              <a:rPr lang="en-GB" dirty="0" err="1" smtClean="0"/>
              <a:t>PbR</a:t>
            </a:r>
            <a:r>
              <a:rPr lang="en-GB" dirty="0" smtClean="0"/>
              <a:t> + direct supply of non Rx meds</a:t>
            </a:r>
          </a:p>
          <a:p>
            <a:r>
              <a:rPr lang="en-GB" dirty="0" smtClean="0"/>
              <a:t>Either opportunistic + SSS clinic, or having a regular HCA clinic – opportunistic is too open to seasonal priorities</a:t>
            </a:r>
          </a:p>
          <a:p>
            <a:r>
              <a:rPr lang="en-GB" dirty="0" smtClean="0"/>
              <a:t>Systems alignment</a:t>
            </a:r>
          </a:p>
          <a:p>
            <a:endParaRPr lang="en-GB" dirty="0"/>
          </a:p>
        </p:txBody>
      </p:sp>
    </p:spTree>
    <p:extLst>
      <p:ext uri="{BB962C8B-B14F-4D97-AF65-F5344CB8AC3E}">
        <p14:creationId xmlns:p14="http://schemas.microsoft.com/office/powerpoint/2010/main" val="22092718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Interest groups as delivery partners</a:t>
            </a:r>
            <a:endParaRPr lang="en-GB" dirty="0"/>
          </a:p>
        </p:txBody>
      </p:sp>
      <p:sp>
        <p:nvSpPr>
          <p:cNvPr id="3" name="Content Placeholder 2"/>
          <p:cNvSpPr>
            <a:spLocks noGrp="1"/>
          </p:cNvSpPr>
          <p:nvPr>
            <p:ph idx="1"/>
          </p:nvPr>
        </p:nvSpPr>
        <p:spPr/>
        <p:txBody>
          <a:bodyPr/>
          <a:lstStyle/>
          <a:p>
            <a:r>
              <a:rPr lang="en-GB" dirty="0" smtClean="0"/>
              <a:t>Mental health services (Kaleidoscope) </a:t>
            </a:r>
          </a:p>
          <a:p>
            <a:r>
              <a:rPr lang="en-GB" dirty="0" smtClean="0"/>
              <a:t>Youth orientated services (DECCA)</a:t>
            </a:r>
          </a:p>
          <a:p>
            <a:r>
              <a:rPr lang="en-GB" dirty="0" smtClean="0"/>
              <a:t>FE colleges</a:t>
            </a:r>
          </a:p>
          <a:p>
            <a:r>
              <a:rPr lang="en-GB" dirty="0" err="1" smtClean="0"/>
              <a:t>Childrens</a:t>
            </a:r>
            <a:r>
              <a:rPr lang="en-GB" dirty="0" smtClean="0"/>
              <a:t> centre staff</a:t>
            </a:r>
          </a:p>
          <a:p>
            <a:r>
              <a:rPr lang="en-GB" dirty="0" err="1" smtClean="0"/>
              <a:t>BaME</a:t>
            </a:r>
            <a:r>
              <a:rPr lang="en-GB" dirty="0" smtClean="0"/>
              <a:t> outreach</a:t>
            </a:r>
            <a:endParaRPr lang="en-GB" dirty="0"/>
          </a:p>
        </p:txBody>
      </p:sp>
    </p:spTree>
    <p:extLst>
      <p:ext uri="{BB962C8B-B14F-4D97-AF65-F5344CB8AC3E}">
        <p14:creationId xmlns:p14="http://schemas.microsoft.com/office/powerpoint/2010/main" val="3001164387"/>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Advantages</a:t>
            </a:r>
            <a:endParaRPr lang="en-GB" dirty="0"/>
          </a:p>
        </p:txBody>
      </p:sp>
      <p:sp>
        <p:nvSpPr>
          <p:cNvPr id="3" name="Content Placeholder 2"/>
          <p:cNvSpPr>
            <a:spLocks noGrp="1"/>
          </p:cNvSpPr>
          <p:nvPr>
            <p:ph idx="1"/>
          </p:nvPr>
        </p:nvSpPr>
        <p:spPr/>
        <p:txBody>
          <a:bodyPr/>
          <a:lstStyle/>
          <a:p>
            <a:r>
              <a:rPr lang="en-GB" dirty="0" smtClean="0"/>
              <a:t>Gives wide reach into often very vulnerable groups</a:t>
            </a:r>
          </a:p>
          <a:p>
            <a:r>
              <a:rPr lang="en-GB" dirty="0" smtClean="0"/>
              <a:t>Staff are often trained and expert at communicating with those service users</a:t>
            </a:r>
          </a:p>
          <a:p>
            <a:r>
              <a:rPr lang="en-GB" dirty="0" smtClean="0"/>
              <a:t>Trusted staff – established relationships</a:t>
            </a:r>
            <a:endParaRPr lang="en-GB" dirty="0"/>
          </a:p>
        </p:txBody>
      </p:sp>
    </p:spTree>
    <p:extLst>
      <p:ext uri="{BB962C8B-B14F-4D97-AF65-F5344CB8AC3E}">
        <p14:creationId xmlns:p14="http://schemas.microsoft.com/office/powerpoint/2010/main" val="308481451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Issues that can arise</a:t>
            </a:r>
            <a:endParaRPr lang="en-GB" dirty="0"/>
          </a:p>
        </p:txBody>
      </p:sp>
      <p:sp>
        <p:nvSpPr>
          <p:cNvPr id="3" name="Content Placeholder 2"/>
          <p:cNvSpPr>
            <a:spLocks noGrp="1"/>
          </p:cNvSpPr>
          <p:nvPr>
            <p:ph idx="1"/>
          </p:nvPr>
        </p:nvSpPr>
        <p:spPr/>
        <p:txBody>
          <a:bodyPr/>
          <a:lstStyle/>
          <a:p>
            <a:r>
              <a:rPr lang="en-GB" dirty="0" smtClean="0"/>
              <a:t>Sporadic nature of SSS delivery if that’s not your priority</a:t>
            </a:r>
          </a:p>
          <a:p>
            <a:r>
              <a:rPr lang="en-GB" dirty="0" smtClean="0"/>
              <a:t>Groups who by their nature, have low quit rates – less experienced staff – low quit rates – low motivation to continue?</a:t>
            </a:r>
          </a:p>
          <a:p>
            <a:r>
              <a:rPr lang="en-GB" dirty="0" smtClean="0"/>
              <a:t>Payment by Results – hard for this to be effective (which leads to the potential to not engage) for some groups</a:t>
            </a:r>
          </a:p>
          <a:p>
            <a:r>
              <a:rPr lang="en-GB" dirty="0" smtClean="0"/>
              <a:t>High staff turnover with some services</a:t>
            </a:r>
          </a:p>
          <a:p>
            <a:endParaRPr lang="en-GB" dirty="0"/>
          </a:p>
        </p:txBody>
      </p:sp>
    </p:spTree>
    <p:extLst>
      <p:ext uri="{BB962C8B-B14F-4D97-AF65-F5344CB8AC3E}">
        <p14:creationId xmlns:p14="http://schemas.microsoft.com/office/powerpoint/2010/main" val="27064738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Group think</a:t>
            </a:r>
            <a:endParaRPr lang="en-GB" dirty="0"/>
          </a:p>
        </p:txBody>
      </p:sp>
      <p:sp>
        <p:nvSpPr>
          <p:cNvPr id="3" name="Content Placeholder 2"/>
          <p:cNvSpPr>
            <a:spLocks noGrp="1"/>
          </p:cNvSpPr>
          <p:nvPr>
            <p:ph idx="1"/>
          </p:nvPr>
        </p:nvSpPr>
        <p:spPr/>
        <p:txBody>
          <a:bodyPr/>
          <a:lstStyle/>
          <a:p>
            <a:r>
              <a:rPr lang="en-GB" dirty="0" smtClean="0"/>
              <a:t>WHO would you like to be engaging with &amp; why? (top 3)</a:t>
            </a:r>
          </a:p>
          <a:p>
            <a:r>
              <a:rPr lang="en-GB" dirty="0" smtClean="0"/>
              <a:t>HOW much success have you had?</a:t>
            </a:r>
          </a:p>
          <a:p>
            <a:r>
              <a:rPr lang="en-GB" dirty="0" smtClean="0"/>
              <a:t>WHAT is your top tip for others?</a:t>
            </a:r>
          </a:p>
          <a:p>
            <a:endParaRPr lang="en-GB" dirty="0"/>
          </a:p>
          <a:p>
            <a:r>
              <a:rPr lang="en-GB" dirty="0" smtClean="0"/>
              <a:t>(15 minutes – then feedback)</a:t>
            </a:r>
            <a:endParaRPr lang="en-GB" dirty="0"/>
          </a:p>
        </p:txBody>
      </p:sp>
    </p:spTree>
    <p:extLst>
      <p:ext uri="{BB962C8B-B14F-4D97-AF65-F5344CB8AC3E}">
        <p14:creationId xmlns:p14="http://schemas.microsoft.com/office/powerpoint/2010/main" val="1498798332"/>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Conclusions</a:t>
            </a:r>
            <a:endParaRPr lang="en-GB" dirty="0"/>
          </a:p>
        </p:txBody>
      </p:sp>
      <p:sp>
        <p:nvSpPr>
          <p:cNvPr id="3" name="Content Placeholder 2"/>
          <p:cNvSpPr>
            <a:spLocks noGrp="1"/>
          </p:cNvSpPr>
          <p:nvPr>
            <p:ph idx="1"/>
          </p:nvPr>
        </p:nvSpPr>
        <p:spPr/>
        <p:txBody>
          <a:bodyPr/>
          <a:lstStyle/>
          <a:p>
            <a:r>
              <a:rPr lang="en-GB" dirty="0" smtClean="0"/>
              <a:t>One service – no matter who delivers it, it should be inclusive and seen as seamless by the patient/smoker/service user</a:t>
            </a:r>
          </a:p>
          <a:p>
            <a:r>
              <a:rPr lang="en-GB" dirty="0" smtClean="0"/>
              <a:t>We need to identify key partners for delivery and ask them what they need</a:t>
            </a:r>
          </a:p>
          <a:p>
            <a:r>
              <a:rPr lang="en-GB" dirty="0" smtClean="0"/>
              <a:t> Once they are delivering, monitor closely what is happening – are they meeting quality and contractual obligations? – if not, this needs to be investigated in a supportive and solution </a:t>
            </a:r>
            <a:r>
              <a:rPr lang="en-GB" smtClean="0"/>
              <a:t>focused manner. </a:t>
            </a:r>
            <a:endParaRPr lang="en-GB" dirty="0"/>
          </a:p>
        </p:txBody>
      </p:sp>
    </p:spTree>
    <p:extLst>
      <p:ext uri="{BB962C8B-B14F-4D97-AF65-F5344CB8AC3E}">
        <p14:creationId xmlns:p14="http://schemas.microsoft.com/office/powerpoint/2010/main" val="769632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commission in the area</a:t>
            </a:r>
            <a:endParaRPr lang="en-GB" dirty="0"/>
          </a:p>
        </p:txBody>
      </p:sp>
      <p:sp>
        <p:nvSpPr>
          <p:cNvPr id="3" name="Content Placeholder 2"/>
          <p:cNvSpPr>
            <a:spLocks noGrp="1"/>
          </p:cNvSpPr>
          <p:nvPr>
            <p:ph idx="1"/>
          </p:nvPr>
        </p:nvSpPr>
        <p:spPr/>
        <p:txBody>
          <a:bodyPr/>
          <a:lstStyle/>
          <a:p>
            <a:r>
              <a:rPr lang="en-GB" dirty="0" smtClean="0"/>
              <a:t>Provide the core stop smoking service – deliver 2400 4 week quits per annum</a:t>
            </a:r>
          </a:p>
          <a:p>
            <a:r>
              <a:rPr lang="en-GB" dirty="0" smtClean="0"/>
              <a:t>Support the separately contracted and managed pharmacy and practice providers (contracted to provide 1169 4 week quits per annum – no responsibility for this target with Q51)</a:t>
            </a:r>
          </a:p>
          <a:p>
            <a:r>
              <a:rPr lang="en-GB" dirty="0" smtClean="0"/>
              <a:t>Meet (exceed) minimum quality standards</a:t>
            </a:r>
            <a:endParaRPr lang="en-GB" dirty="0"/>
          </a:p>
        </p:txBody>
      </p:sp>
    </p:spTree>
    <p:extLst>
      <p:ext uri="{BB962C8B-B14F-4D97-AF65-F5344CB8AC3E}">
        <p14:creationId xmlns:p14="http://schemas.microsoft.com/office/powerpoint/2010/main" val="39358192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dirty="0" smtClean="0"/>
              <a:t>Our intention - pharmacy</a:t>
            </a:r>
            <a:endParaRPr lang="en-GB" dirty="0"/>
          </a:p>
        </p:txBody>
      </p:sp>
      <p:sp>
        <p:nvSpPr>
          <p:cNvPr id="3" name="Content Placeholder 2"/>
          <p:cNvSpPr>
            <a:spLocks noGrp="1"/>
          </p:cNvSpPr>
          <p:nvPr>
            <p:ph idx="1"/>
          </p:nvPr>
        </p:nvSpPr>
        <p:spPr/>
        <p:txBody>
          <a:bodyPr/>
          <a:lstStyle/>
          <a:p>
            <a:r>
              <a:rPr lang="en-GB" dirty="0" smtClean="0"/>
              <a:t>Upgrade pilot for random group</a:t>
            </a:r>
          </a:p>
          <a:p>
            <a:r>
              <a:rPr lang="en-GB" dirty="0" smtClean="0"/>
              <a:t>Offer to those delivering PHC not in the randomised group</a:t>
            </a:r>
          </a:p>
          <a:p>
            <a:r>
              <a:rPr lang="en-GB" dirty="0" smtClean="0"/>
              <a:t>Offer to those not delivering to get involved</a:t>
            </a:r>
          </a:p>
          <a:p>
            <a:r>
              <a:rPr lang="en-GB" dirty="0" smtClean="0"/>
              <a:t>Offer to those not wanting to deliver to refer</a:t>
            </a:r>
            <a:endParaRPr lang="en-GB" dirty="0"/>
          </a:p>
        </p:txBody>
      </p:sp>
    </p:spTree>
    <p:extLst>
      <p:ext uri="{BB962C8B-B14F-4D97-AF65-F5344CB8AC3E}">
        <p14:creationId xmlns:p14="http://schemas.microsoft.com/office/powerpoint/2010/main" val="6674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218441"/>
            <a:ext cx="8596668" cy="1320800"/>
          </a:xfrm>
        </p:spPr>
        <p:txBody>
          <a:bodyPr>
            <a:noAutofit/>
          </a:bodyPr>
          <a:lstStyle/>
          <a:p>
            <a:r>
              <a:rPr lang="en-GB" sz="4400" dirty="0" smtClean="0">
                <a:latin typeface="Arial" panose="020B0604020202020204" pitchFamily="34" charset="0"/>
                <a:cs typeface="Arial" panose="020B0604020202020204" pitchFamily="34" charset="0"/>
              </a:rPr>
              <a:t>Our stated offer to pharmacies </a:t>
            </a:r>
            <a:endParaRPr lang="en-GB" sz="44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677334" y="1420324"/>
            <a:ext cx="10777900" cy="4922521"/>
          </a:xfrm>
        </p:spPr>
        <p:txBody>
          <a:bodyPr>
            <a:normAutofit/>
          </a:bodyPr>
          <a:lstStyle/>
          <a:p>
            <a:r>
              <a:rPr lang="en-GB" sz="2400" dirty="0">
                <a:latin typeface="Arial" panose="020B0604020202020204" pitchFamily="34" charset="0"/>
                <a:cs typeface="Arial" panose="020B0604020202020204" pitchFamily="34" charset="0"/>
              </a:rPr>
              <a:t>We </a:t>
            </a:r>
            <a:r>
              <a:rPr lang="en-GB" sz="2400" dirty="0" smtClean="0">
                <a:latin typeface="Arial" panose="020B0604020202020204" pitchFamily="34" charset="0"/>
                <a:cs typeface="Arial" panose="020B0604020202020204" pitchFamily="34" charset="0"/>
              </a:rPr>
              <a:t>will assist </a:t>
            </a:r>
            <a:r>
              <a:rPr lang="en-GB" sz="2400" dirty="0">
                <a:latin typeface="Arial" panose="020B0604020202020204" pitchFamily="34" charset="0"/>
                <a:cs typeface="Arial" panose="020B0604020202020204" pitchFamily="34" charset="0"/>
              </a:rPr>
              <a:t>current </a:t>
            </a:r>
            <a:r>
              <a:rPr lang="en-GB" sz="2400" dirty="0" smtClean="0">
                <a:latin typeface="Arial" panose="020B0604020202020204" pitchFamily="34" charset="0"/>
                <a:cs typeface="Arial" panose="020B0604020202020204" pitchFamily="34" charset="0"/>
              </a:rPr>
              <a:t>PHC </a:t>
            </a:r>
            <a:r>
              <a:rPr lang="en-GB" sz="2400" dirty="0">
                <a:latin typeface="Arial" panose="020B0604020202020204" pitchFamily="34" charset="0"/>
                <a:cs typeface="Arial" panose="020B0604020202020204" pitchFamily="34" charset="0"/>
              </a:rPr>
              <a:t>providers to maximise the potential of their service </a:t>
            </a:r>
            <a:r>
              <a:rPr lang="en-GB" sz="2400" dirty="0" smtClean="0">
                <a:latin typeface="Arial" panose="020B0604020202020204" pitchFamily="34" charset="0"/>
                <a:cs typeface="Arial" panose="020B0604020202020204" pitchFamily="34" charset="0"/>
              </a:rPr>
              <a:t>offer, </a:t>
            </a:r>
            <a:r>
              <a:rPr lang="en-GB" sz="2400" dirty="0">
                <a:latin typeface="Arial" panose="020B0604020202020204" pitchFamily="34" charset="0"/>
                <a:cs typeface="Arial" panose="020B0604020202020204" pitchFamily="34" charset="0"/>
              </a:rPr>
              <a:t>whilst simultaneously reducing the administrative burden to them in providing the service. </a:t>
            </a:r>
          </a:p>
          <a:p>
            <a:r>
              <a:rPr lang="en-GB" sz="2400" dirty="0">
                <a:latin typeface="Arial" panose="020B0604020202020204" pitchFamily="34" charset="0"/>
                <a:cs typeface="Arial" panose="020B0604020202020204" pitchFamily="34" charset="0"/>
              </a:rPr>
              <a:t>We will offer all </a:t>
            </a:r>
            <a:r>
              <a:rPr lang="en-GB" sz="2400" dirty="0" smtClean="0">
                <a:latin typeface="Arial" panose="020B0604020202020204" pitchFamily="34" charset="0"/>
                <a:cs typeface="Arial" panose="020B0604020202020204" pitchFamily="34" charset="0"/>
              </a:rPr>
              <a:t>PHC </a:t>
            </a:r>
            <a:r>
              <a:rPr lang="en-GB" sz="2400" dirty="0">
                <a:latin typeface="Arial" panose="020B0604020202020204" pitchFamily="34" charset="0"/>
                <a:cs typeface="Arial" panose="020B0604020202020204" pitchFamily="34" charset="0"/>
              </a:rPr>
              <a:t>providers </a:t>
            </a:r>
            <a:r>
              <a:rPr lang="en-GB" sz="2400" dirty="0" smtClean="0">
                <a:latin typeface="Arial" panose="020B0604020202020204" pitchFamily="34" charset="0"/>
                <a:cs typeface="Arial" panose="020B0604020202020204" pitchFamily="34" charset="0"/>
              </a:rPr>
              <a:t>Quit Manager training which  </a:t>
            </a:r>
            <a:r>
              <a:rPr lang="en-GB" sz="2400" dirty="0">
                <a:latin typeface="Arial" panose="020B0604020202020204" pitchFamily="34" charset="0"/>
                <a:cs typeface="Arial" panose="020B0604020202020204" pitchFamily="34" charset="0"/>
              </a:rPr>
              <a:t>streamlines and manages invoicing and clinic </a:t>
            </a:r>
            <a:r>
              <a:rPr lang="en-GB" sz="2400" dirty="0" smtClean="0">
                <a:latin typeface="Arial" panose="020B0604020202020204" pitchFamily="34" charset="0"/>
                <a:cs typeface="Arial" panose="020B0604020202020204" pitchFamily="34" charset="0"/>
              </a:rPr>
              <a:t>management, </a:t>
            </a:r>
            <a:r>
              <a:rPr lang="en-GB" sz="2400" dirty="0">
                <a:latin typeface="Arial" panose="020B0604020202020204" pitchFamily="34" charset="0"/>
                <a:cs typeface="Arial" panose="020B0604020202020204" pitchFamily="34" charset="0"/>
              </a:rPr>
              <a:t>which </a:t>
            </a:r>
            <a:r>
              <a:rPr lang="en-GB" sz="2400" dirty="0" smtClean="0">
                <a:latin typeface="Arial" panose="020B0604020202020204" pitchFamily="34" charset="0"/>
                <a:cs typeface="Arial" panose="020B0604020202020204" pitchFamily="34" charset="0"/>
              </a:rPr>
              <a:t>increases </a:t>
            </a:r>
            <a:r>
              <a:rPr lang="en-GB" sz="2400" dirty="0">
                <a:latin typeface="Arial" panose="020B0604020202020204" pitchFamily="34" charset="0"/>
                <a:cs typeface="Arial" panose="020B0604020202020204" pitchFamily="34" charset="0"/>
              </a:rPr>
              <a:t>quit rates as well as quality of the service, and streamlines the financial system significantly. </a:t>
            </a:r>
          </a:p>
          <a:p>
            <a:r>
              <a:rPr lang="en-GB" sz="2400" dirty="0">
                <a:latin typeface="Arial" panose="020B0604020202020204" pitchFamily="34" charset="0"/>
                <a:cs typeface="Arial" panose="020B0604020202020204" pitchFamily="34" charset="0"/>
              </a:rPr>
              <a:t>We will offer all of the </a:t>
            </a:r>
            <a:r>
              <a:rPr lang="en-GB" sz="2400" dirty="0" smtClean="0">
                <a:latin typeface="Arial" panose="020B0604020202020204" pitchFamily="34" charset="0"/>
                <a:cs typeface="Arial" panose="020B0604020202020204" pitchFamily="34" charset="0"/>
              </a:rPr>
              <a:t>PHC </a:t>
            </a:r>
            <a:r>
              <a:rPr lang="en-GB" sz="2400" dirty="0">
                <a:latin typeface="Arial" panose="020B0604020202020204" pitchFamily="34" charset="0"/>
                <a:cs typeface="Arial" panose="020B0604020202020204" pitchFamily="34" charset="0"/>
              </a:rPr>
              <a:t>providers access to, and support with the NCSCT training provided locally, which is CPPE, CATs and e BMJ </a:t>
            </a:r>
            <a:r>
              <a:rPr lang="en-GB" sz="2400" dirty="0" smtClean="0">
                <a:latin typeface="Arial" panose="020B0604020202020204" pitchFamily="34" charset="0"/>
                <a:cs typeface="Arial" panose="020B0604020202020204" pitchFamily="34" charset="0"/>
              </a:rPr>
              <a:t>accredited, and has a significant </a:t>
            </a:r>
            <a:r>
              <a:rPr lang="en-GB" sz="2400" dirty="0">
                <a:latin typeface="Arial" panose="020B0604020202020204" pitchFamily="34" charset="0"/>
                <a:cs typeface="Arial" panose="020B0604020202020204" pitchFamily="34" charset="0"/>
              </a:rPr>
              <a:t>proven effect upon increasing quit rates. </a:t>
            </a:r>
            <a:r>
              <a:rPr lang="en-GB" sz="2400" dirty="0" smtClean="0">
                <a:latin typeface="Arial" panose="020B0604020202020204" pitchFamily="34" charset="0"/>
                <a:cs typeface="Arial" panose="020B0604020202020204" pitchFamily="34" charset="0"/>
              </a:rPr>
              <a:t> </a:t>
            </a:r>
          </a:p>
          <a:p>
            <a:endParaRPr lang="en-GB" sz="2800" dirty="0">
              <a:latin typeface="Arial" panose="020B0604020202020204" pitchFamily="34" charset="0"/>
              <a:cs typeface="Arial" panose="020B0604020202020204" pitchFamily="34" charset="0"/>
            </a:endParaRPr>
          </a:p>
          <a:p>
            <a:endParaRPr lang="en-GB" dirty="0"/>
          </a:p>
        </p:txBody>
      </p:sp>
    </p:spTree>
    <p:extLst>
      <p:ext uri="{BB962C8B-B14F-4D97-AF65-F5344CB8AC3E}">
        <p14:creationId xmlns:p14="http://schemas.microsoft.com/office/powerpoint/2010/main" val="385035302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GB" sz="3600" dirty="0" smtClean="0">
                <a:latin typeface="Arial" panose="020B0604020202020204" pitchFamily="34" charset="0"/>
                <a:cs typeface="Arial" panose="020B0604020202020204" pitchFamily="34" charset="0"/>
              </a:rPr>
              <a:t>The plan</a:t>
            </a:r>
            <a:endParaRPr lang="en-GB" sz="3600"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2237490"/>
            <a:ext cx="8596668" cy="3237202"/>
          </a:xfrm>
        </p:spPr>
        <p:txBody>
          <a:bodyPr>
            <a:normAutofit/>
          </a:bodyPr>
          <a:lstStyle/>
          <a:p>
            <a:r>
              <a:rPr lang="en-GB" sz="2800" dirty="0"/>
              <a:t>Group 1: </a:t>
            </a:r>
            <a:r>
              <a:rPr lang="en-GB" sz="2800" dirty="0" smtClean="0"/>
              <a:t>Pilot </a:t>
            </a:r>
            <a:r>
              <a:rPr lang="en-GB" sz="2800" dirty="0"/>
              <a:t>P</a:t>
            </a:r>
            <a:r>
              <a:rPr lang="en-GB" sz="2800" dirty="0" smtClean="0"/>
              <a:t>harmacies</a:t>
            </a:r>
          </a:p>
          <a:p>
            <a:endParaRPr lang="en-GB" sz="2800" dirty="0"/>
          </a:p>
          <a:p>
            <a:r>
              <a:rPr lang="en-GB" sz="2800" dirty="0"/>
              <a:t>Group 2: </a:t>
            </a:r>
            <a:r>
              <a:rPr lang="en-GB" sz="2800" dirty="0" smtClean="0"/>
              <a:t>Non </a:t>
            </a:r>
            <a:r>
              <a:rPr lang="en-GB" sz="2800" dirty="0"/>
              <a:t>pilot </a:t>
            </a:r>
            <a:r>
              <a:rPr lang="en-GB" sz="2800" dirty="0" smtClean="0"/>
              <a:t>PHC </a:t>
            </a:r>
            <a:r>
              <a:rPr lang="en-GB" sz="2800" dirty="0"/>
              <a:t>P</a:t>
            </a:r>
            <a:r>
              <a:rPr lang="en-GB" sz="2800" dirty="0" smtClean="0"/>
              <a:t>harmacies</a:t>
            </a:r>
          </a:p>
          <a:p>
            <a:endParaRPr lang="en-GB" sz="2800" dirty="0"/>
          </a:p>
          <a:p>
            <a:r>
              <a:rPr lang="en-GB" sz="2800" dirty="0"/>
              <a:t>Group 3: </a:t>
            </a:r>
            <a:r>
              <a:rPr lang="en-GB" sz="2800" dirty="0" smtClean="0"/>
              <a:t>Non PHC Pharmacies</a:t>
            </a:r>
            <a:endParaRPr lang="en-GB" sz="2800" dirty="0"/>
          </a:p>
          <a:p>
            <a:endParaRPr lang="en-GB" sz="2800" dirty="0" smtClean="0">
              <a:latin typeface="Arial" panose="020B0604020202020204" pitchFamily="34" charset="0"/>
              <a:cs typeface="Arial" panose="020B0604020202020204" pitchFamily="34" charset="0"/>
            </a:endParaRPr>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9722323" y="260350"/>
            <a:ext cx="2241550" cy="1009650"/>
          </a:xfrm>
          <a:prstGeom prst="rect">
            <a:avLst/>
          </a:prstGeom>
        </p:spPr>
      </p:pic>
    </p:spTree>
    <p:extLst>
      <p:ext uri="{BB962C8B-B14F-4D97-AF65-F5344CB8AC3E}">
        <p14:creationId xmlns:p14="http://schemas.microsoft.com/office/powerpoint/2010/main" val="1329162834"/>
      </p:ext>
    </p:extLst>
  </p:cSld>
  <p:clrMapOvr>
    <a:masterClrMapping/>
  </p:clrMapOvr>
  <p:transition xmlns:p14="http://schemas.microsoft.com/office/powerpoint/2010/main" spd="med">
    <p:pull/>
  </p:transition>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dirty="0" smtClean="0">
                <a:latin typeface="Arial" panose="020B0604020202020204" pitchFamily="34" charset="0"/>
                <a:cs typeface="Arial" panose="020B0604020202020204" pitchFamily="34" charset="0"/>
              </a:rPr>
              <a:t>GROUP 1 </a:t>
            </a:r>
            <a:endParaRPr lang="en-GB" sz="4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a:xfrm>
            <a:off x="838200" y="1795463"/>
            <a:ext cx="9149246" cy="4958366"/>
          </a:xfrm>
        </p:spPr>
        <p:txBody>
          <a:bodyPr>
            <a:noAutofit/>
          </a:bodyPr>
          <a:lstStyle/>
          <a:p>
            <a:r>
              <a:rPr lang="en-GB" sz="2800" dirty="0">
                <a:latin typeface="Arial" panose="020B0604020202020204" pitchFamily="34" charset="0"/>
                <a:cs typeface="Arial" panose="020B0604020202020204" pitchFamily="34" charset="0"/>
              </a:rPr>
              <a:t>The </a:t>
            </a:r>
            <a:r>
              <a:rPr lang="en-GB" sz="2800" dirty="0" smtClean="0">
                <a:latin typeface="Arial" panose="020B0604020202020204" pitchFamily="34" charset="0"/>
                <a:cs typeface="Arial" panose="020B0604020202020204" pitchFamily="34" charset="0"/>
              </a:rPr>
              <a:t>Service </a:t>
            </a:r>
            <a:r>
              <a:rPr lang="en-GB" sz="2800" dirty="0">
                <a:latin typeface="Arial" panose="020B0604020202020204" pitchFamily="34" charset="0"/>
                <a:cs typeface="Arial" panose="020B0604020202020204" pitchFamily="34" charset="0"/>
              </a:rPr>
              <a:t>I</a:t>
            </a:r>
            <a:r>
              <a:rPr lang="en-GB" sz="2800" dirty="0" smtClean="0">
                <a:latin typeface="Arial" panose="020B0604020202020204" pitchFamily="34" charset="0"/>
                <a:cs typeface="Arial" panose="020B0604020202020204" pitchFamily="34" charset="0"/>
              </a:rPr>
              <a:t>mprovement </a:t>
            </a:r>
            <a:r>
              <a:rPr lang="en-GB" sz="2800" dirty="0">
                <a:latin typeface="Arial" panose="020B0604020202020204" pitchFamily="34" charset="0"/>
                <a:cs typeface="Arial" panose="020B0604020202020204" pitchFamily="34" charset="0"/>
              </a:rPr>
              <a:t>A</a:t>
            </a:r>
            <a:r>
              <a:rPr lang="en-GB" sz="2800" dirty="0" smtClean="0">
                <a:latin typeface="Arial" panose="020B0604020202020204" pitchFamily="34" charset="0"/>
                <a:cs typeface="Arial" panose="020B0604020202020204" pitchFamily="34" charset="0"/>
              </a:rPr>
              <a:t>udit project</a:t>
            </a:r>
          </a:p>
          <a:p>
            <a:r>
              <a:rPr lang="en-GB" dirty="0" smtClean="0">
                <a:latin typeface="Arial" panose="020B0604020202020204" pitchFamily="34" charset="0"/>
                <a:cs typeface="Arial" panose="020B0604020202020204" pitchFamily="34" charset="0"/>
              </a:rPr>
              <a:t>Working with Dr Heather </a:t>
            </a:r>
            <a:r>
              <a:rPr lang="en-GB" dirty="0" err="1" smtClean="0">
                <a:latin typeface="Arial" panose="020B0604020202020204" pitchFamily="34" charset="0"/>
                <a:cs typeface="Arial" panose="020B0604020202020204" pitchFamily="34" charset="0"/>
              </a:rPr>
              <a:t>Gainforth</a:t>
            </a:r>
            <a:r>
              <a:rPr lang="en-GB" dirty="0" smtClean="0">
                <a:latin typeface="Arial" panose="020B0604020202020204" pitchFamily="34" charset="0"/>
                <a:cs typeface="Arial" panose="020B0604020202020204" pitchFamily="34" charset="0"/>
              </a:rPr>
              <a:t> and </a:t>
            </a:r>
            <a:r>
              <a:rPr lang="en-GB" sz="2800" dirty="0" smtClean="0">
                <a:latin typeface="Arial" panose="020B0604020202020204" pitchFamily="34" charset="0"/>
                <a:cs typeface="Arial" panose="020B0604020202020204" pitchFamily="34" charset="0"/>
              </a:rPr>
              <a:t>Professor </a:t>
            </a:r>
            <a:r>
              <a:rPr lang="en-GB" sz="2800" dirty="0">
                <a:latin typeface="Arial" panose="020B0604020202020204" pitchFamily="34" charset="0"/>
                <a:cs typeface="Arial" panose="020B0604020202020204" pitchFamily="34" charset="0"/>
              </a:rPr>
              <a:t>Robert West of the Cancer Research UK Behavioural Research Team at University College </a:t>
            </a:r>
            <a:r>
              <a:rPr lang="en-GB" sz="2800" dirty="0" smtClean="0">
                <a:latin typeface="Arial" panose="020B0604020202020204" pitchFamily="34" charset="0"/>
                <a:cs typeface="Arial" panose="020B0604020202020204" pitchFamily="34" charset="0"/>
              </a:rPr>
              <a:t>London</a:t>
            </a:r>
          </a:p>
          <a:p>
            <a:r>
              <a:rPr lang="en-GB" dirty="0" smtClean="0">
                <a:latin typeface="Arial" panose="020B0604020202020204" pitchFamily="34" charset="0"/>
                <a:cs typeface="Arial" panose="020B0604020202020204" pitchFamily="34" charset="0"/>
              </a:rPr>
              <a:t>Randomised, then contact from LL, pharmacy undertake online NCSCT training, then contact from LL </a:t>
            </a:r>
            <a:r>
              <a:rPr lang="en-GB" dirty="0" err="1" smtClean="0">
                <a:latin typeface="Arial" panose="020B0604020202020204" pitchFamily="34" charset="0"/>
                <a:cs typeface="Arial" panose="020B0604020202020204" pitchFamily="34" charset="0"/>
              </a:rPr>
              <a:t>etc</a:t>
            </a:r>
            <a:r>
              <a:rPr lang="en-GB" dirty="0" smtClean="0">
                <a:latin typeface="Arial" panose="020B0604020202020204" pitchFamily="34" charset="0"/>
                <a:cs typeface="Arial" panose="020B0604020202020204" pitchFamily="34" charset="0"/>
              </a:rPr>
              <a:t> following protocol</a:t>
            </a:r>
            <a:endParaRPr lang="en-GB" sz="2800" dirty="0" smtClean="0">
              <a:latin typeface="Arial" panose="020B0604020202020204" pitchFamily="34" charset="0"/>
              <a:cs typeface="Arial" panose="020B0604020202020204" pitchFamily="34" charset="0"/>
            </a:endParaRPr>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9722323" y="260350"/>
            <a:ext cx="2241550" cy="1009650"/>
          </a:xfrm>
          <a:prstGeom prst="rect">
            <a:avLst/>
          </a:prstGeom>
        </p:spPr>
      </p:pic>
    </p:spTree>
    <p:extLst>
      <p:ext uri="{BB962C8B-B14F-4D97-AF65-F5344CB8AC3E}">
        <p14:creationId xmlns:p14="http://schemas.microsoft.com/office/powerpoint/2010/main" val="2678288293"/>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GB" sz="4800" b="1" dirty="0" smtClean="0">
                <a:latin typeface="Arial" panose="020B0604020202020204" pitchFamily="34" charset="0"/>
                <a:cs typeface="Arial" panose="020B0604020202020204" pitchFamily="34" charset="0"/>
              </a:rPr>
              <a:t>GROUP 2</a:t>
            </a:r>
            <a:r>
              <a:rPr lang="en-GB" b="1" dirty="0"/>
              <a:t/>
            </a:r>
            <a:br>
              <a:rPr lang="en-GB" b="1" dirty="0"/>
            </a:br>
            <a:endParaRPr lang="en-GB" b="1" dirty="0"/>
          </a:p>
        </p:txBody>
      </p:sp>
      <p:sp>
        <p:nvSpPr>
          <p:cNvPr id="3" name="Content Placeholder 2"/>
          <p:cNvSpPr>
            <a:spLocks noGrp="1"/>
          </p:cNvSpPr>
          <p:nvPr>
            <p:ph idx="1"/>
          </p:nvPr>
        </p:nvSpPr>
        <p:spPr>
          <a:xfrm>
            <a:off x="838200" y="1374775"/>
            <a:ext cx="9149246" cy="4689341"/>
          </a:xfrm>
        </p:spPr>
        <p:txBody>
          <a:bodyPr>
            <a:normAutofit/>
          </a:bodyPr>
          <a:lstStyle/>
          <a:p>
            <a:r>
              <a:rPr lang="en-GB" dirty="0" smtClean="0"/>
              <a:t> </a:t>
            </a:r>
            <a:r>
              <a:rPr lang="en-GB" sz="2800" dirty="0" smtClean="0">
                <a:latin typeface="Arial" panose="020B0604020202020204" pitchFamily="34" charset="0"/>
                <a:cs typeface="Arial" panose="020B0604020202020204" pitchFamily="34" charset="0"/>
              </a:rPr>
              <a:t>PHC </a:t>
            </a:r>
            <a:r>
              <a:rPr lang="en-GB" sz="2800" dirty="0">
                <a:latin typeface="Arial" panose="020B0604020202020204" pitchFamily="34" charset="0"/>
                <a:cs typeface="Arial" panose="020B0604020202020204" pitchFamily="34" charset="0"/>
              </a:rPr>
              <a:t>Pharmacies </a:t>
            </a:r>
            <a:r>
              <a:rPr lang="en-GB" sz="2800" dirty="0" smtClean="0">
                <a:latin typeface="Arial" panose="020B0604020202020204" pitchFamily="34" charset="0"/>
                <a:cs typeface="Arial" panose="020B0604020202020204" pitchFamily="34" charset="0"/>
              </a:rPr>
              <a:t>will be supported through Locality Leads </a:t>
            </a:r>
            <a:r>
              <a:rPr lang="en-GB" sz="2800" dirty="0">
                <a:latin typeface="Arial" panose="020B0604020202020204" pitchFamily="34" charset="0"/>
                <a:cs typeface="Arial" panose="020B0604020202020204" pitchFamily="34" charset="0"/>
              </a:rPr>
              <a:t>to deliver </a:t>
            </a:r>
            <a:r>
              <a:rPr lang="en-GB" sz="2800" dirty="0" smtClean="0">
                <a:latin typeface="Arial" panose="020B0604020202020204" pitchFamily="34" charset="0"/>
                <a:cs typeface="Arial" panose="020B0604020202020204" pitchFamily="34" charset="0"/>
              </a:rPr>
              <a:t>the Gold Standard Service</a:t>
            </a:r>
          </a:p>
          <a:p>
            <a:r>
              <a:rPr lang="en-GB" sz="2800" dirty="0" smtClean="0">
                <a:latin typeface="Arial" panose="020B0604020202020204" pitchFamily="34" charset="0"/>
                <a:cs typeface="Arial" panose="020B0604020202020204" pitchFamily="34" charset="0"/>
              </a:rPr>
              <a:t>Promotional materials, including local and national campaigns </a:t>
            </a:r>
          </a:p>
          <a:p>
            <a:r>
              <a:rPr lang="en-GB" sz="2800" dirty="0" smtClean="0">
                <a:latin typeface="Arial" panose="020B0604020202020204" pitchFamily="34" charset="0"/>
                <a:cs typeface="Arial" panose="020B0604020202020204" pitchFamily="34" charset="0"/>
              </a:rPr>
              <a:t>Support with NCSCT Practitioner Training/update days</a:t>
            </a:r>
          </a:p>
          <a:p>
            <a:r>
              <a:rPr lang="en-GB" sz="2800" dirty="0" smtClean="0">
                <a:latin typeface="Arial" panose="020B0604020202020204" pitchFamily="34" charset="0"/>
                <a:cs typeface="Arial" panose="020B0604020202020204" pitchFamily="34" charset="0"/>
              </a:rPr>
              <a:t>Support with Quit Manager training</a:t>
            </a:r>
          </a:p>
          <a:p>
            <a:r>
              <a:rPr lang="en-GB" sz="2800" dirty="0" smtClean="0">
                <a:latin typeface="Arial" panose="020B0604020202020204" pitchFamily="34" charset="0"/>
                <a:cs typeface="Arial" panose="020B0604020202020204" pitchFamily="34" charset="0"/>
              </a:rPr>
              <a:t>Protocol Folders</a:t>
            </a:r>
            <a:endParaRPr lang="en-GB" sz="2800" dirty="0">
              <a:latin typeface="Arial" panose="020B0604020202020204" pitchFamily="34" charset="0"/>
              <a:cs typeface="Arial" panose="020B0604020202020204" pitchFamily="34" charset="0"/>
            </a:endParaRPr>
          </a:p>
          <a:p>
            <a:endParaRPr lang="en-GB" sz="2800" dirty="0">
              <a:latin typeface="Arial" panose="020B0604020202020204" pitchFamily="34" charset="0"/>
              <a:cs typeface="Arial" panose="020B0604020202020204" pitchFamily="34" charset="0"/>
            </a:endParaRPr>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9722323" y="260350"/>
            <a:ext cx="2241550" cy="1009650"/>
          </a:xfrm>
          <a:prstGeom prst="rect">
            <a:avLst/>
          </a:prstGeom>
        </p:spPr>
      </p:pic>
    </p:spTree>
    <p:extLst>
      <p:ext uri="{BB962C8B-B14F-4D97-AF65-F5344CB8AC3E}">
        <p14:creationId xmlns:p14="http://schemas.microsoft.com/office/powerpoint/2010/main" val="1922369918"/>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GB" sz="4800" b="1" dirty="0" smtClean="0">
                <a:latin typeface="Arial" panose="020B0604020202020204" pitchFamily="34" charset="0"/>
                <a:cs typeface="Arial" panose="020B0604020202020204" pitchFamily="34" charset="0"/>
              </a:rPr>
              <a:t>GROUP 3 </a:t>
            </a:r>
            <a:endParaRPr lang="en-GB" sz="4800" b="1" dirty="0">
              <a:latin typeface="Arial" panose="020B0604020202020204" pitchFamily="34" charset="0"/>
              <a:cs typeface="Arial" panose="020B0604020202020204" pitchFamily="34" charset="0"/>
            </a:endParaRPr>
          </a:p>
        </p:txBody>
      </p:sp>
      <p:sp>
        <p:nvSpPr>
          <p:cNvPr id="3" name="Content Placeholder 2"/>
          <p:cNvSpPr>
            <a:spLocks noGrp="1"/>
          </p:cNvSpPr>
          <p:nvPr>
            <p:ph idx="1"/>
          </p:nvPr>
        </p:nvSpPr>
        <p:spPr/>
        <p:txBody>
          <a:bodyPr>
            <a:normAutofit/>
          </a:bodyPr>
          <a:lstStyle/>
          <a:p>
            <a:endParaRPr lang="en-GB" dirty="0" smtClean="0"/>
          </a:p>
          <a:p>
            <a:endParaRPr lang="en-GB" dirty="0" smtClean="0"/>
          </a:p>
          <a:p>
            <a:endParaRPr lang="en-GB" dirty="0"/>
          </a:p>
        </p:txBody>
      </p:sp>
      <p:pic>
        <p:nvPicPr>
          <p:cNvPr id="4" name="Picture 3"/>
          <p:cNvPicPr/>
          <p:nvPr/>
        </p:nvPicPr>
        <p:blipFill>
          <a:blip r:embed="rId3" cstate="print">
            <a:extLst>
              <a:ext uri="{28A0092B-C50C-407E-A947-70E740481C1C}">
                <a14:useLocalDpi xmlns:a14="http://schemas.microsoft.com/office/drawing/2010/main" val="0"/>
              </a:ext>
            </a:extLst>
          </a:blip>
          <a:stretch>
            <a:fillRect/>
          </a:stretch>
        </p:blipFill>
        <p:spPr>
          <a:xfrm>
            <a:off x="9722323" y="260350"/>
            <a:ext cx="2241550" cy="1009650"/>
          </a:xfrm>
          <a:prstGeom prst="rect">
            <a:avLst/>
          </a:prstGeom>
        </p:spPr>
      </p:pic>
      <p:sp>
        <p:nvSpPr>
          <p:cNvPr id="6" name="TextBox 5"/>
          <p:cNvSpPr txBox="1"/>
          <p:nvPr/>
        </p:nvSpPr>
        <p:spPr>
          <a:xfrm>
            <a:off x="838200" y="1690688"/>
            <a:ext cx="8580043" cy="5262979"/>
          </a:xfrm>
          <a:prstGeom prst="rect">
            <a:avLst/>
          </a:prstGeom>
          <a:noFill/>
        </p:spPr>
        <p:txBody>
          <a:bodyPr wrap="square" rtlCol="0">
            <a:spAutoFit/>
          </a:bodyPr>
          <a:lstStyle/>
          <a:p>
            <a:r>
              <a:rPr lang="en-GB" sz="2800" dirty="0" smtClean="0">
                <a:latin typeface="Arial" panose="020B0604020202020204" pitchFamily="34" charset="0"/>
                <a:cs typeface="Arial" panose="020B0604020202020204" pitchFamily="34" charset="0"/>
              </a:rPr>
              <a:t>Support from Locality Leads to provide ‘very brief advice’ and referral to Quit 51</a:t>
            </a:r>
          </a:p>
          <a:p>
            <a:endParaRPr lang="en-GB" sz="2800" dirty="0">
              <a:latin typeface="Arial" panose="020B0604020202020204" pitchFamily="34" charset="0"/>
              <a:cs typeface="Arial" panose="020B0604020202020204" pitchFamily="34" charset="0"/>
            </a:endParaRPr>
          </a:p>
          <a:p>
            <a:r>
              <a:rPr lang="en-GB" sz="2800" dirty="0" smtClean="0">
                <a:latin typeface="Arial" panose="020B0604020202020204" pitchFamily="34" charset="0"/>
                <a:cs typeface="Arial" panose="020B0604020202020204" pitchFamily="34" charset="0"/>
              </a:rPr>
              <a:t>The opportunity to become a ‘host’ pharmacy </a:t>
            </a:r>
          </a:p>
          <a:p>
            <a:endParaRPr lang="en-GB" sz="2800" dirty="0">
              <a:latin typeface="Arial" panose="020B0604020202020204" pitchFamily="34" charset="0"/>
              <a:cs typeface="Arial" panose="020B0604020202020204" pitchFamily="34" charset="0"/>
            </a:endParaRPr>
          </a:p>
          <a:p>
            <a:r>
              <a:rPr lang="en-GB" sz="2800" dirty="0" smtClean="0">
                <a:latin typeface="Arial" panose="020B0604020202020204" pitchFamily="34" charset="0"/>
                <a:cs typeface="Arial" panose="020B0604020202020204" pitchFamily="34" charset="0"/>
              </a:rPr>
              <a:t>Support from Locality Leads with local and national campaign information</a:t>
            </a:r>
          </a:p>
          <a:p>
            <a:endParaRPr lang="en-GB" sz="2800" dirty="0" smtClean="0">
              <a:latin typeface="Arial" panose="020B0604020202020204" pitchFamily="34" charset="0"/>
              <a:cs typeface="Arial" panose="020B0604020202020204" pitchFamily="34" charset="0"/>
            </a:endParaRPr>
          </a:p>
          <a:p>
            <a:endParaRPr lang="en-GB" sz="2800" dirty="0">
              <a:latin typeface="Arial" panose="020B0604020202020204" pitchFamily="34" charset="0"/>
              <a:cs typeface="Arial" panose="020B0604020202020204" pitchFamily="34" charset="0"/>
            </a:endParaRPr>
          </a:p>
          <a:p>
            <a:endParaRPr lang="en-GB" sz="2800" dirty="0" smtClean="0">
              <a:latin typeface="Arial" panose="020B0604020202020204" pitchFamily="34" charset="0"/>
              <a:cs typeface="Arial" panose="020B0604020202020204" pitchFamily="34" charset="0"/>
            </a:endParaRPr>
          </a:p>
          <a:p>
            <a:endParaRPr lang="en-GB" sz="2800" dirty="0">
              <a:latin typeface="Arial" panose="020B0604020202020204" pitchFamily="34" charset="0"/>
              <a:cs typeface="Arial" panose="020B0604020202020204" pitchFamily="34" charset="0"/>
            </a:endParaRPr>
          </a:p>
          <a:p>
            <a:r>
              <a:rPr lang="en-GB" sz="2800" dirty="0" smtClean="0">
                <a:latin typeface="Arial" panose="020B0604020202020204" pitchFamily="34" charset="0"/>
                <a:cs typeface="Arial" panose="020B0604020202020204" pitchFamily="34" charset="0"/>
              </a:rPr>
              <a:t> </a:t>
            </a:r>
            <a:endParaRPr lang="en-GB" sz="28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395888912"/>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1_Office Theme">
  <a:themeElements>
    <a:clrScheme name="Custom 2">
      <a:dk1>
        <a:srgbClr val="00B050"/>
      </a:dk1>
      <a:lt1>
        <a:sysClr val="window" lastClr="FFFFFF"/>
      </a:lt1>
      <a:dk2>
        <a:srgbClr val="44546A"/>
      </a:dk2>
      <a:lt2>
        <a:srgbClr val="FFFFFF"/>
      </a:lt2>
      <a:accent1>
        <a:srgbClr val="00B050"/>
      </a:accent1>
      <a:accent2>
        <a:srgbClr val="ED7D31"/>
      </a:accent2>
      <a:accent3>
        <a:srgbClr val="A5A5A5"/>
      </a:accent3>
      <a:accent4>
        <a:srgbClr val="FFC000"/>
      </a:accent4>
      <a:accent5>
        <a:srgbClr val="4472C4"/>
      </a:accent5>
      <a:accent6>
        <a:srgbClr val="00B050"/>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Quit 51 Template [Compatibility Mode]" id="{D80855BD-6ECF-45F2-BDDA-A9B0E1B63B26}" vid="{C0D34489-1F36-438F-8E2C-E41254B5AE0F}"/>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3968</TotalTime>
  <Words>1772</Words>
  <Application>Microsoft Macintosh PowerPoint</Application>
  <PresentationFormat>Custom</PresentationFormat>
  <Paragraphs>188</Paragraphs>
  <Slides>29</Slides>
  <Notes>5</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1_Office Theme</vt:lpstr>
      <vt:lpstr>    How do we engage community delivery partners? </vt:lpstr>
      <vt:lpstr>Case study 1 – pharmacy upgrade</vt:lpstr>
      <vt:lpstr>Our commission in the area</vt:lpstr>
      <vt:lpstr>Our intention - pharmacy</vt:lpstr>
      <vt:lpstr>Our stated offer to pharmacies </vt:lpstr>
      <vt:lpstr>The plan</vt:lpstr>
      <vt:lpstr>GROUP 1 </vt:lpstr>
      <vt:lpstr>GROUP 2 </vt:lpstr>
      <vt:lpstr>GROUP 3 </vt:lpstr>
      <vt:lpstr>Our actions - pharmacy</vt:lpstr>
      <vt:lpstr>The upgrade programme</vt:lpstr>
      <vt:lpstr>Active pharmacies</vt:lpstr>
      <vt:lpstr>Comparison 2013/4 to 14/5</vt:lpstr>
      <vt:lpstr>PowerPoint Presentation</vt:lpstr>
      <vt:lpstr>PowerPoint Presentation</vt:lpstr>
      <vt:lpstr>PowerPoint Presentation</vt:lpstr>
      <vt:lpstr>PowerPoint Presentation</vt:lpstr>
      <vt:lpstr>LTFU rates</vt:lpstr>
      <vt:lpstr>Qualitative analysis – key themes</vt:lpstr>
      <vt:lpstr>Ways to progress</vt:lpstr>
      <vt:lpstr>Engaging other delivery partners</vt:lpstr>
      <vt:lpstr>Practices</vt:lpstr>
      <vt:lpstr>Managing expectations</vt:lpstr>
      <vt:lpstr>Systems that work best for PC</vt:lpstr>
      <vt:lpstr>Interest groups as delivery partners</vt:lpstr>
      <vt:lpstr>Advantages</vt:lpstr>
      <vt:lpstr>Issues that can arise</vt:lpstr>
      <vt:lpstr>Group think</vt:lpstr>
      <vt:lpstr>Conclusions</vt:lpstr>
    </vt:vector>
  </TitlesOfParts>
  <Company>North 51 Limited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Organisation Chart – North 51 Limited Stop Smoking Services</dc:title>
  <dc:creator>John Mannering</dc:creator>
  <cp:lastModifiedBy>Monique Tomlinson</cp:lastModifiedBy>
  <cp:revision>102</cp:revision>
  <cp:lastPrinted>2014-11-16T21:42:35Z</cp:lastPrinted>
  <dcterms:created xsi:type="dcterms:W3CDTF">2014-05-06T12:08:53Z</dcterms:created>
  <dcterms:modified xsi:type="dcterms:W3CDTF">2015-06-10T13:20:07Z</dcterms:modified>
</cp:coreProperties>
</file>