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8" r:id="rId1"/>
  </p:sldMasterIdLst>
  <p:notesMasterIdLst>
    <p:notesMasterId r:id="rId20"/>
  </p:notesMasterIdLst>
  <p:handoutMasterIdLst>
    <p:handoutMasterId r:id="rId21"/>
  </p:handoutMasterIdLst>
  <p:sldIdLst>
    <p:sldId id="256" r:id="rId2"/>
    <p:sldId id="446" r:id="rId3"/>
    <p:sldId id="408" r:id="rId4"/>
    <p:sldId id="450" r:id="rId5"/>
    <p:sldId id="453" r:id="rId6"/>
    <p:sldId id="452" r:id="rId7"/>
    <p:sldId id="414" r:id="rId8"/>
    <p:sldId id="438" r:id="rId9"/>
    <p:sldId id="384" r:id="rId10"/>
    <p:sldId id="392" r:id="rId11"/>
    <p:sldId id="394" r:id="rId12"/>
    <p:sldId id="385" r:id="rId13"/>
    <p:sldId id="421" r:id="rId14"/>
    <p:sldId id="424" r:id="rId15"/>
    <p:sldId id="425" r:id="rId16"/>
    <p:sldId id="447" r:id="rId17"/>
    <p:sldId id="456" r:id="rId18"/>
    <p:sldId id="455" r:id="rId19"/>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C2"/>
    <a:srgbClr val="205280"/>
    <a:srgbClr val="FC7AED"/>
    <a:srgbClr val="0048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91760" autoAdjust="0"/>
  </p:normalViewPr>
  <p:slideViewPr>
    <p:cSldViewPr>
      <p:cViewPr>
        <p:scale>
          <a:sx n="75" d="100"/>
          <a:sy n="75" d="100"/>
        </p:scale>
        <p:origin x="-60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
    </p:cViewPr>
  </p:sorterViewPr>
  <p:notesViewPr>
    <p:cSldViewPr>
      <p:cViewPr varScale="1">
        <p:scale>
          <a:sx n="115" d="100"/>
          <a:sy n="115"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78868F08-D211-4F94-B3F6-E3C2B4B6E436}" type="slidenum">
              <a:rPr lang="en-US"/>
              <a:pPr>
                <a:defRPr/>
              </a:pPr>
              <a:t>‹#›</a:t>
            </a:fld>
            <a:endParaRPr lang="en-US"/>
          </a:p>
        </p:txBody>
      </p:sp>
    </p:spTree>
    <p:extLst>
      <p:ext uri="{BB962C8B-B14F-4D97-AF65-F5344CB8AC3E}">
        <p14:creationId xmlns:p14="http://schemas.microsoft.com/office/powerpoint/2010/main" val="366240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FC5D738F-25B5-4806-9280-E716F1718D08}" type="slidenum">
              <a:rPr lang="en-US"/>
              <a:pPr>
                <a:defRPr/>
              </a:pPr>
              <a:t>‹#›</a:t>
            </a:fld>
            <a:endParaRPr lang="en-US"/>
          </a:p>
        </p:txBody>
      </p:sp>
    </p:spTree>
    <p:extLst>
      <p:ext uri="{BB962C8B-B14F-4D97-AF65-F5344CB8AC3E}">
        <p14:creationId xmlns:p14="http://schemas.microsoft.com/office/powerpoint/2010/main" val="1953789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latin typeface="Arial" charset="0"/>
                <a:ea typeface="ＭＳ Ｐゴシック" pitchFamily="34" charset="-128"/>
              </a:rPr>
              <a:t>Intro</a:t>
            </a:r>
          </a:p>
          <a:p>
            <a:r>
              <a:rPr lang="en-US" smtClean="0">
                <a:latin typeface="Arial" charset="0"/>
                <a:ea typeface="ＭＳ Ｐゴシック" pitchFamily="34" charset="-128"/>
              </a:rPr>
              <a:t>Innovative program of VCH Addiction Services- 1 year</a:t>
            </a:r>
          </a:p>
          <a:p>
            <a:r>
              <a:rPr lang="en-US" smtClean="0">
                <a:latin typeface="Arial" charset="0"/>
                <a:ea typeface="ＭＳ Ｐゴシック" pitchFamily="34" charset="-128"/>
              </a:rPr>
              <a:t>OBJECTIVE:Treating tobacco addiction in “hard to treat smokers” with INTENSIVE treatment</a:t>
            </a:r>
          </a:p>
          <a:p>
            <a:r>
              <a:rPr lang="en-US" smtClean="0">
                <a:latin typeface="Arial" charset="0"/>
                <a:ea typeface="ＭＳ Ｐゴシック" pitchFamily="34" charset="-128"/>
              </a:rPr>
              <a:t>Describe the program and show some prelim data</a:t>
            </a:r>
          </a:p>
        </p:txBody>
      </p:sp>
      <p:sp>
        <p:nvSpPr>
          <p:cNvPr id="37892" name="Slide Number Placeholder 3"/>
          <p:cNvSpPr>
            <a:spLocks noGrp="1"/>
          </p:cNvSpPr>
          <p:nvPr>
            <p:ph type="sldNum" sz="quarter" idx="5"/>
          </p:nvPr>
        </p:nvSpPr>
        <p:spPr>
          <a:noFill/>
        </p:spPr>
        <p:txBody>
          <a:bodyPr/>
          <a:lstStyle/>
          <a:p>
            <a:fld id="{F4CBE388-6016-4219-BA4F-0B5DF1561DFE}"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4E0BCCD-F757-4569-8EA9-4781652D8645}" type="slidenum">
              <a:rPr lang="en-US" sz="1200">
                <a:cs typeface="ＭＳ Ｐゴシック"/>
              </a:rPr>
              <a:pPr algn="r"/>
              <a:t>3</a:t>
            </a:fld>
            <a:endParaRPr lang="en-US" sz="1200">
              <a:cs typeface="ＭＳ Ｐゴシック"/>
            </a:endParaRPr>
          </a:p>
        </p:txBody>
      </p:sp>
      <p:sp>
        <p:nvSpPr>
          <p:cNvPr id="20482" name="Rectangle 2"/>
          <p:cNvSpPr>
            <a:spLocks noGrp="1" noRot="1" noChangeAspect="1" noChangeArrowheads="1" noTextEdit="1"/>
          </p:cNvSpPr>
          <p:nvPr>
            <p:ph type="sldImg"/>
          </p:nvPr>
        </p:nvSpPr>
        <p:spPr>
          <a:xfrm>
            <a:off x="1143000" y="685800"/>
            <a:ext cx="4573588" cy="3430588"/>
          </a:xfrm>
          <a:ln/>
        </p:spPr>
      </p:sp>
      <p:sp>
        <p:nvSpPr>
          <p:cNvPr id="20483" name="Rectangle 3"/>
          <p:cNvSpPr>
            <a:spLocks noGrp="1" noChangeArrowheads="1"/>
          </p:cNvSpPr>
          <p:nvPr>
            <p:ph type="body" idx="1"/>
          </p:nvPr>
        </p:nvSpPr>
        <p:spPr>
          <a:xfrm>
            <a:off x="685800" y="4341813"/>
            <a:ext cx="5486400" cy="4116387"/>
          </a:xfrm>
          <a:noFill/>
          <a:ln/>
        </p:spPr>
        <p:txBody>
          <a:bodyPr lIns="92446" tIns="46223" rIns="92446" bIns="46223"/>
          <a:lstStyle/>
          <a:p>
            <a:pPr eaLnBrk="1" hangingPunct="1"/>
            <a:r>
              <a:rPr lang="en-US" dirty="0" smtClean="0">
                <a:latin typeface="Arial" charset="0"/>
                <a:ea typeface="ＭＳ Ｐゴシック"/>
                <a:cs typeface="ＭＳ Ｐゴシック"/>
              </a:rPr>
              <a:t>1 million people per year receive addiction treatment in the USA.</a:t>
            </a:r>
          </a:p>
          <a:p>
            <a:pPr eaLnBrk="1" hangingPunct="1"/>
            <a:r>
              <a:rPr lang="en-US" dirty="0" smtClean="0">
                <a:latin typeface="Arial" charset="0"/>
                <a:ea typeface="ＭＳ Ｐゴシック"/>
                <a:cs typeface="ＭＳ Ｐゴシック"/>
              </a:rPr>
              <a:t>Smoking prevalence has fallen from 50% to 19% today in Canada….yet some “specific populations” have grossly disproportionate smoking prevalence…amongst which are </a:t>
            </a:r>
            <a:r>
              <a:rPr lang="en-US" dirty="0" err="1" smtClean="0">
                <a:latin typeface="Arial" charset="0"/>
                <a:ea typeface="ＭＳ Ｐゴシック"/>
                <a:cs typeface="ＭＳ Ｐゴシック"/>
              </a:rPr>
              <a:t>pts</a:t>
            </a:r>
            <a:r>
              <a:rPr lang="en-US" dirty="0" smtClean="0">
                <a:latin typeface="Arial" charset="0"/>
                <a:ea typeface="ＭＳ Ｐゴシック"/>
                <a:cs typeface="ＭＳ Ｐゴシック"/>
              </a:rPr>
              <a:t> with SUD</a:t>
            </a:r>
            <a:endParaRPr lang="en-US" sz="700" dirty="0" smtClean="0">
              <a:latin typeface="Arial" charset="0"/>
              <a:ea typeface="ＭＳ Ｐゴシック"/>
              <a:cs typeface="ＭＳ Ｐゴシック"/>
            </a:endParaRPr>
          </a:p>
          <a:p>
            <a:pPr eaLnBrk="1" hangingPunct="1"/>
            <a:r>
              <a:rPr lang="en-US" sz="700" dirty="0" smtClean="0">
                <a:latin typeface="Arial" charset="0"/>
                <a:ea typeface="ＭＳ Ｐゴシック"/>
                <a:cs typeface="ＭＳ Ｐゴシック"/>
              </a:rPr>
              <a:t>44% cigs to the MI  (population based survey </a:t>
            </a:r>
            <a:r>
              <a:rPr lang="en-US" sz="700" dirty="0" err="1" smtClean="0">
                <a:latin typeface="Arial" charset="0"/>
                <a:ea typeface="ＭＳ Ｐゴシック"/>
                <a:cs typeface="ＭＳ Ｐゴシック"/>
              </a:rPr>
              <a:t>Lasser</a:t>
            </a:r>
            <a:r>
              <a:rPr lang="en-US" sz="700" dirty="0" smtClean="0">
                <a:latin typeface="Arial" charset="0"/>
                <a:ea typeface="ＭＳ Ｐゴシック"/>
                <a:cs typeface="ＭＳ Ｐゴシック"/>
              </a:rPr>
              <a:t> et al) and smoking </a:t>
            </a:r>
            <a:r>
              <a:rPr lang="en-US" sz="700" dirty="0" err="1" smtClean="0">
                <a:latin typeface="Arial" charset="0"/>
                <a:ea typeface="ＭＳ Ｐゴシック"/>
                <a:cs typeface="ＭＳ Ｐゴシック"/>
              </a:rPr>
              <a:t>prev</a:t>
            </a:r>
            <a:r>
              <a:rPr lang="en-US" sz="700" dirty="0" smtClean="0">
                <a:latin typeface="Arial" charset="0"/>
                <a:ea typeface="ＭＳ Ｐゴシック"/>
                <a:cs typeface="ＭＳ Ｐゴシック"/>
              </a:rPr>
              <a:t> 67.9% amongst persons who abuse drugs </a:t>
            </a:r>
          </a:p>
          <a:p>
            <a:pPr eaLnBrk="1" hangingPunct="1"/>
            <a:r>
              <a:rPr lang="en-US" dirty="0" smtClean="0">
                <a:latin typeface="Arial" charset="0"/>
                <a:ea typeface="ＭＳ Ｐゴシック"/>
                <a:cs typeface="ＭＳ Ｐゴシック"/>
              </a:rPr>
              <a:t>Alcohol/ Drug Dependency- 70-90% </a:t>
            </a:r>
            <a:r>
              <a:rPr lang="en-US" sz="700" dirty="0" smtClean="0">
                <a:latin typeface="Arial" charset="0"/>
                <a:ea typeface="ＭＳ Ｐゴシック"/>
                <a:cs typeface="ＭＳ Ｐゴシック"/>
              </a:rPr>
              <a:t>(Glassman et al 1999)</a:t>
            </a:r>
          </a:p>
          <a:p>
            <a:pPr eaLnBrk="1" hangingPunct="1"/>
            <a:r>
              <a:rPr lang="en-US" sz="700" dirty="0" smtClean="0">
                <a:latin typeface="Arial" charset="0"/>
                <a:ea typeface="ＭＳ Ｐゴシック"/>
                <a:cs typeface="ＭＳ Ｐゴシック"/>
              </a:rPr>
              <a:t>“hardening” of the smoking population…</a:t>
            </a:r>
          </a:p>
          <a:p>
            <a:pPr eaLnBrk="1" hangingPunct="1"/>
            <a:r>
              <a:rPr lang="en-US" sz="700" dirty="0" smtClean="0">
                <a:latin typeface="Arial" charset="0"/>
                <a:ea typeface="ＭＳ Ｐゴシック"/>
                <a:cs typeface="ＭＳ Ｐゴシック"/>
              </a:rPr>
              <a:t>-these patients often die of tobacco attributable illness and yet substance abuse programs often ignore tobacco use, for example in a 2003 survey of addiction treatment programs in Canada only 10% reported offering any formal smoking cessation programming…(Currie et al 2003)</a:t>
            </a:r>
          </a:p>
          <a:p>
            <a:pPr eaLnBrk="1" hangingPunct="1"/>
            <a:endParaRPr lang="en-US" sz="700" dirty="0" smtClean="0">
              <a:latin typeface="Arial" charset="0"/>
              <a:ea typeface="ＭＳ Ｐゴシック"/>
              <a:cs typeface="ＭＳ Ｐゴシック"/>
            </a:endParaRPr>
          </a:p>
          <a:p>
            <a:pPr eaLnBrk="1" hangingPunct="1"/>
            <a:endParaRPr lang="en-US" sz="700" dirty="0" smtClean="0">
              <a:latin typeface="Arial" charset="0"/>
              <a:ea typeface="ＭＳ Ｐゴシック"/>
              <a:cs typeface="ＭＳ Ｐゴシック"/>
            </a:endParaRPr>
          </a:p>
          <a:p>
            <a:pPr eaLnBrk="1" hangingPunct="1"/>
            <a:r>
              <a:rPr lang="en-US" sz="700" dirty="0" smtClean="0">
                <a:latin typeface="Arial" charset="0"/>
                <a:ea typeface="ＭＳ Ｐゴシック"/>
                <a:cs typeface="ＭＳ Ｐゴシック"/>
              </a:rPr>
              <a:t>BUT…..WHY?.....</a:t>
            </a:r>
            <a:endParaRPr lang="en-US" sz="1400" dirty="0" smtClean="0">
              <a:latin typeface="Arial" charset="0"/>
              <a:ea typeface="ＭＳ Ｐゴシック"/>
              <a:cs typeface="ＭＳ Ｐゴシック"/>
            </a:endParaRPr>
          </a:p>
          <a:p>
            <a:pPr eaLnBrk="1" hangingPunct="1"/>
            <a:endParaRPr lang="en-CA" dirty="0"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t>
            </a:r>
            <a:r>
              <a:rPr lang="en-US" dirty="0" smtClean="0"/>
              <a:t>nationally representative surveys of noninstitutionalized US residents to compare trends in smoking rates between adults with and without mental illness and across multiple disorders (2004-2011 Medical Expenditure Panel Survey [MEPS]) </a:t>
            </a:r>
            <a:endParaRPr lang="en-US" dirty="0"/>
          </a:p>
        </p:txBody>
      </p:sp>
      <p:sp>
        <p:nvSpPr>
          <p:cNvPr id="4" name="Slide Number Placeholder 3"/>
          <p:cNvSpPr>
            <a:spLocks noGrp="1"/>
          </p:cNvSpPr>
          <p:nvPr>
            <p:ph type="sldNum" sz="quarter" idx="10"/>
          </p:nvPr>
        </p:nvSpPr>
        <p:spPr/>
        <p:txBody>
          <a:bodyPr/>
          <a:lstStyle/>
          <a:p>
            <a:pPr>
              <a:defRPr/>
            </a:pPr>
            <a:fld id="{FC5D738F-25B5-4806-9280-E716F1718D08}" type="slidenum">
              <a:rPr lang="en-US" smtClean="0"/>
              <a:pPr>
                <a:defRPr/>
              </a:pPr>
              <a:t>4</a:t>
            </a:fld>
            <a:endParaRPr lang="en-US"/>
          </a:p>
        </p:txBody>
      </p:sp>
    </p:spTree>
    <p:extLst>
      <p:ext uri="{BB962C8B-B14F-4D97-AF65-F5344CB8AC3E}">
        <p14:creationId xmlns:p14="http://schemas.microsoft.com/office/powerpoint/2010/main" val="185244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WHAT TIME PERIOD IS THIS?</a:t>
            </a:r>
          </a:p>
        </p:txBody>
      </p:sp>
      <p:sp>
        <p:nvSpPr>
          <p:cNvPr id="9421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5FCE6335-969F-4C42-8B25-234A4E9C2AB6}" type="slidenum">
              <a:rPr lang="en-US" sz="1200">
                <a:cs typeface="ＭＳ Ｐゴシック"/>
              </a:rPr>
              <a:pPr algn="r"/>
              <a:t>9</a:t>
            </a:fld>
            <a:endParaRPr lang="en-US" sz="1200">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562A3F55-EF27-4173-AF02-0375110585B0}"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pic>
        <p:nvPicPr>
          <p:cNvPr id="10" name="Picture 9"/>
          <p:cNvPicPr>
            <a:picLocks noChangeAspect="1" noChangeArrowheads="1"/>
          </p:cNvPicPr>
          <p:nvPr userDrawn="1"/>
        </p:nvPicPr>
        <p:blipFill>
          <a:blip r:embed="rId2"/>
          <a:srcRect/>
          <a:stretch>
            <a:fillRect/>
          </a:stretch>
        </p:blipFill>
        <p:spPr bwMode="auto">
          <a:xfrm>
            <a:off x="0" y="0"/>
            <a:ext cx="9145588" cy="1309688"/>
          </a:xfrm>
          <a:prstGeom prst="rect">
            <a:avLst/>
          </a:prstGeom>
          <a:noFill/>
          <a:ln w="9525">
            <a:noFill/>
            <a:miter lim="800000"/>
            <a:headEnd/>
            <a:tailEnd/>
          </a:ln>
        </p:spPr>
      </p:pic>
      <p:pic>
        <p:nvPicPr>
          <p:cNvPr id="11" name="Picture 10" descr="back"/>
          <p:cNvPicPr>
            <a:picLocks noChangeAspect="1" noChangeArrowheads="1"/>
          </p:cNvPicPr>
          <p:nvPr userDrawn="1"/>
        </p:nvPicPr>
        <p:blipFill>
          <a:blip r:embed="rId3"/>
          <a:srcRect l="40" r="40"/>
          <a:stretch>
            <a:fillRect/>
          </a:stretch>
        </p:blipFill>
        <p:spPr bwMode="auto">
          <a:xfrm>
            <a:off x="0" y="5991225"/>
            <a:ext cx="9144000" cy="8667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E5CA21-A8BA-42CF-B85A-6712D23F59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E010F3-B03D-421F-B10A-16055641263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BBCB3-6F5D-46A0-8262-00BBFF35069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D309B1-D9B3-43DB-8886-095AB86C5EB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280523-F251-4586-BBD0-2B88660A6630}"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EB0DF12-3A89-4668-8309-AE928D193A15}"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ABF726C-AA53-462C-9A5A-AC2716D75BB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93AA8C9-0319-46FD-A61D-0C298F4FF02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A69B53-5FB5-486A-9474-B533448A57C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545E1F-CAA1-44F9-B44C-FE434BD3CA6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solidFill>
                <a:srgbClr val="04617B">
                  <a:shade val="90000"/>
                </a:srgbClr>
              </a:solidFill>
              <a:latin typeface="Verdana" pitchFamily="34" charset="0"/>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solidFill>
                <a:srgbClr val="04617B">
                  <a:shade val="90000"/>
                </a:srgbClr>
              </a:solidFill>
              <a:latin typeface="Verdana" pitchFamily="34" charset="0"/>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06DE9CF9-4A47-4A14-81A1-CD4C21930A94}" type="slidenum">
              <a:rPr lang="en-US" smtClean="0">
                <a:solidFill>
                  <a:srgbClr val="04617B">
                    <a:shade val="90000"/>
                  </a:srgbClr>
                </a:solidFill>
                <a:latin typeface="Verdana" pitchFamily="34" charset="0"/>
                <a:ea typeface="+mn-ea"/>
                <a:cs typeface="+mn-cs"/>
              </a:rPr>
              <a:pPr>
                <a:defRPr/>
              </a:pPr>
              <a:t>‹#›</a:t>
            </a:fld>
            <a:endParaRPr lang="en-US">
              <a:solidFill>
                <a:srgbClr val="04617B">
                  <a:shade val="90000"/>
                </a:srgbClr>
              </a:solidFill>
              <a:latin typeface="Verdana" pitchFamily="34" charset="0"/>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8.emf"/><Relationship Id="rId6" Type="http://schemas.openxmlformats.org/officeDocument/2006/relationships/oleObject" Target="../embeddings/oleObject2.bin"/><Relationship Id="rId7" Type="http://schemas.openxmlformats.org/officeDocument/2006/relationships/oleObject" Target="../embeddings/Microsoft_Excel_97_-_2004_Worksheet2.xls"/><Relationship Id="rId8" Type="http://schemas.openxmlformats.org/officeDocument/2006/relationships/image" Target="../media/image19.emf"/><Relationship Id="rId9" Type="http://schemas.openxmlformats.org/officeDocument/2006/relationships/oleObject" Target="../embeddings/oleObject3.bin"/><Relationship Id="rId10" Type="http://schemas.openxmlformats.org/officeDocument/2006/relationships/oleObject" Target="../embeddings/Microsoft_Excel_97_-_2004_Worksheet3.xls"/><Relationship Id="rId11"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4.xls"/><Relationship Id="rId5"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Excel_97_-_2004_Worksheet6.xls"/><Relationship Id="rId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gasp.org.uk/images/z1pico+.lrg.jpg" TargetMode="Externa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0350" y="914400"/>
            <a:ext cx="8636000" cy="1981200"/>
          </a:xfrm>
        </p:spPr>
        <p:txBody>
          <a:bodyPr>
            <a:noAutofit/>
          </a:bodyPr>
          <a:lstStyle/>
          <a:p>
            <a:r>
              <a:rPr lang="en-US" sz="3300" b="1" dirty="0">
                <a:effectLst/>
                <a:latin typeface="Cambria" panose="02040503050406030204" pitchFamily="18" charset="0"/>
              </a:rPr>
              <a:t>Smoking cessation outcomes of an intensive tobacco treatment program within mental health and addictions services</a:t>
            </a:r>
            <a:endParaRPr lang="en-US" sz="3300" b="1" dirty="0" smtClean="0">
              <a:solidFill>
                <a:schemeClr val="tx2">
                  <a:lumMod val="50000"/>
                </a:schemeClr>
              </a:solidFill>
              <a:effectLst/>
              <a:latin typeface="Cambria" pitchFamily="18" charset="0"/>
              <a:ea typeface="ＭＳ Ｐゴシック" pitchFamily="34" charset="-128"/>
            </a:endParaRPr>
          </a:p>
        </p:txBody>
      </p:sp>
      <p:pic>
        <p:nvPicPr>
          <p:cNvPr id="3075" name="Picture 7"/>
          <p:cNvPicPr>
            <a:picLocks noChangeAspect="1" noChangeArrowheads="1"/>
          </p:cNvPicPr>
          <p:nvPr/>
        </p:nvPicPr>
        <p:blipFill>
          <a:blip r:embed="rId3"/>
          <a:srcRect/>
          <a:stretch>
            <a:fillRect/>
          </a:stretch>
        </p:blipFill>
        <p:spPr bwMode="auto">
          <a:xfrm>
            <a:off x="279400" y="3200400"/>
            <a:ext cx="1854200" cy="2669628"/>
          </a:xfrm>
          <a:prstGeom prst="rect">
            <a:avLst/>
          </a:prstGeom>
          <a:noFill/>
          <a:ln w="9525">
            <a:noFill/>
            <a:miter lim="800000"/>
            <a:headEnd/>
            <a:tailEnd/>
          </a:ln>
        </p:spPr>
      </p:pic>
      <p:sp>
        <p:nvSpPr>
          <p:cNvPr id="3076" name="TextBox 3"/>
          <p:cNvSpPr txBox="1">
            <a:spLocks noChangeArrowheads="1"/>
          </p:cNvSpPr>
          <p:nvPr/>
        </p:nvSpPr>
        <p:spPr bwMode="auto">
          <a:xfrm>
            <a:off x="2438400" y="3530600"/>
            <a:ext cx="6083300" cy="2708434"/>
          </a:xfrm>
          <a:prstGeom prst="rect">
            <a:avLst/>
          </a:prstGeom>
          <a:noFill/>
          <a:ln w="9525">
            <a:noFill/>
            <a:miter lim="800000"/>
            <a:headEnd/>
            <a:tailEnd/>
          </a:ln>
        </p:spPr>
        <p:txBody>
          <a:bodyPr wrap="square">
            <a:spAutoFit/>
          </a:bodyPr>
          <a:lstStyle/>
          <a:p>
            <a:endParaRPr lang="en-US" sz="1000" dirty="0"/>
          </a:p>
          <a:p>
            <a:pPr lvl="0"/>
            <a:r>
              <a:rPr lang="en-US" sz="2000" dirty="0">
                <a:solidFill>
                  <a:prstClr val="black"/>
                </a:solidFill>
                <a:latin typeface="+mn-lt"/>
              </a:rPr>
              <a:t>Chizimuzo Okoli</a:t>
            </a:r>
            <a:r>
              <a:rPr lang="en-US" sz="2400" dirty="0">
                <a:solidFill>
                  <a:prstClr val="black"/>
                </a:solidFill>
                <a:latin typeface="+mn-lt"/>
              </a:rPr>
              <a:t>, </a:t>
            </a:r>
            <a:r>
              <a:rPr lang="en-US" sz="1600" dirty="0">
                <a:solidFill>
                  <a:prstClr val="black"/>
                </a:solidFill>
                <a:latin typeface="+mn-lt"/>
              </a:rPr>
              <a:t>PhD, MPH, RN</a:t>
            </a:r>
          </a:p>
          <a:p>
            <a:pPr lvl="0"/>
            <a:r>
              <a:rPr lang="en-US" sz="1200" dirty="0">
                <a:solidFill>
                  <a:prstClr val="black"/>
                </a:solidFill>
                <a:latin typeface="+mn-lt"/>
              </a:rPr>
              <a:t>Director, Tobacco Treatment and Prevention Division, Kentucky Tobacco Policy Research Program</a:t>
            </a:r>
          </a:p>
          <a:p>
            <a:pPr lvl="0"/>
            <a:r>
              <a:rPr lang="en-US" sz="1200" dirty="0">
                <a:solidFill>
                  <a:prstClr val="black"/>
                </a:solidFill>
                <a:latin typeface="+mn-lt"/>
              </a:rPr>
              <a:t>Assistant Professor, College of Nursing, University of Kentucky</a:t>
            </a:r>
          </a:p>
          <a:p>
            <a:endParaRPr lang="en-US" sz="2000" dirty="0">
              <a:latin typeface="+mn-lt"/>
            </a:endParaRPr>
          </a:p>
          <a:p>
            <a:r>
              <a:rPr lang="en-US" sz="2000" dirty="0" smtClean="0">
                <a:latin typeface="+mn-lt"/>
              </a:rPr>
              <a:t>Milan </a:t>
            </a:r>
            <a:r>
              <a:rPr lang="en-US" sz="2000" dirty="0" err="1" smtClean="0">
                <a:latin typeface="+mn-lt"/>
              </a:rPr>
              <a:t>Khara</a:t>
            </a:r>
            <a:r>
              <a:rPr lang="en-US" sz="2000" dirty="0" smtClean="0">
                <a:latin typeface="+mn-lt"/>
              </a:rPr>
              <a:t>, </a:t>
            </a:r>
            <a:r>
              <a:rPr lang="en-US" sz="2000" dirty="0" err="1" smtClean="0">
                <a:latin typeface="+mn-lt"/>
              </a:rPr>
              <a:t>MBChB</a:t>
            </a:r>
            <a:r>
              <a:rPr lang="en-US" sz="2000" dirty="0" smtClean="0">
                <a:latin typeface="+mn-lt"/>
              </a:rPr>
              <a:t>, CCFP, cert. ASAM</a:t>
            </a:r>
          </a:p>
          <a:p>
            <a:r>
              <a:rPr lang="en-US" sz="1200" dirty="0" smtClean="0">
                <a:latin typeface="+mn-lt"/>
              </a:rPr>
              <a:t>Clinical </a:t>
            </a:r>
            <a:r>
              <a:rPr lang="en-US" sz="1200" dirty="0">
                <a:latin typeface="+mn-lt"/>
              </a:rPr>
              <a:t>Director, </a:t>
            </a:r>
            <a:r>
              <a:rPr lang="en-US" sz="1200" dirty="0" smtClean="0">
                <a:latin typeface="+mn-lt"/>
              </a:rPr>
              <a:t>Smoking Cessation Clinic,</a:t>
            </a:r>
            <a:endParaRPr lang="en-US" sz="1200" dirty="0">
              <a:latin typeface="+mn-lt"/>
            </a:endParaRPr>
          </a:p>
          <a:p>
            <a:r>
              <a:rPr lang="en-US" sz="1200" dirty="0">
                <a:latin typeface="+mn-lt"/>
              </a:rPr>
              <a:t>Vancouver </a:t>
            </a:r>
            <a:r>
              <a:rPr lang="en-US" sz="1200" dirty="0" smtClean="0">
                <a:latin typeface="+mn-lt"/>
              </a:rPr>
              <a:t>General Hospital, </a:t>
            </a:r>
            <a:endParaRPr lang="en-US" sz="1200" dirty="0">
              <a:latin typeface="+mn-lt"/>
            </a:endParaRPr>
          </a:p>
          <a:p>
            <a:r>
              <a:rPr lang="en-US" sz="1200" dirty="0">
                <a:latin typeface="+mn-lt"/>
              </a:rPr>
              <a:t>Clinical Assistant Professor, Faculty of Medicine, University of British Columbia</a:t>
            </a:r>
          </a:p>
          <a:p>
            <a:endParaRPr lang="en-CA" sz="1200" dirty="0" smtClean="0"/>
          </a:p>
          <a:p>
            <a:r>
              <a:rPr lang="en-US" sz="1200" dirty="0" smtClean="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8502" y="-152400"/>
            <a:ext cx="8763000" cy="1143000"/>
          </a:xfrm>
        </p:spPr>
        <p:txBody>
          <a:bodyPr/>
          <a:lstStyle/>
          <a:p>
            <a:pPr algn="l">
              <a:lnSpc>
                <a:spcPct val="100000"/>
              </a:lnSpc>
              <a:defRPr/>
            </a:pPr>
            <a:r>
              <a:rPr lang="en-CA" sz="2500" b="1" dirty="0" smtClean="0">
                <a:effectLst/>
                <a:latin typeface="Cambria" pitchFamily="18" charset="0"/>
                <a:ea typeface="ＭＳ Ｐゴシック" charset="-128"/>
              </a:rPr>
              <a:t>History of a substance use and/or psychiatric disorder</a:t>
            </a:r>
            <a:br>
              <a:rPr lang="en-CA" sz="2500" b="1" dirty="0" smtClean="0">
                <a:effectLst/>
                <a:latin typeface="Cambria" pitchFamily="18" charset="0"/>
                <a:ea typeface="ＭＳ Ｐゴシック" charset="-128"/>
              </a:rPr>
            </a:br>
            <a:r>
              <a:rPr lang="en-CA" sz="2500" b="1" dirty="0" smtClean="0">
                <a:effectLst/>
                <a:latin typeface="Cambria" pitchFamily="18" charset="0"/>
                <a:ea typeface="ＭＳ Ｐゴシック" charset="-128"/>
              </a:rPr>
              <a:t> (N = 1075, 58.6% Male)</a:t>
            </a:r>
            <a:endParaRPr lang="en-US" sz="2500" b="1" dirty="0" smtClean="0">
              <a:effectLst/>
              <a:latin typeface="Cambria" pitchFamily="18" charset="0"/>
              <a:ea typeface="ＭＳ Ｐゴシック" charset="-128"/>
            </a:endParaRPr>
          </a:p>
        </p:txBody>
      </p:sp>
      <p:graphicFrame>
        <p:nvGraphicFramePr>
          <p:cNvPr id="88066" name="Content Placeholder 6"/>
          <p:cNvGraphicFramePr>
            <a:graphicFrameLocks noGrp="1"/>
          </p:cNvGraphicFramePr>
          <p:nvPr>
            <p:ph sz="quarter" idx="13"/>
            <p:extLst>
              <p:ext uri="{D42A27DB-BD31-4B8C-83A1-F6EECF244321}">
                <p14:modId xmlns:p14="http://schemas.microsoft.com/office/powerpoint/2010/main" val="456215982"/>
              </p:ext>
            </p:extLst>
          </p:nvPr>
        </p:nvGraphicFramePr>
        <p:xfrm>
          <a:off x="0" y="1122363"/>
          <a:ext cx="9144000" cy="5297487"/>
        </p:xfrm>
        <a:graphic>
          <a:graphicData uri="http://schemas.openxmlformats.org/presentationml/2006/ole">
            <mc:AlternateContent xmlns:mc="http://schemas.openxmlformats.org/markup-compatibility/2006">
              <mc:Choice xmlns:v="urn:schemas-microsoft-com:vml" Requires="v">
                <p:oleObj spid="_x0000_s1507" name="Worksheet" r:id="rId4" imgW="7200833" imgH="4172085" progId="Excel.Sheet.8">
                  <p:embed/>
                </p:oleObj>
              </mc:Choice>
              <mc:Fallback>
                <p:oleObj name="Worksheet" r:id="rId4" imgW="7200833" imgH="4172085" progId="Excel.Sheet.8">
                  <p:embed/>
                  <p:pic>
                    <p:nvPicPr>
                      <p:cNvPr id="0" name="Content Placeholder 6"/>
                      <p:cNvPicPr>
                        <a:picLocks noGrp="1" noChangeArrowheads="1"/>
                      </p:cNvPicPr>
                      <p:nvPr/>
                    </p:nvPicPr>
                    <p:blipFill>
                      <a:blip r:embed="rId5"/>
                      <a:srcRect/>
                      <a:stretch>
                        <a:fillRect/>
                      </a:stretch>
                    </p:blipFill>
                    <p:spPr bwMode="auto">
                      <a:xfrm>
                        <a:off x="0" y="1122363"/>
                        <a:ext cx="9144000" cy="5297487"/>
                      </a:xfrm>
                      <a:prstGeom prst="rect">
                        <a:avLst/>
                      </a:prstGeom>
                      <a:noFill/>
                    </p:spPr>
                  </p:pic>
                </p:oleObj>
              </mc:Fallback>
            </mc:AlternateContent>
          </a:graphicData>
        </a:graphic>
      </p:graphicFrame>
      <p:sp>
        <p:nvSpPr>
          <p:cNvPr id="14" name="Oval 13"/>
          <p:cNvSpPr/>
          <p:nvPr/>
        </p:nvSpPr>
        <p:spPr>
          <a:xfrm>
            <a:off x="4080437" y="4013283"/>
            <a:ext cx="112340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53989" y="3788944"/>
            <a:ext cx="112340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5010" y="1724959"/>
            <a:ext cx="400110" cy="1295400"/>
          </a:xfrm>
          <a:prstGeom prst="rect">
            <a:avLst/>
          </a:prstGeom>
          <a:noFill/>
        </p:spPr>
        <p:txBody>
          <a:bodyPr vert="vert270">
            <a:spAutoFit/>
          </a:bodyPr>
          <a:lstStyle/>
          <a:p>
            <a:pPr>
              <a:defRPr/>
            </a:pPr>
            <a:r>
              <a:rPr lang="en-CA" sz="1400" dirty="0">
                <a:ea typeface="ＭＳ Ｐゴシック" pitchFamily="-112" charset="-128"/>
                <a:cs typeface="+mn-cs"/>
              </a:rPr>
              <a:t>Percent %</a:t>
            </a:r>
          </a:p>
        </p:txBody>
      </p:sp>
      <p:graphicFrame>
        <p:nvGraphicFramePr>
          <p:cNvPr id="2" name="Object 1"/>
          <p:cNvGraphicFramePr>
            <a:graphicFrameLocks noGrp="1"/>
          </p:cNvGraphicFramePr>
          <p:nvPr>
            <p:extLst>
              <p:ext uri="{D42A27DB-BD31-4B8C-83A1-F6EECF244321}">
                <p14:modId xmlns:p14="http://schemas.microsoft.com/office/powerpoint/2010/main" val="2586789767"/>
              </p:ext>
            </p:extLst>
          </p:nvPr>
        </p:nvGraphicFramePr>
        <p:xfrm>
          <a:off x="29277" y="1143000"/>
          <a:ext cx="9061450" cy="5451894"/>
        </p:xfrm>
        <a:graphic>
          <a:graphicData uri="http://schemas.openxmlformats.org/presentationml/2006/ole">
            <mc:AlternateContent xmlns:mc="http://schemas.openxmlformats.org/markup-compatibility/2006">
              <mc:Choice xmlns:v="urn:schemas-microsoft-com:vml" Requires="v">
                <p:oleObj spid="_x0000_s1508" name="Worksheet" r:id="rId7" imgW="7486751" imgH="4267200" progId="Excel.Sheet.8">
                  <p:embed/>
                </p:oleObj>
              </mc:Choice>
              <mc:Fallback>
                <p:oleObj name="Worksheet" r:id="rId7" imgW="7486751" imgH="4267200" progId="Excel.Sheet.8">
                  <p:embed/>
                  <p:pic>
                    <p:nvPicPr>
                      <p:cNvPr id="0" name="Content Placeholder 6"/>
                      <p:cNvPicPr>
                        <a:picLocks noGrp="1" noChangeArrowheads="1"/>
                      </p:cNvPicPr>
                      <p:nvPr/>
                    </p:nvPicPr>
                    <p:blipFill>
                      <a:blip r:embed="rId8"/>
                      <a:srcRect/>
                      <a:stretch>
                        <a:fillRect/>
                      </a:stretch>
                    </p:blipFill>
                    <p:spPr bwMode="auto">
                      <a:xfrm>
                        <a:off x="29277" y="1143000"/>
                        <a:ext cx="9061450" cy="5451894"/>
                      </a:xfrm>
                      <a:prstGeom prst="rect">
                        <a:avLst/>
                      </a:prstGeom>
                      <a:noFill/>
                      <a:ln>
                        <a:noFill/>
                      </a:ln>
                      <a:extLst/>
                    </p:spPr>
                  </p:pic>
                </p:oleObj>
              </mc:Fallback>
            </mc:AlternateContent>
          </a:graphicData>
        </a:graphic>
      </p:graphicFrame>
      <p:grpSp>
        <p:nvGrpSpPr>
          <p:cNvPr id="4" name="Group 3"/>
          <p:cNvGrpSpPr/>
          <p:nvPr/>
        </p:nvGrpSpPr>
        <p:grpSpPr>
          <a:xfrm>
            <a:off x="3207148" y="2238684"/>
            <a:ext cx="2185780" cy="3019115"/>
            <a:chOff x="5891691" y="1557921"/>
            <a:chExt cx="1448907" cy="1979198"/>
          </a:xfrm>
        </p:grpSpPr>
        <p:sp>
          <p:nvSpPr>
            <p:cNvPr id="3" name="TextBox 2"/>
            <p:cNvSpPr txBox="1"/>
            <p:nvPr/>
          </p:nvSpPr>
          <p:spPr>
            <a:xfrm>
              <a:off x="6578598" y="3198565"/>
              <a:ext cx="762000" cy="338554"/>
            </a:xfrm>
            <a:prstGeom prst="rect">
              <a:avLst/>
            </a:prstGeom>
            <a:noFill/>
          </p:spPr>
          <p:txBody>
            <a:bodyPr wrap="square" rtlCol="0">
              <a:spAutoFit/>
            </a:bodyPr>
            <a:lstStyle/>
            <a:p>
              <a:r>
                <a:rPr lang="en-US" sz="1600" b="1" dirty="0" smtClean="0">
                  <a:solidFill>
                    <a:schemeClr val="bg1"/>
                  </a:solidFill>
                </a:rPr>
                <a:t>Mood</a:t>
              </a:r>
              <a:endParaRPr lang="en-US" sz="1600" b="1" dirty="0">
                <a:solidFill>
                  <a:schemeClr val="bg1"/>
                </a:solidFill>
              </a:endParaRPr>
            </a:p>
          </p:txBody>
        </p:sp>
        <p:sp>
          <p:nvSpPr>
            <p:cNvPr id="10" name="TextBox 9"/>
            <p:cNvSpPr txBox="1"/>
            <p:nvPr/>
          </p:nvSpPr>
          <p:spPr>
            <a:xfrm>
              <a:off x="6842916" y="1960651"/>
              <a:ext cx="497681" cy="221941"/>
            </a:xfrm>
            <a:prstGeom prst="rect">
              <a:avLst/>
            </a:prstGeom>
            <a:noFill/>
          </p:spPr>
          <p:txBody>
            <a:bodyPr wrap="square" rtlCol="0">
              <a:spAutoFit/>
            </a:bodyPr>
            <a:lstStyle/>
            <a:p>
              <a:r>
                <a:rPr lang="en-US" sz="1600" b="1" dirty="0" smtClean="0">
                  <a:solidFill>
                    <a:schemeClr val="bg1"/>
                  </a:solidFill>
                </a:rPr>
                <a:t>None</a:t>
              </a:r>
              <a:endParaRPr lang="en-US" sz="1600" b="1" dirty="0">
                <a:solidFill>
                  <a:schemeClr val="bg1"/>
                </a:solidFill>
              </a:endParaRPr>
            </a:p>
          </p:txBody>
        </p:sp>
        <p:sp>
          <p:nvSpPr>
            <p:cNvPr id="12" name="TextBox 11"/>
            <p:cNvSpPr txBox="1"/>
            <p:nvPr/>
          </p:nvSpPr>
          <p:spPr>
            <a:xfrm>
              <a:off x="5891691" y="1959382"/>
              <a:ext cx="686907" cy="221941"/>
            </a:xfrm>
            <a:prstGeom prst="rect">
              <a:avLst/>
            </a:prstGeom>
            <a:noFill/>
          </p:spPr>
          <p:txBody>
            <a:bodyPr wrap="square" rtlCol="0">
              <a:spAutoFit/>
            </a:bodyPr>
            <a:lstStyle/>
            <a:p>
              <a:r>
                <a:rPr lang="en-US" sz="1600" b="1" dirty="0" smtClean="0">
                  <a:solidFill>
                    <a:schemeClr val="bg1"/>
                  </a:solidFill>
                </a:rPr>
                <a:t>Anxiety</a:t>
              </a:r>
              <a:endParaRPr lang="en-US" sz="1600" b="1" dirty="0">
                <a:solidFill>
                  <a:schemeClr val="bg1"/>
                </a:solidFill>
              </a:endParaRPr>
            </a:p>
          </p:txBody>
        </p:sp>
        <p:sp>
          <p:nvSpPr>
            <p:cNvPr id="13" name="TextBox 12"/>
            <p:cNvSpPr txBox="1"/>
            <p:nvPr/>
          </p:nvSpPr>
          <p:spPr>
            <a:xfrm>
              <a:off x="6345045" y="1557921"/>
              <a:ext cx="886848" cy="221941"/>
            </a:xfrm>
            <a:prstGeom prst="rect">
              <a:avLst/>
            </a:prstGeom>
            <a:noFill/>
          </p:spPr>
          <p:txBody>
            <a:bodyPr wrap="square" rtlCol="0">
              <a:spAutoFit/>
            </a:bodyPr>
            <a:lstStyle/>
            <a:p>
              <a:r>
                <a:rPr lang="en-US" sz="1600" b="1" dirty="0" smtClean="0"/>
                <a:t>Psychotic</a:t>
              </a:r>
              <a:endParaRPr lang="en-US" sz="1600" b="1" dirty="0"/>
            </a:p>
          </p:txBody>
        </p:sp>
      </p:grpSp>
      <p:graphicFrame>
        <p:nvGraphicFramePr>
          <p:cNvPr id="5" name="Object 4"/>
          <p:cNvGraphicFramePr>
            <a:graphicFrameLocks noGrp="1"/>
          </p:cNvGraphicFramePr>
          <p:nvPr>
            <p:extLst>
              <p:ext uri="{D42A27DB-BD31-4B8C-83A1-F6EECF244321}">
                <p14:modId xmlns:p14="http://schemas.microsoft.com/office/powerpoint/2010/main" val="4093348522"/>
              </p:ext>
            </p:extLst>
          </p:nvPr>
        </p:nvGraphicFramePr>
        <p:xfrm>
          <a:off x="58645" y="1083844"/>
          <a:ext cx="9002713" cy="5867399"/>
        </p:xfrm>
        <a:graphic>
          <a:graphicData uri="http://schemas.openxmlformats.org/presentationml/2006/ole">
            <mc:AlternateContent xmlns:mc="http://schemas.openxmlformats.org/markup-compatibility/2006">
              <mc:Choice xmlns:v="urn:schemas-microsoft-com:vml" Requires="v">
                <p:oleObj spid="_x0000_s1509" name="Worksheet" r:id="rId10" imgW="8258192" imgH="4714943" progId="Excel.Sheet.8">
                  <p:embed/>
                </p:oleObj>
              </mc:Choice>
              <mc:Fallback>
                <p:oleObj name="Worksheet" r:id="rId10" imgW="8258192" imgH="4714943" progId="Excel.Sheet.8">
                  <p:embed/>
                  <p:pic>
                    <p:nvPicPr>
                      <p:cNvPr id="0" name="Content Placeholder 6"/>
                      <p:cNvPicPr>
                        <a:picLocks noGrp="1" noChangeArrowheads="1"/>
                      </p:cNvPicPr>
                      <p:nvPr/>
                    </p:nvPicPr>
                    <p:blipFill>
                      <a:blip r:embed="rId11"/>
                      <a:srcRect/>
                      <a:stretch>
                        <a:fillRect/>
                      </a:stretch>
                    </p:blipFill>
                    <p:spPr bwMode="auto">
                      <a:xfrm>
                        <a:off x="58645" y="1083844"/>
                        <a:ext cx="9002713" cy="5867399"/>
                      </a:xfrm>
                      <a:prstGeom prst="rect">
                        <a:avLst/>
                      </a:prstGeom>
                      <a:noFill/>
                      <a:ln>
                        <a:noFill/>
                      </a:ln>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9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3"/>
          <p:cNvSpPr>
            <a:spLocks noGrp="1"/>
          </p:cNvSpPr>
          <p:nvPr>
            <p:ph type="title"/>
          </p:nvPr>
        </p:nvSpPr>
        <p:spPr>
          <a:xfrm>
            <a:off x="228600" y="152400"/>
            <a:ext cx="7543800" cy="609600"/>
          </a:xfrm>
        </p:spPr>
        <p:txBody>
          <a:bodyPr/>
          <a:lstStyle/>
          <a:p>
            <a:pPr algn="l"/>
            <a:r>
              <a:rPr lang="en-CA" sz="2500" b="1" dirty="0" smtClean="0">
                <a:effectLst/>
                <a:latin typeface="Cambria" pitchFamily="18" charset="0"/>
                <a:ea typeface="ＭＳ Ｐゴシック"/>
                <a:cs typeface="ＭＳ Ｐゴシック"/>
              </a:rPr>
              <a:t>Sample characteristics (N = 1075, 57% male)</a:t>
            </a:r>
          </a:p>
        </p:txBody>
      </p:sp>
      <p:graphicFrame>
        <p:nvGraphicFramePr>
          <p:cNvPr id="5" name="Group 90"/>
          <p:cNvGraphicFramePr>
            <a:graphicFrameLocks noGrp="1"/>
          </p:cNvGraphicFramePr>
          <p:nvPr>
            <p:extLst>
              <p:ext uri="{D42A27DB-BD31-4B8C-83A1-F6EECF244321}">
                <p14:modId xmlns:p14="http://schemas.microsoft.com/office/powerpoint/2010/main" val="890585256"/>
              </p:ext>
            </p:extLst>
          </p:nvPr>
        </p:nvGraphicFramePr>
        <p:xfrm>
          <a:off x="304801" y="838198"/>
          <a:ext cx="7924799" cy="5638799"/>
        </p:xfrm>
        <a:graphic>
          <a:graphicData uri="http://schemas.openxmlformats.org/drawingml/2006/table">
            <a:tbl>
              <a:tblPr>
                <a:solidFill>
                  <a:schemeClr val="tx2">
                    <a:lumMod val="60000"/>
                    <a:lumOff val="40000"/>
                  </a:schemeClr>
                </a:solidFill>
              </a:tblPr>
              <a:tblGrid>
                <a:gridCol w="5638799"/>
                <a:gridCol w="838200"/>
                <a:gridCol w="1447800"/>
              </a:tblGrid>
              <a:tr h="46207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rgbClr val="FFFFFF"/>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E8BC2">
                            <a:shade val="30000"/>
                            <a:satMod val="115000"/>
                            <a:alpha val="0"/>
                          </a:srgbClr>
                        </a:gs>
                        <a:gs pos="50000">
                          <a:srgbClr val="0E8BC2">
                            <a:shade val="67500"/>
                            <a:satMod val="115000"/>
                          </a:srgbClr>
                        </a:gs>
                        <a:gs pos="100000">
                          <a:srgbClr val="0E8BC2">
                            <a:shade val="100000"/>
                            <a:satMod val="115000"/>
                          </a:srgbClr>
                        </a:gs>
                      </a:gsLst>
                      <a:lin ang="54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mn-lt"/>
                          <a:ea typeface="ＭＳ Ｐゴシック" charset="-128"/>
                        </a:rPr>
                        <a:t>Mean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E8BC2">
                            <a:shade val="30000"/>
                            <a:satMod val="115000"/>
                            <a:alpha val="0"/>
                          </a:srgbClr>
                        </a:gs>
                        <a:gs pos="50000">
                          <a:srgbClr val="0E8BC2">
                            <a:shade val="67500"/>
                            <a:satMod val="115000"/>
                          </a:srgbClr>
                        </a:gs>
                        <a:gs pos="100000">
                          <a:srgbClr val="0E8BC2">
                            <a:shade val="100000"/>
                            <a:satMod val="115000"/>
                          </a:srgbClr>
                        </a:gs>
                      </a:gsLst>
                      <a:lin ang="54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mn-lt"/>
                          <a:ea typeface="ＭＳ Ｐゴシック" charset="-128"/>
                        </a:rPr>
                        <a:t>Stand. Dev</a:t>
                      </a:r>
                      <a:r>
                        <a:rPr kumimoji="0" lang="en-CA" sz="1800" b="1" i="0" u="none" strike="noStrike" cap="none" normalizeH="0" baseline="0" dirty="0" smtClean="0">
                          <a:ln>
                            <a:noFill/>
                          </a:ln>
                          <a:solidFill>
                            <a:srgbClr val="C00000"/>
                          </a:solidFill>
                          <a:effectLst/>
                          <a:latin typeface="+mn-lt"/>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E8BC2">
                            <a:shade val="30000"/>
                            <a:satMod val="115000"/>
                            <a:alpha val="0"/>
                          </a:srgbClr>
                        </a:gs>
                        <a:gs pos="50000">
                          <a:srgbClr val="0E8BC2">
                            <a:shade val="67500"/>
                            <a:satMod val="115000"/>
                          </a:srgbClr>
                        </a:gs>
                        <a:gs pos="100000">
                          <a:srgbClr val="0E8BC2">
                            <a:shade val="100000"/>
                            <a:satMod val="115000"/>
                          </a:srgbClr>
                        </a:gs>
                      </a:gsLst>
                      <a:lin ang="5400000" scaled="1"/>
                      <a:tileRect/>
                    </a:gradFill>
                  </a:tcPr>
                </a:tc>
              </a:tr>
              <a:tr h="742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Age of participant </a:t>
                      </a:r>
                      <a:r>
                        <a:rPr kumimoji="0" lang="en-US" sz="1600" b="1" i="0" u="none" strike="noStrike" cap="none" normalizeH="0" baseline="0" dirty="0" smtClean="0">
                          <a:ln>
                            <a:noFill/>
                          </a:ln>
                          <a:solidFill>
                            <a:srgbClr val="000000"/>
                          </a:solidFill>
                          <a:effectLst/>
                          <a:latin typeface="+mn-lt"/>
                          <a:ea typeface="ＭＳ Ｐゴシック" charset="-128"/>
                        </a:rPr>
                        <a:t>(years)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47.6</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11.4</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742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Age at smoking initiation </a:t>
                      </a:r>
                      <a:r>
                        <a:rPr kumimoji="0" lang="en-US" sz="1600" b="1" i="0" u="none" strike="noStrike" cap="none" normalizeH="0" baseline="0" dirty="0" smtClean="0">
                          <a:ln>
                            <a:noFill/>
                          </a:ln>
                          <a:solidFill>
                            <a:srgbClr val="000000"/>
                          </a:solidFill>
                          <a:effectLst/>
                          <a:latin typeface="+mn-lt"/>
                          <a:ea typeface="ＭＳ Ｐゴシック" charset="-128"/>
                        </a:rPr>
                        <a:t>(years)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15.2</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5.7</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546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Importance of quitting </a:t>
                      </a:r>
                      <a:r>
                        <a:rPr kumimoji="0" lang="en-US" sz="1400" b="1" i="0" u="none" strike="noStrike" cap="none" normalizeH="0" baseline="0" dirty="0" smtClean="0">
                          <a:ln>
                            <a:noFill/>
                          </a:ln>
                          <a:solidFill>
                            <a:srgbClr val="000000"/>
                          </a:solidFill>
                          <a:effectLst/>
                          <a:latin typeface="+mn-lt"/>
                          <a:ea typeface="ＭＳ Ｐゴシック" charset="-128"/>
                        </a:rPr>
                        <a:t>(scale of 0 ‘low’ to 10 ‘high’)</a:t>
                      </a:r>
                      <a:endParaRPr kumimoji="0" lang="en-CA" sz="14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9.1</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1.3</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742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Confidence in quitting </a:t>
                      </a:r>
                      <a:r>
                        <a:rPr kumimoji="0" lang="en-US" sz="1400" b="1" i="0" u="none" strike="noStrike" cap="none" normalizeH="0" baseline="0" dirty="0" smtClean="0">
                          <a:ln>
                            <a:noFill/>
                          </a:ln>
                          <a:solidFill>
                            <a:srgbClr val="000000"/>
                          </a:solidFill>
                          <a:effectLst/>
                          <a:latin typeface="+mn-lt"/>
                          <a:ea typeface="ＭＳ Ｐゴシック" charset="-128"/>
                        </a:rPr>
                        <a:t>(scale of 0 ‘low’ to 10 ‘high’)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7.4</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2.3</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8129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00000"/>
                          </a:solidFill>
                          <a:effectLst/>
                          <a:latin typeface="+mn-lt"/>
                          <a:ea typeface="ＭＳ Ｐゴシック" charset="-128"/>
                        </a:rPr>
                        <a:t>Number of cigarettes smoked per day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00000"/>
                          </a:solidFill>
                          <a:effectLst/>
                          <a:latin typeface="+mn-lt"/>
                          <a:ea typeface="ＭＳ Ｐゴシック" charset="-128"/>
                        </a:rPr>
                        <a:t>20.8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00000"/>
                          </a:solidFill>
                          <a:effectLst/>
                          <a:latin typeface="+mn-lt"/>
                          <a:ea typeface="ＭＳ Ｐゴシック" charset="-128"/>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10250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mn-lt"/>
                          <a:ea typeface="ＭＳ Ｐゴシック" charset="-128"/>
                        </a:rPr>
                        <a:t>Fagerstrom</a:t>
                      </a:r>
                      <a:r>
                        <a:rPr kumimoji="0" lang="en-US" sz="2000" b="1" i="0" u="none" strike="noStrike" cap="none" normalizeH="0" baseline="0" dirty="0" smtClean="0">
                          <a:ln>
                            <a:noFill/>
                          </a:ln>
                          <a:solidFill>
                            <a:srgbClr val="000000"/>
                          </a:solidFill>
                          <a:effectLst/>
                          <a:latin typeface="+mn-lt"/>
                          <a:ea typeface="ＭＳ Ｐゴシック" charset="-128"/>
                        </a:rPr>
                        <a:t> Test for Nicotine Dependence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rPr>
                        <a:t>(scale of 0 ‘low’ to 10 ‘high’)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sz="1600" b="1"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5.8</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2.2</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r h="5651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CO level at baseline </a:t>
                      </a:r>
                      <a:r>
                        <a:rPr kumimoji="0" lang="en-US" sz="1600" b="1" i="0" u="none" strike="noStrike" cap="none" normalizeH="0" baseline="0" dirty="0" smtClean="0">
                          <a:ln>
                            <a:noFill/>
                          </a:ln>
                          <a:solidFill>
                            <a:srgbClr val="000000"/>
                          </a:solidFill>
                          <a:effectLst/>
                          <a:latin typeface="+mn-lt"/>
                          <a:ea typeface="ＭＳ Ｐゴシック" charset="-128"/>
                        </a:rPr>
                        <a:t>(ppm)</a:t>
                      </a:r>
                      <a:endParaRPr kumimoji="0" lang="en-CA" sz="16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20.0</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128"/>
                        </a:rPr>
                        <a:t>13.3</a:t>
                      </a:r>
                      <a:endParaRPr kumimoji="0" lang="en-CA" sz="2000" b="0" i="0" u="none" strike="noStrike" cap="none" normalizeH="0" baseline="0" dirty="0" smtClean="0">
                        <a:ln>
                          <a:noFill/>
                        </a:ln>
                        <a:solidFill>
                          <a:srgbClr val="000000"/>
                        </a:solidFill>
                        <a:effectLst/>
                        <a:latin typeface="+mn-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80400" cy="533400"/>
          </a:xfrm>
        </p:spPr>
        <p:txBody>
          <a:bodyPr/>
          <a:lstStyle/>
          <a:p>
            <a:pPr algn="l">
              <a:lnSpc>
                <a:spcPct val="100000"/>
              </a:lnSpc>
            </a:pPr>
            <a:r>
              <a:rPr lang="en-CA" sz="2500" b="1" dirty="0" smtClean="0">
                <a:effectLst/>
                <a:latin typeface="Cambria" pitchFamily="18" charset="0"/>
              </a:rPr>
              <a:t>Smoking cessation* outcomes at end-of-treatment </a:t>
            </a:r>
            <a:endParaRPr lang="en-CA" sz="2500" b="1" dirty="0">
              <a:effectLst/>
              <a:latin typeface="Cambria" pitchFamily="18" charset="0"/>
            </a:endParaRPr>
          </a:p>
        </p:txBody>
      </p:sp>
      <p:sp>
        <p:nvSpPr>
          <p:cNvPr id="5" name="TextBox 13"/>
          <p:cNvSpPr txBox="1">
            <a:spLocks noChangeArrowheads="1"/>
          </p:cNvSpPr>
          <p:nvPr/>
        </p:nvSpPr>
        <p:spPr bwMode="auto">
          <a:xfrm>
            <a:off x="609600" y="5932675"/>
            <a:ext cx="8153400" cy="584775"/>
          </a:xfrm>
          <a:prstGeom prst="rect">
            <a:avLst/>
          </a:prstGeom>
          <a:noFill/>
          <a:ln w="9525">
            <a:solidFill>
              <a:schemeClr val="tx1"/>
            </a:solidFill>
            <a:prstDash val="dash"/>
            <a:miter lim="800000"/>
            <a:headEnd/>
            <a:tailEnd/>
          </a:ln>
        </p:spPr>
        <p:txBody>
          <a:bodyPr wrap="square">
            <a:spAutoFit/>
          </a:bodyPr>
          <a:lstStyle/>
          <a:p>
            <a:r>
              <a:rPr lang="en-CA" sz="1600" dirty="0" smtClean="0">
                <a:solidFill>
                  <a:srgbClr val="FF0000"/>
                </a:solidFill>
                <a:latin typeface="+mn-lt"/>
                <a:cs typeface="ＭＳ Ｐゴシック"/>
              </a:rPr>
              <a:t>*Smoking cessation at end-of-treatment (</a:t>
            </a:r>
            <a:r>
              <a:rPr lang="en-CA" sz="1600" dirty="0">
                <a:solidFill>
                  <a:srgbClr val="FF0000"/>
                </a:solidFill>
                <a:latin typeface="+mn-lt"/>
                <a:cs typeface="ＭＳ Ｐゴシック"/>
              </a:rPr>
              <a:t>i.e., anytime between 8 weeks to 26 weeks</a:t>
            </a:r>
            <a:r>
              <a:rPr lang="en-CA" sz="1600" dirty="0" smtClean="0">
                <a:solidFill>
                  <a:srgbClr val="FF0000"/>
                </a:solidFill>
                <a:latin typeface="+mn-lt"/>
                <a:cs typeface="ＭＳ Ｐゴシック"/>
              </a:rPr>
              <a:t>) based on 7-day point-prevalence of abstinence </a:t>
            </a:r>
            <a:r>
              <a:rPr lang="en-CA" sz="1600" dirty="0">
                <a:solidFill>
                  <a:srgbClr val="FF0000"/>
                </a:solidFill>
                <a:latin typeface="+mn-lt"/>
                <a:cs typeface="ＭＳ Ｐゴシック"/>
              </a:rPr>
              <a:t>verified by expired CO levels</a:t>
            </a:r>
          </a:p>
        </p:txBody>
      </p:sp>
      <p:graphicFrame>
        <p:nvGraphicFramePr>
          <p:cNvPr id="3" name="Object 2"/>
          <p:cNvGraphicFramePr>
            <a:graphicFrameLocks noGrp="1"/>
          </p:cNvGraphicFramePr>
          <p:nvPr>
            <p:extLst>
              <p:ext uri="{D42A27DB-BD31-4B8C-83A1-F6EECF244321}">
                <p14:modId xmlns:p14="http://schemas.microsoft.com/office/powerpoint/2010/main" val="1069862855"/>
              </p:ext>
            </p:extLst>
          </p:nvPr>
        </p:nvGraphicFramePr>
        <p:xfrm>
          <a:off x="152400" y="685801"/>
          <a:ext cx="8763000" cy="5246874"/>
        </p:xfrm>
        <a:graphic>
          <a:graphicData uri="http://schemas.openxmlformats.org/presentationml/2006/ole">
            <mc:AlternateContent xmlns:mc="http://schemas.openxmlformats.org/markup-compatibility/2006">
              <mc:Choice xmlns:v="urn:schemas-microsoft-com:vml" Requires="v">
                <p:oleObj spid="_x0000_s8310" name="Worksheet" r:id="rId4" imgW="8258192" imgH="4905443" progId="Excel.Sheet.8">
                  <p:embed/>
                </p:oleObj>
              </mc:Choice>
              <mc:Fallback>
                <p:oleObj name="Worksheet" r:id="rId4" imgW="8258192" imgH="4905443" progId="Excel.Sheet.8">
                  <p:embed/>
                  <p:pic>
                    <p:nvPicPr>
                      <p:cNvPr id="0" name="Content Placeholder 6"/>
                      <p:cNvPicPr>
                        <a:picLocks noGrp="1" noChangeArrowheads="1"/>
                      </p:cNvPicPr>
                      <p:nvPr/>
                    </p:nvPicPr>
                    <p:blipFill>
                      <a:blip r:embed="rId5"/>
                      <a:srcRect/>
                      <a:stretch>
                        <a:fillRect/>
                      </a:stretch>
                    </p:blipFill>
                    <p:spPr bwMode="auto">
                      <a:xfrm>
                        <a:off x="152400" y="685801"/>
                        <a:ext cx="8763000" cy="5246874"/>
                      </a:xfrm>
                      <a:prstGeom prst="rect">
                        <a:avLst/>
                      </a:prstGeom>
                      <a:noFill/>
                      <a:ln>
                        <a:noFill/>
                      </a:ln>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6465" y="152400"/>
            <a:ext cx="8556535" cy="914400"/>
          </a:xfrm>
        </p:spPr>
        <p:txBody>
          <a:bodyPr>
            <a:normAutofit fontScale="90000"/>
          </a:bodyPr>
          <a:lstStyle/>
          <a:p>
            <a:pPr algn="l" eaLnBrk="1" hangingPunct="1">
              <a:lnSpc>
                <a:spcPct val="100000"/>
              </a:lnSpc>
            </a:pPr>
            <a:r>
              <a:rPr lang="en-CA" sz="2800" b="1" dirty="0" smtClean="0">
                <a:effectLst/>
                <a:latin typeface="Cambria" pitchFamily="18" charset="0"/>
                <a:ea typeface="ＭＳ Ｐゴシック" pitchFamily="34" charset="-128"/>
              </a:rPr>
              <a:t>Smoking cessation by SUD and PD among program completers (n = 623)*</a:t>
            </a:r>
          </a:p>
        </p:txBody>
      </p:sp>
      <p:graphicFrame>
        <p:nvGraphicFramePr>
          <p:cNvPr id="32771" name="Content Placeholder 3"/>
          <p:cNvGraphicFramePr>
            <a:graphicFrameLocks noGrp="1"/>
          </p:cNvGraphicFramePr>
          <p:nvPr>
            <p:ph idx="1"/>
            <p:extLst>
              <p:ext uri="{D42A27DB-BD31-4B8C-83A1-F6EECF244321}">
                <p14:modId xmlns:p14="http://schemas.microsoft.com/office/powerpoint/2010/main" val="2680999313"/>
              </p:ext>
            </p:extLst>
          </p:nvPr>
        </p:nvGraphicFramePr>
        <p:xfrm>
          <a:off x="76200" y="1066800"/>
          <a:ext cx="9067800" cy="5107464"/>
        </p:xfrm>
        <a:graphic>
          <a:graphicData uri="http://schemas.openxmlformats.org/presentationml/2006/ole">
            <mc:AlternateContent xmlns:mc="http://schemas.openxmlformats.org/markup-compatibility/2006">
              <mc:Choice xmlns:v="urn:schemas-microsoft-com:vml" Requires="v">
                <p:oleObj spid="_x0000_s5293" name="Worksheet" r:id="rId4" imgW="7896208" imgH="4191000" progId="Excel.Sheet.8">
                  <p:embed/>
                </p:oleObj>
              </mc:Choice>
              <mc:Fallback>
                <p:oleObj name="Worksheet" r:id="rId4" imgW="7896208" imgH="4191000" progId="Excel.Sheet.8">
                  <p:embed/>
                  <p:pic>
                    <p:nvPicPr>
                      <p:cNvPr id="0" name=""/>
                      <p:cNvPicPr>
                        <a:picLocks noGrp="1" noChangeArrowheads="1"/>
                      </p:cNvPicPr>
                      <p:nvPr/>
                    </p:nvPicPr>
                    <p:blipFill>
                      <a:blip r:embed="rId5"/>
                      <a:srcRect/>
                      <a:stretch>
                        <a:fillRect/>
                      </a:stretch>
                    </p:blipFill>
                    <p:spPr bwMode="auto">
                      <a:xfrm>
                        <a:off x="76200" y="1066800"/>
                        <a:ext cx="9067800" cy="5107464"/>
                      </a:xfrm>
                      <a:prstGeom prst="rect">
                        <a:avLst/>
                      </a:prstGeom>
                      <a:noFill/>
                      <a:extLst/>
                    </p:spPr>
                  </p:pic>
                </p:oleObj>
              </mc:Fallback>
            </mc:AlternateContent>
          </a:graphicData>
        </a:graphic>
      </p:graphicFrame>
      <p:sp>
        <p:nvSpPr>
          <p:cNvPr id="5" name="TextBox 4"/>
          <p:cNvSpPr txBox="1"/>
          <p:nvPr/>
        </p:nvSpPr>
        <p:spPr>
          <a:xfrm>
            <a:off x="206465" y="2057400"/>
            <a:ext cx="400110" cy="965200"/>
          </a:xfrm>
          <a:prstGeom prst="rect">
            <a:avLst/>
          </a:prstGeom>
          <a:noFill/>
        </p:spPr>
        <p:txBody>
          <a:bodyPr vert="vert270" wrap="square">
            <a:spAutoFit/>
          </a:bodyPr>
          <a:lstStyle/>
          <a:p>
            <a:pPr>
              <a:defRPr/>
            </a:pPr>
            <a:r>
              <a:rPr lang="en-CA" sz="1400" dirty="0">
                <a:solidFill>
                  <a:schemeClr val="bg1"/>
                </a:solidFill>
                <a:ea typeface="ＭＳ Ｐゴシック" pitchFamily="-112" charset="-128"/>
                <a:cs typeface="+mn-cs"/>
              </a:rPr>
              <a:t>Percent %</a:t>
            </a:r>
          </a:p>
        </p:txBody>
      </p:sp>
      <p:sp>
        <p:nvSpPr>
          <p:cNvPr id="2" name="TextBox 1"/>
          <p:cNvSpPr txBox="1"/>
          <p:nvPr/>
        </p:nvSpPr>
        <p:spPr>
          <a:xfrm>
            <a:off x="3886200" y="6174264"/>
            <a:ext cx="4876800" cy="369332"/>
          </a:xfrm>
          <a:prstGeom prst="rect">
            <a:avLst/>
          </a:prstGeom>
          <a:noFill/>
        </p:spPr>
        <p:txBody>
          <a:bodyPr wrap="square" rtlCol="0">
            <a:spAutoFit/>
          </a:bodyPr>
          <a:lstStyle/>
          <a:p>
            <a:r>
              <a:rPr lang="en-US" dirty="0" smtClean="0">
                <a:latin typeface="+mn-lt"/>
              </a:rPr>
              <a:t>* </a:t>
            </a:r>
            <a:r>
              <a:rPr lang="en-US" sz="1400" dirty="0" smtClean="0">
                <a:latin typeface="+mn-lt"/>
              </a:rPr>
              <a:t>No statistically significant differences between groups</a:t>
            </a:r>
            <a:endParaRPr lang="en-US" sz="1400" dirty="0">
              <a:latin typeface="+mn-lt"/>
            </a:endParaRPr>
          </a:p>
        </p:txBody>
      </p:sp>
    </p:spTree>
    <p:extLst>
      <p:ext uri="{BB962C8B-B14F-4D97-AF65-F5344CB8AC3E}">
        <p14:creationId xmlns:p14="http://schemas.microsoft.com/office/powerpoint/2010/main" val="4205584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1601096134"/>
              </p:ext>
            </p:extLst>
          </p:nvPr>
        </p:nvGraphicFramePr>
        <p:xfrm>
          <a:off x="152400" y="1219200"/>
          <a:ext cx="8915400" cy="4876799"/>
        </p:xfrm>
        <a:graphic>
          <a:graphicData uri="http://schemas.openxmlformats.org/presentationml/2006/ole">
            <mc:AlternateContent xmlns:mc="http://schemas.openxmlformats.org/markup-compatibility/2006">
              <mc:Choice xmlns:v="urn:schemas-microsoft-com:vml" Requires="v">
                <p:oleObj spid="_x0000_s6316" name="Worksheet" r:id="rId4" imgW="7820143" imgH="4333943" progId="Excel.Sheet.8">
                  <p:embed/>
                </p:oleObj>
              </mc:Choice>
              <mc:Fallback>
                <p:oleObj name="Worksheet" r:id="rId4" imgW="7820143" imgH="4333943" progId="Excel.Sheet.8">
                  <p:embed/>
                  <p:pic>
                    <p:nvPicPr>
                      <p:cNvPr id="0" name="Content Placeholder 3"/>
                      <p:cNvPicPr>
                        <a:picLocks noGrp="1" noChangeArrowheads="1"/>
                      </p:cNvPicPr>
                      <p:nvPr/>
                    </p:nvPicPr>
                    <p:blipFill>
                      <a:blip r:embed="rId5"/>
                      <a:srcRect/>
                      <a:stretch>
                        <a:fillRect/>
                      </a:stretch>
                    </p:blipFill>
                    <p:spPr bwMode="auto">
                      <a:xfrm>
                        <a:off x="152400" y="1219200"/>
                        <a:ext cx="8915400" cy="4876799"/>
                      </a:xfrm>
                      <a:prstGeom prst="rect">
                        <a:avLst/>
                      </a:prstGeom>
                      <a:noFill/>
                      <a:ln>
                        <a:noFill/>
                      </a:ln>
                      <a:extLst/>
                    </p:spPr>
                  </p:pic>
                </p:oleObj>
              </mc:Fallback>
            </mc:AlternateContent>
          </a:graphicData>
        </a:graphic>
      </p:graphicFrame>
      <p:sp>
        <p:nvSpPr>
          <p:cNvPr id="3" name="Rectangle 5"/>
          <p:cNvSpPr>
            <a:spLocks noChangeArrowheads="1"/>
          </p:cNvSpPr>
          <p:nvPr/>
        </p:nvSpPr>
        <p:spPr bwMode="auto">
          <a:xfrm>
            <a:off x="228600" y="152400"/>
            <a:ext cx="8686800" cy="1143000"/>
          </a:xfrm>
          <a:prstGeom prst="rect">
            <a:avLst/>
          </a:prstGeom>
          <a:noFill/>
          <a:ln w="9525">
            <a:noFill/>
            <a:miter lim="800000"/>
            <a:headEnd/>
            <a:tailEnd/>
          </a:ln>
        </p:spPr>
        <p:txBody>
          <a:bodyPr anchor="ctr"/>
          <a:lstStyle/>
          <a:p>
            <a:pPr eaLnBrk="0" hangingPunct="0"/>
            <a:r>
              <a:rPr lang="en-US" sz="2500" b="1" dirty="0" smtClean="0">
                <a:solidFill>
                  <a:schemeClr val="tx2"/>
                </a:solidFill>
                <a:latin typeface="Cambria" pitchFamily="18" charset="0"/>
              </a:rPr>
              <a:t>Smoking Cessation by length of stay in the program </a:t>
            </a:r>
          </a:p>
          <a:p>
            <a:pPr eaLnBrk="0" hangingPunct="0"/>
            <a:r>
              <a:rPr lang="en-US" sz="2500" b="1" dirty="0" smtClean="0">
                <a:solidFill>
                  <a:schemeClr val="tx2"/>
                </a:solidFill>
                <a:latin typeface="Cambria" pitchFamily="18" charset="0"/>
              </a:rPr>
              <a:t>(</a:t>
            </a:r>
            <a:r>
              <a:rPr lang="en-US" sz="2500" b="1" dirty="0">
                <a:solidFill>
                  <a:schemeClr val="tx2"/>
                </a:solidFill>
                <a:latin typeface="Cambria" pitchFamily="18" charset="0"/>
              </a:rPr>
              <a:t>n = </a:t>
            </a:r>
            <a:r>
              <a:rPr lang="en-US" sz="2500" b="1" dirty="0" smtClean="0">
                <a:solidFill>
                  <a:schemeClr val="tx2"/>
                </a:solidFill>
                <a:latin typeface="Cambria" pitchFamily="18" charset="0"/>
              </a:rPr>
              <a:t>1075) </a:t>
            </a:r>
            <a:endParaRPr lang="en-US" sz="2500" b="1" dirty="0">
              <a:solidFill>
                <a:schemeClr val="tx2"/>
              </a:solidFill>
              <a:latin typeface="Cambria" pitchFamily="18" charset="0"/>
            </a:endParaRPr>
          </a:p>
        </p:txBody>
      </p:sp>
      <p:sp>
        <p:nvSpPr>
          <p:cNvPr id="4" name="TextBox 3"/>
          <p:cNvSpPr txBox="1"/>
          <p:nvPr/>
        </p:nvSpPr>
        <p:spPr>
          <a:xfrm>
            <a:off x="1752600" y="6174264"/>
            <a:ext cx="6705600" cy="307777"/>
          </a:xfrm>
          <a:prstGeom prst="rect">
            <a:avLst/>
          </a:prstGeom>
          <a:noFill/>
        </p:spPr>
        <p:txBody>
          <a:bodyPr wrap="square" rtlCol="0">
            <a:spAutoFit/>
          </a:bodyPr>
          <a:lstStyle/>
          <a:p>
            <a:r>
              <a:rPr lang="en-US" sz="1400" dirty="0" smtClean="0">
                <a:latin typeface="+mn-lt"/>
              </a:rPr>
              <a:t>Statistically significant linear-by-linear associations </a:t>
            </a:r>
            <a:r>
              <a:rPr lang="en-US" sz="1400" dirty="0" smtClean="0">
                <a:latin typeface="+mn-lt"/>
                <a:cs typeface="Times New Roman"/>
              </a:rPr>
              <a:t> </a:t>
            </a:r>
            <a:r>
              <a:rPr lang="el-GR" sz="1400" dirty="0" smtClean="0">
                <a:latin typeface="+mn-lt"/>
                <a:cs typeface="Times New Roman"/>
              </a:rPr>
              <a:t>χ</a:t>
            </a:r>
            <a:r>
              <a:rPr lang="en-US" sz="1400" dirty="0" smtClean="0">
                <a:latin typeface="+mn-lt"/>
                <a:cs typeface="Times New Roman"/>
              </a:rPr>
              <a:t>2=195.7 (</a:t>
            </a:r>
            <a:r>
              <a:rPr lang="en-US" sz="1400" dirty="0" err="1" smtClean="0">
                <a:latin typeface="+mn-lt"/>
                <a:cs typeface="Times New Roman"/>
              </a:rPr>
              <a:t>df</a:t>
            </a:r>
            <a:r>
              <a:rPr lang="en-US" sz="1400" dirty="0" smtClean="0">
                <a:latin typeface="+mn-lt"/>
                <a:cs typeface="Times New Roman"/>
              </a:rPr>
              <a:t> = 1), p &lt;.0001</a:t>
            </a:r>
            <a:endParaRPr lang="en-US" sz="1400" dirty="0">
              <a:latin typeface="+mn-lt"/>
            </a:endParaRPr>
          </a:p>
        </p:txBody>
      </p:sp>
      <p:sp>
        <p:nvSpPr>
          <p:cNvPr id="5" name="TextBox 4"/>
          <p:cNvSpPr txBox="1"/>
          <p:nvPr/>
        </p:nvSpPr>
        <p:spPr>
          <a:xfrm>
            <a:off x="228600" y="1981200"/>
            <a:ext cx="400110" cy="1295400"/>
          </a:xfrm>
          <a:prstGeom prst="rect">
            <a:avLst/>
          </a:prstGeom>
          <a:noFill/>
        </p:spPr>
        <p:txBody>
          <a:bodyPr vert="vert270">
            <a:spAutoFit/>
          </a:bodyPr>
          <a:lstStyle/>
          <a:p>
            <a:pPr>
              <a:defRPr/>
            </a:pPr>
            <a:r>
              <a:rPr lang="en-CA" sz="1400" dirty="0">
                <a:solidFill>
                  <a:schemeClr val="bg1"/>
                </a:solidFill>
                <a:ea typeface="ＭＳ Ｐゴシック" pitchFamily="-112" charset="-128"/>
                <a:cs typeface="+mn-cs"/>
              </a:rPr>
              <a:t>Percent %</a:t>
            </a:r>
          </a:p>
        </p:txBody>
      </p:sp>
    </p:spTree>
    <p:extLst>
      <p:ext uri="{BB962C8B-B14F-4D97-AF65-F5344CB8AC3E}">
        <p14:creationId xmlns:p14="http://schemas.microsoft.com/office/powerpoint/2010/main" val="1073818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idx="4294967295"/>
          </p:nvPr>
        </p:nvSpPr>
        <p:spPr>
          <a:xfrm>
            <a:off x="381000" y="152400"/>
            <a:ext cx="8686800" cy="838200"/>
          </a:xfrm>
        </p:spPr>
        <p:txBody>
          <a:bodyPr>
            <a:noAutofit/>
          </a:bodyPr>
          <a:lstStyle/>
          <a:p>
            <a:pPr algn="l">
              <a:lnSpc>
                <a:spcPct val="100000"/>
              </a:lnSpc>
            </a:pPr>
            <a:r>
              <a:rPr lang="en-US" sz="2500" b="1" dirty="0" smtClean="0">
                <a:effectLst/>
                <a:latin typeface="Cambria" pitchFamily="18" charset="0"/>
                <a:ea typeface="ＭＳ Ｐゴシック" pitchFamily="34" charset="-128"/>
              </a:rPr>
              <a:t>Multivariate </a:t>
            </a:r>
            <a:r>
              <a:rPr lang="en-US" sz="2500" b="1" dirty="0" err="1" smtClean="0">
                <a:effectLst/>
                <a:latin typeface="Cambria" pitchFamily="18" charset="0"/>
                <a:ea typeface="ＭＳ Ｐゴシック" pitchFamily="34" charset="-128"/>
              </a:rPr>
              <a:t>predictors</a:t>
            </a:r>
            <a:r>
              <a:rPr lang="en-US" sz="2500" b="1" baseline="30000" dirty="0" err="1" smtClean="0">
                <a:effectLst/>
                <a:latin typeface="Cambria" pitchFamily="18" charset="0"/>
                <a:ea typeface="ＭＳ Ｐゴシック" pitchFamily="34" charset="-128"/>
              </a:rPr>
              <a:t>a</a:t>
            </a:r>
            <a:r>
              <a:rPr lang="en-US" sz="2500" b="1" dirty="0" smtClean="0">
                <a:effectLst/>
                <a:latin typeface="Cambria" pitchFamily="18" charset="0"/>
                <a:ea typeface="ＭＳ Ｐゴシック" pitchFamily="34" charset="-128"/>
              </a:rPr>
              <a:t> of smoking cessation among program completers at end of treatment (n = 623)</a:t>
            </a:r>
            <a:endParaRPr lang="en-CA" sz="2500" b="1" dirty="0" smtClean="0">
              <a:effectLst/>
              <a:latin typeface="Cambria" pitchFamily="18" charset="0"/>
              <a:ea typeface="ＭＳ Ｐゴシック" pitchFamily="34" charset="-128"/>
            </a:endParaRPr>
          </a:p>
        </p:txBody>
      </p:sp>
      <p:sp>
        <p:nvSpPr>
          <p:cNvPr id="33817" name="Rectangle 38"/>
          <p:cNvSpPr>
            <a:spLocks noChangeArrowheads="1"/>
          </p:cNvSpPr>
          <p:nvPr/>
        </p:nvSpPr>
        <p:spPr bwMode="auto">
          <a:xfrm>
            <a:off x="228600" y="4800600"/>
            <a:ext cx="8382000" cy="1569660"/>
          </a:xfrm>
          <a:prstGeom prst="rect">
            <a:avLst/>
          </a:prstGeom>
          <a:noFill/>
          <a:ln w="9525">
            <a:noFill/>
            <a:miter lim="800000"/>
            <a:headEnd/>
            <a:tailEnd/>
          </a:ln>
        </p:spPr>
        <p:txBody>
          <a:bodyPr anchor="ctr">
            <a:spAutoFit/>
          </a:bodyPr>
          <a:lstStyle/>
          <a:p>
            <a:pPr marL="342900" indent="-342900">
              <a:buFontTx/>
              <a:buAutoNum type="alphaLcPeriod"/>
            </a:pPr>
            <a:r>
              <a:rPr lang="en-US" sz="1000" dirty="0" smtClean="0">
                <a:latin typeface="+mn-lt"/>
              </a:rPr>
              <a:t>Employing a two-step model building process in which variables associated with smoking cessation (at alpha &lt; .05) in the unadjusted analyses are included in a second-step for adjusted analyses. Variables included were: Sex, Psychiatric disorder categories, Substance use disorder categories, co-occurring disorder categories, ever used evidence-based modality to stop smoking in the past (yes vs no), length of time able to quit at last attempt (6 months or less vs. greater than 6 months), Type of pharmacotherapy used for treatment (single, combination, </a:t>
            </a:r>
            <a:r>
              <a:rPr lang="en-US" sz="1000" dirty="0" err="1" smtClean="0">
                <a:latin typeface="+mn-lt"/>
              </a:rPr>
              <a:t>varenicline</a:t>
            </a:r>
            <a:r>
              <a:rPr lang="en-US" sz="1000" dirty="0" smtClean="0">
                <a:latin typeface="+mn-lt"/>
              </a:rPr>
              <a:t>), age, age at smoking initiation, importance of quitting, confidence in quitting, cigs/day, FTND, expired Co levels at baseline, and total visits to the program. Only </a:t>
            </a:r>
            <a:r>
              <a:rPr lang="en-US" sz="1000" dirty="0">
                <a:latin typeface="+mn-lt"/>
              </a:rPr>
              <a:t>variables which were significantly predictive of smoking cessation </a:t>
            </a:r>
            <a:r>
              <a:rPr lang="en-US" sz="1000" dirty="0" smtClean="0">
                <a:latin typeface="+mn-lt"/>
              </a:rPr>
              <a:t>in the final adjusted multivariate model are shown. </a:t>
            </a:r>
            <a:endParaRPr lang="en-US" sz="1000" dirty="0">
              <a:latin typeface="+mn-lt"/>
            </a:endParaRPr>
          </a:p>
          <a:p>
            <a:pPr marL="342900" indent="-342900">
              <a:buFontTx/>
              <a:buAutoNum type="alphaLcPeriod"/>
            </a:pPr>
            <a:endParaRPr lang="en-US" sz="1400" dirty="0">
              <a:latin typeface="+mn-lt"/>
            </a:endParaRPr>
          </a:p>
          <a:p>
            <a:pPr marL="342900" indent="-342900"/>
            <a:r>
              <a:rPr lang="en-US" sz="1000" dirty="0" smtClean="0">
                <a:latin typeface="+mn-lt"/>
              </a:rPr>
              <a:t>            * </a:t>
            </a:r>
            <a:r>
              <a:rPr lang="en-US" sz="1000" dirty="0">
                <a:latin typeface="+mn-lt"/>
              </a:rPr>
              <a:t>= p &lt;.05, ** = p &lt;.001, *** = p &lt;.001</a:t>
            </a:r>
          </a:p>
        </p:txBody>
      </p:sp>
      <p:graphicFrame>
        <p:nvGraphicFramePr>
          <p:cNvPr id="5" name="Group 37"/>
          <p:cNvGraphicFramePr>
            <a:graphicFrameLocks/>
          </p:cNvGraphicFramePr>
          <p:nvPr>
            <p:extLst>
              <p:ext uri="{D42A27DB-BD31-4B8C-83A1-F6EECF244321}">
                <p14:modId xmlns:p14="http://schemas.microsoft.com/office/powerpoint/2010/main" val="2402029127"/>
              </p:ext>
            </p:extLst>
          </p:nvPr>
        </p:nvGraphicFramePr>
        <p:xfrm>
          <a:off x="381000" y="1143000"/>
          <a:ext cx="8382000" cy="3029724"/>
        </p:xfrm>
        <a:graphic>
          <a:graphicData uri="http://schemas.openxmlformats.org/drawingml/2006/table">
            <a:tbl>
              <a:tblPr/>
              <a:tblGrid>
                <a:gridCol w="5257800"/>
                <a:gridCol w="1752600"/>
                <a:gridCol w="1371600"/>
              </a:tblGrid>
              <a:tr h="585788">
                <a:tc>
                  <a:txBody>
                    <a:bodyPr/>
                    <a:lstStyle/>
                    <a:p>
                      <a:pPr marL="0" marR="0" lvl="0" indent="0" algn="l"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2000" b="1" i="0" u="none" strike="noStrike" cap="none" normalizeH="0" baseline="0" dirty="0" smtClean="0">
                          <a:ln>
                            <a:noFill/>
                          </a:ln>
                          <a:solidFill>
                            <a:srgbClr val="000090"/>
                          </a:solidFill>
                          <a:effectLst/>
                          <a:latin typeface="+mn-lt"/>
                          <a:ea typeface="ＭＳ Ｐゴシック" charset="-128"/>
                        </a:rPr>
                        <a:t>Predictors</a:t>
                      </a:r>
                    </a:p>
                  </a:txBody>
                  <a:tcPr marL="146298" marR="146298" marT="146298" marB="146298" horzOverflow="overflow">
                    <a:lnL w="12700" cap="flat" cmpd="sng" algn="ctr">
                      <a:solidFill>
                        <a:schemeClr val="accent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2000" b="0" i="0" u="none" strike="noStrike" cap="none" normalizeH="0" baseline="0" dirty="0" smtClean="0">
                          <a:ln>
                            <a:noFill/>
                          </a:ln>
                          <a:solidFill>
                            <a:srgbClr val="25015F"/>
                          </a:solidFill>
                          <a:effectLst/>
                          <a:latin typeface="+mn-lt"/>
                          <a:ea typeface="ＭＳ Ｐゴシック" charset="-128"/>
                          <a:cs typeface="Times New Roman" pitchFamily="18" charset="0"/>
                        </a:rPr>
                        <a:t>Odds Ratio</a:t>
                      </a:r>
                    </a:p>
                  </a:txBody>
                  <a:tcPr marL="146298" marR="146298" marT="146298" marB="146298"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2000" b="0" i="0" u="none" strike="noStrike" cap="none" normalizeH="0" baseline="0" dirty="0" smtClean="0">
                          <a:ln>
                            <a:noFill/>
                          </a:ln>
                          <a:solidFill>
                            <a:srgbClr val="25015F"/>
                          </a:solidFill>
                          <a:effectLst/>
                          <a:latin typeface="+mn-lt"/>
                          <a:ea typeface="ＭＳ Ｐゴシック" charset="-128"/>
                          <a:cs typeface="Times New Roman" pitchFamily="18" charset="0"/>
                        </a:rPr>
                        <a:t>95%CI</a:t>
                      </a:r>
                    </a:p>
                  </a:txBody>
                  <a:tcPr marL="146298" marR="146298" marT="146298" marB="146298" horzOverflow="overflow">
                    <a:lnL w="3175" cap="flat" cmpd="sng" algn="ctr">
                      <a:solidFill>
                        <a:schemeClr val="accent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1231404">
                <a:tc>
                  <a:txBody>
                    <a:body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128"/>
                        </a:rPr>
                        <a:t>For how long able to quit at last attempt</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128"/>
                        </a:rPr>
                        <a:t>6 months or less (referent)</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128"/>
                        </a:rPr>
                        <a:t>Greater than 6 months</a:t>
                      </a:r>
                    </a:p>
                  </a:txBody>
                  <a:tcPr marL="146298" marR="146298" marT="146298" marB="146298" horzOverflow="overflow">
                    <a:lnL w="12700" cap="flat" cmpd="sng" algn="ctr">
                      <a:solidFill>
                        <a:schemeClr val="accent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endParaRPr kumimoji="0" lang="en-US" sz="1800" b="0" i="0" u="none" strike="noStrike" cap="none" normalizeH="0" baseline="0" dirty="0" smtClean="0">
                        <a:ln>
                          <a:noFill/>
                        </a:ln>
                        <a:solidFill>
                          <a:schemeClr val="tx1"/>
                        </a:solidFill>
                        <a:effectLst/>
                        <a:latin typeface="+mn-lt"/>
                        <a:ea typeface="ＭＳ Ｐゴシック" charset="-128"/>
                      </a:endParaRPr>
                    </a:p>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chemeClr val="tx1"/>
                          </a:solidFill>
                          <a:effectLst/>
                          <a:latin typeface="+mn-lt"/>
                          <a:ea typeface="ＭＳ Ｐゴシック" charset="-128"/>
                        </a:rPr>
                        <a:t>1.0</a:t>
                      </a:r>
                    </a:p>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chemeClr val="tx1"/>
                          </a:solidFill>
                          <a:effectLst/>
                          <a:latin typeface="+mn-lt"/>
                          <a:ea typeface="ＭＳ Ｐゴシック" charset="-128"/>
                        </a:rPr>
                        <a:t>1.73</a:t>
                      </a:r>
                    </a:p>
                  </a:txBody>
                  <a:tcPr marL="146298" marR="146298" marT="146298" marB="146298"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endParaRPr kumimoji="0" lang="en-US" sz="1800" b="0" i="0" u="none" strike="noStrike" cap="none" normalizeH="0" baseline="0" dirty="0" smtClean="0">
                        <a:ln>
                          <a:noFill/>
                        </a:ln>
                        <a:solidFill>
                          <a:schemeClr val="tx1"/>
                        </a:solidFill>
                        <a:effectLst/>
                        <a:latin typeface="+mn-lt"/>
                        <a:ea typeface="ＭＳ Ｐゴシック" charset="-128"/>
                      </a:endParaRPr>
                    </a:p>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chemeClr val="tx1"/>
                          </a:solidFill>
                          <a:effectLst/>
                          <a:latin typeface="+mn-lt"/>
                          <a:ea typeface="ＭＳ Ｐゴシック" charset="-128"/>
                        </a:rPr>
                        <a:t>-</a:t>
                      </a:r>
                    </a:p>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chemeClr val="tx1"/>
                          </a:solidFill>
                          <a:effectLst/>
                          <a:latin typeface="+mn-lt"/>
                          <a:ea typeface="ＭＳ Ｐゴシック" charset="-128"/>
                        </a:rPr>
                        <a:t>1.20-2.44</a:t>
                      </a:r>
                    </a:p>
                  </a:txBody>
                  <a:tcPr marL="146298" marR="146298" marT="146298" marB="146298" horzOverflow="overflow">
                    <a:lnL w="3175" cap="flat" cmpd="sng" algn="ctr">
                      <a:solidFill>
                        <a:schemeClr val="accent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634008">
                <a:tc>
                  <a:txBody>
                    <a:body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128"/>
                        </a:rPr>
                        <a:t>FTND at baseline</a:t>
                      </a:r>
                    </a:p>
                  </a:txBody>
                  <a:tcPr marL="146298" marR="146298" marT="146298" marB="146298" horzOverflow="overflow">
                    <a:lnL w="12700" cap="flat" cmpd="sng" algn="ctr">
                      <a:solidFill>
                        <a:schemeClr val="accent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rgbClr val="7030A0"/>
                          </a:solidFill>
                          <a:effectLst/>
                          <a:latin typeface="+mn-lt"/>
                          <a:ea typeface="ＭＳ Ｐゴシック" charset="-128"/>
                        </a:rPr>
                        <a:t>.93**</a:t>
                      </a:r>
                    </a:p>
                  </a:txBody>
                  <a:tcPr marL="146298" marR="146298" marT="146298" marB="146298"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dirty="0" smtClean="0">
                          <a:ln>
                            <a:noFill/>
                          </a:ln>
                          <a:solidFill>
                            <a:srgbClr val="7030A0"/>
                          </a:solidFill>
                          <a:effectLst/>
                          <a:latin typeface="+mn-lt"/>
                          <a:ea typeface="ＭＳ Ｐゴシック" charset="-128"/>
                        </a:rPr>
                        <a:t>.86-1.00</a:t>
                      </a:r>
                    </a:p>
                  </a:txBody>
                  <a:tcPr marL="146298" marR="146298" marT="146298" marB="146298" horzOverflow="overflow">
                    <a:lnL w="3175" cap="flat" cmpd="sng" algn="ctr">
                      <a:solidFill>
                        <a:schemeClr val="accent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520700">
                <a:tc>
                  <a:txBody>
                    <a:bodyPr/>
                    <a:lstStyle/>
                    <a:p>
                      <a:pPr marL="0" marR="0" lvl="0" indent="0" algn="l" defTabSz="2322513"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1" i="0" u="none" strike="noStrike" cap="none" normalizeH="0" baseline="0" dirty="0" smtClean="0">
                          <a:ln>
                            <a:noFill/>
                          </a:ln>
                          <a:solidFill>
                            <a:schemeClr val="tx2"/>
                          </a:solidFill>
                          <a:effectLst/>
                          <a:latin typeface="+mn-lt"/>
                          <a:ea typeface="ＭＳ Ｐゴシック" charset="-128"/>
                          <a:cs typeface="Arial" pitchFamily="34" charset="0"/>
                        </a:rPr>
                        <a:t>       </a:t>
                      </a:r>
                      <a:r>
                        <a:rPr kumimoji="0" lang="en-US" sz="1800" b="1" i="0" u="none" strike="noStrike" cap="none" normalizeH="0" baseline="0" dirty="0" smtClean="0">
                          <a:ln>
                            <a:noFill/>
                          </a:ln>
                          <a:solidFill>
                            <a:schemeClr val="tx1"/>
                          </a:solidFill>
                          <a:effectLst/>
                          <a:latin typeface="+mn-lt"/>
                          <a:ea typeface="ＭＳ Ｐゴシック" charset="-128"/>
                          <a:cs typeface="Arial" pitchFamily="34" charset="0"/>
                        </a:rPr>
                        <a:t>Number of Visits to the TDC</a:t>
                      </a:r>
                    </a:p>
                  </a:txBody>
                  <a:tcPr marL="146298" marR="146298" marT="146298" marB="146298" horzOverflow="overflow">
                    <a:lnL w="12700" cap="flat" cmpd="sng" algn="ctr">
                      <a:solidFill>
                        <a:schemeClr val="accent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7030A0"/>
                          </a:solidFill>
                          <a:effectLst/>
                          <a:latin typeface="+mn-lt"/>
                          <a:ea typeface="ＭＳ Ｐゴシック" charset="-128"/>
                          <a:cs typeface="Times New Roman" pitchFamily="18" charset="0"/>
                        </a:rPr>
                        <a:t>1.07***</a:t>
                      </a:r>
                      <a:endParaRPr kumimoji="0" lang="en-CA" sz="1800" b="0" i="0" u="none" strike="noStrike" cap="none" normalizeH="0" baseline="0" dirty="0" smtClean="0">
                        <a:ln>
                          <a:noFill/>
                        </a:ln>
                        <a:solidFill>
                          <a:srgbClr val="7030A0"/>
                        </a:solidFill>
                        <a:effectLst/>
                        <a:latin typeface="+mn-lt"/>
                        <a:ea typeface="ＭＳ Ｐゴシック" charset="-128"/>
                        <a:cs typeface="Times New Roman" pitchFamily="18" charset="0"/>
                      </a:endParaRPr>
                    </a:p>
                  </a:txBody>
                  <a:tcPr marL="68580" marR="68580" marT="0" marB="0" anchor="ctr"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7030A0"/>
                          </a:solidFill>
                          <a:effectLst/>
                          <a:latin typeface="+mn-lt"/>
                          <a:ea typeface="ＭＳ Ｐゴシック" charset="-128"/>
                          <a:cs typeface="Times New Roman" pitchFamily="18" charset="0"/>
                        </a:rPr>
                        <a:t>1.04-1.09</a:t>
                      </a:r>
                      <a:endParaRPr kumimoji="0" lang="en-CA" sz="1800" b="0" i="0" u="none" strike="noStrike" cap="none" normalizeH="0" baseline="0" dirty="0" smtClean="0">
                        <a:ln>
                          <a:noFill/>
                        </a:ln>
                        <a:solidFill>
                          <a:srgbClr val="7030A0"/>
                        </a:solidFill>
                        <a:effectLst/>
                        <a:latin typeface="+mn-lt"/>
                        <a:ea typeface="ＭＳ Ｐゴシック" charset="-128"/>
                        <a:cs typeface="Times New Roman" pitchFamily="18" charset="0"/>
                      </a:endParaRPr>
                    </a:p>
                  </a:txBody>
                  <a:tcPr marL="68580" marR="68580" marT="0" marB="0" anchor="ctr" horzOverflow="overflow">
                    <a:lnL w="3175" cap="flat" cmpd="sng" algn="ctr">
                      <a:solidFill>
                        <a:schemeClr val="accent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609600" y="4407931"/>
            <a:ext cx="7010400" cy="276999"/>
          </a:xfrm>
          <a:prstGeom prst="rect">
            <a:avLst/>
          </a:prstGeom>
        </p:spPr>
        <p:txBody>
          <a:bodyPr wrap="square">
            <a:spAutoFit/>
          </a:bodyPr>
          <a:lstStyle/>
          <a:p>
            <a:r>
              <a:rPr lang="en-US" sz="1200" dirty="0" err="1">
                <a:latin typeface="+mn-lt"/>
              </a:rPr>
              <a:t>Hosmer-Lemeshow</a:t>
            </a:r>
            <a:r>
              <a:rPr lang="en-US" sz="1200" dirty="0">
                <a:latin typeface="+mn-lt"/>
              </a:rPr>
              <a:t> goodness-of-fit: χ</a:t>
            </a:r>
            <a:r>
              <a:rPr lang="en-US" sz="1200" baseline="30000" dirty="0">
                <a:latin typeface="+mn-lt"/>
              </a:rPr>
              <a:t>2</a:t>
            </a:r>
            <a:r>
              <a:rPr lang="en-US" sz="1200" dirty="0">
                <a:latin typeface="+mn-lt"/>
              </a:rPr>
              <a:t>= </a:t>
            </a:r>
            <a:r>
              <a:rPr lang="en-US" sz="1200" dirty="0" smtClean="0">
                <a:latin typeface="+mn-lt"/>
              </a:rPr>
              <a:t>7.25 </a:t>
            </a:r>
            <a:r>
              <a:rPr lang="en-US" sz="1200" dirty="0">
                <a:latin typeface="+mn-lt"/>
              </a:rPr>
              <a:t>(DF=8),  p</a:t>
            </a:r>
            <a:r>
              <a:rPr lang="en-US" sz="1200" dirty="0" smtClean="0">
                <a:latin typeface="+mn-lt"/>
              </a:rPr>
              <a:t>=.510</a:t>
            </a:r>
            <a:endParaRPr lang="en-US" sz="1200" dirty="0">
              <a:latin typeface="+mn-lt"/>
            </a:endParaRPr>
          </a:p>
        </p:txBody>
      </p:sp>
    </p:spTree>
    <p:extLst>
      <p:ext uri="{BB962C8B-B14F-4D97-AF65-F5344CB8AC3E}">
        <p14:creationId xmlns:p14="http://schemas.microsoft.com/office/powerpoint/2010/main" val="36732101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6993288"/>
              </p:ext>
            </p:extLst>
          </p:nvPr>
        </p:nvGraphicFramePr>
        <p:xfrm>
          <a:off x="49847" y="1460500"/>
          <a:ext cx="9079056" cy="4000500"/>
        </p:xfrm>
        <a:graphic>
          <a:graphicData uri="http://schemas.openxmlformats.org/drawingml/2006/table">
            <a:tbl>
              <a:tblPr>
                <a:tableStyleId>{5DA37D80-6434-44D0-A028-1B22A696006F}</a:tableStyleId>
              </a:tblPr>
              <a:tblGrid>
                <a:gridCol w="2580386"/>
                <a:gridCol w="644921"/>
                <a:gridCol w="1018223"/>
                <a:gridCol w="568960"/>
                <a:gridCol w="1234123"/>
                <a:gridCol w="568960"/>
                <a:gridCol w="910273"/>
                <a:gridCol w="584147"/>
                <a:gridCol w="969063"/>
              </a:tblGrid>
              <a:tr h="1143000">
                <a:tc>
                  <a:txBody>
                    <a:bodyPr/>
                    <a:lstStyle/>
                    <a:p>
                      <a:pPr marL="0" marR="0" algn="ctr">
                        <a:lnSpc>
                          <a:spcPct val="115000"/>
                        </a:lnSpc>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tc>
                <a:tc gridSpan="2">
                  <a:txBody>
                    <a:bodyPr/>
                    <a:lstStyle/>
                    <a:p>
                      <a:pPr marL="0" marR="0" algn="ctr">
                        <a:lnSpc>
                          <a:spcPct val="115000"/>
                        </a:lnSpc>
                        <a:spcBef>
                          <a:spcPts val="0"/>
                        </a:spcBef>
                        <a:spcAft>
                          <a:spcPts val="0"/>
                        </a:spcAft>
                      </a:pPr>
                      <a:r>
                        <a:rPr lang="en-US" sz="1800" b="1" dirty="0">
                          <a:effectLst/>
                        </a:rPr>
                        <a:t>Total</a:t>
                      </a:r>
                    </a:p>
                    <a:p>
                      <a:pPr marL="0" marR="0" algn="ctr">
                        <a:lnSpc>
                          <a:spcPct val="115000"/>
                        </a:lnSpc>
                        <a:spcBef>
                          <a:spcPts val="0"/>
                        </a:spcBef>
                        <a:spcAft>
                          <a:spcPts val="0"/>
                        </a:spcAft>
                      </a:pPr>
                      <a:r>
                        <a:rPr lang="en-US" sz="1800" b="1" dirty="0">
                          <a:effectLst/>
                        </a:rPr>
                        <a:t>(N = 623)</a:t>
                      </a:r>
                      <a:endParaRPr lang="en-US" sz="18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effectLst/>
                        </a:rPr>
                        <a:t>PD only</a:t>
                      </a:r>
                    </a:p>
                    <a:p>
                      <a:pPr marL="0" marR="0" algn="ctr">
                        <a:lnSpc>
                          <a:spcPct val="115000"/>
                        </a:lnSpc>
                        <a:spcBef>
                          <a:spcPts val="0"/>
                        </a:spcBef>
                        <a:spcAft>
                          <a:spcPts val="0"/>
                        </a:spcAft>
                      </a:pPr>
                      <a:r>
                        <a:rPr lang="en-US" sz="1800" b="1" dirty="0">
                          <a:effectLst/>
                        </a:rPr>
                        <a:t>(n = 72)</a:t>
                      </a:r>
                      <a:endParaRPr lang="en-US" sz="18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effectLst/>
                        </a:rPr>
                        <a:t>SUD only</a:t>
                      </a:r>
                    </a:p>
                    <a:p>
                      <a:pPr marL="0" marR="0" algn="ctr">
                        <a:lnSpc>
                          <a:spcPct val="115000"/>
                        </a:lnSpc>
                        <a:spcBef>
                          <a:spcPts val="0"/>
                        </a:spcBef>
                        <a:spcAft>
                          <a:spcPts val="0"/>
                        </a:spcAft>
                      </a:pPr>
                      <a:r>
                        <a:rPr lang="en-US" sz="1800" b="1" dirty="0">
                          <a:effectLst/>
                        </a:rPr>
                        <a:t>(n = 127)</a:t>
                      </a:r>
                      <a:endParaRPr lang="en-US" sz="18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smtClean="0">
                          <a:effectLst/>
                        </a:rPr>
                        <a:t>Co-occurring</a:t>
                      </a:r>
                      <a:endParaRPr lang="en-US" sz="1800" b="1" dirty="0">
                        <a:effectLst/>
                      </a:endParaRPr>
                    </a:p>
                    <a:p>
                      <a:pPr marL="0" marR="0" algn="ctr">
                        <a:lnSpc>
                          <a:spcPct val="115000"/>
                        </a:lnSpc>
                        <a:spcBef>
                          <a:spcPts val="0"/>
                        </a:spcBef>
                        <a:spcAft>
                          <a:spcPts val="0"/>
                        </a:spcAft>
                      </a:pPr>
                      <a:r>
                        <a:rPr lang="en-US" sz="1800" b="1" dirty="0">
                          <a:effectLst/>
                        </a:rPr>
                        <a:t>(n = 398)</a:t>
                      </a:r>
                      <a:endParaRPr lang="en-US" sz="1800" b="1" dirty="0">
                        <a:effectLst/>
                        <a:latin typeface="Times New Roman"/>
                        <a:ea typeface="Times New Roman"/>
                      </a:endParaRPr>
                    </a:p>
                  </a:txBody>
                  <a:tcPr marL="68580" marR="68580" marT="0" marB="0"/>
                </a:tc>
                <a:tc hMerge="1">
                  <a:txBody>
                    <a:bodyPr/>
                    <a:lstStyle/>
                    <a:p>
                      <a:endParaRPr lang="en-US"/>
                    </a:p>
                  </a:txBody>
                  <a:tcPr/>
                </a:tc>
              </a:tr>
              <a:tr h="571500">
                <a:tc>
                  <a:txBody>
                    <a:bodyPr/>
                    <a:lstStyle/>
                    <a:p>
                      <a:pPr marL="0" marR="0" algn="l">
                        <a:lnSpc>
                          <a:spcPct val="115000"/>
                        </a:lnSpc>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OR</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95%CI</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OR</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95%CI</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OR</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95%CI</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OR</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95%CI</a:t>
                      </a:r>
                      <a:endParaRPr lang="en-US" sz="1800">
                        <a:effectLst/>
                        <a:latin typeface="Times New Roman"/>
                        <a:ea typeface="Times New Roman"/>
                      </a:endParaRPr>
                    </a:p>
                  </a:txBody>
                  <a:tcPr marL="68580" marR="68580" marT="0" marB="0"/>
                </a:tc>
              </a:tr>
              <a:tr h="571500">
                <a:tc>
                  <a:txBody>
                    <a:bodyPr/>
                    <a:lstStyle/>
                    <a:p>
                      <a:pPr marL="0" marR="0" algn="ctr">
                        <a:lnSpc>
                          <a:spcPct val="115000"/>
                        </a:lnSpc>
                        <a:spcBef>
                          <a:spcPts val="0"/>
                        </a:spcBef>
                        <a:spcAft>
                          <a:spcPts val="0"/>
                        </a:spcAft>
                      </a:pPr>
                      <a:r>
                        <a:rPr lang="en-US" sz="1800" b="1" dirty="0">
                          <a:effectLst/>
                          <a:latin typeface="+mn-lt"/>
                        </a:rPr>
                        <a:t>Single NRT (</a:t>
                      </a:r>
                      <a:r>
                        <a:rPr lang="en-US" sz="1800" b="1" dirty="0" smtClean="0">
                          <a:effectLst/>
                          <a:latin typeface="+mn-lt"/>
                        </a:rPr>
                        <a:t>referent)</a:t>
                      </a:r>
                      <a:r>
                        <a:rPr kumimoji="0" lang="en-US" altLang="en-US" sz="1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a:t>
                      </a:r>
                      <a:endParaRPr lang="en-US" sz="1800" b="1"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1.0</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 </a:t>
                      </a:r>
                      <a:endParaRPr lang="en-US" sz="1700" dirty="0">
                        <a:effectLst/>
                        <a:latin typeface="+mn-lt"/>
                        <a:ea typeface="Times New Roman"/>
                      </a:endParaRPr>
                    </a:p>
                  </a:txBody>
                  <a:tcPr marL="68580" marR="68580" marT="0" marB="0"/>
                </a:tc>
              </a:tr>
              <a:tr h="571500">
                <a:tc>
                  <a:txBody>
                    <a:bodyPr/>
                    <a:lstStyle/>
                    <a:p>
                      <a:pPr marL="0" marR="0" algn="ctr">
                        <a:lnSpc>
                          <a:spcPct val="115000"/>
                        </a:lnSpc>
                        <a:spcBef>
                          <a:spcPts val="0"/>
                        </a:spcBef>
                        <a:spcAft>
                          <a:spcPts val="0"/>
                        </a:spcAft>
                      </a:pPr>
                      <a:r>
                        <a:rPr lang="en-US" sz="1800" b="1" dirty="0">
                          <a:effectLst/>
                          <a:latin typeface="+mn-lt"/>
                        </a:rPr>
                        <a:t>Combination NRT</a:t>
                      </a:r>
                      <a:endParaRPr lang="en-US" sz="1800" b="1"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.90</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a:effectLst/>
                          <a:latin typeface="+mn-lt"/>
                        </a:rPr>
                        <a:t>.58-1.38</a:t>
                      </a:r>
                      <a:endParaRPr lang="en-US" sz="170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rPr>
                        <a:t>1.02</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a:t>
                      </a:r>
                      <a:r>
                        <a:rPr lang="en-US" sz="1700" dirty="0" smtClean="0">
                          <a:effectLst/>
                          <a:latin typeface="+mn-lt"/>
                        </a:rPr>
                        <a:t>21-5.07</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rPr>
                        <a:t>.60</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.21-1.65</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.98</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.58-1.66</a:t>
                      </a:r>
                      <a:endParaRPr lang="en-US" sz="1700" dirty="0">
                        <a:effectLst/>
                        <a:latin typeface="+mn-lt"/>
                        <a:ea typeface="Times New Roman"/>
                      </a:endParaRPr>
                    </a:p>
                  </a:txBody>
                  <a:tcPr marL="68580" marR="68580" marT="0" marB="0"/>
                </a:tc>
              </a:tr>
              <a:tr h="571500">
                <a:tc>
                  <a:txBody>
                    <a:bodyPr/>
                    <a:lstStyle/>
                    <a:p>
                      <a:pPr marL="0" marR="0" algn="ctr">
                        <a:lnSpc>
                          <a:spcPct val="115000"/>
                        </a:lnSpc>
                        <a:spcBef>
                          <a:spcPts val="0"/>
                        </a:spcBef>
                        <a:spcAft>
                          <a:spcPts val="0"/>
                        </a:spcAft>
                      </a:pPr>
                      <a:r>
                        <a:rPr lang="en-US" sz="1800" b="1" dirty="0" err="1">
                          <a:effectLst/>
                          <a:latin typeface="+mn-lt"/>
                        </a:rPr>
                        <a:t>Varenicline</a:t>
                      </a:r>
                      <a:endParaRPr lang="en-US" sz="1800" b="1"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rgbClr val="7030A0"/>
                          </a:solidFill>
                          <a:effectLst/>
                          <a:latin typeface="+mn-lt"/>
                        </a:rPr>
                        <a:t>2.50*</a:t>
                      </a:r>
                      <a:endParaRPr lang="en-US" sz="1700" dirty="0">
                        <a:solidFill>
                          <a:srgbClr val="7030A0"/>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rgbClr val="7030A0"/>
                          </a:solidFill>
                          <a:effectLst/>
                          <a:latin typeface="+mn-lt"/>
                        </a:rPr>
                        <a:t>1.34-4.70</a:t>
                      </a:r>
                      <a:endParaRPr lang="en-US" sz="1700" dirty="0">
                        <a:solidFill>
                          <a:srgbClr val="7030A0"/>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rgbClr val="7030A0"/>
                          </a:solidFill>
                          <a:effectLst/>
                          <a:latin typeface="+mn-lt"/>
                        </a:rPr>
                        <a:t>9.5*</a:t>
                      </a:r>
                      <a:endParaRPr lang="en-US" sz="1700" dirty="0">
                        <a:solidFill>
                          <a:srgbClr val="7030A0"/>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rgbClr val="7030A0"/>
                          </a:solidFill>
                          <a:effectLst/>
                          <a:latin typeface="+mn-lt"/>
                        </a:rPr>
                        <a:t>1.59-57.331</a:t>
                      </a:r>
                      <a:endParaRPr lang="en-US" sz="1700" dirty="0">
                        <a:solidFill>
                          <a:srgbClr val="7030A0"/>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ea typeface="Times New Roman"/>
                        </a:rPr>
                        <a:t>1.18</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a:t>
                      </a:r>
                      <a:r>
                        <a:rPr lang="en-US" sz="1700" dirty="0" smtClean="0">
                          <a:effectLst/>
                          <a:latin typeface="+mn-lt"/>
                        </a:rPr>
                        <a:t>29-4.77</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rPr>
                        <a:t>1.85</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latin typeface="+mn-lt"/>
                        </a:rPr>
                        <a:t>.</a:t>
                      </a:r>
                      <a:r>
                        <a:rPr lang="en-US" sz="1700" dirty="0" smtClean="0">
                          <a:effectLst/>
                          <a:latin typeface="+mn-lt"/>
                        </a:rPr>
                        <a:t>79-4.33</a:t>
                      </a:r>
                      <a:endParaRPr lang="en-US" sz="1700" dirty="0">
                        <a:effectLst/>
                        <a:latin typeface="+mn-lt"/>
                        <a:ea typeface="Times New Roman"/>
                      </a:endParaRPr>
                    </a:p>
                  </a:txBody>
                  <a:tcPr marL="68580" marR="68580" marT="0" marB="0"/>
                </a:tc>
              </a:tr>
              <a:tr h="571500">
                <a:tc>
                  <a:txBody>
                    <a:bodyPr/>
                    <a:lstStyle/>
                    <a:p>
                      <a:pPr marL="0" marR="0" algn="ctr">
                        <a:lnSpc>
                          <a:spcPct val="115000"/>
                        </a:lnSpc>
                        <a:spcBef>
                          <a:spcPts val="0"/>
                        </a:spcBef>
                        <a:spcAft>
                          <a:spcPts val="0"/>
                        </a:spcAft>
                      </a:pPr>
                      <a:r>
                        <a:rPr lang="en-US" sz="1800" b="1" dirty="0" err="1" smtClean="0">
                          <a:effectLst/>
                          <a:latin typeface="+mn-lt"/>
                          <a:ea typeface="Times New Roman"/>
                        </a:rPr>
                        <a:t>Varenicline</a:t>
                      </a:r>
                      <a:r>
                        <a:rPr lang="en-US" sz="1800" b="1" dirty="0" smtClean="0">
                          <a:effectLst/>
                          <a:latin typeface="+mn-lt"/>
                          <a:ea typeface="Times New Roman"/>
                        </a:rPr>
                        <a:t> + NRT</a:t>
                      </a:r>
                      <a:endParaRPr lang="en-US" sz="1800" b="1"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chemeClr val="tx1"/>
                          </a:solidFill>
                          <a:effectLst/>
                          <a:latin typeface="+mn-lt"/>
                          <a:ea typeface="Times New Roman"/>
                        </a:rPr>
                        <a:t>1.05</a:t>
                      </a:r>
                      <a:endParaRPr lang="en-US" sz="1700" dirty="0">
                        <a:solidFill>
                          <a:schemeClr val="tx1"/>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chemeClr val="tx1"/>
                          </a:solidFill>
                          <a:effectLst/>
                          <a:latin typeface="+mn-lt"/>
                          <a:ea typeface="Times New Roman"/>
                        </a:rPr>
                        <a:t>.46-2.38</a:t>
                      </a:r>
                      <a:endParaRPr lang="en-US" sz="1700" dirty="0">
                        <a:solidFill>
                          <a:schemeClr val="tx1"/>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chemeClr val="tx1"/>
                          </a:solidFill>
                          <a:effectLst/>
                          <a:latin typeface="+mn-lt"/>
                          <a:ea typeface="Times New Roman"/>
                        </a:rPr>
                        <a:t>.83</a:t>
                      </a:r>
                      <a:endParaRPr lang="en-US" sz="1700" dirty="0">
                        <a:solidFill>
                          <a:schemeClr val="tx1"/>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solidFill>
                            <a:schemeClr val="tx1"/>
                          </a:solidFill>
                          <a:effectLst/>
                          <a:latin typeface="+mn-lt"/>
                          <a:ea typeface="Times New Roman"/>
                        </a:rPr>
                        <a:t>.06-12.72</a:t>
                      </a:r>
                      <a:endParaRPr lang="en-US" sz="1700" dirty="0">
                        <a:solidFill>
                          <a:schemeClr val="tx1"/>
                        </a:solidFill>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ea typeface="Times New Roman"/>
                        </a:rPr>
                        <a:t>.42</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ea typeface="Times New Roman"/>
                        </a:rPr>
                        <a:t>.05-3.3</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ea typeface="Times New Roman"/>
                        </a:rPr>
                        <a:t>1.27</a:t>
                      </a:r>
                      <a:endParaRPr lang="en-US" sz="17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1700" dirty="0" smtClean="0">
                          <a:effectLst/>
                          <a:latin typeface="+mn-lt"/>
                          <a:ea typeface="Times New Roman"/>
                        </a:rPr>
                        <a:t>.47-3.46</a:t>
                      </a:r>
                      <a:endParaRPr lang="en-US" sz="1700" dirty="0">
                        <a:effectLst/>
                        <a:latin typeface="+mn-lt"/>
                        <a:ea typeface="Times New Roman"/>
                      </a:endParaRPr>
                    </a:p>
                  </a:txBody>
                  <a:tcPr marL="68580" marR="68580" marT="0" marB="0"/>
                </a:tc>
              </a:tr>
            </a:tbl>
          </a:graphicData>
        </a:graphic>
      </p:graphicFrame>
      <p:sp>
        <p:nvSpPr>
          <p:cNvPr id="3" name="Rectangle 1"/>
          <p:cNvSpPr>
            <a:spLocks noChangeArrowheads="1"/>
          </p:cNvSpPr>
          <p:nvPr/>
        </p:nvSpPr>
        <p:spPr bwMode="auto">
          <a:xfrm>
            <a:off x="165100" y="5486400"/>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Note: </a:t>
            </a:r>
            <a:r>
              <a:rPr kumimoji="0" lang="en-US" altLang="en-US" sz="1000" b="0" i="0" u="none" strike="noStrike" cap="none" normalizeH="0" baseline="30000" dirty="0" smtClean="0">
                <a:ln>
                  <a:noFill/>
                </a:ln>
                <a:solidFill>
                  <a:schemeClr val="tx1"/>
                </a:solidFill>
                <a:effectLst/>
                <a:latin typeface="+mn-lt"/>
                <a:ea typeface="Times New Roman" pitchFamily="18" charset="0"/>
                <a:cs typeface="Arial" pitchFamily="34" charset="0"/>
              </a:rPr>
              <a:t>a</a:t>
            </a: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 The single NRT group includes gum/lozenge/inhaler (n = 36), single nicotine patch (n= 196) and 5 individuals who were concurrently taking Bupropion. The </a:t>
            </a:r>
            <a:r>
              <a:rPr kumimoji="0" lang="en-US" altLang="en-US" sz="1000" b="0" i="0" u="none" strike="noStrike" cap="none" normalizeH="0" baseline="0" dirty="0" err="1" smtClean="0">
                <a:ln>
                  <a:noFill/>
                </a:ln>
                <a:solidFill>
                  <a:schemeClr val="tx1"/>
                </a:solidFill>
                <a:effectLst/>
                <a:latin typeface="+mn-lt"/>
                <a:ea typeface="Times New Roman" pitchFamily="18" charset="0"/>
                <a:cs typeface="Arial" pitchFamily="34" charset="0"/>
              </a:rPr>
              <a:t>Varenicline</a:t>
            </a: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 group includes 108 individuals using only </a:t>
            </a:r>
            <a:r>
              <a:rPr kumimoji="0" lang="en-US" altLang="en-US" sz="1000" b="0" i="0" u="none" strike="noStrike" cap="none" normalizeH="0" baseline="0" dirty="0" err="1" smtClean="0">
                <a:ln>
                  <a:noFill/>
                </a:ln>
                <a:solidFill>
                  <a:schemeClr val="tx1"/>
                </a:solidFill>
                <a:effectLst/>
                <a:latin typeface="+mn-lt"/>
                <a:ea typeface="Times New Roman" pitchFamily="18" charset="0"/>
                <a:cs typeface="Arial" pitchFamily="34" charset="0"/>
              </a:rPr>
              <a:t>varenicline</a:t>
            </a: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 and 58 individuals using </a:t>
            </a:r>
            <a:r>
              <a:rPr kumimoji="0" lang="en-US" altLang="en-US" sz="1000" b="0" i="0" u="none" strike="noStrike" cap="none" normalizeH="0" baseline="0" dirty="0" err="1" smtClean="0">
                <a:ln>
                  <a:noFill/>
                </a:ln>
                <a:solidFill>
                  <a:schemeClr val="tx1"/>
                </a:solidFill>
                <a:effectLst/>
                <a:latin typeface="+mn-lt"/>
                <a:ea typeface="Times New Roman" pitchFamily="18" charset="0"/>
                <a:cs typeface="Arial" pitchFamily="34" charset="0"/>
              </a:rPr>
              <a:t>varenicline</a:t>
            </a: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 and NRT.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rPr>
              <a:t>All analysis adjusted for demographics (sex and age), total number of weeks in program, and switching pharmacotherapy (yes vs. no) during 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mn-lt"/>
              <a:ea typeface="Times New Roman" pitchFamily="18" charset="0"/>
              <a:cs typeface="Arial" pitchFamily="34" charset="0"/>
            </a:endParaRPr>
          </a:p>
          <a:p>
            <a:pPr lvl="0" eaLnBrk="0" hangingPunct="0"/>
            <a:r>
              <a:rPr lang="nn-NO" altLang="en-US" sz="1000" dirty="0">
                <a:latin typeface="+mn-lt"/>
                <a:cs typeface="Arial" pitchFamily="34" charset="0"/>
              </a:rPr>
              <a:t>* = p &lt;.</a:t>
            </a:r>
            <a:r>
              <a:rPr lang="nn-NO" altLang="en-US" sz="1000" dirty="0" smtClean="0">
                <a:latin typeface="+mn-lt"/>
                <a:cs typeface="Arial" pitchFamily="34" charset="0"/>
              </a:rPr>
              <a:t>05</a:t>
            </a:r>
            <a:endParaRPr lang="nn-NO" altLang="en-US" sz="1000" dirty="0">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2"/>
          <p:cNvSpPr txBox="1">
            <a:spLocks/>
          </p:cNvSpPr>
          <p:nvPr/>
        </p:nvSpPr>
        <p:spPr>
          <a:xfrm>
            <a:off x="12700" y="304800"/>
            <a:ext cx="87503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fontAlgn="auto">
              <a:lnSpc>
                <a:spcPct val="100000"/>
              </a:lnSpc>
              <a:spcAft>
                <a:spcPts val="0"/>
              </a:spcAft>
            </a:pPr>
            <a:r>
              <a:rPr lang="en-US" sz="2500" b="1" dirty="0" smtClean="0">
                <a:solidFill>
                  <a:srgbClr val="000090"/>
                </a:solidFill>
                <a:effectLst/>
                <a:latin typeface="Cambria" pitchFamily="18" charset="0"/>
                <a:ea typeface="ＭＳ Ｐゴシック" pitchFamily="34" charset="-128"/>
              </a:rPr>
              <a:t>Effectiveness </a:t>
            </a:r>
            <a:r>
              <a:rPr lang="en-US" sz="2500" b="1" dirty="0">
                <a:solidFill>
                  <a:srgbClr val="000090"/>
                </a:solidFill>
                <a:effectLst/>
                <a:latin typeface="Cambria" pitchFamily="18" charset="0"/>
                <a:ea typeface="ＭＳ Ｐゴシック" pitchFamily="34" charset="-128"/>
              </a:rPr>
              <a:t>of type of pharmacotherapy on successful smoking cessation </a:t>
            </a:r>
            <a:r>
              <a:rPr lang="en-US" sz="2500" b="1" dirty="0" smtClean="0">
                <a:solidFill>
                  <a:srgbClr val="000090"/>
                </a:solidFill>
                <a:effectLst/>
                <a:latin typeface="Cambria" pitchFamily="18" charset="0"/>
                <a:ea typeface="ＭＳ Ｐゴシック" pitchFamily="34" charset="-128"/>
              </a:rPr>
              <a:t>by co-occurring disorders among </a:t>
            </a:r>
            <a:r>
              <a:rPr lang="en-US" sz="2500" b="1" dirty="0">
                <a:solidFill>
                  <a:srgbClr val="000090"/>
                </a:solidFill>
                <a:effectLst/>
                <a:latin typeface="Cambria" pitchFamily="18" charset="0"/>
                <a:ea typeface="ＭＳ Ｐゴシック" pitchFamily="34" charset="-128"/>
              </a:rPr>
              <a:t>completers </a:t>
            </a:r>
            <a:r>
              <a:rPr lang="en-US" sz="2500" b="1" dirty="0" smtClean="0">
                <a:solidFill>
                  <a:srgbClr val="000090"/>
                </a:solidFill>
                <a:effectLst/>
                <a:latin typeface="Cambria" pitchFamily="18" charset="0"/>
                <a:ea typeface="ＭＳ Ｐゴシック" pitchFamily="34" charset="-128"/>
              </a:rPr>
              <a:t>(n = 623)</a:t>
            </a:r>
            <a:endParaRPr lang="en-CA" sz="2500" b="1" dirty="0" smtClean="0">
              <a:solidFill>
                <a:srgbClr val="000090"/>
              </a:solidFill>
              <a:effectLst/>
              <a:latin typeface="Cambria" pitchFamily="18" charset="0"/>
              <a:ea typeface="ＭＳ Ｐゴシック" pitchFamily="34" charset="-128"/>
            </a:endParaRPr>
          </a:p>
        </p:txBody>
      </p:sp>
    </p:spTree>
    <p:extLst>
      <p:ext uri="{BB962C8B-B14F-4D97-AF65-F5344CB8AC3E}">
        <p14:creationId xmlns:p14="http://schemas.microsoft.com/office/powerpoint/2010/main" val="10008668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457200" y="228600"/>
            <a:ext cx="8229600" cy="666750"/>
          </a:xfrm>
        </p:spPr>
        <p:txBody>
          <a:bodyPr/>
          <a:lstStyle/>
          <a:p>
            <a:pPr algn="ctr" eaLnBrk="1" hangingPunct="1"/>
            <a:r>
              <a:rPr lang="en-CA" sz="3600" b="1" dirty="0" smtClean="0">
                <a:effectLst>
                  <a:outerShdw blurRad="38100" dist="38100" dir="2700000" algn="tl">
                    <a:srgbClr val="C0C0C0"/>
                  </a:outerShdw>
                </a:effectLst>
                <a:ea typeface="ＭＳ Ｐゴシック" pitchFamily="34" charset="-128"/>
              </a:rPr>
              <a:t>Conclusions</a:t>
            </a:r>
            <a:endParaRPr lang="en-US" sz="3600" b="1" dirty="0" smtClean="0">
              <a:effectLst>
                <a:outerShdw blurRad="38100" dist="38100" dir="2700000" algn="tl">
                  <a:srgbClr val="C0C0C0"/>
                </a:outerShdw>
              </a:effectLst>
              <a:ea typeface="ＭＳ Ｐゴシック" pitchFamily="34" charset="-128"/>
            </a:endParaRPr>
          </a:p>
        </p:txBody>
      </p:sp>
      <p:sp>
        <p:nvSpPr>
          <p:cNvPr id="86019" name="Rectangle 3"/>
          <p:cNvSpPr>
            <a:spLocks noGrp="1" noChangeArrowheads="1"/>
          </p:cNvSpPr>
          <p:nvPr>
            <p:ph type="body" idx="4294967295"/>
          </p:nvPr>
        </p:nvSpPr>
        <p:spPr>
          <a:xfrm>
            <a:off x="457200" y="990600"/>
            <a:ext cx="8382000" cy="5486400"/>
          </a:xfrm>
        </p:spPr>
        <p:txBody>
          <a:bodyPr>
            <a:normAutofit/>
          </a:bodyPr>
          <a:lstStyle/>
          <a:p>
            <a:pPr eaLnBrk="1" hangingPunct="1"/>
            <a:endParaRPr lang="en-CA" sz="800" dirty="0" smtClean="0">
              <a:ea typeface="ＭＳ Ｐゴシック" pitchFamily="34" charset="-128"/>
            </a:endParaRPr>
          </a:p>
          <a:p>
            <a:pPr eaLnBrk="1" hangingPunct="1"/>
            <a:r>
              <a:rPr lang="en-CA" sz="2400" dirty="0" smtClean="0">
                <a:solidFill>
                  <a:schemeClr val="tx1"/>
                </a:solidFill>
                <a:latin typeface="+mn-lt"/>
                <a:ea typeface="ＭＳ Ｐゴシック" pitchFamily="34" charset="-128"/>
              </a:rPr>
              <a:t>Intensive tobacco dependence treatment </a:t>
            </a:r>
            <a:r>
              <a:rPr lang="en-CA" dirty="0" smtClean="0">
                <a:solidFill>
                  <a:schemeClr val="tx1"/>
                </a:solidFill>
                <a:latin typeface="+mn-lt"/>
                <a:ea typeface="ＭＳ Ｐゴシック" pitchFamily="34" charset="-128"/>
              </a:rPr>
              <a:t>enhances smoking cessation for</a:t>
            </a:r>
            <a:r>
              <a:rPr lang="en-CA" sz="2400" dirty="0" smtClean="0">
                <a:solidFill>
                  <a:schemeClr val="tx1"/>
                </a:solidFill>
                <a:latin typeface="+mn-lt"/>
                <a:ea typeface="ＭＳ Ｐゴシック" pitchFamily="34" charset="-128"/>
              </a:rPr>
              <a:t> those with mental illnesses or substance use disorders.</a:t>
            </a:r>
          </a:p>
          <a:p>
            <a:pPr eaLnBrk="1" hangingPunct="1"/>
            <a:endParaRPr lang="en-CA" sz="1200" dirty="0">
              <a:solidFill>
                <a:schemeClr val="tx1"/>
              </a:solidFill>
              <a:latin typeface="+mn-lt"/>
              <a:ea typeface="ＭＳ Ｐゴシック" pitchFamily="34" charset="-128"/>
            </a:endParaRPr>
          </a:p>
          <a:p>
            <a:pPr eaLnBrk="1" hangingPunct="1"/>
            <a:r>
              <a:rPr lang="en-CA" sz="2400" dirty="0" smtClean="0">
                <a:solidFill>
                  <a:schemeClr val="tx1"/>
                </a:solidFill>
                <a:latin typeface="+mn-lt"/>
                <a:ea typeface="ＭＳ Ｐゴシック" pitchFamily="34" charset="-128"/>
              </a:rPr>
              <a:t>Treatment should include best practices using behavioural counseling combined with pharmacotherapy. </a:t>
            </a:r>
          </a:p>
          <a:p>
            <a:pPr eaLnBrk="1" hangingPunct="1"/>
            <a:endParaRPr lang="en-CA" sz="1200" dirty="0">
              <a:solidFill>
                <a:schemeClr val="tx1"/>
              </a:solidFill>
              <a:latin typeface="+mn-lt"/>
              <a:ea typeface="ＭＳ Ｐゴシック" pitchFamily="34" charset="-128"/>
            </a:endParaRPr>
          </a:p>
          <a:p>
            <a:pPr eaLnBrk="1" hangingPunct="1"/>
            <a:r>
              <a:rPr lang="en-CA" sz="2400" dirty="0" smtClean="0">
                <a:solidFill>
                  <a:schemeClr val="tx1"/>
                </a:solidFill>
                <a:latin typeface="+mn-lt"/>
                <a:ea typeface="ＭＳ Ｐゴシック" pitchFamily="34" charset="-128"/>
              </a:rPr>
              <a:t>Treatment durations beyond 8-12 weeks should be considered to maximize effectiveness of programs</a:t>
            </a:r>
          </a:p>
          <a:p>
            <a:pPr eaLnBrk="1" hangingPunct="1"/>
            <a:endParaRPr lang="en-CA" sz="1200" dirty="0">
              <a:solidFill>
                <a:schemeClr val="tx1"/>
              </a:solidFill>
              <a:latin typeface="+mn-lt"/>
              <a:ea typeface="ＭＳ Ｐゴシック" pitchFamily="34" charset="-128"/>
            </a:endParaRPr>
          </a:p>
          <a:p>
            <a:pPr eaLnBrk="1" hangingPunct="1"/>
            <a:r>
              <a:rPr lang="en-CA" sz="2400" dirty="0" smtClean="0">
                <a:solidFill>
                  <a:schemeClr val="tx1"/>
                </a:solidFill>
                <a:latin typeface="+mn-lt"/>
                <a:ea typeface="ＭＳ Ｐゴシック" pitchFamily="34" charset="-128"/>
              </a:rPr>
              <a:t>Future studies may explore effectiveness of different combinations of pharmacotherapy by mental health/substance use diagnoses</a:t>
            </a:r>
          </a:p>
          <a:p>
            <a:pPr eaLnBrk="1" hangingPunct="1"/>
            <a:endParaRPr lang="en-CA" sz="2400" dirty="0" smtClean="0">
              <a:ea typeface="ＭＳ Ｐゴシック" pitchFamily="34" charset="-128"/>
            </a:endParaRPr>
          </a:p>
          <a:p>
            <a:pPr eaLnBrk="1" hangingPunct="1"/>
            <a:endParaRPr lang="en-CA" sz="2400" dirty="0" smtClean="0">
              <a:ea typeface="ＭＳ Ｐゴシック" pitchFamily="34" charset="-128"/>
            </a:endParaRPr>
          </a:p>
          <a:p>
            <a:pPr eaLnBrk="1" hangingPunct="1"/>
            <a:endParaRPr lang="en-US" sz="2400" dirty="0" smtClean="0">
              <a:ea typeface="ＭＳ Ｐゴシック" pitchFamily="34" charset="-128"/>
            </a:endParaRPr>
          </a:p>
        </p:txBody>
      </p:sp>
    </p:spTree>
    <p:extLst>
      <p:ext uri="{BB962C8B-B14F-4D97-AF65-F5344CB8AC3E}">
        <p14:creationId xmlns:p14="http://schemas.microsoft.com/office/powerpoint/2010/main" val="41562858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3205162" cy="3205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130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229600" cy="990600"/>
          </a:xfrm>
        </p:spPr>
        <p:txBody>
          <a:bodyPr/>
          <a:lstStyle/>
          <a:p>
            <a:pPr>
              <a:defRPr/>
            </a:pPr>
            <a:r>
              <a:rPr lang="en-CA" sz="3600" dirty="0" smtClean="0">
                <a:effectLst>
                  <a:outerShdw blurRad="38100" dist="38100" dir="2700000" algn="tl">
                    <a:srgbClr val="000000">
                      <a:alpha val="43137"/>
                    </a:srgbClr>
                  </a:outerShdw>
                </a:effectLst>
                <a:latin typeface="Cambria" panose="02040503050406030204" pitchFamily="18" charset="0"/>
                <a:ea typeface="ＭＳ Ｐゴシック"/>
                <a:cs typeface="ＭＳ Ｐゴシック"/>
              </a:rPr>
              <a:t>Declaration of competing interests</a:t>
            </a:r>
          </a:p>
        </p:txBody>
      </p:sp>
      <p:sp>
        <p:nvSpPr>
          <p:cNvPr id="19458" name="Content Placeholder 2"/>
          <p:cNvSpPr>
            <a:spLocks noGrp="1"/>
          </p:cNvSpPr>
          <p:nvPr>
            <p:ph idx="4294967295"/>
          </p:nvPr>
        </p:nvSpPr>
        <p:spPr>
          <a:xfrm>
            <a:off x="381000" y="1752600"/>
            <a:ext cx="8610600" cy="3962400"/>
          </a:xfrm>
        </p:spPr>
        <p:txBody>
          <a:bodyPr>
            <a:normAutofit/>
          </a:bodyPr>
          <a:lstStyle/>
          <a:p>
            <a:pPr lvl="1">
              <a:lnSpc>
                <a:spcPct val="85000"/>
              </a:lnSpc>
              <a:buNone/>
            </a:pPr>
            <a:r>
              <a:rPr lang="en-CA" sz="2400" dirty="0" err="1">
                <a:solidFill>
                  <a:schemeClr val="tx1"/>
                </a:solidFill>
                <a:latin typeface="+mn-lt"/>
                <a:ea typeface="ＭＳ Ｐゴシック"/>
              </a:rPr>
              <a:t>Dr</a:t>
            </a:r>
            <a:r>
              <a:rPr lang="en-CA" sz="2400" dirty="0">
                <a:solidFill>
                  <a:schemeClr val="tx1"/>
                </a:solidFill>
                <a:latin typeface="+mn-lt"/>
                <a:ea typeface="ＭＳ Ｐゴシック"/>
              </a:rPr>
              <a:t> Chizimuzo Okoli has received consultation fees from </a:t>
            </a:r>
            <a:r>
              <a:rPr lang="en-US" sz="2400" dirty="0" smtClean="0">
                <a:solidFill>
                  <a:srgbClr val="FF0000"/>
                </a:solidFill>
                <a:latin typeface="+mn-lt"/>
                <a:ea typeface="ＭＳ Ｐゴシック"/>
              </a:rPr>
              <a:t>Vancouver </a:t>
            </a:r>
            <a:r>
              <a:rPr lang="en-US" sz="2400" dirty="0">
                <a:solidFill>
                  <a:srgbClr val="FF0000"/>
                </a:solidFill>
                <a:latin typeface="+mn-lt"/>
                <a:ea typeface="ＭＳ Ｐゴシック"/>
              </a:rPr>
              <a:t>Coastal Health Authority </a:t>
            </a:r>
            <a:r>
              <a:rPr lang="en-US" sz="2400" dirty="0">
                <a:solidFill>
                  <a:schemeClr val="tx1"/>
                </a:solidFill>
                <a:latin typeface="+mn-lt"/>
                <a:ea typeface="ＭＳ Ｐゴシック"/>
              </a:rPr>
              <a:t>in the previous 12 months</a:t>
            </a:r>
          </a:p>
          <a:p>
            <a:pPr lvl="1" eaLnBrk="1" hangingPunct="1">
              <a:lnSpc>
                <a:spcPct val="85000"/>
              </a:lnSpc>
              <a:buFontTx/>
              <a:buNone/>
            </a:pPr>
            <a:endParaRPr lang="en-US" sz="2000" dirty="0">
              <a:solidFill>
                <a:schemeClr val="tx1"/>
              </a:solidFill>
              <a:latin typeface="+mn-lt"/>
              <a:ea typeface="ＭＳ Ｐゴシック"/>
            </a:endParaRPr>
          </a:p>
          <a:p>
            <a:pPr lvl="1" eaLnBrk="1" hangingPunct="1">
              <a:lnSpc>
                <a:spcPct val="85000"/>
              </a:lnSpc>
              <a:buFontTx/>
              <a:buNone/>
            </a:pPr>
            <a:r>
              <a:rPr lang="en-US" sz="2400" dirty="0" err="1" smtClean="0">
                <a:solidFill>
                  <a:schemeClr val="tx1"/>
                </a:solidFill>
                <a:latin typeface="+mn-lt"/>
                <a:ea typeface="ＭＳ Ｐゴシック"/>
              </a:rPr>
              <a:t>Dr</a:t>
            </a:r>
            <a:r>
              <a:rPr lang="en-US" sz="2400" dirty="0" smtClean="0">
                <a:solidFill>
                  <a:schemeClr val="tx1"/>
                </a:solidFill>
                <a:latin typeface="+mn-lt"/>
                <a:ea typeface="ＭＳ Ｐゴシック"/>
              </a:rPr>
              <a:t> Milan </a:t>
            </a:r>
            <a:r>
              <a:rPr lang="en-US" sz="2400" dirty="0" err="1" smtClean="0">
                <a:solidFill>
                  <a:schemeClr val="tx1"/>
                </a:solidFill>
                <a:latin typeface="+mn-lt"/>
                <a:ea typeface="ＭＳ Ｐゴシック"/>
              </a:rPr>
              <a:t>Khara</a:t>
            </a:r>
            <a:r>
              <a:rPr lang="en-US" sz="2400" dirty="0" smtClean="0">
                <a:solidFill>
                  <a:schemeClr val="tx1"/>
                </a:solidFill>
                <a:latin typeface="+mn-lt"/>
                <a:ea typeface="ＭＳ Ｐゴシック"/>
              </a:rPr>
              <a:t> has received unrestricted research funding, speaker’s honoraria, consultation fees or product from the following </a:t>
            </a:r>
            <a:r>
              <a:rPr lang="en-US" sz="2400" dirty="0" err="1" smtClean="0">
                <a:solidFill>
                  <a:schemeClr val="tx1"/>
                </a:solidFill>
                <a:latin typeface="+mn-lt"/>
                <a:ea typeface="ＭＳ Ｐゴシック"/>
              </a:rPr>
              <a:t>organisations</a:t>
            </a:r>
            <a:r>
              <a:rPr lang="en-US" sz="2400" dirty="0" smtClean="0">
                <a:solidFill>
                  <a:schemeClr val="tx1"/>
                </a:solidFill>
                <a:latin typeface="+mn-lt"/>
                <a:ea typeface="ＭＳ Ｐゴシック"/>
              </a:rPr>
              <a:t>/companies in the previous 12 months: </a:t>
            </a:r>
            <a:r>
              <a:rPr lang="en-US" sz="2400" dirty="0" smtClean="0">
                <a:solidFill>
                  <a:srgbClr val="FF0000"/>
                </a:solidFill>
                <a:latin typeface="+mn-lt"/>
                <a:ea typeface="ＭＳ Ｐゴシック"/>
              </a:rPr>
              <a:t>Interior </a:t>
            </a:r>
            <a:r>
              <a:rPr lang="en-US" sz="2400" dirty="0">
                <a:solidFill>
                  <a:srgbClr val="FF0000"/>
                </a:solidFill>
                <a:latin typeface="+mn-lt"/>
                <a:ea typeface="ＭＳ Ｐゴシック"/>
              </a:rPr>
              <a:t>Health Authority, Pfizer, TEACH, </a:t>
            </a:r>
            <a:r>
              <a:rPr lang="en-US" sz="2400" dirty="0" err="1" smtClean="0">
                <a:solidFill>
                  <a:srgbClr val="FF0000"/>
                </a:solidFill>
                <a:latin typeface="+mn-lt"/>
                <a:ea typeface="ＭＳ Ｐゴシック"/>
              </a:rPr>
              <a:t>QuitNow</a:t>
            </a:r>
            <a:r>
              <a:rPr lang="en-US" sz="2400" dirty="0">
                <a:solidFill>
                  <a:srgbClr val="FF0000"/>
                </a:solidFill>
                <a:latin typeface="+mn-lt"/>
                <a:ea typeface="ＭＳ Ｐゴシック"/>
              </a:rPr>
              <a:t> </a:t>
            </a:r>
            <a:r>
              <a:rPr lang="en-US" sz="2400" dirty="0" smtClean="0">
                <a:solidFill>
                  <a:srgbClr val="FF0000"/>
                </a:solidFill>
                <a:latin typeface="+mn-lt"/>
                <a:ea typeface="ＭＳ Ｐゴシック"/>
              </a:rPr>
              <a:t>Services</a:t>
            </a:r>
            <a:r>
              <a:rPr lang="en-US" sz="2400" dirty="0">
                <a:solidFill>
                  <a:srgbClr val="FF0000"/>
                </a:solidFill>
                <a:latin typeface="+mn-lt"/>
                <a:ea typeface="ＭＳ Ｐゴシック"/>
              </a:rPr>
              <a:t>, Ottawa Heart Institute, Johnson and Johnson, Provincial Health Services Authority, College of Physician’s and Surgeon’s of British </a:t>
            </a:r>
            <a:r>
              <a:rPr lang="en-US" sz="2400" dirty="0" smtClean="0">
                <a:solidFill>
                  <a:srgbClr val="FF0000"/>
                </a:solidFill>
                <a:latin typeface="+mn-lt"/>
                <a:ea typeface="ＭＳ Ｐゴシック"/>
              </a:rPr>
              <a:t>Columbia</a:t>
            </a:r>
          </a:p>
          <a:p>
            <a:pPr lvl="1" eaLnBrk="1" hangingPunct="1">
              <a:lnSpc>
                <a:spcPct val="85000"/>
              </a:lnSpc>
              <a:buFontTx/>
              <a:buNone/>
            </a:pPr>
            <a:endParaRPr lang="en-US" sz="2000" i="1" dirty="0">
              <a:solidFill>
                <a:schemeClr val="tx1"/>
              </a:solidFill>
              <a:ea typeface="ＭＳ Ｐゴシック"/>
            </a:endParaRPr>
          </a:p>
          <a:p>
            <a:pPr lvl="1" eaLnBrk="1" hangingPunct="1">
              <a:lnSpc>
                <a:spcPct val="85000"/>
              </a:lnSpc>
              <a:buNone/>
            </a:pPr>
            <a:endParaRPr lang="en-US" sz="2000" i="1" dirty="0">
              <a:ea typeface="ＭＳ Ｐゴシック"/>
            </a:endParaRPr>
          </a:p>
          <a:p>
            <a:pPr lvl="1" eaLnBrk="1" hangingPunct="1">
              <a:lnSpc>
                <a:spcPct val="85000"/>
              </a:lnSpc>
              <a:buFontTx/>
              <a:buNone/>
            </a:pPr>
            <a:endParaRPr lang="en-US" sz="2000" dirty="0" smtClean="0">
              <a:ea typeface="ＭＳ Ｐゴシック"/>
            </a:endParaRPr>
          </a:p>
          <a:p>
            <a:pPr lvl="1" eaLnBrk="1" hangingPunct="1">
              <a:lnSpc>
                <a:spcPct val="85000"/>
              </a:lnSpc>
              <a:buFontTx/>
              <a:buNone/>
            </a:pPr>
            <a:endParaRPr lang="en-US" sz="2000" i="1" dirty="0" smtClean="0">
              <a:ea typeface="ＭＳ Ｐゴシック"/>
            </a:endParaRPr>
          </a:p>
          <a:p>
            <a:pPr lvl="1" eaLnBrk="1" hangingPunct="1">
              <a:lnSpc>
                <a:spcPct val="85000"/>
              </a:lnSpc>
              <a:buFontTx/>
              <a:buNone/>
            </a:pPr>
            <a:endParaRPr lang="en-US" sz="2000" i="1" dirty="0" smtClean="0">
              <a:ea typeface="ＭＳ Ｐゴシック"/>
            </a:endParaRPr>
          </a:p>
          <a:p>
            <a:pPr lvl="1" eaLnBrk="1" hangingPunct="1">
              <a:lnSpc>
                <a:spcPct val="85000"/>
              </a:lnSpc>
              <a:buFontTx/>
              <a:buNone/>
            </a:pPr>
            <a:endParaRPr lang="en-US" sz="2000" i="1" dirty="0" smtClean="0">
              <a:ea typeface="ＭＳ Ｐゴシック"/>
            </a:endParaRPr>
          </a:p>
        </p:txBody>
      </p:sp>
    </p:spTree>
    <p:extLst>
      <p:ext uri="{BB962C8B-B14F-4D97-AF65-F5344CB8AC3E}">
        <p14:creationId xmlns:p14="http://schemas.microsoft.com/office/powerpoint/2010/main" val="6424009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381000" y="655027"/>
            <a:ext cx="8382000" cy="4755173"/>
          </a:xfrm>
          <a:prstGeom prst="rect">
            <a:avLst/>
          </a:prstGeom>
          <a:noFill/>
          <a:ln w="9525">
            <a:noFill/>
            <a:miter lim="800000"/>
            <a:headEnd/>
            <a:tailEnd/>
          </a:ln>
        </p:spPr>
      </p:pic>
      <p:sp>
        <p:nvSpPr>
          <p:cNvPr id="571396" name="Rectangle 4"/>
          <p:cNvSpPr>
            <a:spLocks noChangeArrowheads="1"/>
          </p:cNvSpPr>
          <p:nvPr/>
        </p:nvSpPr>
        <p:spPr bwMode="auto">
          <a:xfrm>
            <a:off x="2819400" y="0"/>
            <a:ext cx="4495800" cy="838200"/>
          </a:xfrm>
          <a:prstGeom prst="rect">
            <a:avLst/>
          </a:prstGeom>
          <a:noFill/>
          <a:ln w="9525">
            <a:noFill/>
            <a:miter lim="800000"/>
            <a:headEnd/>
            <a:tailEnd/>
          </a:ln>
          <a:effectLst/>
        </p:spPr>
        <p:txBody>
          <a:bodyPr anchor="ctr"/>
          <a:lstStyle/>
          <a:p>
            <a:pPr>
              <a:lnSpc>
                <a:spcPct val="95000"/>
              </a:lnSpc>
              <a:defRPr/>
            </a:pPr>
            <a:r>
              <a:rPr lang="en-US" sz="3600" b="1" dirty="0" smtClean="0">
                <a:solidFill>
                  <a:schemeClr val="tx2">
                    <a:lumMod val="75000"/>
                  </a:schemeClr>
                </a:solidFill>
                <a:effectLst>
                  <a:outerShdw blurRad="38100" dist="38100" dir="2700000" algn="tl">
                    <a:srgbClr val="000000">
                      <a:alpha val="43137"/>
                    </a:srgbClr>
                  </a:outerShdw>
                </a:effectLst>
                <a:latin typeface="Cambria" pitchFamily="18" charset="0"/>
                <a:ea typeface="ＭＳ Ｐゴシック" charset="-128"/>
                <a:cs typeface="+mn-cs"/>
              </a:rPr>
              <a:t>SIGNIFICANCE</a:t>
            </a:r>
            <a:endParaRPr lang="en-US" sz="3600" b="1" dirty="0">
              <a:solidFill>
                <a:schemeClr val="tx2">
                  <a:lumMod val="75000"/>
                </a:schemeClr>
              </a:solidFill>
              <a:effectLst>
                <a:outerShdw blurRad="38100" dist="38100" dir="2700000" algn="tl">
                  <a:srgbClr val="000000">
                    <a:alpha val="43137"/>
                  </a:srgbClr>
                </a:outerShdw>
              </a:effectLst>
              <a:latin typeface="Cambria" pitchFamily="18" charset="0"/>
              <a:ea typeface="ＭＳ Ｐゴシック" charset="-128"/>
              <a:cs typeface="+mn-cs"/>
            </a:endParaRPr>
          </a:p>
        </p:txBody>
      </p:sp>
      <p:sp>
        <p:nvSpPr>
          <p:cNvPr id="19460" name="TextBox 5"/>
          <p:cNvSpPr txBox="1">
            <a:spLocks noChangeArrowheads="1"/>
          </p:cNvSpPr>
          <p:nvPr/>
        </p:nvSpPr>
        <p:spPr bwMode="auto">
          <a:xfrm>
            <a:off x="990600" y="5410200"/>
            <a:ext cx="7162800" cy="338138"/>
          </a:xfrm>
          <a:prstGeom prst="rect">
            <a:avLst/>
          </a:prstGeom>
          <a:noFill/>
          <a:ln w="9525">
            <a:noFill/>
            <a:miter lim="800000"/>
            <a:headEnd/>
            <a:tailEnd/>
          </a:ln>
        </p:spPr>
        <p:txBody>
          <a:bodyPr>
            <a:spAutoFit/>
          </a:bodyPr>
          <a:lstStyle/>
          <a:p>
            <a:pPr algn="ctr" eaLnBrk="0" hangingPunct="0">
              <a:spcBef>
                <a:spcPct val="50000"/>
              </a:spcBef>
            </a:pPr>
            <a:r>
              <a:rPr lang="en-US" sz="1600" dirty="0">
                <a:cs typeface="ＭＳ Ｐゴシック"/>
              </a:rPr>
              <a:t> </a:t>
            </a:r>
            <a:r>
              <a:rPr lang="en-US" sz="1600" dirty="0" err="1">
                <a:latin typeface="+mn-lt"/>
                <a:cs typeface="ＭＳ Ｐゴシック"/>
              </a:rPr>
              <a:t>Kalman</a:t>
            </a:r>
            <a:r>
              <a:rPr lang="en-US" sz="1600" dirty="0">
                <a:latin typeface="+mn-lt"/>
                <a:cs typeface="ＭＳ Ｐゴシック"/>
              </a:rPr>
              <a:t>, </a:t>
            </a:r>
            <a:r>
              <a:rPr lang="en-US" sz="1600" dirty="0" err="1">
                <a:latin typeface="+mn-lt"/>
                <a:cs typeface="ＭＳ Ｐゴシック"/>
              </a:rPr>
              <a:t>Morissette</a:t>
            </a:r>
            <a:r>
              <a:rPr lang="en-US" sz="1600" dirty="0">
                <a:latin typeface="+mn-lt"/>
                <a:cs typeface="ＭＳ Ｐゴシック"/>
              </a:rPr>
              <a:t> and George (2005), Am. J. Addict., 14: 106-123 </a:t>
            </a:r>
          </a:p>
        </p:txBody>
      </p:sp>
    </p:spTree>
    <p:extLst>
      <p:ext uri="{BB962C8B-B14F-4D97-AF65-F5344CB8AC3E}">
        <p14:creationId xmlns:p14="http://schemas.microsoft.com/office/powerpoint/2010/main" val="1592572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439157"/>
            <a:ext cx="8458200" cy="400110"/>
          </a:xfrm>
          <a:prstGeom prst="rect">
            <a:avLst/>
          </a:prstGeom>
        </p:spPr>
        <p:txBody>
          <a:bodyPr wrap="square">
            <a:spAutoFit/>
          </a:bodyPr>
          <a:lstStyle/>
          <a:p>
            <a:r>
              <a:rPr lang="en-US" sz="1000" dirty="0">
                <a:latin typeface="Calibri" panose="020F0502020204030204" pitchFamily="34" charset="0"/>
              </a:rPr>
              <a:t>Cook, B.; Wayne, G.; </a:t>
            </a:r>
            <a:r>
              <a:rPr lang="en-US" sz="1000" dirty="0" err="1">
                <a:latin typeface="Calibri" panose="020F0502020204030204" pitchFamily="34" charset="0"/>
              </a:rPr>
              <a:t>Kafali</a:t>
            </a:r>
            <a:r>
              <a:rPr lang="en-US" sz="1000" dirty="0">
                <a:latin typeface="Calibri" panose="020F0502020204030204" pitchFamily="34" charset="0"/>
              </a:rPr>
              <a:t>, E.; Liu, Z.; Shu, C.; Flores, M. Trends in smoking among adults with mental illness and association between mental health treatment and smoking cessation. </a:t>
            </a:r>
            <a:r>
              <a:rPr lang="en-US" sz="1000" i="1" dirty="0">
                <a:latin typeface="Calibri" panose="020F0502020204030204" pitchFamily="34" charset="0"/>
              </a:rPr>
              <a:t>JAMA </a:t>
            </a:r>
            <a:r>
              <a:rPr lang="en-US" sz="1000" b="1" dirty="0">
                <a:latin typeface="Calibri" panose="020F0502020204030204" pitchFamily="34" charset="0"/>
              </a:rPr>
              <a:t>2014</a:t>
            </a:r>
            <a:r>
              <a:rPr lang="en-US" sz="1000" dirty="0">
                <a:latin typeface="Calibri" panose="020F0502020204030204" pitchFamily="34" charset="0"/>
              </a:rPr>
              <a:t>, </a:t>
            </a:r>
            <a:r>
              <a:rPr lang="en-US" sz="1000" i="1" dirty="0">
                <a:latin typeface="Calibri" panose="020F0502020204030204" pitchFamily="34" charset="0"/>
              </a:rPr>
              <a:t>311</a:t>
            </a:r>
            <a:r>
              <a:rPr lang="en-US" sz="1000" dirty="0">
                <a:latin typeface="Calibri" panose="020F0502020204030204" pitchFamily="34" charset="0"/>
              </a:rPr>
              <a:t>, 172-182.</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6093"/>
            <a:ext cx="5867400" cy="445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Grp="1" noRot="1" noChangeArrowheads="1"/>
          </p:cNvSpPr>
          <p:nvPr>
            <p:ph type="title"/>
          </p:nvPr>
        </p:nvSpPr>
        <p:spPr>
          <a:xfrm>
            <a:off x="152400" y="152400"/>
            <a:ext cx="8839200" cy="762000"/>
          </a:xfrm>
        </p:spPr>
        <p:txBody>
          <a:bodyPr/>
          <a:lstStyle/>
          <a:p>
            <a:pPr eaLnBrk="1" hangingPunct="1">
              <a:lnSpc>
                <a:spcPct val="100000"/>
              </a:lnSpc>
              <a:defRPr/>
            </a:pPr>
            <a:r>
              <a:rPr lang="en-US" sz="2800" b="1" dirty="0" smtClean="0">
                <a:effectLst/>
                <a:latin typeface="Cambria" panose="02040503050406030204" pitchFamily="18" charset="0"/>
              </a:rPr>
              <a:t>Trends in smoking prevalence by mental health treatment status over time (2004 to 2011)</a:t>
            </a:r>
          </a:p>
        </p:txBody>
      </p:sp>
      <p:sp>
        <p:nvSpPr>
          <p:cNvPr id="9" name="Rectangle 8"/>
          <p:cNvSpPr/>
          <p:nvPr/>
        </p:nvSpPr>
        <p:spPr>
          <a:xfrm>
            <a:off x="6172200" y="1486093"/>
            <a:ext cx="2743200" cy="4616648"/>
          </a:xfrm>
          <a:prstGeom prst="rect">
            <a:avLst/>
          </a:prstGeom>
        </p:spPr>
        <p:txBody>
          <a:bodyPr wrap="square">
            <a:spAutoFit/>
          </a:bodyPr>
          <a:lstStyle/>
          <a:p>
            <a:endParaRPr lang="en-US" dirty="0" smtClean="0"/>
          </a:p>
          <a:p>
            <a:r>
              <a:rPr lang="en-US" sz="2400" i="1" dirty="0" smtClean="0">
                <a:solidFill>
                  <a:srgbClr val="0070C0"/>
                </a:solidFill>
                <a:latin typeface="+mn-lt"/>
                <a:cs typeface="Vijaya" panose="020B0604020202020204" pitchFamily="34" charset="0"/>
              </a:rPr>
              <a:t>“This </a:t>
            </a:r>
            <a:r>
              <a:rPr lang="en-US" sz="2400" i="1" dirty="0">
                <a:solidFill>
                  <a:srgbClr val="0070C0"/>
                </a:solidFill>
                <a:latin typeface="+mn-lt"/>
                <a:cs typeface="Vijaya" panose="020B0604020202020204" pitchFamily="34" charset="0"/>
              </a:rPr>
              <a:t>suggests that tobacco control policies and cessation interventions targeting the general population have not worked as effectively for persons with mental illness</a:t>
            </a:r>
            <a:r>
              <a:rPr lang="en-US" sz="2400" i="1" dirty="0" smtClean="0">
                <a:solidFill>
                  <a:srgbClr val="0070C0"/>
                </a:solidFill>
                <a:latin typeface="+mn-lt"/>
                <a:cs typeface="Vijaya" panose="020B0604020202020204" pitchFamily="34" charset="0"/>
              </a:rPr>
              <a:t>.”</a:t>
            </a:r>
          </a:p>
          <a:p>
            <a:endParaRPr lang="en-US" dirty="0"/>
          </a:p>
          <a:p>
            <a:endParaRPr lang="en-US" dirty="0"/>
          </a:p>
        </p:txBody>
      </p:sp>
    </p:spTree>
    <p:extLst>
      <p:ext uri="{BB962C8B-B14F-4D97-AF65-F5344CB8AC3E}">
        <p14:creationId xmlns:p14="http://schemas.microsoft.com/office/powerpoint/2010/main" val="2695259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8229600" cy="762000"/>
          </a:xfrm>
        </p:spPr>
        <p:txBody>
          <a:bodyPr/>
          <a:lstStyle/>
          <a:p>
            <a:r>
              <a:rPr lang="en-US" sz="3600" b="1" dirty="0" smtClean="0">
                <a:effectLst/>
                <a:latin typeface="Cambria" panose="02040503050406030204" pitchFamily="18" charset="0"/>
              </a:rPr>
              <a:t>Clinical Practice Guidelines</a:t>
            </a:r>
            <a:endParaRPr lang="en-US" sz="3600" b="1" dirty="0">
              <a:effectLst/>
              <a:latin typeface="Cambria" panose="02040503050406030204" pitchFamily="18" charset="0"/>
            </a:endParaRPr>
          </a:p>
        </p:txBody>
      </p:sp>
      <p:sp>
        <p:nvSpPr>
          <p:cNvPr id="3" name="Content Placeholder 2"/>
          <p:cNvSpPr>
            <a:spLocks noGrp="1"/>
          </p:cNvSpPr>
          <p:nvPr>
            <p:ph idx="1"/>
          </p:nvPr>
        </p:nvSpPr>
        <p:spPr>
          <a:xfrm>
            <a:off x="304800" y="2057400"/>
            <a:ext cx="8610600" cy="3581400"/>
          </a:xfrm>
        </p:spPr>
        <p:txBody>
          <a:bodyPr>
            <a:normAutofit/>
          </a:bodyPr>
          <a:lstStyle/>
          <a:p>
            <a:r>
              <a:rPr lang="en-US" dirty="0" smtClean="0">
                <a:solidFill>
                  <a:schemeClr val="tx1"/>
                </a:solidFill>
                <a:latin typeface="+mn-lt"/>
              </a:rPr>
              <a:t>“All smokers with psychiatric disorders, including substance use disorders, should be offered tobacco dependence treatment, and clinicians must overcome their reluctance to treat this population…. Treating tobacco dependence in individuals with psychiatric disorder is made more complex by the potential for multiple psychiatric disorders and multiple psychiatric medications.” </a:t>
            </a:r>
          </a:p>
          <a:p>
            <a:pPr marL="0" indent="0">
              <a:buNone/>
            </a:pPr>
            <a:r>
              <a:rPr lang="en-US" sz="1800" dirty="0">
                <a:solidFill>
                  <a:schemeClr val="tx1"/>
                </a:solidFill>
                <a:latin typeface="+mn-lt"/>
              </a:rPr>
              <a:t>	</a:t>
            </a:r>
            <a:r>
              <a:rPr lang="en-US" sz="1200" dirty="0" smtClean="0">
                <a:solidFill>
                  <a:schemeClr val="tx1"/>
                </a:solidFill>
                <a:latin typeface="+mn-lt"/>
              </a:rPr>
              <a:t>(</a:t>
            </a:r>
            <a:r>
              <a:rPr lang="en-US" sz="1200" i="1" dirty="0" smtClean="0">
                <a:solidFill>
                  <a:schemeClr val="tx1"/>
                </a:solidFill>
                <a:latin typeface="+mn-lt"/>
              </a:rPr>
              <a:t>Treating </a:t>
            </a:r>
            <a:r>
              <a:rPr lang="en-US" sz="1200" i="1" dirty="0">
                <a:solidFill>
                  <a:schemeClr val="tx1"/>
                </a:solidFill>
                <a:latin typeface="+mn-lt"/>
              </a:rPr>
              <a:t>Tobacco Use and Dependence: 2008 Update. Clinical </a:t>
            </a:r>
            <a:r>
              <a:rPr lang="en-US" sz="1200" i="1" dirty="0" smtClean="0">
                <a:solidFill>
                  <a:schemeClr val="tx1"/>
                </a:solidFill>
                <a:latin typeface="+mn-lt"/>
              </a:rPr>
              <a:t>Practice Guideline)</a:t>
            </a:r>
          </a:p>
          <a:p>
            <a:pPr marL="0" indent="0">
              <a:buNone/>
            </a:pPr>
            <a:endParaRPr lang="en-US" sz="1800" dirty="0" smtClean="0">
              <a:solidFill>
                <a:schemeClr val="tx1"/>
              </a:solidFill>
            </a:endParaRPr>
          </a:p>
        </p:txBody>
      </p:sp>
      <p:sp>
        <p:nvSpPr>
          <p:cNvPr id="4" name="Rectangle 3"/>
          <p:cNvSpPr/>
          <p:nvPr/>
        </p:nvSpPr>
        <p:spPr>
          <a:xfrm>
            <a:off x="101601" y="6511418"/>
            <a:ext cx="8877300" cy="338554"/>
          </a:xfrm>
          <a:prstGeom prst="rect">
            <a:avLst/>
          </a:prstGeom>
        </p:spPr>
        <p:txBody>
          <a:bodyPr wrap="square">
            <a:spAutoFit/>
          </a:bodyPr>
          <a:lstStyle/>
          <a:p>
            <a:r>
              <a:rPr lang="en-US" sz="800" dirty="0"/>
              <a:t>Fiore M, </a:t>
            </a:r>
            <a:r>
              <a:rPr lang="en-US" sz="800" dirty="0" err="1"/>
              <a:t>Jaén</a:t>
            </a:r>
            <a:r>
              <a:rPr lang="en-US" sz="800" dirty="0"/>
              <a:t> C, Baker T, et al. </a:t>
            </a:r>
            <a:r>
              <a:rPr lang="en-US" sz="800" i="1" dirty="0"/>
              <a:t>Treating Tobacco Use and Dependence: 2008 Update. Clinical Practice Guideline. </a:t>
            </a:r>
            <a:r>
              <a:rPr lang="en-US" sz="800" dirty="0"/>
              <a:t>Rockville, MD: U.S. Department of Health and Human Services. Public Health Service. ;2008.</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609600"/>
            <a:ext cx="142240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7199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419599" y="1450311"/>
            <a:ext cx="4623397" cy="792163"/>
          </a:xfrm>
        </p:spPr>
        <p:txBody>
          <a:bodyPr/>
          <a:lstStyle/>
          <a:p>
            <a:pPr eaLnBrk="1" hangingPunct="1">
              <a:defRPr/>
            </a:pPr>
            <a:r>
              <a:rPr lang="en-CA" sz="2400" b="1" dirty="0" smtClean="0">
                <a:solidFill>
                  <a:srgbClr val="002060"/>
                </a:solidFill>
                <a:effectLst/>
                <a:ea typeface="ＭＳ Ｐゴシック"/>
                <a:cs typeface="ＭＳ Ｐゴシック"/>
              </a:rPr>
              <a:t>Treatment Philosophy</a:t>
            </a:r>
          </a:p>
        </p:txBody>
      </p:sp>
      <p:sp>
        <p:nvSpPr>
          <p:cNvPr id="2" name="Rectangle 1"/>
          <p:cNvSpPr/>
          <p:nvPr/>
        </p:nvSpPr>
        <p:spPr>
          <a:xfrm>
            <a:off x="4419600" y="2217074"/>
            <a:ext cx="4555976" cy="2862322"/>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mn-lt"/>
              </a:rPr>
              <a:t>Smoking cessation is a ‘process’ not an event </a:t>
            </a:r>
          </a:p>
          <a:p>
            <a:r>
              <a:rPr lang="en-US" sz="2400" dirty="0">
                <a:latin typeface="+mn-lt"/>
              </a:rPr>
              <a:t> </a:t>
            </a:r>
            <a:r>
              <a:rPr lang="en-US" sz="2400" dirty="0" smtClean="0">
                <a:latin typeface="+mn-lt"/>
              </a:rPr>
              <a:t>    </a:t>
            </a:r>
            <a:r>
              <a:rPr lang="en-US" sz="2400" dirty="0" smtClean="0"/>
              <a:t>– </a:t>
            </a:r>
            <a:r>
              <a:rPr lang="en-US" sz="2000" dirty="0" smtClean="0">
                <a:latin typeface="+mn-lt"/>
              </a:rPr>
              <a:t>as such no specific ‘quit date’. </a:t>
            </a:r>
          </a:p>
          <a:p>
            <a:pPr marL="342900" indent="-342900">
              <a:buFont typeface="Arial" panose="020B0604020202020204" pitchFamily="34" charset="0"/>
              <a:buChar char="•"/>
            </a:pPr>
            <a:endParaRPr lang="en-US" sz="2400" dirty="0" smtClean="0">
              <a:latin typeface="+mn-lt"/>
            </a:endParaRPr>
          </a:p>
          <a:p>
            <a:pPr marL="342900" indent="-342900">
              <a:buFont typeface="Arial" panose="020B0604020202020204" pitchFamily="34" charset="0"/>
              <a:buChar char="•"/>
            </a:pPr>
            <a:r>
              <a:rPr lang="en-US" sz="2400" dirty="0" smtClean="0">
                <a:latin typeface="+mn-lt"/>
              </a:rPr>
              <a:t>Concept of ‘titration-to-effect’ </a:t>
            </a:r>
            <a:r>
              <a:rPr lang="en-US" sz="2000" dirty="0" smtClean="0">
                <a:latin typeface="+mn-lt"/>
              </a:rPr>
              <a:t>– nicotine </a:t>
            </a:r>
            <a:r>
              <a:rPr lang="en-US" sz="2000" dirty="0">
                <a:latin typeface="+mn-lt"/>
              </a:rPr>
              <a:t>replacement is provided in </a:t>
            </a:r>
            <a:r>
              <a:rPr lang="en-US" sz="2000" dirty="0" smtClean="0">
                <a:latin typeface="+mn-lt"/>
              </a:rPr>
              <a:t>increasing doses until the behavior of smoking ceases.  </a:t>
            </a:r>
            <a:endParaRPr lang="en-US" sz="2000" dirty="0">
              <a:latin typeface="+mn-lt"/>
            </a:endParaRPr>
          </a:p>
        </p:txBody>
      </p:sp>
      <p:sp>
        <p:nvSpPr>
          <p:cNvPr id="5" name="Title 1"/>
          <p:cNvSpPr txBox="1">
            <a:spLocks/>
          </p:cNvSpPr>
          <p:nvPr/>
        </p:nvSpPr>
        <p:spPr>
          <a:xfrm>
            <a:off x="584200" y="152400"/>
            <a:ext cx="82296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sz="3600" b="1" dirty="0" smtClean="0">
                <a:effectLst/>
                <a:latin typeface="Cambria" panose="02040503050406030204" pitchFamily="18" charset="0"/>
                <a:ea typeface="ＭＳ Ｐゴシック"/>
                <a:cs typeface="ＭＳ Ｐゴシック"/>
              </a:rPr>
              <a:t>Tobacco Dependence Clinic Sites</a:t>
            </a:r>
            <a:endParaRPr lang="en-US" sz="3600" dirty="0">
              <a:effectLst/>
              <a:latin typeface="Cambria" panose="02040503050406030204" pitchFamily="18" charset="0"/>
            </a:endParaRPr>
          </a:p>
        </p:txBody>
      </p:sp>
      <p:grpSp>
        <p:nvGrpSpPr>
          <p:cNvPr id="13" name="Group 12"/>
          <p:cNvGrpSpPr/>
          <p:nvPr/>
        </p:nvGrpSpPr>
        <p:grpSpPr>
          <a:xfrm>
            <a:off x="250524" y="4727993"/>
            <a:ext cx="1524000" cy="990600"/>
            <a:chOff x="381000" y="4953000"/>
            <a:chExt cx="1828800" cy="1371600"/>
          </a:xfrm>
        </p:grpSpPr>
        <p:pic>
          <p:nvPicPr>
            <p:cNvPr id="14" name="Picture 15" descr="044.JPG"/>
            <p:cNvPicPr>
              <a:picLocks noChangeAspect="1"/>
            </p:cNvPicPr>
            <p:nvPr/>
          </p:nvPicPr>
          <p:blipFill>
            <a:blip r:embed="rId2"/>
            <a:srcRect/>
            <a:stretch>
              <a:fillRect/>
            </a:stretch>
          </p:blipFill>
          <p:spPr bwMode="auto">
            <a:xfrm>
              <a:off x="381000" y="4953000"/>
              <a:ext cx="1828800" cy="1371600"/>
            </a:xfrm>
            <a:prstGeom prst="rect">
              <a:avLst/>
            </a:prstGeom>
            <a:noFill/>
            <a:ln w="9525">
              <a:noFill/>
              <a:miter lim="800000"/>
              <a:headEnd/>
              <a:tailEnd/>
            </a:ln>
          </p:spPr>
        </p:pic>
        <p:sp>
          <p:nvSpPr>
            <p:cNvPr id="15" name="TextBox 18"/>
            <p:cNvSpPr txBox="1">
              <a:spLocks noChangeArrowheads="1"/>
            </p:cNvSpPr>
            <p:nvPr/>
          </p:nvSpPr>
          <p:spPr bwMode="auto">
            <a:xfrm>
              <a:off x="685800" y="6019800"/>
              <a:ext cx="1219200" cy="215444"/>
            </a:xfrm>
            <a:prstGeom prst="rect">
              <a:avLst/>
            </a:prstGeom>
            <a:solidFill>
              <a:schemeClr val="bg1"/>
            </a:solidFill>
            <a:ln w="9525">
              <a:noFill/>
              <a:miter lim="800000"/>
              <a:headEnd/>
              <a:tailEnd/>
            </a:ln>
          </p:spPr>
          <p:txBody>
            <a:bodyPr>
              <a:spAutoFit/>
            </a:bodyPr>
            <a:lstStyle/>
            <a:p>
              <a:pPr algn="ctr"/>
              <a:r>
                <a:rPr lang="en-CA" sz="800" dirty="0">
                  <a:cs typeface="ＭＳ Ｐゴシック"/>
                </a:rPr>
                <a:t>Pacific Spirit</a:t>
              </a:r>
            </a:p>
          </p:txBody>
        </p:sp>
      </p:grpSp>
      <p:grpSp>
        <p:nvGrpSpPr>
          <p:cNvPr id="16" name="Group 15"/>
          <p:cNvGrpSpPr/>
          <p:nvPr/>
        </p:nvGrpSpPr>
        <p:grpSpPr>
          <a:xfrm>
            <a:off x="397340" y="3743739"/>
            <a:ext cx="1295400" cy="864787"/>
            <a:chOff x="0" y="2438400"/>
            <a:chExt cx="1981200" cy="1485900"/>
          </a:xfrm>
        </p:grpSpPr>
        <p:pic>
          <p:nvPicPr>
            <p:cNvPr id="17" name="Picture 17" descr="042.JPG"/>
            <p:cNvPicPr>
              <a:picLocks noChangeAspect="1"/>
            </p:cNvPicPr>
            <p:nvPr/>
          </p:nvPicPr>
          <p:blipFill>
            <a:blip r:embed="rId3"/>
            <a:srcRect/>
            <a:stretch>
              <a:fillRect/>
            </a:stretch>
          </p:blipFill>
          <p:spPr bwMode="auto">
            <a:xfrm>
              <a:off x="0" y="2438400"/>
              <a:ext cx="1981200" cy="1485900"/>
            </a:xfrm>
            <a:prstGeom prst="rect">
              <a:avLst/>
            </a:prstGeom>
            <a:noFill/>
            <a:ln w="9525">
              <a:noFill/>
              <a:miter lim="800000"/>
              <a:headEnd/>
              <a:tailEnd/>
            </a:ln>
          </p:spPr>
        </p:pic>
        <p:sp>
          <p:nvSpPr>
            <p:cNvPr id="18" name="TextBox 19"/>
            <p:cNvSpPr txBox="1">
              <a:spLocks noChangeArrowheads="1"/>
            </p:cNvSpPr>
            <p:nvPr/>
          </p:nvSpPr>
          <p:spPr bwMode="auto">
            <a:xfrm>
              <a:off x="376518" y="3523213"/>
              <a:ext cx="1371599" cy="370182"/>
            </a:xfrm>
            <a:prstGeom prst="rect">
              <a:avLst/>
            </a:prstGeom>
            <a:solidFill>
              <a:schemeClr val="bg1"/>
            </a:solidFill>
            <a:ln w="9525">
              <a:noFill/>
              <a:miter lim="800000"/>
              <a:headEnd/>
              <a:tailEnd/>
            </a:ln>
          </p:spPr>
          <p:txBody>
            <a:bodyPr>
              <a:spAutoFit/>
            </a:bodyPr>
            <a:lstStyle/>
            <a:p>
              <a:pPr algn="ctr"/>
              <a:r>
                <a:rPr lang="en-CA" sz="800" dirty="0">
                  <a:cs typeface="ＭＳ Ｐゴシック"/>
                </a:rPr>
                <a:t>Three </a:t>
              </a:r>
              <a:r>
                <a:rPr lang="en-CA" sz="800" dirty="0" smtClean="0">
                  <a:cs typeface="ＭＳ Ｐゴシック"/>
                </a:rPr>
                <a:t>Bridges</a:t>
              </a:r>
            </a:p>
          </p:txBody>
        </p:sp>
      </p:grpSp>
      <p:grpSp>
        <p:nvGrpSpPr>
          <p:cNvPr id="19" name="Group 18"/>
          <p:cNvGrpSpPr/>
          <p:nvPr/>
        </p:nvGrpSpPr>
        <p:grpSpPr>
          <a:xfrm>
            <a:off x="2199005" y="1870873"/>
            <a:ext cx="914400" cy="1143000"/>
            <a:chOff x="1524000" y="152400"/>
            <a:chExt cx="1143000" cy="1524000"/>
          </a:xfrm>
        </p:grpSpPr>
        <p:pic>
          <p:nvPicPr>
            <p:cNvPr id="20" name="Picture 9" descr="035.JPG"/>
            <p:cNvPicPr>
              <a:picLocks noChangeAspect="1"/>
            </p:cNvPicPr>
            <p:nvPr/>
          </p:nvPicPr>
          <p:blipFill>
            <a:blip r:embed="rId4"/>
            <a:srcRect/>
            <a:stretch>
              <a:fillRect/>
            </a:stretch>
          </p:blipFill>
          <p:spPr bwMode="auto">
            <a:xfrm>
              <a:off x="1524000" y="152400"/>
              <a:ext cx="1143000" cy="1524000"/>
            </a:xfrm>
            <a:prstGeom prst="rect">
              <a:avLst/>
            </a:prstGeom>
            <a:noFill/>
            <a:ln w="9525">
              <a:noFill/>
              <a:miter lim="800000"/>
              <a:headEnd/>
              <a:tailEnd/>
            </a:ln>
          </p:spPr>
        </p:pic>
        <p:sp>
          <p:nvSpPr>
            <p:cNvPr id="21" name="TextBox 20"/>
            <p:cNvSpPr txBox="1">
              <a:spLocks noChangeArrowheads="1"/>
            </p:cNvSpPr>
            <p:nvPr/>
          </p:nvSpPr>
          <p:spPr bwMode="auto">
            <a:xfrm>
              <a:off x="1752600" y="1371600"/>
              <a:ext cx="762000" cy="215444"/>
            </a:xfrm>
            <a:prstGeom prst="rect">
              <a:avLst/>
            </a:prstGeom>
            <a:solidFill>
              <a:schemeClr val="bg1"/>
            </a:solidFill>
            <a:ln w="9525">
              <a:noFill/>
              <a:miter lim="800000"/>
              <a:headEnd/>
              <a:tailEnd/>
            </a:ln>
          </p:spPr>
          <p:txBody>
            <a:bodyPr>
              <a:spAutoFit/>
            </a:bodyPr>
            <a:lstStyle/>
            <a:p>
              <a:pPr algn="ctr"/>
              <a:r>
                <a:rPr lang="en-CA" sz="800" dirty="0">
                  <a:cs typeface="ＭＳ Ｐゴシック"/>
                </a:rPr>
                <a:t>Rainier</a:t>
              </a:r>
            </a:p>
          </p:txBody>
        </p:sp>
      </p:grpSp>
      <p:grpSp>
        <p:nvGrpSpPr>
          <p:cNvPr id="22" name="Group 21"/>
          <p:cNvGrpSpPr/>
          <p:nvPr/>
        </p:nvGrpSpPr>
        <p:grpSpPr>
          <a:xfrm>
            <a:off x="482437" y="2791865"/>
            <a:ext cx="1060174" cy="842974"/>
            <a:chOff x="4267200" y="0"/>
            <a:chExt cx="1752600" cy="1246361"/>
          </a:xfrm>
        </p:grpSpPr>
        <p:pic>
          <p:nvPicPr>
            <p:cNvPr id="23" name="Picture 6" descr="036.JPG"/>
            <p:cNvPicPr>
              <a:picLocks noChangeAspect="1"/>
            </p:cNvPicPr>
            <p:nvPr/>
          </p:nvPicPr>
          <p:blipFill>
            <a:blip r:embed="rId5"/>
            <a:srcRect/>
            <a:stretch>
              <a:fillRect/>
            </a:stretch>
          </p:blipFill>
          <p:spPr bwMode="auto">
            <a:xfrm>
              <a:off x="4267200" y="0"/>
              <a:ext cx="1752600" cy="1168400"/>
            </a:xfrm>
            <a:prstGeom prst="rect">
              <a:avLst/>
            </a:prstGeom>
            <a:noFill/>
            <a:ln w="9525">
              <a:noFill/>
              <a:miter lim="800000"/>
              <a:headEnd/>
              <a:tailEnd/>
            </a:ln>
          </p:spPr>
        </p:pic>
        <p:sp>
          <p:nvSpPr>
            <p:cNvPr id="24" name="TextBox 21"/>
            <p:cNvSpPr txBox="1">
              <a:spLocks noChangeArrowheads="1"/>
            </p:cNvSpPr>
            <p:nvPr/>
          </p:nvSpPr>
          <p:spPr bwMode="auto">
            <a:xfrm>
              <a:off x="4381500" y="927821"/>
              <a:ext cx="1523999" cy="318540"/>
            </a:xfrm>
            <a:prstGeom prst="rect">
              <a:avLst/>
            </a:prstGeom>
            <a:solidFill>
              <a:schemeClr val="bg1"/>
            </a:solidFill>
            <a:ln w="9525">
              <a:noFill/>
              <a:miter lim="800000"/>
              <a:headEnd/>
              <a:tailEnd/>
            </a:ln>
          </p:spPr>
          <p:txBody>
            <a:bodyPr wrap="square">
              <a:spAutoFit/>
            </a:bodyPr>
            <a:lstStyle/>
            <a:p>
              <a:pPr algn="ctr"/>
              <a:r>
                <a:rPr lang="en-CA" sz="800" dirty="0">
                  <a:cs typeface="ＭＳ Ｐゴシック"/>
                </a:rPr>
                <a:t>Pender Clinic</a:t>
              </a:r>
            </a:p>
          </p:txBody>
        </p:sp>
      </p:grpSp>
      <p:grpSp>
        <p:nvGrpSpPr>
          <p:cNvPr id="25" name="Group 24"/>
          <p:cNvGrpSpPr/>
          <p:nvPr/>
        </p:nvGrpSpPr>
        <p:grpSpPr>
          <a:xfrm>
            <a:off x="1929130" y="3248395"/>
            <a:ext cx="1454150" cy="833438"/>
            <a:chOff x="7156450" y="0"/>
            <a:chExt cx="1758950" cy="1214438"/>
          </a:xfrm>
        </p:grpSpPr>
        <p:pic>
          <p:nvPicPr>
            <p:cNvPr id="26" name="Picture 7" descr="040.JPG"/>
            <p:cNvPicPr>
              <a:picLocks noChangeAspect="1"/>
            </p:cNvPicPr>
            <p:nvPr/>
          </p:nvPicPr>
          <p:blipFill>
            <a:blip r:embed="rId6"/>
            <a:srcRect/>
            <a:stretch>
              <a:fillRect/>
            </a:stretch>
          </p:blipFill>
          <p:spPr bwMode="auto">
            <a:xfrm>
              <a:off x="7156450" y="0"/>
              <a:ext cx="1758950" cy="1214438"/>
            </a:xfrm>
            <a:prstGeom prst="rect">
              <a:avLst/>
            </a:prstGeom>
            <a:noFill/>
            <a:ln w="9525">
              <a:noFill/>
              <a:miter lim="800000"/>
              <a:headEnd/>
              <a:tailEnd/>
            </a:ln>
          </p:spPr>
        </p:pic>
        <p:sp>
          <p:nvSpPr>
            <p:cNvPr id="27" name="TextBox 22"/>
            <p:cNvSpPr txBox="1">
              <a:spLocks noChangeArrowheads="1"/>
            </p:cNvSpPr>
            <p:nvPr/>
          </p:nvSpPr>
          <p:spPr bwMode="auto">
            <a:xfrm>
              <a:off x="7620000" y="914400"/>
              <a:ext cx="838200" cy="215444"/>
            </a:xfrm>
            <a:prstGeom prst="rect">
              <a:avLst/>
            </a:prstGeom>
            <a:solidFill>
              <a:schemeClr val="bg1"/>
            </a:solidFill>
            <a:ln w="9525">
              <a:noFill/>
              <a:miter lim="800000"/>
              <a:headEnd/>
              <a:tailEnd/>
            </a:ln>
          </p:spPr>
          <p:txBody>
            <a:bodyPr>
              <a:spAutoFit/>
            </a:bodyPr>
            <a:lstStyle/>
            <a:p>
              <a:pPr algn="ctr"/>
              <a:r>
                <a:rPr lang="en-CA" sz="800" dirty="0">
                  <a:cs typeface="ＭＳ Ｐゴシック"/>
                </a:rPr>
                <a:t>DCHC</a:t>
              </a:r>
            </a:p>
          </p:txBody>
        </p:sp>
      </p:grpSp>
      <p:grpSp>
        <p:nvGrpSpPr>
          <p:cNvPr id="28" name="Group 27"/>
          <p:cNvGrpSpPr/>
          <p:nvPr/>
        </p:nvGrpSpPr>
        <p:grpSpPr>
          <a:xfrm>
            <a:off x="1970405" y="4301298"/>
            <a:ext cx="1371600" cy="952500"/>
            <a:chOff x="7620000" y="1981200"/>
            <a:chExt cx="1727200" cy="1181100"/>
          </a:xfrm>
        </p:grpSpPr>
        <p:pic>
          <p:nvPicPr>
            <p:cNvPr id="29" name="Picture 11" descr="037.JPG"/>
            <p:cNvPicPr>
              <a:picLocks noChangeAspect="1"/>
            </p:cNvPicPr>
            <p:nvPr/>
          </p:nvPicPr>
          <p:blipFill>
            <a:blip r:embed="rId7"/>
            <a:srcRect/>
            <a:stretch>
              <a:fillRect/>
            </a:stretch>
          </p:blipFill>
          <p:spPr bwMode="auto">
            <a:xfrm>
              <a:off x="7620000" y="1981200"/>
              <a:ext cx="1727200" cy="1181100"/>
            </a:xfrm>
            <a:prstGeom prst="rect">
              <a:avLst/>
            </a:prstGeom>
            <a:noFill/>
            <a:ln w="9525">
              <a:noFill/>
              <a:miter lim="800000"/>
              <a:headEnd/>
              <a:tailEnd/>
            </a:ln>
          </p:spPr>
        </p:pic>
        <p:sp>
          <p:nvSpPr>
            <p:cNvPr id="30" name="TextBox 23"/>
            <p:cNvSpPr txBox="1">
              <a:spLocks noChangeArrowheads="1"/>
            </p:cNvSpPr>
            <p:nvPr/>
          </p:nvSpPr>
          <p:spPr bwMode="auto">
            <a:xfrm>
              <a:off x="7848600" y="2819400"/>
              <a:ext cx="1143000" cy="215444"/>
            </a:xfrm>
            <a:prstGeom prst="rect">
              <a:avLst/>
            </a:prstGeom>
            <a:solidFill>
              <a:schemeClr val="bg1"/>
            </a:solidFill>
            <a:ln w="9525">
              <a:noFill/>
              <a:miter lim="800000"/>
              <a:headEnd/>
              <a:tailEnd/>
            </a:ln>
          </p:spPr>
          <p:txBody>
            <a:bodyPr>
              <a:spAutoFit/>
            </a:bodyPr>
            <a:lstStyle/>
            <a:p>
              <a:pPr algn="ctr"/>
              <a:r>
                <a:rPr lang="en-CA" sz="800" dirty="0">
                  <a:cs typeface="ＭＳ Ｐゴシック"/>
                </a:rPr>
                <a:t>Raven Song</a:t>
              </a:r>
            </a:p>
          </p:txBody>
        </p:sp>
      </p:grpSp>
      <p:grpSp>
        <p:nvGrpSpPr>
          <p:cNvPr id="31" name="Group 30"/>
          <p:cNvGrpSpPr/>
          <p:nvPr/>
        </p:nvGrpSpPr>
        <p:grpSpPr>
          <a:xfrm>
            <a:off x="206840" y="1709327"/>
            <a:ext cx="1676400" cy="941494"/>
            <a:chOff x="6703060" y="5581650"/>
            <a:chExt cx="2148840" cy="1201907"/>
          </a:xfrm>
        </p:grpSpPr>
        <p:pic>
          <p:nvPicPr>
            <p:cNvPr id="32" name="Picture 13" descr="038.JPG"/>
            <p:cNvPicPr>
              <a:picLocks noChangeAspect="1"/>
            </p:cNvPicPr>
            <p:nvPr/>
          </p:nvPicPr>
          <p:blipFill>
            <a:blip r:embed="rId8"/>
            <a:srcRect/>
            <a:stretch>
              <a:fillRect/>
            </a:stretch>
          </p:blipFill>
          <p:spPr bwMode="auto">
            <a:xfrm>
              <a:off x="7086600" y="5581650"/>
              <a:ext cx="1524000" cy="1143000"/>
            </a:xfrm>
            <a:prstGeom prst="rect">
              <a:avLst/>
            </a:prstGeom>
            <a:noFill/>
            <a:ln w="9525">
              <a:noFill/>
              <a:miter lim="800000"/>
              <a:headEnd/>
              <a:tailEnd/>
            </a:ln>
          </p:spPr>
        </p:pic>
        <p:sp>
          <p:nvSpPr>
            <p:cNvPr id="33" name="TextBox 24"/>
            <p:cNvSpPr txBox="1">
              <a:spLocks noChangeArrowheads="1"/>
            </p:cNvSpPr>
            <p:nvPr/>
          </p:nvSpPr>
          <p:spPr bwMode="auto">
            <a:xfrm>
              <a:off x="6703060" y="6508522"/>
              <a:ext cx="2148840" cy="275035"/>
            </a:xfrm>
            <a:prstGeom prst="rect">
              <a:avLst/>
            </a:prstGeom>
            <a:solidFill>
              <a:schemeClr val="bg1"/>
            </a:solidFill>
            <a:ln w="9525">
              <a:noFill/>
              <a:miter lim="800000"/>
              <a:headEnd/>
              <a:tailEnd/>
            </a:ln>
          </p:spPr>
          <p:txBody>
            <a:bodyPr wrap="square">
              <a:spAutoFit/>
            </a:bodyPr>
            <a:lstStyle/>
            <a:p>
              <a:r>
                <a:rPr lang="en-CA" sz="800" dirty="0">
                  <a:cs typeface="ＭＳ Ｐゴシック"/>
                </a:rPr>
                <a:t>Centre for Concurrent  Disorders</a:t>
              </a:r>
            </a:p>
          </p:txBody>
        </p:sp>
      </p:grpSp>
    </p:spTree>
    <p:extLst>
      <p:ext uri="{BB962C8B-B14F-4D97-AF65-F5344CB8AC3E}">
        <p14:creationId xmlns:p14="http://schemas.microsoft.com/office/powerpoint/2010/main" val="1640093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038600"/>
            <a:ext cx="6657948" cy="1846659"/>
          </a:xfrm>
          <a:prstGeom prst="rect">
            <a:avLst/>
          </a:prstGeom>
          <a:noFill/>
        </p:spPr>
        <p:txBody>
          <a:bodyPr wrap="square" rtlCol="0">
            <a:spAutoFit/>
          </a:bodyPr>
          <a:lstStyle/>
          <a:p>
            <a:r>
              <a:rPr lang="en-US" b="1" dirty="0" smtClean="0"/>
              <a:t>8-week structured group</a:t>
            </a:r>
            <a:r>
              <a:rPr lang="en-US" dirty="0" smtClean="0"/>
              <a:t>:</a:t>
            </a:r>
          </a:p>
          <a:p>
            <a:endParaRPr lang="en-US" sz="800" dirty="0" smtClean="0"/>
          </a:p>
          <a:p>
            <a:r>
              <a:rPr lang="en-US" b="1" dirty="0"/>
              <a:t>Phase 1: </a:t>
            </a:r>
            <a:r>
              <a:rPr lang="en-US" dirty="0"/>
              <a:t>engagement in the process – weeks 1-2</a:t>
            </a:r>
          </a:p>
          <a:p>
            <a:endParaRPr lang="en-US" sz="800" dirty="0"/>
          </a:p>
          <a:p>
            <a:r>
              <a:rPr lang="en-US" b="1" dirty="0"/>
              <a:t>Phase 2: </a:t>
            </a:r>
            <a:r>
              <a:rPr lang="en-US" dirty="0"/>
              <a:t>planning for change – weeks 3-4</a:t>
            </a:r>
          </a:p>
          <a:p>
            <a:endParaRPr lang="en-US" sz="800" dirty="0"/>
          </a:p>
          <a:p>
            <a:r>
              <a:rPr lang="en-US" b="1" dirty="0"/>
              <a:t>Phase 3: </a:t>
            </a:r>
            <a:r>
              <a:rPr lang="en-US" dirty="0"/>
              <a:t>sustaining change – weeks 5-8</a:t>
            </a:r>
            <a:endParaRPr lang="en-US" b="1" dirty="0"/>
          </a:p>
          <a:p>
            <a:endParaRPr lang="en-US" dirty="0"/>
          </a:p>
        </p:txBody>
      </p:sp>
      <p:sp>
        <p:nvSpPr>
          <p:cNvPr id="21505" name="Title 1"/>
          <p:cNvSpPr>
            <a:spLocks noGrp="1"/>
          </p:cNvSpPr>
          <p:nvPr>
            <p:ph type="title"/>
          </p:nvPr>
        </p:nvSpPr>
        <p:spPr>
          <a:xfrm>
            <a:off x="457200" y="152400"/>
            <a:ext cx="8229600" cy="533400"/>
          </a:xfrm>
        </p:spPr>
        <p:txBody>
          <a:bodyPr/>
          <a:lstStyle/>
          <a:p>
            <a:pPr>
              <a:lnSpc>
                <a:spcPct val="100000"/>
              </a:lnSpc>
            </a:pPr>
            <a:r>
              <a:rPr lang="en-CA" sz="3600" b="1" dirty="0" smtClean="0">
                <a:solidFill>
                  <a:schemeClr val="accent1">
                    <a:lumMod val="50000"/>
                  </a:schemeClr>
                </a:solidFill>
                <a:effectLst>
                  <a:outerShdw blurRad="38100" dist="38100" dir="2700000" algn="tl">
                    <a:srgbClr val="000000">
                      <a:alpha val="43137"/>
                    </a:srgbClr>
                  </a:outerShdw>
                </a:effectLst>
                <a:latin typeface="Cambria" pitchFamily="18" charset="0"/>
                <a:ea typeface="ＭＳ Ｐゴシック"/>
                <a:cs typeface="ＭＳ Ｐゴシック"/>
              </a:rPr>
              <a:t/>
            </a:r>
            <a:br>
              <a:rPr lang="en-CA" sz="3600" b="1" dirty="0" smtClean="0">
                <a:solidFill>
                  <a:schemeClr val="accent1">
                    <a:lumMod val="50000"/>
                  </a:schemeClr>
                </a:solidFill>
                <a:effectLst>
                  <a:outerShdw blurRad="38100" dist="38100" dir="2700000" algn="tl">
                    <a:srgbClr val="000000">
                      <a:alpha val="43137"/>
                    </a:srgbClr>
                  </a:outerShdw>
                </a:effectLst>
                <a:latin typeface="Cambria" pitchFamily="18" charset="0"/>
                <a:ea typeface="ＭＳ Ｐゴシック"/>
                <a:cs typeface="ＭＳ Ｐゴシック"/>
              </a:rPr>
            </a:br>
            <a:r>
              <a:rPr lang="en-CA" sz="3600" b="1" dirty="0" smtClean="0">
                <a:solidFill>
                  <a:schemeClr val="accent1">
                    <a:lumMod val="50000"/>
                  </a:schemeClr>
                </a:solidFill>
                <a:effectLst>
                  <a:outerShdw blurRad="38100" dist="38100" dir="2700000" algn="tl">
                    <a:srgbClr val="000000">
                      <a:alpha val="43137"/>
                    </a:srgbClr>
                  </a:outerShdw>
                </a:effectLst>
                <a:latin typeface="Cambria" pitchFamily="18" charset="0"/>
                <a:ea typeface="ＭＳ Ｐゴシック"/>
                <a:cs typeface="ＭＳ Ｐゴシック"/>
              </a:rPr>
              <a:t>Treatment Approach</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 y="762000"/>
            <a:ext cx="894183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63" y="0"/>
            <a:ext cx="9619758" cy="658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9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600" b="1" dirty="0" smtClean="0">
                <a:effectLst/>
                <a:latin typeface="Cambria" panose="02040503050406030204" pitchFamily="18" charset="0"/>
              </a:rPr>
              <a:t>Specific aims</a:t>
            </a:r>
            <a:endParaRPr lang="en-US" sz="3600" b="1" dirty="0">
              <a:effectLst/>
              <a:latin typeface="Cambria" panose="02040503050406030204" pitchFamily="18" charset="0"/>
            </a:endParaRPr>
          </a:p>
        </p:txBody>
      </p:sp>
      <p:sp>
        <p:nvSpPr>
          <p:cNvPr id="4" name="Content Placeholder 3"/>
          <p:cNvSpPr>
            <a:spLocks noGrp="1"/>
          </p:cNvSpPr>
          <p:nvPr>
            <p:ph sz="quarter" idx="13"/>
          </p:nvPr>
        </p:nvSpPr>
        <p:spPr>
          <a:xfrm>
            <a:off x="304800" y="2294684"/>
            <a:ext cx="8549640" cy="2286000"/>
          </a:xfrm>
        </p:spPr>
        <p:txBody>
          <a:bodyPr>
            <a:normAutofit/>
          </a:bodyPr>
          <a:lstStyle/>
          <a:p>
            <a:r>
              <a:rPr lang="en-US" dirty="0" smtClean="0">
                <a:solidFill>
                  <a:schemeClr val="tx1"/>
                </a:solidFill>
                <a:latin typeface="+mn-lt"/>
              </a:rPr>
              <a:t>To assess </a:t>
            </a:r>
            <a:r>
              <a:rPr lang="en-US" dirty="0" smtClean="0">
                <a:solidFill>
                  <a:srgbClr val="0070C0"/>
                </a:solidFill>
                <a:latin typeface="+mn-lt"/>
              </a:rPr>
              <a:t>smoking cessation </a:t>
            </a:r>
            <a:r>
              <a:rPr lang="en-US" dirty="0" smtClean="0">
                <a:solidFill>
                  <a:schemeClr val="tx1"/>
                </a:solidFill>
                <a:latin typeface="+mn-lt"/>
              </a:rPr>
              <a:t>rates at end-of-treatment </a:t>
            </a:r>
          </a:p>
          <a:p>
            <a:pPr marL="0" indent="0">
              <a:buNone/>
            </a:pPr>
            <a:r>
              <a:rPr lang="en-US" dirty="0" smtClean="0">
                <a:solidFill>
                  <a:schemeClr val="tx1"/>
                </a:solidFill>
                <a:latin typeface="+mn-lt"/>
              </a:rPr>
              <a:t> </a:t>
            </a:r>
          </a:p>
          <a:p>
            <a:r>
              <a:rPr lang="en-US" dirty="0" smtClean="0">
                <a:solidFill>
                  <a:schemeClr val="tx1"/>
                </a:solidFill>
                <a:latin typeface="+mn-lt"/>
              </a:rPr>
              <a:t>To examine </a:t>
            </a:r>
            <a:r>
              <a:rPr lang="en-US" dirty="0" smtClean="0">
                <a:solidFill>
                  <a:srgbClr val="0070C0"/>
                </a:solidFill>
                <a:latin typeface="+mn-lt"/>
              </a:rPr>
              <a:t>predictors</a:t>
            </a:r>
            <a:r>
              <a:rPr lang="en-US" dirty="0" smtClean="0">
                <a:solidFill>
                  <a:schemeClr val="tx1"/>
                </a:solidFill>
                <a:latin typeface="+mn-lt"/>
              </a:rPr>
              <a:t> of successful smoking cessation</a:t>
            </a:r>
            <a:endParaRPr lang="en-US" dirty="0">
              <a:solidFill>
                <a:schemeClr val="tx1"/>
              </a:solidFill>
              <a:latin typeface="+mn-lt"/>
            </a:endParaRPr>
          </a:p>
        </p:txBody>
      </p:sp>
      <p:pic>
        <p:nvPicPr>
          <p:cNvPr id="18" name="Picture 5" descr="z1pico%2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43400"/>
            <a:ext cx="1562100" cy="184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492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5"/>
          <p:cNvSpPr>
            <a:spLocks noGrp="1" noChangeArrowheads="1"/>
          </p:cNvSpPr>
          <p:nvPr>
            <p:ph type="title" idx="4294967295"/>
          </p:nvPr>
        </p:nvSpPr>
        <p:spPr>
          <a:xfrm>
            <a:off x="457200" y="0"/>
            <a:ext cx="8686800" cy="914400"/>
          </a:xfrm>
        </p:spPr>
        <p:txBody>
          <a:bodyPr>
            <a:normAutofit/>
          </a:bodyPr>
          <a:lstStyle/>
          <a:p>
            <a:pPr eaLnBrk="1" hangingPunct="1">
              <a:defRPr/>
            </a:pPr>
            <a:r>
              <a:rPr lang="en-US" sz="3200" b="1" dirty="0" smtClean="0">
                <a:effectLst/>
                <a:latin typeface="Cambria" pitchFamily="18" charset="0"/>
                <a:ea typeface="ＭＳ Ｐゴシック" charset="-128"/>
              </a:rPr>
              <a:t>Sample for evaluation</a:t>
            </a:r>
          </a:p>
        </p:txBody>
      </p:sp>
      <p:sp>
        <p:nvSpPr>
          <p:cNvPr id="93188" name="Rectangle 42"/>
          <p:cNvSpPr>
            <a:spLocks noChangeArrowheads="1"/>
          </p:cNvSpPr>
          <p:nvPr/>
        </p:nvSpPr>
        <p:spPr bwMode="auto">
          <a:xfrm>
            <a:off x="3581400" y="952500"/>
            <a:ext cx="2590800" cy="711200"/>
          </a:xfrm>
          <a:prstGeom prst="rect">
            <a:avLst/>
          </a:prstGeom>
          <a:solidFill>
            <a:schemeClr val="accent2">
              <a:lumMod val="75000"/>
              <a:alpha val="21000"/>
            </a:schemeClr>
          </a:solidFill>
          <a:ln w="9525">
            <a:solidFill>
              <a:schemeClr val="tx1"/>
            </a:solidFill>
            <a:miter lim="800000"/>
            <a:headEnd/>
            <a:tailEnd/>
          </a:ln>
        </p:spPr>
        <p:txBody>
          <a:bodyPr>
            <a:spAutoFit/>
          </a:bodyPr>
          <a:lstStyle/>
          <a:p>
            <a:pPr algn="ctr"/>
            <a:r>
              <a:rPr lang="en-CA" sz="2400" dirty="0" smtClean="0">
                <a:latin typeface="+mn-lt"/>
                <a:cs typeface="Arial" panose="020B0604020202020204" pitchFamily="34" charset="0"/>
              </a:rPr>
              <a:t>1075</a:t>
            </a:r>
            <a:endParaRPr lang="en-CA" sz="2400" dirty="0">
              <a:latin typeface="+mn-lt"/>
              <a:cs typeface="Arial" panose="020B0604020202020204" pitchFamily="34" charset="0"/>
            </a:endParaRPr>
          </a:p>
          <a:p>
            <a:pPr algn="ctr"/>
            <a:r>
              <a:rPr lang="en-CA" sz="1600" dirty="0" smtClean="0">
                <a:latin typeface="+mn-lt"/>
                <a:cs typeface="Arial" panose="020B0604020202020204" pitchFamily="34" charset="0"/>
              </a:rPr>
              <a:t>Intent-to-treat</a:t>
            </a:r>
            <a:endParaRPr lang="en-US" sz="1600" dirty="0">
              <a:latin typeface="+mn-lt"/>
              <a:cs typeface="Arial" panose="020B0604020202020204" pitchFamily="34" charset="0"/>
            </a:endParaRPr>
          </a:p>
        </p:txBody>
      </p:sp>
      <p:sp>
        <p:nvSpPr>
          <p:cNvPr id="93191" name="Line 47"/>
          <p:cNvSpPr>
            <a:spLocks noChangeShapeType="1"/>
          </p:cNvSpPr>
          <p:nvPr/>
        </p:nvSpPr>
        <p:spPr bwMode="auto">
          <a:xfrm flipH="1">
            <a:off x="4914900" y="1663700"/>
            <a:ext cx="0" cy="622300"/>
          </a:xfrm>
          <a:prstGeom prst="line">
            <a:avLst/>
          </a:prstGeom>
          <a:noFill/>
          <a:ln w="9525">
            <a:solidFill>
              <a:schemeClr val="tx1"/>
            </a:solidFill>
            <a:round/>
            <a:headEnd/>
            <a:tailEnd type="triangle" w="med" len="med"/>
          </a:ln>
        </p:spPr>
        <p:txBody>
          <a:bodyPr/>
          <a:lstStyle/>
          <a:p>
            <a:endParaRPr lang="en-US"/>
          </a:p>
        </p:txBody>
      </p:sp>
      <p:sp>
        <p:nvSpPr>
          <p:cNvPr id="93192" name="Line 48"/>
          <p:cNvSpPr>
            <a:spLocks noChangeShapeType="1"/>
          </p:cNvSpPr>
          <p:nvPr/>
        </p:nvSpPr>
        <p:spPr bwMode="auto">
          <a:xfrm flipH="1">
            <a:off x="2971800" y="1981200"/>
            <a:ext cx="1943100" cy="0"/>
          </a:xfrm>
          <a:prstGeom prst="line">
            <a:avLst/>
          </a:prstGeom>
          <a:noFill/>
          <a:ln w="9525">
            <a:solidFill>
              <a:schemeClr val="tx1"/>
            </a:solidFill>
            <a:round/>
            <a:headEnd/>
            <a:tailEnd type="triangle" w="med" len="med"/>
          </a:ln>
        </p:spPr>
        <p:txBody>
          <a:bodyPr/>
          <a:lstStyle/>
          <a:p>
            <a:endParaRPr lang="en-US"/>
          </a:p>
        </p:txBody>
      </p:sp>
      <p:sp>
        <p:nvSpPr>
          <p:cNvPr id="93193" name="Text Box 51"/>
          <p:cNvSpPr txBox="1">
            <a:spLocks noChangeArrowheads="1"/>
          </p:cNvSpPr>
          <p:nvPr/>
        </p:nvSpPr>
        <p:spPr bwMode="auto">
          <a:xfrm>
            <a:off x="76200" y="1250961"/>
            <a:ext cx="3035300" cy="1708160"/>
          </a:xfrm>
          <a:prstGeom prst="rect">
            <a:avLst/>
          </a:prstGeom>
          <a:solidFill>
            <a:srgbClr val="0E8BC2">
              <a:alpha val="0"/>
            </a:srgbClr>
          </a:solidFill>
          <a:ln w="9525">
            <a:solidFill>
              <a:schemeClr val="tx1"/>
            </a:solidFill>
            <a:miter lim="800000"/>
            <a:headEnd/>
            <a:tailEnd/>
          </a:ln>
        </p:spPr>
        <p:txBody>
          <a:bodyPr wrap="square">
            <a:spAutoFit/>
          </a:bodyPr>
          <a:lstStyle/>
          <a:p>
            <a:pPr algn="ctr">
              <a:spcBef>
                <a:spcPct val="50000"/>
              </a:spcBef>
            </a:pPr>
            <a:r>
              <a:rPr lang="en-CA" dirty="0" smtClean="0">
                <a:latin typeface="+mn-lt"/>
                <a:cs typeface="ＭＳ Ｐゴシック"/>
              </a:rPr>
              <a:t>289</a:t>
            </a:r>
            <a:endParaRPr lang="en-CA" dirty="0">
              <a:latin typeface="+mn-lt"/>
              <a:cs typeface="ＭＳ Ｐゴシック"/>
            </a:endParaRPr>
          </a:p>
          <a:p>
            <a:pPr algn="ctr">
              <a:spcBef>
                <a:spcPct val="50000"/>
              </a:spcBef>
            </a:pPr>
            <a:r>
              <a:rPr lang="en-CA" sz="1600" dirty="0" smtClean="0">
                <a:latin typeface="+mn-lt"/>
                <a:cs typeface="ＭＳ Ｐゴシック"/>
              </a:rPr>
              <a:t>Not engaged</a:t>
            </a:r>
          </a:p>
          <a:p>
            <a:pPr algn="ctr">
              <a:spcBef>
                <a:spcPct val="50000"/>
              </a:spcBef>
            </a:pPr>
            <a:r>
              <a:rPr lang="en-CA" sz="1400" dirty="0" smtClean="0">
                <a:latin typeface="+mn-lt"/>
                <a:cs typeface="ＭＳ Ｐゴシック"/>
              </a:rPr>
              <a:t>(Had </a:t>
            </a:r>
            <a:r>
              <a:rPr lang="en-CA" sz="1400" u="sng" dirty="0" smtClean="0">
                <a:latin typeface="+mn-lt"/>
                <a:cs typeface="ＭＳ Ｐゴシック"/>
              </a:rPr>
              <a:t>&lt;</a:t>
            </a:r>
            <a:r>
              <a:rPr lang="en-CA" sz="1400" dirty="0" smtClean="0">
                <a:latin typeface="+mn-lt"/>
                <a:cs typeface="ＭＳ Ｐゴシック"/>
              </a:rPr>
              <a:t> 2 visits)</a:t>
            </a:r>
          </a:p>
          <a:p>
            <a:pPr algn="ctr">
              <a:spcBef>
                <a:spcPct val="50000"/>
              </a:spcBef>
            </a:pPr>
            <a:endParaRPr lang="en-CA" sz="800" dirty="0" smtClean="0">
              <a:latin typeface="+mn-lt"/>
              <a:cs typeface="ＭＳ Ｐゴシック"/>
            </a:endParaRPr>
          </a:p>
          <a:p>
            <a:pPr marL="285750" indent="-285750">
              <a:spcBef>
                <a:spcPts val="0"/>
              </a:spcBef>
              <a:buFont typeface="Arial" panose="020B0604020202020204" pitchFamily="34" charset="0"/>
              <a:buChar char="•"/>
            </a:pPr>
            <a:r>
              <a:rPr lang="en-CA" sz="1000" dirty="0" smtClean="0">
                <a:latin typeface="+mn-lt"/>
                <a:cs typeface="ＭＳ Ｐゴシック"/>
              </a:rPr>
              <a:t>Marijuana use (18.3% vs. 10.1%)</a:t>
            </a:r>
          </a:p>
          <a:p>
            <a:pPr marL="285750" indent="-285750">
              <a:spcBef>
                <a:spcPts val="0"/>
              </a:spcBef>
              <a:buFont typeface="Arial" panose="020B0604020202020204" pitchFamily="34" charset="0"/>
              <a:buChar char="•"/>
            </a:pPr>
            <a:r>
              <a:rPr lang="en-CA" sz="1000" dirty="0" smtClean="0">
                <a:latin typeface="+mn-lt"/>
                <a:cs typeface="ＭＳ Ｐゴシック"/>
              </a:rPr>
              <a:t>Younger (45.8 years vs. 48.2 years)</a:t>
            </a:r>
          </a:p>
          <a:p>
            <a:pPr marL="285750" indent="-285750">
              <a:spcBef>
                <a:spcPts val="0"/>
              </a:spcBef>
              <a:buFont typeface="Arial" panose="020B0604020202020204" pitchFamily="34" charset="0"/>
              <a:buChar char="•"/>
            </a:pPr>
            <a:r>
              <a:rPr lang="en-CA" sz="1000" dirty="0" smtClean="0">
                <a:latin typeface="+mn-lt"/>
                <a:cs typeface="ＭＳ Ｐゴシック"/>
              </a:rPr>
              <a:t>Lower Expired CO at baseline (18.5 vs 20.5)</a:t>
            </a:r>
          </a:p>
        </p:txBody>
      </p:sp>
      <p:sp>
        <p:nvSpPr>
          <p:cNvPr id="93194" name="Text Box 52"/>
          <p:cNvSpPr txBox="1">
            <a:spLocks noChangeArrowheads="1"/>
          </p:cNvSpPr>
          <p:nvPr/>
        </p:nvSpPr>
        <p:spPr bwMode="auto">
          <a:xfrm>
            <a:off x="3721100" y="2325490"/>
            <a:ext cx="2438400" cy="738664"/>
          </a:xfrm>
          <a:prstGeom prst="rect">
            <a:avLst/>
          </a:prstGeom>
          <a:solidFill>
            <a:srgbClr val="0E8BC2">
              <a:alpha val="70979"/>
            </a:srgbClr>
          </a:solidFill>
          <a:ln w="9525">
            <a:solidFill>
              <a:schemeClr val="tx1"/>
            </a:solidFill>
            <a:miter lim="800000"/>
            <a:headEnd/>
            <a:tailEnd/>
          </a:ln>
        </p:spPr>
        <p:txBody>
          <a:bodyPr>
            <a:spAutoFit/>
          </a:bodyPr>
          <a:lstStyle/>
          <a:p>
            <a:pPr algn="ctr">
              <a:spcBef>
                <a:spcPct val="50000"/>
              </a:spcBef>
            </a:pPr>
            <a:r>
              <a:rPr lang="en-CA" dirty="0" smtClean="0">
                <a:latin typeface="+mn-lt"/>
                <a:cs typeface="ＭＳ Ｐゴシック"/>
              </a:rPr>
              <a:t>786</a:t>
            </a:r>
            <a:endParaRPr lang="en-CA" dirty="0">
              <a:latin typeface="+mn-lt"/>
              <a:cs typeface="ＭＳ Ｐゴシック"/>
            </a:endParaRPr>
          </a:p>
          <a:p>
            <a:pPr algn="ctr">
              <a:spcBef>
                <a:spcPct val="50000"/>
              </a:spcBef>
            </a:pPr>
            <a:r>
              <a:rPr lang="en-CA" sz="1600" dirty="0" smtClean="0">
                <a:latin typeface="+mn-lt"/>
                <a:cs typeface="ＭＳ Ｐゴシック"/>
              </a:rPr>
              <a:t>Engagers</a:t>
            </a:r>
          </a:p>
        </p:txBody>
      </p:sp>
      <p:sp>
        <p:nvSpPr>
          <p:cNvPr id="93195" name="TextBox 13"/>
          <p:cNvSpPr txBox="1">
            <a:spLocks noChangeArrowheads="1"/>
          </p:cNvSpPr>
          <p:nvPr/>
        </p:nvSpPr>
        <p:spPr bwMode="auto">
          <a:xfrm>
            <a:off x="228600" y="5867400"/>
            <a:ext cx="8534400" cy="707886"/>
          </a:xfrm>
          <a:prstGeom prst="rect">
            <a:avLst/>
          </a:prstGeom>
          <a:noFill/>
          <a:ln w="9525">
            <a:solidFill>
              <a:schemeClr val="tx1"/>
            </a:solidFill>
            <a:prstDash val="dash"/>
            <a:miter lim="800000"/>
            <a:headEnd/>
            <a:tailEnd/>
          </a:ln>
        </p:spPr>
        <p:txBody>
          <a:bodyPr wrap="square">
            <a:spAutoFit/>
          </a:bodyPr>
          <a:lstStyle/>
          <a:p>
            <a:r>
              <a:rPr lang="en-US" sz="1600" dirty="0">
                <a:solidFill>
                  <a:srgbClr val="C00000"/>
                </a:solidFill>
                <a:latin typeface="+mn-lt"/>
              </a:rPr>
              <a:t>Analysis is based on a retrospective chart review of participants </a:t>
            </a:r>
            <a:r>
              <a:rPr lang="en-US" sz="1600" dirty="0" smtClean="0">
                <a:solidFill>
                  <a:srgbClr val="C00000"/>
                </a:solidFill>
                <a:latin typeface="+mn-lt"/>
              </a:rPr>
              <a:t>in the Tobacco Dependence Clinic program (between Sept </a:t>
            </a:r>
            <a:r>
              <a:rPr lang="en-US" sz="1600" dirty="0">
                <a:solidFill>
                  <a:srgbClr val="C00000"/>
                </a:solidFill>
                <a:latin typeface="+mn-lt"/>
              </a:rPr>
              <a:t>2007 and </a:t>
            </a:r>
            <a:r>
              <a:rPr lang="en-US" sz="1600" dirty="0" smtClean="0">
                <a:solidFill>
                  <a:srgbClr val="C00000"/>
                </a:solidFill>
                <a:latin typeface="+mn-lt"/>
              </a:rPr>
              <a:t>Mar, 2012) from 8 </a:t>
            </a:r>
            <a:r>
              <a:rPr lang="en-US" sz="1600" dirty="0">
                <a:solidFill>
                  <a:srgbClr val="C00000"/>
                </a:solidFill>
                <a:latin typeface="+mn-lt"/>
              </a:rPr>
              <a:t>clinics, </a:t>
            </a:r>
            <a:r>
              <a:rPr lang="en-US" sz="1600" dirty="0" smtClean="0">
                <a:solidFill>
                  <a:srgbClr val="C00000"/>
                </a:solidFill>
                <a:latin typeface="+mn-lt"/>
              </a:rPr>
              <a:t>in Vancouver, Canada</a:t>
            </a:r>
          </a:p>
          <a:p>
            <a:endParaRPr lang="en-US" sz="800" dirty="0">
              <a:solidFill>
                <a:srgbClr val="C00000"/>
              </a:solidFill>
            </a:endParaRPr>
          </a:p>
        </p:txBody>
      </p:sp>
      <p:sp>
        <p:nvSpPr>
          <p:cNvPr id="9" name="Line 47"/>
          <p:cNvSpPr>
            <a:spLocks noChangeShapeType="1"/>
          </p:cNvSpPr>
          <p:nvPr/>
        </p:nvSpPr>
        <p:spPr bwMode="auto">
          <a:xfrm flipH="1">
            <a:off x="3803650" y="3114399"/>
            <a:ext cx="774700" cy="909914"/>
          </a:xfrm>
          <a:prstGeom prst="line">
            <a:avLst/>
          </a:prstGeom>
          <a:noFill/>
          <a:ln w="9525">
            <a:solidFill>
              <a:schemeClr val="tx1"/>
            </a:solidFill>
            <a:round/>
            <a:headEnd/>
            <a:tailEnd type="triangle" w="med" len="med"/>
          </a:ln>
        </p:spPr>
        <p:txBody>
          <a:bodyPr/>
          <a:lstStyle/>
          <a:p>
            <a:endParaRPr lang="en-US"/>
          </a:p>
        </p:txBody>
      </p:sp>
      <p:sp>
        <p:nvSpPr>
          <p:cNvPr id="10" name="Line 47"/>
          <p:cNvSpPr>
            <a:spLocks noChangeShapeType="1"/>
          </p:cNvSpPr>
          <p:nvPr/>
        </p:nvSpPr>
        <p:spPr bwMode="auto">
          <a:xfrm>
            <a:off x="5461000" y="3113009"/>
            <a:ext cx="762000" cy="833714"/>
          </a:xfrm>
          <a:prstGeom prst="line">
            <a:avLst/>
          </a:prstGeom>
          <a:noFill/>
          <a:ln w="9525">
            <a:solidFill>
              <a:schemeClr val="tx1"/>
            </a:solidFill>
            <a:round/>
            <a:headEnd/>
            <a:tailEnd type="triangle" w="med" len="med"/>
          </a:ln>
        </p:spPr>
        <p:txBody>
          <a:bodyPr/>
          <a:lstStyle/>
          <a:p>
            <a:endParaRPr lang="en-US"/>
          </a:p>
        </p:txBody>
      </p:sp>
      <p:sp>
        <p:nvSpPr>
          <p:cNvPr id="11" name="Text Box 51"/>
          <p:cNvSpPr txBox="1">
            <a:spLocks noChangeArrowheads="1"/>
          </p:cNvSpPr>
          <p:nvPr/>
        </p:nvSpPr>
        <p:spPr bwMode="auto">
          <a:xfrm>
            <a:off x="2063750" y="4024313"/>
            <a:ext cx="2260600" cy="1107996"/>
          </a:xfrm>
          <a:prstGeom prst="rect">
            <a:avLst/>
          </a:prstGeom>
          <a:solidFill>
            <a:srgbClr val="0E8BC2">
              <a:alpha val="0"/>
            </a:srgbClr>
          </a:solidFill>
          <a:ln w="9525">
            <a:solidFill>
              <a:schemeClr val="tx1"/>
            </a:solidFill>
            <a:miter lim="800000"/>
            <a:headEnd/>
            <a:tailEnd/>
          </a:ln>
        </p:spPr>
        <p:txBody>
          <a:bodyPr wrap="square">
            <a:spAutoFit/>
          </a:bodyPr>
          <a:lstStyle/>
          <a:p>
            <a:pPr algn="ctr">
              <a:spcBef>
                <a:spcPct val="50000"/>
              </a:spcBef>
            </a:pPr>
            <a:r>
              <a:rPr lang="en-CA" dirty="0" smtClean="0">
                <a:latin typeface="+mn-lt"/>
                <a:cs typeface="ＭＳ Ｐゴシック"/>
              </a:rPr>
              <a:t>163</a:t>
            </a:r>
            <a:endParaRPr lang="en-CA" dirty="0">
              <a:latin typeface="+mn-lt"/>
              <a:cs typeface="ＭＳ Ｐゴシック"/>
            </a:endParaRPr>
          </a:p>
          <a:p>
            <a:pPr algn="ctr">
              <a:spcBef>
                <a:spcPct val="50000"/>
              </a:spcBef>
            </a:pPr>
            <a:r>
              <a:rPr lang="en-CA" sz="1600" dirty="0" smtClean="0">
                <a:latin typeface="+mn-lt"/>
                <a:cs typeface="ＭＳ Ｐゴシック"/>
              </a:rPr>
              <a:t>Non-completers</a:t>
            </a:r>
          </a:p>
          <a:p>
            <a:pPr algn="ctr">
              <a:spcBef>
                <a:spcPct val="50000"/>
              </a:spcBef>
            </a:pPr>
            <a:r>
              <a:rPr lang="en-CA" sz="1600" dirty="0" smtClean="0">
                <a:latin typeface="+mn-lt"/>
                <a:cs typeface="ＭＳ Ｐゴシック"/>
              </a:rPr>
              <a:t>(Had </a:t>
            </a:r>
            <a:r>
              <a:rPr lang="en-CA" sz="1600" dirty="0">
                <a:latin typeface="+mn-lt"/>
                <a:cs typeface="ＭＳ Ｐゴシック"/>
              </a:rPr>
              <a:t>&lt;</a:t>
            </a:r>
            <a:r>
              <a:rPr lang="en-CA" sz="1600" dirty="0" smtClean="0">
                <a:latin typeface="+mn-lt"/>
                <a:cs typeface="ＭＳ Ｐゴシック"/>
              </a:rPr>
              <a:t> 6 visits)</a:t>
            </a:r>
            <a:endParaRPr lang="en-US" sz="1600" dirty="0">
              <a:latin typeface="+mn-lt"/>
              <a:cs typeface="ＭＳ Ｐゴシック"/>
            </a:endParaRPr>
          </a:p>
        </p:txBody>
      </p:sp>
      <p:sp>
        <p:nvSpPr>
          <p:cNvPr id="12" name="Text Box 52"/>
          <p:cNvSpPr txBox="1">
            <a:spLocks noChangeArrowheads="1"/>
          </p:cNvSpPr>
          <p:nvPr/>
        </p:nvSpPr>
        <p:spPr bwMode="auto">
          <a:xfrm>
            <a:off x="5384800" y="4011613"/>
            <a:ext cx="2438400" cy="1107996"/>
          </a:xfrm>
          <a:prstGeom prst="rect">
            <a:avLst/>
          </a:prstGeom>
          <a:solidFill>
            <a:srgbClr val="0E8BC2">
              <a:alpha val="70979"/>
            </a:srgbClr>
          </a:solidFill>
          <a:ln w="9525">
            <a:solidFill>
              <a:schemeClr val="tx1"/>
            </a:solidFill>
            <a:miter lim="800000"/>
            <a:headEnd/>
            <a:tailEnd/>
          </a:ln>
        </p:spPr>
        <p:txBody>
          <a:bodyPr>
            <a:spAutoFit/>
          </a:bodyPr>
          <a:lstStyle/>
          <a:p>
            <a:pPr algn="ctr">
              <a:spcBef>
                <a:spcPct val="50000"/>
              </a:spcBef>
            </a:pPr>
            <a:r>
              <a:rPr lang="en-CA" dirty="0" smtClean="0">
                <a:latin typeface="+mn-lt"/>
                <a:cs typeface="ＭＳ Ｐゴシック"/>
              </a:rPr>
              <a:t>623</a:t>
            </a:r>
            <a:endParaRPr lang="en-CA" dirty="0">
              <a:latin typeface="+mn-lt"/>
              <a:cs typeface="ＭＳ Ｐゴシック"/>
            </a:endParaRPr>
          </a:p>
          <a:p>
            <a:pPr algn="ctr">
              <a:spcBef>
                <a:spcPct val="50000"/>
              </a:spcBef>
            </a:pPr>
            <a:r>
              <a:rPr lang="en-CA" sz="1600" dirty="0" smtClean="0">
                <a:latin typeface="+mn-lt"/>
                <a:cs typeface="ＭＳ Ｐゴシック"/>
              </a:rPr>
              <a:t>Completers</a:t>
            </a:r>
          </a:p>
          <a:p>
            <a:pPr algn="ctr">
              <a:spcBef>
                <a:spcPct val="50000"/>
              </a:spcBef>
            </a:pPr>
            <a:endParaRPr lang="en-US" sz="1600" dirty="0">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5731</TotalTime>
  <Words>1647</Words>
  <Application>Microsoft Macintosh PowerPoint</Application>
  <PresentationFormat>Letter Paper (8.5x11 in)</PresentationFormat>
  <Paragraphs>226</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Executive</vt:lpstr>
      <vt:lpstr>Worksheet</vt:lpstr>
      <vt:lpstr>Smoking cessation outcomes of an intensive tobacco treatment program within mental health and addictions services</vt:lpstr>
      <vt:lpstr>Declaration of competing interests</vt:lpstr>
      <vt:lpstr>PowerPoint Presentation</vt:lpstr>
      <vt:lpstr>Trends in smoking prevalence by mental health treatment status over time (2004 to 2011)</vt:lpstr>
      <vt:lpstr>Clinical Practice Guidelines</vt:lpstr>
      <vt:lpstr>Treatment Philosophy</vt:lpstr>
      <vt:lpstr> Treatment Approach</vt:lpstr>
      <vt:lpstr>Specific aims</vt:lpstr>
      <vt:lpstr>Sample for evaluation</vt:lpstr>
      <vt:lpstr>History of a substance use and/or psychiatric disorder  (N = 1075, 58.6% Male)</vt:lpstr>
      <vt:lpstr>Sample characteristics (N = 1075, 57% male)</vt:lpstr>
      <vt:lpstr>Smoking cessation* outcomes at end-of-treatment </vt:lpstr>
      <vt:lpstr>Smoking cessation by SUD and PD among program completers (n = 623)*</vt:lpstr>
      <vt:lpstr>PowerPoint Presentation</vt:lpstr>
      <vt:lpstr>Multivariate predictorsa of smoking cessation among program completers at end of treatment (n = 623)</vt:lpstr>
      <vt:lpstr>PowerPoint Presentation</vt:lpstr>
      <vt:lpstr>Conclusions</vt:lpstr>
      <vt:lpstr>Questions??</vt:lpstr>
    </vt:vector>
  </TitlesOfParts>
  <Company>VCH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tprzywar</dc:creator>
  <cp:lastModifiedBy>Monique Tomlinson</cp:lastModifiedBy>
  <cp:revision>640</cp:revision>
  <cp:lastPrinted>2008-05-07T17:14:07Z</cp:lastPrinted>
  <dcterms:created xsi:type="dcterms:W3CDTF">2009-10-26T16:08:45Z</dcterms:created>
  <dcterms:modified xsi:type="dcterms:W3CDTF">2015-06-10T21:01:30Z</dcterms:modified>
</cp:coreProperties>
</file>