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7" r:id="rId2"/>
    <p:sldId id="296" r:id="rId3"/>
    <p:sldId id="297" r:id="rId4"/>
    <p:sldId id="262" r:id="rId5"/>
    <p:sldId id="268" r:id="rId6"/>
    <p:sldId id="266" r:id="rId7"/>
    <p:sldId id="271" r:id="rId8"/>
    <p:sldId id="272" r:id="rId9"/>
    <p:sldId id="290" r:id="rId10"/>
    <p:sldId id="289" r:id="rId11"/>
    <p:sldId id="273" r:id="rId12"/>
    <p:sldId id="298" r:id="rId13"/>
    <p:sldId id="274" r:id="rId14"/>
    <p:sldId id="293" r:id="rId15"/>
    <p:sldId id="270" r:id="rId16"/>
    <p:sldId id="294" r:id="rId17"/>
    <p:sldId id="295" r:id="rId18"/>
    <p:sldId id="261" r:id="rId19"/>
    <p:sldId id="259" r:id="rId20"/>
    <p:sldId id="303" r:id="rId21"/>
    <p:sldId id="315" r:id="rId22"/>
    <p:sldId id="277" r:id="rId23"/>
    <p:sldId id="258" r:id="rId24"/>
    <p:sldId id="311" r:id="rId25"/>
    <p:sldId id="257" r:id="rId26"/>
    <p:sldId id="304" r:id="rId27"/>
    <p:sldId id="316" r:id="rId28"/>
    <p:sldId id="306" r:id="rId29"/>
    <p:sldId id="312" r:id="rId30"/>
    <p:sldId id="313" r:id="rId31"/>
    <p:sldId id="308" r:id="rId32"/>
    <p:sldId id="31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0586" autoAdjust="0"/>
  </p:normalViewPr>
  <p:slideViewPr>
    <p:cSldViewPr>
      <p:cViewPr>
        <p:scale>
          <a:sx n="60" d="100"/>
          <a:sy n="60" d="100"/>
        </p:scale>
        <p:origin x="-1668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n-GB" sz="3600" dirty="0" smtClean="0">
                <a:latin typeface="Corbel" panose="020B0503020204020204" pitchFamily="34" charset="0"/>
              </a:rPr>
              <a:t>Patient referrals for  stop </a:t>
            </a:r>
          </a:p>
          <a:p>
            <a:pPr algn="ctr">
              <a:defRPr/>
            </a:pPr>
            <a:r>
              <a:rPr lang="en-GB" sz="3600" dirty="0" smtClean="0">
                <a:latin typeface="Corbel" panose="020B0503020204020204" pitchFamily="34" charset="0"/>
              </a:rPr>
              <a:t>smoking support  </a:t>
            </a:r>
            <a:endParaRPr lang="en-GB" sz="3600" dirty="0">
              <a:latin typeface="Corbel" panose="020B0503020204020204" pitchFamily="34" charset="0"/>
            </a:endParaRPr>
          </a:p>
        </c:rich>
      </c:tx>
      <c:layout>
        <c:manualLayout>
          <c:xMode val="edge"/>
          <c:yMode val="edge"/>
          <c:x val="0.15696172647483614"/>
          <c:y val="1.23048343465713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4985649742621189E-2"/>
          <c:y val="0.22577501937196851"/>
          <c:w val="0.96766562974484316"/>
          <c:h val="0.69184120189177289"/>
        </c:manualLayout>
      </c:layout>
      <c:lineChart>
        <c:grouping val="standard"/>
        <c:varyColors val="0"/>
        <c:ser>
          <c:idx val="0"/>
          <c:order val="0"/>
          <c:dLbls>
            <c:txPr>
              <a:bodyPr/>
              <a:lstStyle/>
              <a:p>
                <a:pPr>
                  <a:defRPr sz="3600">
                    <a:latin typeface="Corbel" panose="020B0503020204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'[Copy of Referrals up to May 2015.xlsx]Sheet1'!$A$7:$A$14</c:f>
              <c:numCache>
                <c:formatCode>mmm\-yy</c:formatCode>
                <c:ptCount val="8"/>
                <c:pt idx="0">
                  <c:v>41913</c:v>
                </c:pt>
                <c:pt idx="1">
                  <c:v>41944</c:v>
                </c:pt>
                <c:pt idx="2">
                  <c:v>41974</c:v>
                </c:pt>
                <c:pt idx="3">
                  <c:v>42005</c:v>
                </c:pt>
                <c:pt idx="4">
                  <c:v>42036</c:v>
                </c:pt>
                <c:pt idx="5">
                  <c:v>42064</c:v>
                </c:pt>
                <c:pt idx="6">
                  <c:v>42095</c:v>
                </c:pt>
                <c:pt idx="7">
                  <c:v>42125</c:v>
                </c:pt>
              </c:numCache>
            </c:numRef>
          </c:cat>
          <c:val>
            <c:numRef>
              <c:f>'[Copy of Referrals up to May 2015.xlsx]Sheet1'!$B$7:$B$14</c:f>
              <c:numCache>
                <c:formatCode>General</c:formatCode>
                <c:ptCount val="8"/>
                <c:pt idx="0">
                  <c:v>5</c:v>
                </c:pt>
                <c:pt idx="1">
                  <c:v>10</c:v>
                </c:pt>
                <c:pt idx="2">
                  <c:v>14</c:v>
                </c:pt>
                <c:pt idx="3">
                  <c:v>29</c:v>
                </c:pt>
                <c:pt idx="4">
                  <c:v>23</c:v>
                </c:pt>
                <c:pt idx="5">
                  <c:v>37</c:v>
                </c:pt>
                <c:pt idx="6">
                  <c:v>36</c:v>
                </c:pt>
                <c:pt idx="7">
                  <c:v>96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5686656"/>
        <c:axId val="165705984"/>
      </c:lineChart>
      <c:dateAx>
        <c:axId val="16568665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crossAx val="165705984"/>
        <c:crosses val="autoZero"/>
        <c:auto val="1"/>
        <c:lblOffset val="100"/>
        <c:baseTimeUnit val="months"/>
      </c:dateAx>
      <c:valAx>
        <c:axId val="1657059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5686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1164596968496037E-2"/>
                  <c:y val="0.32006920686732998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Corbel" panose="020B0503020204020204" pitchFamily="34" charset="0"/>
                      </a:rPr>
                      <a:t>54.4%</a:t>
                    </a:r>
                    <a:endParaRPr lang="en-US" sz="2000" dirty="0">
                      <a:latin typeface="Corbel" panose="020B0503020204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54.4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9.2593360273402463E-3"/>
                  <c:y val="0.42851213081824174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>
                        <a:latin typeface="Corbel" panose="020B0503020204020204" pitchFamily="34" charset="0"/>
                      </a:rPr>
                      <a:t>87.4%</a:t>
                    </a:r>
                    <a:endParaRPr lang="en-US" sz="2400" dirty="0">
                      <a:latin typeface="Corbel" panose="020B0503020204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87.4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664576"/>
        <c:axId val="178666112"/>
      </c:barChart>
      <c:catAx>
        <c:axId val="178664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8666112"/>
        <c:crosses val="autoZero"/>
        <c:auto val="1"/>
        <c:lblAlgn val="ctr"/>
        <c:lblOffset val="100"/>
        <c:noMultiLvlLbl val="0"/>
      </c:catAx>
      <c:valAx>
        <c:axId val="178666112"/>
        <c:scaling>
          <c:orientation val="minMax"/>
          <c:max val="1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78664576"/>
        <c:crosses val="autoZero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GB" sz="2800" dirty="0" smtClean="0">
                <a:latin typeface="Corbel" panose="020B0503020204020204" pitchFamily="34" charset="0"/>
              </a:rPr>
              <a:t>Physical </a:t>
            </a:r>
            <a:r>
              <a:rPr lang="en-GB" sz="2800" dirty="0" err="1" smtClean="0">
                <a:latin typeface="Corbel" panose="020B0503020204020204" pitchFamily="34" charset="0"/>
              </a:rPr>
              <a:t>Assualts</a:t>
            </a:r>
            <a:r>
              <a:rPr lang="en-GB" sz="2800" dirty="0" smtClean="0">
                <a:latin typeface="Corbel" panose="020B0503020204020204" pitchFamily="34" charset="0"/>
              </a:rPr>
              <a:t> :</a:t>
            </a:r>
            <a:r>
              <a:rPr lang="en-GB" sz="2800" baseline="0" dirty="0" smtClean="0">
                <a:latin typeface="Corbel" panose="020B0503020204020204" pitchFamily="34" charset="0"/>
              </a:rPr>
              <a:t> </a:t>
            </a:r>
            <a:r>
              <a:rPr lang="en-GB" sz="2800" baseline="0" dirty="0">
                <a:latin typeface="Corbel" panose="020B0503020204020204" pitchFamily="34" charset="0"/>
              </a:rPr>
              <a:t>smoking vs non smoking</a:t>
            </a:r>
            <a:endParaRPr lang="en-GB" sz="2800" dirty="0">
              <a:latin typeface="Corbel" panose="020B0503020204020204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1207591945917534"/>
          <c:y val="0.1107175631309027"/>
          <c:w val="0.68792404664530449"/>
          <c:h val="0.653260927724574"/>
        </c:manualLayout>
      </c:layout>
      <c:lineChart>
        <c:grouping val="standard"/>
        <c:varyColors val="0"/>
        <c:ser>
          <c:idx val="0"/>
          <c:order val="0"/>
          <c:tx>
            <c:strRef>
              <c:f>[violence.xlsx]Sheet1!$A$3</c:f>
              <c:strCache>
                <c:ptCount val="1"/>
                <c:pt idx="0">
                  <c:v>Total incidents </c:v>
                </c:pt>
              </c:strCache>
            </c:strRef>
          </c:tx>
          <c:cat>
            <c:strRef>
              <c:f>[violence.xlsx]Sheet1!$B$2:$D$2</c:f>
              <c:strCache>
                <c:ptCount val="3"/>
                <c:pt idx="0">
                  <c:v>Oct 2012 to Feb 2013</c:v>
                </c:pt>
                <c:pt idx="1">
                  <c:v>Oct 2013 to Feb 2014</c:v>
                </c:pt>
                <c:pt idx="2">
                  <c:v>Oct 2014 to Feb 2015</c:v>
                </c:pt>
              </c:strCache>
            </c:strRef>
          </c:cat>
          <c:val>
            <c:numRef>
              <c:f>[violence.xlsx]Sheet1!$B$3:$D$3</c:f>
              <c:numCache>
                <c:formatCode>General</c:formatCode>
                <c:ptCount val="3"/>
                <c:pt idx="0">
                  <c:v>388</c:v>
                </c:pt>
                <c:pt idx="1">
                  <c:v>423</c:v>
                </c:pt>
                <c:pt idx="2">
                  <c:v>401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[violence.xlsx]Sheet1!$A$4</c:f>
              <c:strCache>
                <c:ptCount val="1"/>
                <c:pt idx="0">
                  <c:v>smoking related </c:v>
                </c:pt>
              </c:strCache>
            </c:strRef>
          </c:tx>
          <c:cat>
            <c:strRef>
              <c:f>[violence.xlsx]Sheet1!$B$2:$D$2</c:f>
              <c:strCache>
                <c:ptCount val="3"/>
                <c:pt idx="0">
                  <c:v>Oct 2012 to Feb 2013</c:v>
                </c:pt>
                <c:pt idx="1">
                  <c:v>Oct 2013 to Feb 2014</c:v>
                </c:pt>
                <c:pt idx="2">
                  <c:v>Oct 2014 to Feb 2015</c:v>
                </c:pt>
              </c:strCache>
            </c:strRef>
          </c:cat>
          <c:val>
            <c:numRef>
              <c:f>[violence.xlsx]Sheet1!$B$4:$D$4</c:f>
              <c:numCache>
                <c:formatCode>General</c:formatCode>
                <c:ptCount val="3"/>
                <c:pt idx="0">
                  <c:v>25</c:v>
                </c:pt>
                <c:pt idx="1">
                  <c:v>11</c:v>
                </c:pt>
                <c:pt idx="2">
                  <c:v>11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[violence.xlsx]Sheet1!$A$5</c:f>
              <c:strCache>
                <c:ptCount val="1"/>
                <c:pt idx="0">
                  <c:v>non smoking related </c:v>
                </c:pt>
              </c:strCache>
            </c:strRef>
          </c:tx>
          <c:cat>
            <c:strRef>
              <c:f>[violence.xlsx]Sheet1!$B$2:$D$2</c:f>
              <c:strCache>
                <c:ptCount val="3"/>
                <c:pt idx="0">
                  <c:v>Oct 2012 to Feb 2013</c:v>
                </c:pt>
                <c:pt idx="1">
                  <c:v>Oct 2013 to Feb 2014</c:v>
                </c:pt>
                <c:pt idx="2">
                  <c:v>Oct 2014 to Feb 2015</c:v>
                </c:pt>
              </c:strCache>
            </c:strRef>
          </c:cat>
          <c:val>
            <c:numRef>
              <c:f>[violence.xlsx]Sheet1!$B$5:$D$5</c:f>
              <c:numCache>
                <c:formatCode>General</c:formatCode>
                <c:ptCount val="3"/>
                <c:pt idx="0">
                  <c:v>363</c:v>
                </c:pt>
                <c:pt idx="1">
                  <c:v>412</c:v>
                </c:pt>
                <c:pt idx="2">
                  <c:v>390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783360"/>
        <c:axId val="178784896"/>
      </c:lineChart>
      <c:catAx>
        <c:axId val="178783360"/>
        <c:scaling>
          <c:orientation val="minMax"/>
        </c:scaling>
        <c:delete val="0"/>
        <c:axPos val="b"/>
        <c:majorTickMark val="none"/>
        <c:minorTickMark val="none"/>
        <c:tickLblPos val="nextTo"/>
        <c:crossAx val="178784896"/>
        <c:crosses val="autoZero"/>
        <c:auto val="1"/>
        <c:lblAlgn val="ctr"/>
        <c:lblOffset val="100"/>
        <c:noMultiLvlLbl val="0"/>
      </c:catAx>
      <c:valAx>
        <c:axId val="17878489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2400"/>
                </a:pPr>
                <a:r>
                  <a:rPr lang="en-GB" sz="2400">
                    <a:latin typeface="Corbel" panose="020B0503020204020204" pitchFamily="34" charset="0"/>
                  </a:rPr>
                  <a:t>Number of violent incidents </a:t>
                </a:r>
              </a:p>
            </c:rich>
          </c:tx>
          <c:layout>
            <c:manualLayout>
              <c:xMode val="edge"/>
              <c:yMode val="edge"/>
              <c:x val="0.1104384342209893"/>
              <c:y val="0.196849643556384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 baseline="0">
                <a:latin typeface="Corbel" panose="020B0503020204020204" pitchFamily="34" charset="0"/>
              </a:defRPr>
            </a:pPr>
            <a:endParaRPr lang="en-US"/>
          </a:p>
        </c:txPr>
        <c:crossAx val="178783360"/>
        <c:crosses val="autoZero"/>
        <c:crossBetween val="between"/>
        <c:majorUnit val="5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800" baseline="0">
                <a:latin typeface="Corbel" panose="020B0503020204020204" pitchFamily="34" charset="0"/>
              </a:defRPr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r">
              <a:defRPr sz="2800"/>
            </a:pPr>
            <a:r>
              <a:rPr lang="en-GB" sz="2800" dirty="0"/>
              <a:t>Absconding: smoking vs non smoking</a:t>
            </a:r>
          </a:p>
        </c:rich>
      </c:tx>
      <c:layout>
        <c:manualLayout>
          <c:xMode val="edge"/>
          <c:yMode val="edge"/>
          <c:x val="0.18154383812426639"/>
          <c:y val="1.473899151767608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8547228893685589"/>
          <c:y val="0.22887272725226512"/>
          <c:w val="0.71452771106314417"/>
          <c:h val="0.48768946774170407"/>
        </c:manualLayout>
      </c:layout>
      <c:lineChart>
        <c:grouping val="standard"/>
        <c:varyColors val="0"/>
        <c:ser>
          <c:idx val="0"/>
          <c:order val="0"/>
          <c:tx>
            <c:strRef>
              <c:f>'[AWOLs and Absconsions Graph.xlsx]Sheet4'!$A$2</c:f>
              <c:strCache>
                <c:ptCount val="1"/>
                <c:pt idx="0">
                  <c:v>Total</c:v>
                </c:pt>
              </c:strCache>
            </c:strRef>
          </c:tx>
          <c:cat>
            <c:strRef>
              <c:f>'[AWOLs and Absconsions Graph.xlsx]Sheet4'!$B$1:$D$1</c:f>
              <c:strCache>
                <c:ptCount val="3"/>
                <c:pt idx="0">
                  <c:v>Oct 2012  - Feb 2013</c:v>
                </c:pt>
                <c:pt idx="1">
                  <c:v>Oct 2013 to Feb 2014</c:v>
                </c:pt>
                <c:pt idx="2">
                  <c:v>Oct 2014 to Feb 2015</c:v>
                </c:pt>
              </c:strCache>
            </c:strRef>
          </c:cat>
          <c:val>
            <c:numRef>
              <c:f>'[AWOLs and Absconsions Graph.xlsx]Sheet4'!$B$2:$D$2</c:f>
              <c:numCache>
                <c:formatCode>General</c:formatCode>
                <c:ptCount val="3"/>
                <c:pt idx="0">
                  <c:v>125</c:v>
                </c:pt>
                <c:pt idx="1">
                  <c:v>232</c:v>
                </c:pt>
                <c:pt idx="2">
                  <c:v>217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'[AWOLs and Absconsions Graph.xlsx]Sheet4'!$A$3</c:f>
              <c:strCache>
                <c:ptCount val="1"/>
                <c:pt idx="0">
                  <c:v>Smoking Related</c:v>
                </c:pt>
              </c:strCache>
            </c:strRef>
          </c:tx>
          <c:cat>
            <c:strRef>
              <c:f>'[AWOLs and Absconsions Graph.xlsx]Sheet4'!$B$1:$D$1</c:f>
              <c:strCache>
                <c:ptCount val="3"/>
                <c:pt idx="0">
                  <c:v>Oct 2012  - Feb 2013</c:v>
                </c:pt>
                <c:pt idx="1">
                  <c:v>Oct 2013 to Feb 2014</c:v>
                </c:pt>
                <c:pt idx="2">
                  <c:v>Oct 2014 to Feb 2015</c:v>
                </c:pt>
              </c:strCache>
            </c:strRef>
          </c:cat>
          <c:val>
            <c:numRef>
              <c:f>'[AWOLs and Absconsions Graph.xlsx]Sheet4'!$B$3:$D$3</c:f>
              <c:numCache>
                <c:formatCode>General</c:formatCode>
                <c:ptCount val="3"/>
                <c:pt idx="0">
                  <c:v>13</c:v>
                </c:pt>
                <c:pt idx="1">
                  <c:v>15</c:v>
                </c:pt>
                <c:pt idx="2">
                  <c:v>16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'[AWOLs and Absconsions Graph.xlsx]Sheet4'!$A$4</c:f>
              <c:strCache>
                <c:ptCount val="1"/>
                <c:pt idx="0">
                  <c:v>Non Smoking Related</c:v>
                </c:pt>
              </c:strCache>
            </c:strRef>
          </c:tx>
          <c:cat>
            <c:strRef>
              <c:f>'[AWOLs and Absconsions Graph.xlsx]Sheet4'!$B$1:$D$1</c:f>
              <c:strCache>
                <c:ptCount val="3"/>
                <c:pt idx="0">
                  <c:v>Oct 2012  - Feb 2013</c:v>
                </c:pt>
                <c:pt idx="1">
                  <c:v>Oct 2013 to Feb 2014</c:v>
                </c:pt>
                <c:pt idx="2">
                  <c:v>Oct 2014 to Feb 2015</c:v>
                </c:pt>
              </c:strCache>
            </c:strRef>
          </c:cat>
          <c:val>
            <c:numRef>
              <c:f>'[AWOLs and Absconsions Graph.xlsx]Sheet4'!$B$4:$D$4</c:f>
              <c:numCache>
                <c:formatCode>General</c:formatCode>
                <c:ptCount val="3"/>
                <c:pt idx="0">
                  <c:v>112</c:v>
                </c:pt>
                <c:pt idx="1">
                  <c:v>217</c:v>
                </c:pt>
                <c:pt idx="2">
                  <c:v>201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804992"/>
        <c:axId val="178810880"/>
      </c:lineChart>
      <c:catAx>
        <c:axId val="178804992"/>
        <c:scaling>
          <c:orientation val="minMax"/>
        </c:scaling>
        <c:delete val="0"/>
        <c:axPos val="b"/>
        <c:majorTickMark val="none"/>
        <c:minorTickMark val="none"/>
        <c:tickLblPos val="nextTo"/>
        <c:crossAx val="178810880"/>
        <c:crosses val="autoZero"/>
        <c:auto val="1"/>
        <c:lblAlgn val="ctr"/>
        <c:lblOffset val="100"/>
        <c:noMultiLvlLbl val="0"/>
      </c:catAx>
      <c:valAx>
        <c:axId val="17881088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Number of  Incidents</a:t>
                </a:r>
              </a:p>
            </c:rich>
          </c:tx>
          <c:layout>
            <c:manualLayout>
              <c:xMode val="edge"/>
              <c:yMode val="edge"/>
              <c:x val="0.1079557979378972"/>
              <c:y val="0.2651305222011299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78804992"/>
        <c:crosses val="autoZero"/>
        <c:crossBetween val="between"/>
        <c:majorUnit val="25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2000">
          <a:latin typeface="Corbel" panose="020B0503020204020204" pitchFamily="34" charset="0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1E011F-D0F1-4511-B240-B5B4FE4E830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F782C7D-F9A2-437F-9AEC-4A85D215B06D}">
      <dgm:prSet phldrT="[Text]" custT="1"/>
      <dgm:spPr/>
      <dgm:t>
        <a:bodyPr/>
        <a:lstStyle/>
        <a:p>
          <a:r>
            <a:rPr lang="en-GB" sz="2400" dirty="0" smtClean="0">
              <a:latin typeface="Corbel" panose="020B0503020204020204" pitchFamily="34" charset="0"/>
            </a:rPr>
            <a:t>17.1 to 21.4%</a:t>
          </a:r>
          <a:endParaRPr lang="en-GB" sz="2400" dirty="0">
            <a:latin typeface="Corbel" panose="020B0503020204020204" pitchFamily="34" charset="0"/>
          </a:endParaRPr>
        </a:p>
      </dgm:t>
    </dgm:pt>
    <dgm:pt modelId="{CBF1DB2E-4602-4DB4-9884-3F51B0C9EBEE}" type="parTrans" cxnId="{0F89E0E6-B7DF-4F52-B465-9C7363FA2C7D}">
      <dgm:prSet/>
      <dgm:spPr/>
      <dgm:t>
        <a:bodyPr/>
        <a:lstStyle/>
        <a:p>
          <a:endParaRPr lang="en-GB"/>
        </a:p>
      </dgm:t>
    </dgm:pt>
    <dgm:pt modelId="{57F8A1FB-954E-49FB-81C9-E3AE0DD65A43}" type="sibTrans" cxnId="{0F89E0E6-B7DF-4F52-B465-9C7363FA2C7D}">
      <dgm:prSet/>
      <dgm:spPr/>
      <dgm:t>
        <a:bodyPr/>
        <a:lstStyle/>
        <a:p>
          <a:endParaRPr lang="en-GB"/>
        </a:p>
      </dgm:t>
    </dgm:pt>
    <dgm:pt modelId="{2BC14CCB-F6E0-4526-9779-65D6C8CC17BD}">
      <dgm:prSet phldrT="[Text]" custT="1"/>
      <dgm:spPr/>
      <dgm:t>
        <a:bodyPr/>
        <a:lstStyle/>
        <a:p>
          <a:r>
            <a:rPr lang="en-GB" sz="4000" dirty="0" smtClean="0">
              <a:latin typeface="Corbel" panose="020B0503020204020204" pitchFamily="34" charset="0"/>
            </a:rPr>
            <a:t>32%</a:t>
          </a:r>
          <a:endParaRPr lang="en-GB" sz="4000" dirty="0">
            <a:latin typeface="Corbel" panose="020B0503020204020204" pitchFamily="34" charset="0"/>
          </a:endParaRPr>
        </a:p>
      </dgm:t>
    </dgm:pt>
    <dgm:pt modelId="{5E908376-BD97-405B-B042-36066E2EB093}" type="parTrans" cxnId="{7E3ED151-B6C0-4968-9AAA-63C81579D8D6}">
      <dgm:prSet/>
      <dgm:spPr/>
      <dgm:t>
        <a:bodyPr/>
        <a:lstStyle/>
        <a:p>
          <a:endParaRPr lang="en-GB"/>
        </a:p>
      </dgm:t>
    </dgm:pt>
    <dgm:pt modelId="{44B69953-1FED-463A-961B-BA7596A3C311}" type="sibTrans" cxnId="{7E3ED151-B6C0-4968-9AAA-63C81579D8D6}">
      <dgm:prSet/>
      <dgm:spPr/>
      <dgm:t>
        <a:bodyPr/>
        <a:lstStyle/>
        <a:p>
          <a:endParaRPr lang="en-GB"/>
        </a:p>
      </dgm:t>
    </dgm:pt>
    <dgm:pt modelId="{E0113A91-2FBC-4954-BFF0-DF8FB430A40A}">
      <dgm:prSet phldrT="[Text]" custT="1"/>
      <dgm:spPr/>
      <dgm:t>
        <a:bodyPr/>
        <a:lstStyle/>
        <a:p>
          <a:r>
            <a:rPr lang="en-GB" sz="4000" dirty="0" smtClean="0">
              <a:latin typeface="Corbel" panose="020B0503020204020204" pitchFamily="34" charset="0"/>
            </a:rPr>
            <a:t>60%</a:t>
          </a:r>
          <a:endParaRPr lang="en-GB" sz="4000" dirty="0">
            <a:latin typeface="Corbel" panose="020B0503020204020204" pitchFamily="34" charset="0"/>
          </a:endParaRPr>
        </a:p>
      </dgm:t>
    </dgm:pt>
    <dgm:pt modelId="{4C5FEF33-D9AF-4210-A2A0-ADF89CCFDC2A}" type="parTrans" cxnId="{8B0DF406-8A0E-456D-9A65-51C0BA69CFCE}">
      <dgm:prSet/>
      <dgm:spPr/>
      <dgm:t>
        <a:bodyPr/>
        <a:lstStyle/>
        <a:p>
          <a:endParaRPr lang="en-GB"/>
        </a:p>
      </dgm:t>
    </dgm:pt>
    <dgm:pt modelId="{7C0D7631-75CE-4F96-B621-2471B274C7FC}" type="sibTrans" cxnId="{8B0DF406-8A0E-456D-9A65-51C0BA69CFCE}">
      <dgm:prSet/>
      <dgm:spPr/>
      <dgm:t>
        <a:bodyPr/>
        <a:lstStyle/>
        <a:p>
          <a:endParaRPr lang="en-GB"/>
        </a:p>
      </dgm:t>
    </dgm:pt>
    <dgm:pt modelId="{F986EAEE-CA01-4D6F-8B73-DEC1056AED8F}">
      <dgm:prSet phldrT="[Text]" custT="1"/>
      <dgm:spPr/>
      <dgm:t>
        <a:bodyPr/>
        <a:lstStyle/>
        <a:p>
          <a:r>
            <a:rPr lang="en-GB" sz="4000" dirty="0" smtClean="0">
              <a:latin typeface="Corbel" panose="020B0503020204020204" pitchFamily="34" charset="0"/>
            </a:rPr>
            <a:t>88%</a:t>
          </a:r>
          <a:endParaRPr lang="en-GB" sz="4000" dirty="0">
            <a:latin typeface="Corbel" panose="020B0503020204020204" pitchFamily="34" charset="0"/>
          </a:endParaRPr>
        </a:p>
      </dgm:t>
    </dgm:pt>
    <dgm:pt modelId="{B9DB645F-BA74-4785-AD96-9922AD5FF8A6}" type="parTrans" cxnId="{D2369467-EDE6-46B5-B05C-80DA356D77D8}">
      <dgm:prSet/>
      <dgm:spPr/>
      <dgm:t>
        <a:bodyPr/>
        <a:lstStyle/>
        <a:p>
          <a:endParaRPr lang="en-GB"/>
        </a:p>
      </dgm:t>
    </dgm:pt>
    <dgm:pt modelId="{293C88C5-871F-4836-99FA-ACA8A19F6902}" type="sibTrans" cxnId="{D2369467-EDE6-46B5-B05C-80DA356D77D8}">
      <dgm:prSet/>
      <dgm:spPr/>
      <dgm:t>
        <a:bodyPr/>
        <a:lstStyle/>
        <a:p>
          <a:endParaRPr lang="en-GB"/>
        </a:p>
      </dgm:t>
    </dgm:pt>
    <dgm:pt modelId="{5BDD96AB-34B6-4333-BE29-2801B8E350B1}" type="pres">
      <dgm:prSet presAssocID="{6C1E011F-D0F1-4511-B240-B5B4FE4E8303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53E2A68-38A1-4621-A40C-CB45A83C903A}" type="pres">
      <dgm:prSet presAssocID="{6C1E011F-D0F1-4511-B240-B5B4FE4E8303}" presName="arrow" presStyleLbl="bgShp" presStyleIdx="0" presStyleCnt="1"/>
      <dgm:spPr/>
    </dgm:pt>
    <dgm:pt modelId="{E49E0213-0E5F-438A-9CEA-6D2D508C4634}" type="pres">
      <dgm:prSet presAssocID="{6C1E011F-D0F1-4511-B240-B5B4FE4E8303}" presName="arrowDiagram4" presStyleCnt="0"/>
      <dgm:spPr/>
    </dgm:pt>
    <dgm:pt modelId="{FA28999A-7703-4C10-B2A7-09D92CAACFC7}" type="pres">
      <dgm:prSet presAssocID="{AF782C7D-F9A2-437F-9AEC-4A85D215B06D}" presName="bullet4a" presStyleLbl="node1" presStyleIdx="0" presStyleCnt="4"/>
      <dgm:spPr/>
    </dgm:pt>
    <dgm:pt modelId="{06C11ACE-2D4A-4E36-8609-E3D448E1D8D5}" type="pres">
      <dgm:prSet presAssocID="{AF782C7D-F9A2-437F-9AEC-4A85D215B06D}" presName="textBox4a" presStyleLbl="revTx" presStyleIdx="0" presStyleCnt="4" custScaleX="169607" custScaleY="36862" custLinFactNeighborX="27364" custLinFactNeighborY="-223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CE14B7-D584-4F05-B401-DD6BEB4BE270}" type="pres">
      <dgm:prSet presAssocID="{2BC14CCB-F6E0-4526-9779-65D6C8CC17BD}" presName="bullet4b" presStyleLbl="node1" presStyleIdx="1" presStyleCnt="4"/>
      <dgm:spPr/>
    </dgm:pt>
    <dgm:pt modelId="{428B395D-F30A-480A-904C-7668D315C644}" type="pres">
      <dgm:prSet presAssocID="{2BC14CCB-F6E0-4526-9779-65D6C8CC17BD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809569-1122-40F8-9328-3E26121B53A7}" type="pres">
      <dgm:prSet presAssocID="{E0113A91-2FBC-4954-BFF0-DF8FB430A40A}" presName="bullet4c" presStyleLbl="node1" presStyleIdx="2" presStyleCnt="4"/>
      <dgm:spPr/>
    </dgm:pt>
    <dgm:pt modelId="{7CAB25DD-8658-4C81-A4F3-5B0CB780EC76}" type="pres">
      <dgm:prSet presAssocID="{E0113A91-2FBC-4954-BFF0-DF8FB430A40A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6A6461-4224-4AA9-8218-261C9D4FA8CD}" type="pres">
      <dgm:prSet presAssocID="{F986EAEE-CA01-4D6F-8B73-DEC1056AED8F}" presName="bullet4d" presStyleLbl="node1" presStyleIdx="3" presStyleCnt="4"/>
      <dgm:spPr/>
    </dgm:pt>
    <dgm:pt modelId="{F8EE41DC-7446-4F65-89AB-6EC0037E45E6}" type="pres">
      <dgm:prSet presAssocID="{F986EAEE-CA01-4D6F-8B73-DEC1056AED8F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E4D138D-ED0B-46A7-807A-B69A690C4DE1}" type="presOf" srcId="{F986EAEE-CA01-4D6F-8B73-DEC1056AED8F}" destId="{F8EE41DC-7446-4F65-89AB-6EC0037E45E6}" srcOrd="0" destOrd="0" presId="urn:microsoft.com/office/officeart/2005/8/layout/arrow2"/>
    <dgm:cxn modelId="{8B0DF406-8A0E-456D-9A65-51C0BA69CFCE}" srcId="{6C1E011F-D0F1-4511-B240-B5B4FE4E8303}" destId="{E0113A91-2FBC-4954-BFF0-DF8FB430A40A}" srcOrd="2" destOrd="0" parTransId="{4C5FEF33-D9AF-4210-A2A0-ADF89CCFDC2A}" sibTransId="{7C0D7631-75CE-4F96-B621-2471B274C7FC}"/>
    <dgm:cxn modelId="{38277923-7528-4301-93AC-69770A6B9BBD}" type="presOf" srcId="{6C1E011F-D0F1-4511-B240-B5B4FE4E8303}" destId="{5BDD96AB-34B6-4333-BE29-2801B8E350B1}" srcOrd="0" destOrd="0" presId="urn:microsoft.com/office/officeart/2005/8/layout/arrow2"/>
    <dgm:cxn modelId="{D2369467-EDE6-46B5-B05C-80DA356D77D8}" srcId="{6C1E011F-D0F1-4511-B240-B5B4FE4E8303}" destId="{F986EAEE-CA01-4D6F-8B73-DEC1056AED8F}" srcOrd="3" destOrd="0" parTransId="{B9DB645F-BA74-4785-AD96-9922AD5FF8A6}" sibTransId="{293C88C5-871F-4836-99FA-ACA8A19F6902}"/>
    <dgm:cxn modelId="{7E3ED151-B6C0-4968-9AAA-63C81579D8D6}" srcId="{6C1E011F-D0F1-4511-B240-B5B4FE4E8303}" destId="{2BC14CCB-F6E0-4526-9779-65D6C8CC17BD}" srcOrd="1" destOrd="0" parTransId="{5E908376-BD97-405B-B042-36066E2EB093}" sibTransId="{44B69953-1FED-463A-961B-BA7596A3C311}"/>
    <dgm:cxn modelId="{DEC24A0D-BCDA-42C2-AE37-0A38E9133CFC}" type="presOf" srcId="{AF782C7D-F9A2-437F-9AEC-4A85D215B06D}" destId="{06C11ACE-2D4A-4E36-8609-E3D448E1D8D5}" srcOrd="0" destOrd="0" presId="urn:microsoft.com/office/officeart/2005/8/layout/arrow2"/>
    <dgm:cxn modelId="{CDD96EA1-1108-46AE-A5ED-CF94D5A1357A}" type="presOf" srcId="{2BC14CCB-F6E0-4526-9779-65D6C8CC17BD}" destId="{428B395D-F30A-480A-904C-7668D315C644}" srcOrd="0" destOrd="0" presId="urn:microsoft.com/office/officeart/2005/8/layout/arrow2"/>
    <dgm:cxn modelId="{0F89E0E6-B7DF-4F52-B465-9C7363FA2C7D}" srcId="{6C1E011F-D0F1-4511-B240-B5B4FE4E8303}" destId="{AF782C7D-F9A2-437F-9AEC-4A85D215B06D}" srcOrd="0" destOrd="0" parTransId="{CBF1DB2E-4602-4DB4-9884-3F51B0C9EBEE}" sibTransId="{57F8A1FB-954E-49FB-81C9-E3AE0DD65A43}"/>
    <dgm:cxn modelId="{1DA9C4CC-4D92-4470-B069-E640A886FE0A}" type="presOf" srcId="{E0113A91-2FBC-4954-BFF0-DF8FB430A40A}" destId="{7CAB25DD-8658-4C81-A4F3-5B0CB780EC76}" srcOrd="0" destOrd="0" presId="urn:microsoft.com/office/officeart/2005/8/layout/arrow2"/>
    <dgm:cxn modelId="{2AD82791-EB3F-429A-B587-820BE8E75288}" type="presParOf" srcId="{5BDD96AB-34B6-4333-BE29-2801B8E350B1}" destId="{453E2A68-38A1-4621-A40C-CB45A83C903A}" srcOrd="0" destOrd="0" presId="urn:microsoft.com/office/officeart/2005/8/layout/arrow2"/>
    <dgm:cxn modelId="{00958B99-7112-43C3-9E77-A75B896B1A63}" type="presParOf" srcId="{5BDD96AB-34B6-4333-BE29-2801B8E350B1}" destId="{E49E0213-0E5F-438A-9CEA-6D2D508C4634}" srcOrd="1" destOrd="0" presId="urn:microsoft.com/office/officeart/2005/8/layout/arrow2"/>
    <dgm:cxn modelId="{D5D23057-40CC-4517-BE28-91C813AAE68E}" type="presParOf" srcId="{E49E0213-0E5F-438A-9CEA-6D2D508C4634}" destId="{FA28999A-7703-4C10-B2A7-09D92CAACFC7}" srcOrd="0" destOrd="0" presId="urn:microsoft.com/office/officeart/2005/8/layout/arrow2"/>
    <dgm:cxn modelId="{8E6A68C5-8654-4939-B561-E058A0905850}" type="presParOf" srcId="{E49E0213-0E5F-438A-9CEA-6D2D508C4634}" destId="{06C11ACE-2D4A-4E36-8609-E3D448E1D8D5}" srcOrd="1" destOrd="0" presId="urn:microsoft.com/office/officeart/2005/8/layout/arrow2"/>
    <dgm:cxn modelId="{D7F2C0F7-008B-4B3D-AADF-6054BECFA0D2}" type="presParOf" srcId="{E49E0213-0E5F-438A-9CEA-6D2D508C4634}" destId="{16CE14B7-D584-4F05-B401-DD6BEB4BE270}" srcOrd="2" destOrd="0" presId="urn:microsoft.com/office/officeart/2005/8/layout/arrow2"/>
    <dgm:cxn modelId="{87CF51DB-F4F8-469F-82E1-A444D2B1ACCE}" type="presParOf" srcId="{E49E0213-0E5F-438A-9CEA-6D2D508C4634}" destId="{428B395D-F30A-480A-904C-7668D315C644}" srcOrd="3" destOrd="0" presId="urn:microsoft.com/office/officeart/2005/8/layout/arrow2"/>
    <dgm:cxn modelId="{1DC4E010-AEE4-43C0-AA7B-F35FFF91C9EE}" type="presParOf" srcId="{E49E0213-0E5F-438A-9CEA-6D2D508C4634}" destId="{DA809569-1122-40F8-9328-3E26121B53A7}" srcOrd="4" destOrd="0" presId="urn:microsoft.com/office/officeart/2005/8/layout/arrow2"/>
    <dgm:cxn modelId="{A7645770-D274-4A9B-B5C3-3AB9D6452E3F}" type="presParOf" srcId="{E49E0213-0E5F-438A-9CEA-6D2D508C4634}" destId="{7CAB25DD-8658-4C81-A4F3-5B0CB780EC76}" srcOrd="5" destOrd="0" presId="urn:microsoft.com/office/officeart/2005/8/layout/arrow2"/>
    <dgm:cxn modelId="{F07CCF6B-C357-429D-AA75-28011D99BD91}" type="presParOf" srcId="{E49E0213-0E5F-438A-9CEA-6D2D508C4634}" destId="{C16A6461-4224-4AA9-8218-261C9D4FA8CD}" srcOrd="6" destOrd="0" presId="urn:microsoft.com/office/officeart/2005/8/layout/arrow2"/>
    <dgm:cxn modelId="{36672F89-21C8-4E53-80AE-65CDDCDE5B97}" type="presParOf" srcId="{E49E0213-0E5F-438A-9CEA-6D2D508C4634}" destId="{F8EE41DC-7446-4F65-89AB-6EC0037E45E6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730A39-7D99-4D5B-B605-DE5FB3C05397}" type="doc">
      <dgm:prSet loTypeId="urn:microsoft.com/office/officeart/2005/8/layout/bProcess4" loCatId="process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en-GB"/>
        </a:p>
      </dgm:t>
    </dgm:pt>
    <dgm:pt modelId="{5AFF2861-A8E5-4F80-9A18-A1AD9D4EAD3A}">
      <dgm:prSet phldrT="[Text]"/>
      <dgm:spPr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en-GB" dirty="0" smtClean="0">
              <a:latin typeface="Corbel" panose="020B0503020204020204" pitchFamily="34" charset="0"/>
            </a:rPr>
            <a:t>Patient &amp; Public Involvement</a:t>
          </a:r>
          <a:endParaRPr lang="en-GB" dirty="0">
            <a:latin typeface="Corbel" panose="020B0503020204020204" pitchFamily="34" charset="0"/>
          </a:endParaRPr>
        </a:p>
      </dgm:t>
    </dgm:pt>
    <dgm:pt modelId="{9DD9D90D-A7E6-4562-A08B-6E75EFDD7B01}" type="parTrans" cxnId="{AA91D71D-DFCE-455B-8488-30BBBC4FCCBA}">
      <dgm:prSet/>
      <dgm:spPr/>
      <dgm:t>
        <a:bodyPr/>
        <a:lstStyle/>
        <a:p>
          <a:endParaRPr lang="en-GB">
            <a:latin typeface="Corbel" panose="020B0503020204020204" pitchFamily="34" charset="0"/>
          </a:endParaRPr>
        </a:p>
      </dgm:t>
    </dgm:pt>
    <dgm:pt modelId="{51FC51E2-39C1-491E-B4B9-FC4BDD40B6D6}" type="sibTrans" cxnId="{AA91D71D-DFCE-455B-8488-30BBBC4FCCBA}">
      <dgm:prSet/>
      <dgm:spPr/>
      <dgm:t>
        <a:bodyPr/>
        <a:lstStyle/>
        <a:p>
          <a:endParaRPr lang="en-GB">
            <a:latin typeface="Corbel" panose="020B0503020204020204" pitchFamily="34" charset="0"/>
          </a:endParaRPr>
        </a:p>
      </dgm:t>
    </dgm:pt>
    <dgm:pt modelId="{CEAADBC8-DDD9-4CC2-BD8A-BBB2E6CD98B7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GB" dirty="0" smtClean="0">
              <a:latin typeface="Corbel" panose="020B0503020204020204" pitchFamily="34" charset="0"/>
            </a:rPr>
            <a:t>Estates: - environmental changes </a:t>
          </a:r>
          <a:endParaRPr lang="en-GB" dirty="0">
            <a:latin typeface="Corbel" panose="020B0503020204020204" pitchFamily="34" charset="0"/>
          </a:endParaRPr>
        </a:p>
      </dgm:t>
    </dgm:pt>
    <dgm:pt modelId="{F61992A5-E7AF-4023-B08F-CAA017A87379}" type="parTrans" cxnId="{E58E3A8F-C030-4837-A9FD-4B9E90E2855D}">
      <dgm:prSet/>
      <dgm:spPr/>
      <dgm:t>
        <a:bodyPr/>
        <a:lstStyle/>
        <a:p>
          <a:endParaRPr lang="en-GB">
            <a:latin typeface="Corbel" panose="020B0503020204020204" pitchFamily="34" charset="0"/>
          </a:endParaRPr>
        </a:p>
      </dgm:t>
    </dgm:pt>
    <dgm:pt modelId="{C2C48E3B-2F34-4AC1-9504-0F12F81AA26C}" type="sibTrans" cxnId="{E58E3A8F-C030-4837-A9FD-4B9E90E2855D}">
      <dgm:prSet/>
      <dgm:spPr/>
      <dgm:t>
        <a:bodyPr/>
        <a:lstStyle/>
        <a:p>
          <a:endParaRPr lang="en-GB">
            <a:latin typeface="Corbel" panose="020B0503020204020204" pitchFamily="34" charset="0"/>
          </a:endParaRPr>
        </a:p>
      </dgm:t>
    </dgm:pt>
    <dgm:pt modelId="{47664CCC-FBD7-4F41-9AF3-C78167B30B51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GB" dirty="0" smtClean="0">
              <a:latin typeface="Corbel" panose="020B0503020204020204" pitchFamily="34" charset="0"/>
            </a:rPr>
            <a:t>Communications plan </a:t>
          </a:r>
          <a:endParaRPr lang="en-GB" dirty="0">
            <a:latin typeface="Corbel" panose="020B0503020204020204" pitchFamily="34" charset="0"/>
          </a:endParaRPr>
        </a:p>
      </dgm:t>
    </dgm:pt>
    <dgm:pt modelId="{63F0D849-5EF5-49FD-BA2C-388D6E220A3A}" type="parTrans" cxnId="{1C5BC38A-74B5-4142-B92D-A8B6D76EF252}">
      <dgm:prSet/>
      <dgm:spPr/>
      <dgm:t>
        <a:bodyPr/>
        <a:lstStyle/>
        <a:p>
          <a:endParaRPr lang="en-GB">
            <a:latin typeface="Corbel" panose="020B0503020204020204" pitchFamily="34" charset="0"/>
          </a:endParaRPr>
        </a:p>
      </dgm:t>
    </dgm:pt>
    <dgm:pt modelId="{757133B0-1419-482F-B636-D1921895E7ED}" type="sibTrans" cxnId="{1C5BC38A-74B5-4142-B92D-A8B6D76EF252}">
      <dgm:prSet/>
      <dgm:spPr/>
      <dgm:t>
        <a:bodyPr/>
        <a:lstStyle/>
        <a:p>
          <a:endParaRPr lang="en-GB">
            <a:latin typeface="Corbel" panose="020B0503020204020204" pitchFamily="34" charset="0"/>
          </a:endParaRPr>
        </a:p>
      </dgm:t>
    </dgm:pt>
    <dgm:pt modelId="{BBE7734D-79C3-49B1-A16D-CBBD38F378EE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GB" dirty="0" smtClean="0">
              <a:latin typeface="Corbel" panose="020B0503020204020204" pitchFamily="34" charset="0"/>
            </a:rPr>
            <a:t>Clinical Leadership</a:t>
          </a:r>
          <a:endParaRPr lang="en-GB" dirty="0">
            <a:latin typeface="Corbel" panose="020B0503020204020204" pitchFamily="34" charset="0"/>
          </a:endParaRPr>
        </a:p>
      </dgm:t>
    </dgm:pt>
    <dgm:pt modelId="{62DC3DA0-8543-404A-846A-46F74FA19DDA}" type="parTrans" cxnId="{B3BCFDE3-FEA2-4027-91CC-16C1EBCB9B18}">
      <dgm:prSet/>
      <dgm:spPr/>
      <dgm:t>
        <a:bodyPr/>
        <a:lstStyle/>
        <a:p>
          <a:endParaRPr lang="en-GB">
            <a:latin typeface="Corbel" panose="020B0503020204020204" pitchFamily="34" charset="0"/>
          </a:endParaRPr>
        </a:p>
      </dgm:t>
    </dgm:pt>
    <dgm:pt modelId="{00C8F6FF-5618-4080-9818-21686551D905}" type="sibTrans" cxnId="{B3BCFDE3-FEA2-4027-91CC-16C1EBCB9B18}">
      <dgm:prSet/>
      <dgm:spPr/>
      <dgm:t>
        <a:bodyPr/>
        <a:lstStyle/>
        <a:p>
          <a:endParaRPr lang="en-GB">
            <a:latin typeface="Corbel" panose="020B0503020204020204" pitchFamily="34" charset="0"/>
          </a:endParaRPr>
        </a:p>
      </dgm:t>
    </dgm:pt>
    <dgm:pt modelId="{51031D76-93FB-4DB4-87F4-F8CC35CEB3D5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GB" dirty="0">
              <a:latin typeface="Corbel" panose="020B0503020204020204" pitchFamily="34" charset="0"/>
            </a:rPr>
            <a:t>Quality improvement facilitator </a:t>
          </a:r>
        </a:p>
      </dgm:t>
    </dgm:pt>
    <dgm:pt modelId="{A7C2C398-924E-4AD4-A86D-E795ED0D0A85}" type="parTrans" cxnId="{0B76E2C5-F615-44A4-98E0-6EE8D035CE9F}">
      <dgm:prSet/>
      <dgm:spPr/>
      <dgm:t>
        <a:bodyPr/>
        <a:lstStyle/>
        <a:p>
          <a:endParaRPr lang="en-GB">
            <a:latin typeface="Corbel" panose="020B0503020204020204" pitchFamily="34" charset="0"/>
          </a:endParaRPr>
        </a:p>
      </dgm:t>
    </dgm:pt>
    <dgm:pt modelId="{B61E3A3B-ACF6-45B5-8D0E-AD309D16FDD2}" type="sibTrans" cxnId="{0B76E2C5-F615-44A4-98E0-6EE8D035CE9F}">
      <dgm:prSet/>
      <dgm:spPr/>
      <dgm:t>
        <a:bodyPr/>
        <a:lstStyle/>
        <a:p>
          <a:endParaRPr lang="en-GB">
            <a:latin typeface="Corbel" panose="020B0503020204020204" pitchFamily="34" charset="0"/>
          </a:endParaRPr>
        </a:p>
      </dgm:t>
    </dgm:pt>
    <dgm:pt modelId="{B7285BA3-A6D4-412A-8413-199617FE5110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>
              <a:latin typeface="Corbel" panose="020B0503020204020204" pitchFamily="34" charset="0"/>
            </a:rPr>
            <a:t>Enhancement to electronic patient records &amp; new refferal system  </a:t>
          </a:r>
          <a:endParaRPr lang="en-GB" dirty="0">
            <a:latin typeface="Corbel" panose="020B0503020204020204" pitchFamily="34" charset="0"/>
          </a:endParaRPr>
        </a:p>
      </dgm:t>
    </dgm:pt>
    <dgm:pt modelId="{A6668087-C59F-4BAC-9D2B-8BDF86028346}" type="parTrans" cxnId="{88B4103E-8054-4C93-8F1A-AF89747AC773}">
      <dgm:prSet/>
      <dgm:spPr/>
      <dgm:t>
        <a:bodyPr/>
        <a:lstStyle/>
        <a:p>
          <a:endParaRPr lang="en-GB">
            <a:latin typeface="Corbel" panose="020B0503020204020204" pitchFamily="34" charset="0"/>
          </a:endParaRPr>
        </a:p>
      </dgm:t>
    </dgm:pt>
    <dgm:pt modelId="{74CDBB84-F376-4C06-A3C0-4921E39B495E}" type="sibTrans" cxnId="{88B4103E-8054-4C93-8F1A-AF89747AC773}">
      <dgm:prSet/>
      <dgm:spPr/>
      <dgm:t>
        <a:bodyPr/>
        <a:lstStyle/>
        <a:p>
          <a:endParaRPr lang="en-GB">
            <a:latin typeface="Corbel" panose="020B0503020204020204" pitchFamily="34" charset="0"/>
          </a:endParaRPr>
        </a:p>
      </dgm:t>
    </dgm:pt>
    <dgm:pt modelId="{F481046A-04B4-4D14-9F15-7B7770085734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>
              <a:latin typeface="Corbel" panose="020B0503020204020204" pitchFamily="34" charset="0"/>
            </a:rPr>
            <a:t>New treatment pathway</a:t>
          </a:r>
          <a:endParaRPr lang="en-GB" dirty="0">
            <a:latin typeface="Corbel" panose="020B0503020204020204" pitchFamily="34" charset="0"/>
          </a:endParaRPr>
        </a:p>
      </dgm:t>
    </dgm:pt>
    <dgm:pt modelId="{AE4A9437-B06E-4090-8213-AAD0CC0FFCF8}" type="parTrans" cxnId="{9E363135-726C-4E70-9236-B5EF49859DC2}">
      <dgm:prSet/>
      <dgm:spPr/>
      <dgm:t>
        <a:bodyPr/>
        <a:lstStyle/>
        <a:p>
          <a:endParaRPr lang="en-GB">
            <a:latin typeface="Corbel" panose="020B0503020204020204" pitchFamily="34" charset="0"/>
          </a:endParaRPr>
        </a:p>
      </dgm:t>
    </dgm:pt>
    <dgm:pt modelId="{E3F6A786-2D50-4319-9905-20E97DEEBCBD}" type="sibTrans" cxnId="{9E363135-726C-4E70-9236-B5EF49859DC2}">
      <dgm:prSet/>
      <dgm:spPr/>
      <dgm:t>
        <a:bodyPr/>
        <a:lstStyle/>
        <a:p>
          <a:endParaRPr lang="en-GB">
            <a:latin typeface="Corbel" panose="020B0503020204020204" pitchFamily="34" charset="0"/>
          </a:endParaRPr>
        </a:p>
      </dgm:t>
    </dgm:pt>
    <dgm:pt modelId="{FBA067FC-E7D5-4CC3-B8C8-91AF4D186E67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>
              <a:latin typeface="Corbel" panose="020B0503020204020204" pitchFamily="34" charset="0"/>
            </a:rPr>
            <a:t>New policies and guidance </a:t>
          </a:r>
          <a:endParaRPr lang="en-GB" dirty="0">
            <a:latin typeface="Corbel" panose="020B0503020204020204" pitchFamily="34" charset="0"/>
          </a:endParaRPr>
        </a:p>
      </dgm:t>
    </dgm:pt>
    <dgm:pt modelId="{73FE87DE-4E8C-4AB1-A2E5-A7272D833DA3}" type="parTrans" cxnId="{FA3C677A-3E19-4BD2-AE38-C1178E3A8B0A}">
      <dgm:prSet/>
      <dgm:spPr/>
      <dgm:t>
        <a:bodyPr/>
        <a:lstStyle/>
        <a:p>
          <a:endParaRPr lang="en-GB">
            <a:latin typeface="Corbel" panose="020B0503020204020204" pitchFamily="34" charset="0"/>
          </a:endParaRPr>
        </a:p>
      </dgm:t>
    </dgm:pt>
    <dgm:pt modelId="{7DF816D0-9384-4A27-A194-B4F4140F1CCF}" type="sibTrans" cxnId="{FA3C677A-3E19-4BD2-AE38-C1178E3A8B0A}">
      <dgm:prSet/>
      <dgm:spPr/>
      <dgm:t>
        <a:bodyPr/>
        <a:lstStyle/>
        <a:p>
          <a:endParaRPr lang="en-GB">
            <a:latin typeface="Corbel" panose="020B0503020204020204" pitchFamily="34" charset="0"/>
          </a:endParaRPr>
        </a:p>
      </dgm:t>
    </dgm:pt>
    <dgm:pt modelId="{AAAEB82A-59B4-458E-8B2E-6F77C11F8D1B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dirty="0">
              <a:latin typeface="Corbel" panose="020B0503020204020204" pitchFamily="34" charset="0"/>
            </a:rPr>
            <a:t>Research &amp; evaluation</a:t>
          </a:r>
        </a:p>
      </dgm:t>
    </dgm:pt>
    <dgm:pt modelId="{69D46F8C-C5B4-464D-AFA0-2CACBC63E824}" type="parTrans" cxnId="{D01E8DD2-9086-4438-B81B-D36BAAF67022}">
      <dgm:prSet/>
      <dgm:spPr/>
      <dgm:t>
        <a:bodyPr/>
        <a:lstStyle/>
        <a:p>
          <a:endParaRPr lang="en-GB">
            <a:latin typeface="Corbel" panose="020B0503020204020204" pitchFamily="34" charset="0"/>
          </a:endParaRPr>
        </a:p>
      </dgm:t>
    </dgm:pt>
    <dgm:pt modelId="{BD7C5216-951B-4AD7-8AA1-C5F5D4A74860}" type="sibTrans" cxnId="{D01E8DD2-9086-4438-B81B-D36BAAF67022}">
      <dgm:prSet/>
      <dgm:spPr/>
      <dgm:t>
        <a:bodyPr/>
        <a:lstStyle/>
        <a:p>
          <a:endParaRPr lang="en-GB">
            <a:latin typeface="Corbel" panose="020B0503020204020204" pitchFamily="34" charset="0"/>
          </a:endParaRPr>
        </a:p>
      </dgm:t>
    </dgm:pt>
    <dgm:pt modelId="{B785C7FB-A9FE-4125-A3E1-87D3E46A72BA}">
      <dgm:prSet/>
      <dgm:spPr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92000">
              <a:schemeClr val="accent4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en-GB" b="1" dirty="0" smtClean="0">
              <a:latin typeface="Corbel" panose="020B0503020204020204" pitchFamily="34" charset="0"/>
            </a:rPr>
            <a:t>CORE TEAM </a:t>
          </a:r>
        </a:p>
        <a:p>
          <a:r>
            <a:rPr lang="en-GB" dirty="0" smtClean="0">
              <a:latin typeface="Corbel" panose="020B0503020204020204" pitchFamily="34" charset="0"/>
            </a:rPr>
            <a:t>Mark Allen</a:t>
          </a:r>
        </a:p>
        <a:p>
          <a:r>
            <a:rPr lang="en-GB" dirty="0" smtClean="0">
              <a:latin typeface="Corbel" panose="020B0503020204020204" pitchFamily="34" charset="0"/>
            </a:rPr>
            <a:t>Ann McNeill</a:t>
          </a:r>
        </a:p>
        <a:p>
          <a:r>
            <a:rPr lang="en-GB" dirty="0" smtClean="0">
              <a:latin typeface="Corbel" panose="020B0503020204020204" pitchFamily="34" charset="0"/>
            </a:rPr>
            <a:t>Mary Yates</a:t>
          </a:r>
        </a:p>
        <a:p>
          <a:r>
            <a:rPr lang="en-GB" dirty="0" smtClean="0">
              <a:latin typeface="Corbel" panose="020B0503020204020204" pitchFamily="34" charset="0"/>
            </a:rPr>
            <a:t>Debbie Robson</a:t>
          </a:r>
        </a:p>
        <a:p>
          <a:r>
            <a:rPr lang="en-GB" dirty="0" smtClean="0">
              <a:latin typeface="Corbel" panose="020B0503020204020204" pitchFamily="34" charset="0"/>
            </a:rPr>
            <a:t>Sylvia Blankson </a:t>
          </a:r>
          <a:endParaRPr lang="en-GB" dirty="0">
            <a:latin typeface="Corbel" panose="020B0503020204020204" pitchFamily="34" charset="0"/>
          </a:endParaRPr>
        </a:p>
      </dgm:t>
    </dgm:pt>
    <dgm:pt modelId="{CB8D2120-8F88-4797-A136-CC3182761260}" type="parTrans" cxnId="{746687BA-7BC3-4D5E-B9EA-15DC5D364AB3}">
      <dgm:prSet/>
      <dgm:spPr/>
      <dgm:t>
        <a:bodyPr/>
        <a:lstStyle/>
        <a:p>
          <a:endParaRPr lang="en-GB">
            <a:latin typeface="Corbel" panose="020B0503020204020204" pitchFamily="34" charset="0"/>
          </a:endParaRPr>
        </a:p>
      </dgm:t>
    </dgm:pt>
    <dgm:pt modelId="{A1FD2C0E-8395-47B0-8810-2F3F62D5EC66}" type="sibTrans" cxnId="{746687BA-7BC3-4D5E-B9EA-15DC5D364AB3}">
      <dgm:prSet/>
      <dgm:spPr/>
      <dgm:t>
        <a:bodyPr/>
        <a:lstStyle/>
        <a:p>
          <a:endParaRPr lang="en-GB">
            <a:latin typeface="Corbel" panose="020B0503020204020204" pitchFamily="34" charset="0"/>
          </a:endParaRPr>
        </a:p>
      </dgm:t>
    </dgm:pt>
    <dgm:pt modelId="{786156E4-49BD-447C-9928-A7841910929A}">
      <dgm:prSet/>
      <dgm:spPr/>
      <dgm:t>
        <a:bodyPr/>
        <a:lstStyle/>
        <a:p>
          <a:r>
            <a:rPr lang="en-GB" dirty="0" err="1" smtClean="0">
              <a:latin typeface="Corbel" panose="020B0503020204020204" pitchFamily="34" charset="0"/>
            </a:rPr>
            <a:t>Smokefree</a:t>
          </a:r>
          <a:r>
            <a:rPr lang="en-GB" dirty="0" smtClean="0">
              <a:latin typeface="Corbel" panose="020B0503020204020204" pitchFamily="34" charset="0"/>
            </a:rPr>
            <a:t> </a:t>
          </a:r>
          <a:r>
            <a:rPr lang="en-GB" dirty="0">
              <a:latin typeface="Corbel" panose="020B0503020204020204" pitchFamily="34" charset="0"/>
            </a:rPr>
            <a:t>leads site meetings </a:t>
          </a:r>
          <a:endParaRPr lang="en-GB" dirty="0"/>
        </a:p>
      </dgm:t>
    </dgm:pt>
    <dgm:pt modelId="{AF753819-8F9E-48CC-8978-9710E6347CEB}" type="parTrans" cxnId="{E0C15DC6-A765-478D-A8DB-33EC80E73D2B}">
      <dgm:prSet/>
      <dgm:spPr/>
      <dgm:t>
        <a:bodyPr/>
        <a:lstStyle/>
        <a:p>
          <a:endParaRPr lang="en-GB"/>
        </a:p>
      </dgm:t>
    </dgm:pt>
    <dgm:pt modelId="{B8A2F35C-3800-4171-95E6-332E64B8FE66}" type="sibTrans" cxnId="{E0C15DC6-A765-478D-A8DB-33EC80E73D2B}">
      <dgm:prSet/>
      <dgm:spPr/>
      <dgm:t>
        <a:bodyPr/>
        <a:lstStyle/>
        <a:p>
          <a:endParaRPr lang="en-GB"/>
        </a:p>
      </dgm:t>
    </dgm:pt>
    <dgm:pt modelId="{583C4E0C-DB65-4A29-A6FB-5921E68E2F74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dirty="0">
              <a:latin typeface="Corbel" panose="020B0503020204020204" pitchFamily="34" charset="0"/>
            </a:rPr>
            <a:t>Education and training </a:t>
          </a:r>
        </a:p>
      </dgm:t>
    </dgm:pt>
    <dgm:pt modelId="{C48F9869-2800-4A2C-985D-2B78B568B828}" type="parTrans" cxnId="{8EDC478E-3FFD-4094-BE91-FD845E417C02}">
      <dgm:prSet/>
      <dgm:spPr/>
      <dgm:t>
        <a:bodyPr/>
        <a:lstStyle/>
        <a:p>
          <a:endParaRPr lang="en-GB"/>
        </a:p>
      </dgm:t>
    </dgm:pt>
    <dgm:pt modelId="{89859AD9-B704-4E13-85E9-545C8C82F835}" type="sibTrans" cxnId="{8EDC478E-3FFD-4094-BE91-FD845E417C02}">
      <dgm:prSet/>
      <dgm:spPr/>
      <dgm:t>
        <a:bodyPr/>
        <a:lstStyle/>
        <a:p>
          <a:endParaRPr lang="en-GB"/>
        </a:p>
      </dgm:t>
    </dgm:pt>
    <dgm:pt modelId="{0A797979-62BD-453F-BF4F-4A3BCDC3EA05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>
              <a:latin typeface="Corbel" panose="020B0503020204020204" pitchFamily="34" charset="0"/>
            </a:rPr>
            <a:t>Improved access to NRT products </a:t>
          </a:r>
          <a:endParaRPr lang="en-GB" dirty="0">
            <a:latin typeface="Corbel" panose="020B0503020204020204" pitchFamily="34" charset="0"/>
          </a:endParaRPr>
        </a:p>
      </dgm:t>
    </dgm:pt>
    <dgm:pt modelId="{6392D872-AF68-4289-8FEC-C1D050074FAA}" type="parTrans" cxnId="{2B422A0B-9A4C-42F1-98E0-CA7552AFC5D9}">
      <dgm:prSet/>
      <dgm:spPr/>
      <dgm:t>
        <a:bodyPr/>
        <a:lstStyle/>
        <a:p>
          <a:endParaRPr lang="en-GB"/>
        </a:p>
      </dgm:t>
    </dgm:pt>
    <dgm:pt modelId="{7BA710FC-AE31-4BC7-A68F-C4AC1C17FCDD}" type="sibTrans" cxnId="{2B422A0B-9A4C-42F1-98E0-CA7552AFC5D9}">
      <dgm:prSet/>
      <dgm:spPr/>
      <dgm:t>
        <a:bodyPr/>
        <a:lstStyle/>
        <a:p>
          <a:endParaRPr lang="en-GB"/>
        </a:p>
      </dgm:t>
    </dgm:pt>
    <dgm:pt modelId="{D7DDD8E4-F479-4E00-BC97-EA1E4DE1B1E2}" type="pres">
      <dgm:prSet presAssocID="{52730A39-7D99-4D5B-B605-DE5FB3C05397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6BB90EF1-309D-48AC-9E82-2C64D2CBD364}" type="pres">
      <dgm:prSet presAssocID="{5AFF2861-A8E5-4F80-9A18-A1AD9D4EAD3A}" presName="compNode" presStyleCnt="0"/>
      <dgm:spPr/>
    </dgm:pt>
    <dgm:pt modelId="{8A4D2A46-0401-49A2-82C4-0858E72136C5}" type="pres">
      <dgm:prSet presAssocID="{5AFF2861-A8E5-4F80-9A18-A1AD9D4EAD3A}" presName="dummyConnPt" presStyleCnt="0"/>
      <dgm:spPr/>
    </dgm:pt>
    <dgm:pt modelId="{4AF9B4A8-98D0-418A-BB8B-D550C110A195}" type="pres">
      <dgm:prSet presAssocID="{5AFF2861-A8E5-4F80-9A18-A1AD9D4EAD3A}" presName="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07F61D-2D6C-4846-96E5-5AFE4B740D37}" type="pres">
      <dgm:prSet presAssocID="{51FC51E2-39C1-491E-B4B9-FC4BDD40B6D6}" presName="sibTrans" presStyleLbl="bgSibTrans2D1" presStyleIdx="0" presStyleCnt="12"/>
      <dgm:spPr/>
      <dgm:t>
        <a:bodyPr/>
        <a:lstStyle/>
        <a:p>
          <a:endParaRPr lang="en-GB"/>
        </a:p>
      </dgm:t>
    </dgm:pt>
    <dgm:pt modelId="{A6640758-EB79-49AC-A493-BAFD2393030A}" type="pres">
      <dgm:prSet presAssocID="{CEAADBC8-DDD9-4CC2-BD8A-BBB2E6CD98B7}" presName="compNode" presStyleCnt="0"/>
      <dgm:spPr/>
    </dgm:pt>
    <dgm:pt modelId="{1524AEEB-43DB-4E83-9D33-5958AF3D8562}" type="pres">
      <dgm:prSet presAssocID="{CEAADBC8-DDD9-4CC2-BD8A-BBB2E6CD98B7}" presName="dummyConnPt" presStyleCnt="0"/>
      <dgm:spPr/>
    </dgm:pt>
    <dgm:pt modelId="{84C11D3B-7626-4DA1-995F-779B607ECBB4}" type="pres">
      <dgm:prSet presAssocID="{CEAADBC8-DDD9-4CC2-BD8A-BBB2E6CD98B7}" presName="node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1EFFA1-09DC-42AD-9948-F62CA11F68EC}" type="pres">
      <dgm:prSet presAssocID="{C2C48E3B-2F34-4AC1-9504-0F12F81AA26C}" presName="sibTrans" presStyleLbl="bgSibTrans2D1" presStyleIdx="1" presStyleCnt="12"/>
      <dgm:spPr/>
      <dgm:t>
        <a:bodyPr/>
        <a:lstStyle/>
        <a:p>
          <a:endParaRPr lang="en-GB"/>
        </a:p>
      </dgm:t>
    </dgm:pt>
    <dgm:pt modelId="{B7B4D624-9E93-4346-BE3C-5E2B439F8F88}" type="pres">
      <dgm:prSet presAssocID="{47664CCC-FBD7-4F41-9AF3-C78167B30B51}" presName="compNode" presStyleCnt="0"/>
      <dgm:spPr/>
    </dgm:pt>
    <dgm:pt modelId="{F31E23BF-D391-466F-9927-37AC4FCDDBA5}" type="pres">
      <dgm:prSet presAssocID="{47664CCC-FBD7-4F41-9AF3-C78167B30B51}" presName="dummyConnPt" presStyleCnt="0"/>
      <dgm:spPr/>
    </dgm:pt>
    <dgm:pt modelId="{60F15F25-7310-4D35-ADFF-458BBCA74E67}" type="pres">
      <dgm:prSet presAssocID="{47664CCC-FBD7-4F41-9AF3-C78167B30B51}" presName="node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DA1AF0-46E8-441D-8C66-4FC39BC3C866}" type="pres">
      <dgm:prSet presAssocID="{757133B0-1419-482F-B636-D1921895E7ED}" presName="sibTrans" presStyleLbl="bgSibTrans2D1" presStyleIdx="2" presStyleCnt="12"/>
      <dgm:spPr/>
      <dgm:t>
        <a:bodyPr/>
        <a:lstStyle/>
        <a:p>
          <a:endParaRPr lang="en-GB"/>
        </a:p>
      </dgm:t>
    </dgm:pt>
    <dgm:pt modelId="{37F89A6A-604A-4EE0-8179-ED383C9692E6}" type="pres">
      <dgm:prSet presAssocID="{BBE7734D-79C3-49B1-A16D-CBBD38F378EE}" presName="compNode" presStyleCnt="0"/>
      <dgm:spPr/>
    </dgm:pt>
    <dgm:pt modelId="{E7F72F3F-8B12-481E-82AD-641136CEAD97}" type="pres">
      <dgm:prSet presAssocID="{BBE7734D-79C3-49B1-A16D-CBBD38F378EE}" presName="dummyConnPt" presStyleCnt="0"/>
      <dgm:spPr/>
    </dgm:pt>
    <dgm:pt modelId="{6262629F-B61D-4E05-BFAC-A3CD7C42F132}" type="pres">
      <dgm:prSet presAssocID="{BBE7734D-79C3-49B1-A16D-CBBD38F378EE}" presName="node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25D9CA-7124-49BB-A755-D4ED4C4BA711}" type="pres">
      <dgm:prSet presAssocID="{00C8F6FF-5618-4080-9818-21686551D905}" presName="sibTrans" presStyleLbl="bgSibTrans2D1" presStyleIdx="3" presStyleCnt="12"/>
      <dgm:spPr/>
      <dgm:t>
        <a:bodyPr/>
        <a:lstStyle/>
        <a:p>
          <a:endParaRPr lang="en-GB"/>
        </a:p>
      </dgm:t>
    </dgm:pt>
    <dgm:pt modelId="{6C781545-6497-49E1-9558-07CD4069DE06}" type="pres">
      <dgm:prSet presAssocID="{583C4E0C-DB65-4A29-A6FB-5921E68E2F74}" presName="compNode" presStyleCnt="0"/>
      <dgm:spPr/>
    </dgm:pt>
    <dgm:pt modelId="{1C82D9D8-2504-488E-A5C1-2504D87A36A1}" type="pres">
      <dgm:prSet presAssocID="{583C4E0C-DB65-4A29-A6FB-5921E68E2F74}" presName="dummyConnPt" presStyleCnt="0"/>
      <dgm:spPr/>
    </dgm:pt>
    <dgm:pt modelId="{91B5BC8C-7F1D-441B-A9C7-4458C693DD6B}" type="pres">
      <dgm:prSet presAssocID="{583C4E0C-DB65-4A29-A6FB-5921E68E2F74}" presName="node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471935-36EB-41CF-9206-300608BAA97E}" type="pres">
      <dgm:prSet presAssocID="{89859AD9-B704-4E13-85E9-545C8C82F835}" presName="sibTrans" presStyleLbl="bgSibTrans2D1" presStyleIdx="4" presStyleCnt="12"/>
      <dgm:spPr/>
      <dgm:t>
        <a:bodyPr/>
        <a:lstStyle/>
        <a:p>
          <a:endParaRPr lang="en-GB"/>
        </a:p>
      </dgm:t>
    </dgm:pt>
    <dgm:pt modelId="{BB7A5E7B-807A-4591-8D87-E2EB8056D8F8}" type="pres">
      <dgm:prSet presAssocID="{0A797979-62BD-453F-BF4F-4A3BCDC3EA05}" presName="compNode" presStyleCnt="0"/>
      <dgm:spPr/>
    </dgm:pt>
    <dgm:pt modelId="{765DDA74-1C07-4EEF-A812-CF820492E6B5}" type="pres">
      <dgm:prSet presAssocID="{0A797979-62BD-453F-BF4F-4A3BCDC3EA05}" presName="dummyConnPt" presStyleCnt="0"/>
      <dgm:spPr/>
    </dgm:pt>
    <dgm:pt modelId="{A3E31992-E729-4375-B164-284C9FB1B3F3}" type="pres">
      <dgm:prSet presAssocID="{0A797979-62BD-453F-BF4F-4A3BCDC3EA05}" presName="node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0E799F-2F08-45EC-ABAF-3842B8AE40F1}" type="pres">
      <dgm:prSet presAssocID="{7BA710FC-AE31-4BC7-A68F-C4AC1C17FCDD}" presName="sibTrans" presStyleLbl="bgSibTrans2D1" presStyleIdx="5" presStyleCnt="12"/>
      <dgm:spPr/>
      <dgm:t>
        <a:bodyPr/>
        <a:lstStyle/>
        <a:p>
          <a:endParaRPr lang="en-GB"/>
        </a:p>
      </dgm:t>
    </dgm:pt>
    <dgm:pt modelId="{41EB21AA-F802-4D51-ACD6-7DB4F62626A0}" type="pres">
      <dgm:prSet presAssocID="{786156E4-49BD-447C-9928-A7841910929A}" presName="compNode" presStyleCnt="0"/>
      <dgm:spPr/>
    </dgm:pt>
    <dgm:pt modelId="{FCFAC884-5651-41BE-B3DB-F118B5A7C84E}" type="pres">
      <dgm:prSet presAssocID="{786156E4-49BD-447C-9928-A7841910929A}" presName="dummyConnPt" presStyleCnt="0"/>
      <dgm:spPr/>
    </dgm:pt>
    <dgm:pt modelId="{F07F3DCD-1854-4832-86CC-BCFE980AF7B4}" type="pres">
      <dgm:prSet presAssocID="{786156E4-49BD-447C-9928-A7841910929A}" presName="node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ACAD73-3BA7-4D00-89FA-4F4ED11C0D92}" type="pres">
      <dgm:prSet presAssocID="{B8A2F35C-3800-4171-95E6-332E64B8FE66}" presName="sibTrans" presStyleLbl="bgSibTrans2D1" presStyleIdx="6" presStyleCnt="12"/>
      <dgm:spPr/>
      <dgm:t>
        <a:bodyPr/>
        <a:lstStyle/>
        <a:p>
          <a:endParaRPr lang="en-GB"/>
        </a:p>
      </dgm:t>
    </dgm:pt>
    <dgm:pt modelId="{D36ABE4F-4441-4951-877D-9C691CD29FBF}" type="pres">
      <dgm:prSet presAssocID="{51031D76-93FB-4DB4-87F4-F8CC35CEB3D5}" presName="compNode" presStyleCnt="0"/>
      <dgm:spPr/>
    </dgm:pt>
    <dgm:pt modelId="{C9F7D0A6-8EBD-4A41-8182-B7029E1574C0}" type="pres">
      <dgm:prSet presAssocID="{51031D76-93FB-4DB4-87F4-F8CC35CEB3D5}" presName="dummyConnPt" presStyleCnt="0"/>
      <dgm:spPr/>
    </dgm:pt>
    <dgm:pt modelId="{E4AB8472-98EF-40C2-BF76-114B730EC4EC}" type="pres">
      <dgm:prSet presAssocID="{51031D76-93FB-4DB4-87F4-F8CC35CEB3D5}" presName="node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8177FF-B8D8-4ABF-B818-BD53607F8B13}" type="pres">
      <dgm:prSet presAssocID="{B61E3A3B-ACF6-45B5-8D0E-AD309D16FDD2}" presName="sibTrans" presStyleLbl="bgSibTrans2D1" presStyleIdx="7" presStyleCnt="12"/>
      <dgm:spPr/>
      <dgm:t>
        <a:bodyPr/>
        <a:lstStyle/>
        <a:p>
          <a:endParaRPr lang="en-GB"/>
        </a:p>
      </dgm:t>
    </dgm:pt>
    <dgm:pt modelId="{5C5D0487-94AF-4721-B87C-F8F1E98619F7}" type="pres">
      <dgm:prSet presAssocID="{B7285BA3-A6D4-412A-8413-199617FE5110}" presName="compNode" presStyleCnt="0"/>
      <dgm:spPr/>
    </dgm:pt>
    <dgm:pt modelId="{C8BCE0AC-607E-45E7-8A9B-89F673485E49}" type="pres">
      <dgm:prSet presAssocID="{B7285BA3-A6D4-412A-8413-199617FE5110}" presName="dummyConnPt" presStyleCnt="0"/>
      <dgm:spPr/>
    </dgm:pt>
    <dgm:pt modelId="{E5FF0D96-6B29-4308-B1D3-80FFD57F3A8E}" type="pres">
      <dgm:prSet presAssocID="{B7285BA3-A6D4-412A-8413-199617FE5110}" presName="node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200B4B-6BE1-4B02-AE97-42B32598D788}" type="pres">
      <dgm:prSet presAssocID="{74CDBB84-F376-4C06-A3C0-4921E39B495E}" presName="sibTrans" presStyleLbl="bgSibTrans2D1" presStyleIdx="8" presStyleCnt="12"/>
      <dgm:spPr/>
      <dgm:t>
        <a:bodyPr/>
        <a:lstStyle/>
        <a:p>
          <a:endParaRPr lang="en-GB"/>
        </a:p>
      </dgm:t>
    </dgm:pt>
    <dgm:pt modelId="{3A9EBAA2-E6F2-4D6D-ADDE-5913342F61FD}" type="pres">
      <dgm:prSet presAssocID="{F481046A-04B4-4D14-9F15-7B7770085734}" presName="compNode" presStyleCnt="0"/>
      <dgm:spPr/>
    </dgm:pt>
    <dgm:pt modelId="{DDB8BADB-867B-49C7-9B7D-0A6517505356}" type="pres">
      <dgm:prSet presAssocID="{F481046A-04B4-4D14-9F15-7B7770085734}" presName="dummyConnPt" presStyleCnt="0"/>
      <dgm:spPr/>
    </dgm:pt>
    <dgm:pt modelId="{00CD35B1-6261-4B6B-A137-0E08EBCF6589}" type="pres">
      <dgm:prSet presAssocID="{F481046A-04B4-4D14-9F15-7B7770085734}" presName="node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0EC848-B66E-4AEF-B1D6-AA13E7199ABC}" type="pres">
      <dgm:prSet presAssocID="{E3F6A786-2D50-4319-9905-20E97DEEBCBD}" presName="sibTrans" presStyleLbl="bgSibTrans2D1" presStyleIdx="9" presStyleCnt="12"/>
      <dgm:spPr/>
      <dgm:t>
        <a:bodyPr/>
        <a:lstStyle/>
        <a:p>
          <a:endParaRPr lang="en-GB"/>
        </a:p>
      </dgm:t>
    </dgm:pt>
    <dgm:pt modelId="{DAF0B5B6-E1C0-4D08-8648-93F8315874B5}" type="pres">
      <dgm:prSet presAssocID="{FBA067FC-E7D5-4CC3-B8C8-91AF4D186E67}" presName="compNode" presStyleCnt="0"/>
      <dgm:spPr/>
    </dgm:pt>
    <dgm:pt modelId="{E89813DE-DF4D-4751-992C-1C22A2B881AB}" type="pres">
      <dgm:prSet presAssocID="{FBA067FC-E7D5-4CC3-B8C8-91AF4D186E67}" presName="dummyConnPt" presStyleCnt="0"/>
      <dgm:spPr/>
    </dgm:pt>
    <dgm:pt modelId="{3B3AB929-8E17-4F38-B5BD-D0A4DB16360B}" type="pres">
      <dgm:prSet presAssocID="{FBA067FC-E7D5-4CC3-B8C8-91AF4D186E67}" presName="node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65AD58-02DE-42F7-927F-CA2985EE7C18}" type="pres">
      <dgm:prSet presAssocID="{7DF816D0-9384-4A27-A194-B4F4140F1CCF}" presName="sibTrans" presStyleLbl="bgSibTrans2D1" presStyleIdx="10" presStyleCnt="12"/>
      <dgm:spPr/>
      <dgm:t>
        <a:bodyPr/>
        <a:lstStyle/>
        <a:p>
          <a:endParaRPr lang="en-GB"/>
        </a:p>
      </dgm:t>
    </dgm:pt>
    <dgm:pt modelId="{F6BA292F-1240-412A-9AC3-DFD955ABCD29}" type="pres">
      <dgm:prSet presAssocID="{AAAEB82A-59B4-458E-8B2E-6F77C11F8D1B}" presName="compNode" presStyleCnt="0"/>
      <dgm:spPr/>
    </dgm:pt>
    <dgm:pt modelId="{7A9EC066-C542-4455-ADAB-5B5F79E6E258}" type="pres">
      <dgm:prSet presAssocID="{AAAEB82A-59B4-458E-8B2E-6F77C11F8D1B}" presName="dummyConnPt" presStyleCnt="0"/>
      <dgm:spPr/>
    </dgm:pt>
    <dgm:pt modelId="{E652D618-BA0A-4D94-98D9-0355E54FD1D5}" type="pres">
      <dgm:prSet presAssocID="{AAAEB82A-59B4-458E-8B2E-6F77C11F8D1B}" presName="node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D30217-0B8F-45E0-8544-E939436EA4AB}" type="pres">
      <dgm:prSet presAssocID="{BD7C5216-951B-4AD7-8AA1-C5F5D4A74860}" presName="sibTrans" presStyleLbl="bgSibTrans2D1" presStyleIdx="11" presStyleCnt="12" custAng="801764" custScaleX="88647" custScaleY="110592" custLinFactY="15455" custLinFactNeighborX="-1429" custLinFactNeighborY="100000"/>
      <dgm:spPr/>
      <dgm:t>
        <a:bodyPr/>
        <a:lstStyle/>
        <a:p>
          <a:endParaRPr lang="en-GB"/>
        </a:p>
      </dgm:t>
    </dgm:pt>
    <dgm:pt modelId="{B6D9FCDD-826D-4FA5-9DB4-82EBBD12C212}" type="pres">
      <dgm:prSet presAssocID="{B785C7FB-A9FE-4125-A3E1-87D3E46A72BA}" presName="compNode" presStyleCnt="0"/>
      <dgm:spPr/>
    </dgm:pt>
    <dgm:pt modelId="{753C8C16-0171-4CAB-97C7-3242BB1C3324}" type="pres">
      <dgm:prSet presAssocID="{B785C7FB-A9FE-4125-A3E1-87D3E46A72BA}" presName="dummyConnPt" presStyleCnt="0"/>
      <dgm:spPr/>
    </dgm:pt>
    <dgm:pt modelId="{904545B1-7446-42E8-9A03-8DBAA0103807}" type="pres">
      <dgm:prSet presAssocID="{B785C7FB-A9FE-4125-A3E1-87D3E46A72BA}" presName="node" presStyleLbl="node1" presStyleIdx="12" presStyleCnt="13" custScaleY="20723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39F41A1-DA3D-48B3-91AF-82276CDB38BE}" type="presOf" srcId="{7BA710FC-AE31-4BC7-A68F-C4AC1C17FCDD}" destId="{140E799F-2F08-45EC-ABAF-3842B8AE40F1}" srcOrd="0" destOrd="0" presId="urn:microsoft.com/office/officeart/2005/8/layout/bProcess4"/>
    <dgm:cxn modelId="{746687BA-7BC3-4D5E-B9EA-15DC5D364AB3}" srcId="{52730A39-7D99-4D5B-B605-DE5FB3C05397}" destId="{B785C7FB-A9FE-4125-A3E1-87D3E46A72BA}" srcOrd="12" destOrd="0" parTransId="{CB8D2120-8F88-4797-A136-CC3182761260}" sibTransId="{A1FD2C0E-8395-47B0-8810-2F3F62D5EC66}"/>
    <dgm:cxn modelId="{AA91D71D-DFCE-455B-8488-30BBBC4FCCBA}" srcId="{52730A39-7D99-4D5B-B605-DE5FB3C05397}" destId="{5AFF2861-A8E5-4F80-9A18-A1AD9D4EAD3A}" srcOrd="0" destOrd="0" parTransId="{9DD9D90D-A7E6-4562-A08B-6E75EFDD7B01}" sibTransId="{51FC51E2-39C1-491E-B4B9-FC4BDD40B6D6}"/>
    <dgm:cxn modelId="{CCCCB569-3604-41C3-AC0D-590B600A4588}" type="presOf" srcId="{757133B0-1419-482F-B636-D1921895E7ED}" destId="{E6DA1AF0-46E8-441D-8C66-4FC39BC3C866}" srcOrd="0" destOrd="0" presId="urn:microsoft.com/office/officeart/2005/8/layout/bProcess4"/>
    <dgm:cxn modelId="{2F80E404-7FF0-458E-B5F0-22995326598A}" type="presOf" srcId="{E3F6A786-2D50-4319-9905-20E97DEEBCBD}" destId="{D70EC848-B66E-4AEF-B1D6-AA13E7199ABC}" srcOrd="0" destOrd="0" presId="urn:microsoft.com/office/officeart/2005/8/layout/bProcess4"/>
    <dgm:cxn modelId="{3242423B-D295-452F-A2B1-C34967912DB5}" type="presOf" srcId="{89859AD9-B704-4E13-85E9-545C8C82F835}" destId="{96471935-36EB-41CF-9206-300608BAA97E}" srcOrd="0" destOrd="0" presId="urn:microsoft.com/office/officeart/2005/8/layout/bProcess4"/>
    <dgm:cxn modelId="{0FCE7996-57EC-4D2C-8F34-199592BBF990}" type="presOf" srcId="{7DF816D0-9384-4A27-A194-B4F4140F1CCF}" destId="{1065AD58-02DE-42F7-927F-CA2985EE7C18}" srcOrd="0" destOrd="0" presId="urn:microsoft.com/office/officeart/2005/8/layout/bProcess4"/>
    <dgm:cxn modelId="{148A43AB-03FD-40A9-AB51-9B32E7D839C7}" type="presOf" srcId="{B8A2F35C-3800-4171-95E6-332E64B8FE66}" destId="{7DACAD73-3BA7-4D00-89FA-4F4ED11C0D92}" srcOrd="0" destOrd="0" presId="urn:microsoft.com/office/officeart/2005/8/layout/bProcess4"/>
    <dgm:cxn modelId="{C2EB3743-8FF3-41EA-8685-9C7B52CCE5D0}" type="presOf" srcId="{786156E4-49BD-447C-9928-A7841910929A}" destId="{F07F3DCD-1854-4832-86CC-BCFE980AF7B4}" srcOrd="0" destOrd="0" presId="urn:microsoft.com/office/officeart/2005/8/layout/bProcess4"/>
    <dgm:cxn modelId="{6F8ABB0F-22FC-4F6E-9D67-42070609D9C3}" type="presOf" srcId="{47664CCC-FBD7-4F41-9AF3-C78167B30B51}" destId="{60F15F25-7310-4D35-ADFF-458BBCA74E67}" srcOrd="0" destOrd="0" presId="urn:microsoft.com/office/officeart/2005/8/layout/bProcess4"/>
    <dgm:cxn modelId="{E0C15DC6-A765-478D-A8DB-33EC80E73D2B}" srcId="{52730A39-7D99-4D5B-B605-DE5FB3C05397}" destId="{786156E4-49BD-447C-9928-A7841910929A}" srcOrd="6" destOrd="0" parTransId="{AF753819-8F9E-48CC-8978-9710E6347CEB}" sibTransId="{B8A2F35C-3800-4171-95E6-332E64B8FE66}"/>
    <dgm:cxn modelId="{88B4103E-8054-4C93-8F1A-AF89747AC773}" srcId="{52730A39-7D99-4D5B-B605-DE5FB3C05397}" destId="{B7285BA3-A6D4-412A-8413-199617FE5110}" srcOrd="8" destOrd="0" parTransId="{A6668087-C59F-4BAC-9D2B-8BDF86028346}" sibTransId="{74CDBB84-F376-4C06-A3C0-4921E39B495E}"/>
    <dgm:cxn modelId="{E58E3A8F-C030-4837-A9FD-4B9E90E2855D}" srcId="{52730A39-7D99-4D5B-B605-DE5FB3C05397}" destId="{CEAADBC8-DDD9-4CC2-BD8A-BBB2E6CD98B7}" srcOrd="1" destOrd="0" parTransId="{F61992A5-E7AF-4023-B08F-CAA017A87379}" sibTransId="{C2C48E3B-2F34-4AC1-9504-0F12F81AA26C}"/>
    <dgm:cxn modelId="{2B422A0B-9A4C-42F1-98E0-CA7552AFC5D9}" srcId="{52730A39-7D99-4D5B-B605-DE5FB3C05397}" destId="{0A797979-62BD-453F-BF4F-4A3BCDC3EA05}" srcOrd="5" destOrd="0" parTransId="{6392D872-AF68-4289-8FEC-C1D050074FAA}" sibTransId="{7BA710FC-AE31-4BC7-A68F-C4AC1C17FCDD}"/>
    <dgm:cxn modelId="{93968984-283B-4CC2-9417-84D7E6E4180B}" type="presOf" srcId="{BBE7734D-79C3-49B1-A16D-CBBD38F378EE}" destId="{6262629F-B61D-4E05-BFAC-A3CD7C42F132}" srcOrd="0" destOrd="0" presId="urn:microsoft.com/office/officeart/2005/8/layout/bProcess4"/>
    <dgm:cxn modelId="{E20E3C09-20D1-4783-A45A-1F092A93F243}" type="presOf" srcId="{52730A39-7D99-4D5B-B605-DE5FB3C05397}" destId="{D7DDD8E4-F479-4E00-BC97-EA1E4DE1B1E2}" srcOrd="0" destOrd="0" presId="urn:microsoft.com/office/officeart/2005/8/layout/bProcess4"/>
    <dgm:cxn modelId="{B3BCFDE3-FEA2-4027-91CC-16C1EBCB9B18}" srcId="{52730A39-7D99-4D5B-B605-DE5FB3C05397}" destId="{BBE7734D-79C3-49B1-A16D-CBBD38F378EE}" srcOrd="3" destOrd="0" parTransId="{62DC3DA0-8543-404A-846A-46F74FA19DDA}" sibTransId="{00C8F6FF-5618-4080-9818-21686551D905}"/>
    <dgm:cxn modelId="{6012B362-1294-447F-9159-11369657D34F}" type="presOf" srcId="{FBA067FC-E7D5-4CC3-B8C8-91AF4D186E67}" destId="{3B3AB929-8E17-4F38-B5BD-D0A4DB16360B}" srcOrd="0" destOrd="0" presId="urn:microsoft.com/office/officeart/2005/8/layout/bProcess4"/>
    <dgm:cxn modelId="{D01E8DD2-9086-4438-B81B-D36BAAF67022}" srcId="{52730A39-7D99-4D5B-B605-DE5FB3C05397}" destId="{AAAEB82A-59B4-458E-8B2E-6F77C11F8D1B}" srcOrd="11" destOrd="0" parTransId="{69D46F8C-C5B4-464D-AFA0-2CACBC63E824}" sibTransId="{BD7C5216-951B-4AD7-8AA1-C5F5D4A74860}"/>
    <dgm:cxn modelId="{0B76E2C5-F615-44A4-98E0-6EE8D035CE9F}" srcId="{52730A39-7D99-4D5B-B605-DE5FB3C05397}" destId="{51031D76-93FB-4DB4-87F4-F8CC35CEB3D5}" srcOrd="7" destOrd="0" parTransId="{A7C2C398-924E-4AD4-A86D-E795ED0D0A85}" sibTransId="{B61E3A3B-ACF6-45B5-8D0E-AD309D16FDD2}"/>
    <dgm:cxn modelId="{E3EDD3E2-31A7-409F-BB9A-8F0D4C598358}" type="presOf" srcId="{B785C7FB-A9FE-4125-A3E1-87D3E46A72BA}" destId="{904545B1-7446-42E8-9A03-8DBAA0103807}" srcOrd="0" destOrd="0" presId="urn:microsoft.com/office/officeart/2005/8/layout/bProcess4"/>
    <dgm:cxn modelId="{DED4A6D5-1BF4-4BC8-8C51-E74468052C76}" type="presOf" srcId="{C2C48E3B-2F34-4AC1-9504-0F12F81AA26C}" destId="{B11EFFA1-09DC-42AD-9948-F62CA11F68EC}" srcOrd="0" destOrd="0" presId="urn:microsoft.com/office/officeart/2005/8/layout/bProcess4"/>
    <dgm:cxn modelId="{8EDC478E-3FFD-4094-BE91-FD845E417C02}" srcId="{52730A39-7D99-4D5B-B605-DE5FB3C05397}" destId="{583C4E0C-DB65-4A29-A6FB-5921E68E2F74}" srcOrd="4" destOrd="0" parTransId="{C48F9869-2800-4A2C-985D-2B78B568B828}" sibTransId="{89859AD9-B704-4E13-85E9-545C8C82F835}"/>
    <dgm:cxn modelId="{9425CE56-8121-4A92-8827-252C1A8DA3B8}" type="presOf" srcId="{00C8F6FF-5618-4080-9818-21686551D905}" destId="{2525D9CA-7124-49BB-A755-D4ED4C4BA711}" srcOrd="0" destOrd="0" presId="urn:microsoft.com/office/officeart/2005/8/layout/bProcess4"/>
    <dgm:cxn modelId="{FA3C677A-3E19-4BD2-AE38-C1178E3A8B0A}" srcId="{52730A39-7D99-4D5B-B605-DE5FB3C05397}" destId="{FBA067FC-E7D5-4CC3-B8C8-91AF4D186E67}" srcOrd="10" destOrd="0" parTransId="{73FE87DE-4E8C-4AB1-A2E5-A7272D833DA3}" sibTransId="{7DF816D0-9384-4A27-A194-B4F4140F1CCF}"/>
    <dgm:cxn modelId="{1C5BC38A-74B5-4142-B92D-A8B6D76EF252}" srcId="{52730A39-7D99-4D5B-B605-DE5FB3C05397}" destId="{47664CCC-FBD7-4F41-9AF3-C78167B30B51}" srcOrd="2" destOrd="0" parTransId="{63F0D849-5EF5-49FD-BA2C-388D6E220A3A}" sibTransId="{757133B0-1419-482F-B636-D1921895E7ED}"/>
    <dgm:cxn modelId="{47706EC1-C8F9-4F1F-AAD7-2F025702E32F}" type="presOf" srcId="{51FC51E2-39C1-491E-B4B9-FC4BDD40B6D6}" destId="{4507F61D-2D6C-4846-96E5-5AFE4B740D37}" srcOrd="0" destOrd="0" presId="urn:microsoft.com/office/officeart/2005/8/layout/bProcess4"/>
    <dgm:cxn modelId="{67B82A27-C524-4CD3-BF2A-9A9149A772A9}" type="presOf" srcId="{0A797979-62BD-453F-BF4F-4A3BCDC3EA05}" destId="{A3E31992-E729-4375-B164-284C9FB1B3F3}" srcOrd="0" destOrd="0" presId="urn:microsoft.com/office/officeart/2005/8/layout/bProcess4"/>
    <dgm:cxn modelId="{E59F6E77-4EAA-433E-AEB0-A04B725F20FD}" type="presOf" srcId="{B7285BA3-A6D4-412A-8413-199617FE5110}" destId="{E5FF0D96-6B29-4308-B1D3-80FFD57F3A8E}" srcOrd="0" destOrd="0" presId="urn:microsoft.com/office/officeart/2005/8/layout/bProcess4"/>
    <dgm:cxn modelId="{D65B5FF7-4B19-49A8-8F86-512E05B8D7AC}" type="presOf" srcId="{AAAEB82A-59B4-458E-8B2E-6F77C11F8D1B}" destId="{E652D618-BA0A-4D94-98D9-0355E54FD1D5}" srcOrd="0" destOrd="0" presId="urn:microsoft.com/office/officeart/2005/8/layout/bProcess4"/>
    <dgm:cxn modelId="{D2F7DACB-E085-4523-A1E8-98EF834C3FB3}" type="presOf" srcId="{583C4E0C-DB65-4A29-A6FB-5921E68E2F74}" destId="{91B5BC8C-7F1D-441B-A9C7-4458C693DD6B}" srcOrd="0" destOrd="0" presId="urn:microsoft.com/office/officeart/2005/8/layout/bProcess4"/>
    <dgm:cxn modelId="{01DD7D6A-0692-4497-9C3A-230BF4200F04}" type="presOf" srcId="{B61E3A3B-ACF6-45B5-8D0E-AD309D16FDD2}" destId="{CE8177FF-B8D8-4ABF-B818-BD53607F8B13}" srcOrd="0" destOrd="0" presId="urn:microsoft.com/office/officeart/2005/8/layout/bProcess4"/>
    <dgm:cxn modelId="{EA6E5630-3DCC-47DC-9079-5B9082D6D318}" type="presOf" srcId="{BD7C5216-951B-4AD7-8AA1-C5F5D4A74860}" destId="{F4D30217-0B8F-45E0-8544-E939436EA4AB}" srcOrd="0" destOrd="0" presId="urn:microsoft.com/office/officeart/2005/8/layout/bProcess4"/>
    <dgm:cxn modelId="{8450461C-4CE3-4D0F-AA90-0AA629A8CB2E}" type="presOf" srcId="{74CDBB84-F376-4C06-A3C0-4921E39B495E}" destId="{E2200B4B-6BE1-4B02-AE97-42B32598D788}" srcOrd="0" destOrd="0" presId="urn:microsoft.com/office/officeart/2005/8/layout/bProcess4"/>
    <dgm:cxn modelId="{C20BF683-08CD-44F4-BBCD-2FD51DB0C97D}" type="presOf" srcId="{5AFF2861-A8E5-4F80-9A18-A1AD9D4EAD3A}" destId="{4AF9B4A8-98D0-418A-BB8B-D550C110A195}" srcOrd="0" destOrd="0" presId="urn:microsoft.com/office/officeart/2005/8/layout/bProcess4"/>
    <dgm:cxn modelId="{20A1EF4B-DCF2-4EEE-A284-1DD6B250F267}" type="presOf" srcId="{F481046A-04B4-4D14-9F15-7B7770085734}" destId="{00CD35B1-6261-4B6B-A137-0E08EBCF6589}" srcOrd="0" destOrd="0" presId="urn:microsoft.com/office/officeart/2005/8/layout/bProcess4"/>
    <dgm:cxn modelId="{12CB1F4C-4594-4180-9D5F-18DD48738EB6}" type="presOf" srcId="{CEAADBC8-DDD9-4CC2-BD8A-BBB2E6CD98B7}" destId="{84C11D3B-7626-4DA1-995F-779B607ECBB4}" srcOrd="0" destOrd="0" presId="urn:microsoft.com/office/officeart/2005/8/layout/bProcess4"/>
    <dgm:cxn modelId="{9E363135-726C-4E70-9236-B5EF49859DC2}" srcId="{52730A39-7D99-4D5B-B605-DE5FB3C05397}" destId="{F481046A-04B4-4D14-9F15-7B7770085734}" srcOrd="9" destOrd="0" parTransId="{AE4A9437-B06E-4090-8213-AAD0CC0FFCF8}" sibTransId="{E3F6A786-2D50-4319-9905-20E97DEEBCBD}"/>
    <dgm:cxn modelId="{9E569A52-DF68-45A1-B5DF-39D4B9E25C94}" type="presOf" srcId="{51031D76-93FB-4DB4-87F4-F8CC35CEB3D5}" destId="{E4AB8472-98EF-40C2-BF76-114B730EC4EC}" srcOrd="0" destOrd="0" presId="urn:microsoft.com/office/officeart/2005/8/layout/bProcess4"/>
    <dgm:cxn modelId="{B8511EE6-C588-4B97-9D59-2CE8CA5B5774}" type="presParOf" srcId="{D7DDD8E4-F479-4E00-BC97-EA1E4DE1B1E2}" destId="{6BB90EF1-309D-48AC-9E82-2C64D2CBD364}" srcOrd="0" destOrd="0" presId="urn:microsoft.com/office/officeart/2005/8/layout/bProcess4"/>
    <dgm:cxn modelId="{52858FAE-3700-4909-BB4A-7AA82200FC24}" type="presParOf" srcId="{6BB90EF1-309D-48AC-9E82-2C64D2CBD364}" destId="{8A4D2A46-0401-49A2-82C4-0858E72136C5}" srcOrd="0" destOrd="0" presId="urn:microsoft.com/office/officeart/2005/8/layout/bProcess4"/>
    <dgm:cxn modelId="{1FAC2AD9-A80F-45D2-AEE6-6A79B3B34116}" type="presParOf" srcId="{6BB90EF1-309D-48AC-9E82-2C64D2CBD364}" destId="{4AF9B4A8-98D0-418A-BB8B-D550C110A195}" srcOrd="1" destOrd="0" presId="urn:microsoft.com/office/officeart/2005/8/layout/bProcess4"/>
    <dgm:cxn modelId="{D6AB0957-C9AC-4935-AA23-6C3311EDC1F2}" type="presParOf" srcId="{D7DDD8E4-F479-4E00-BC97-EA1E4DE1B1E2}" destId="{4507F61D-2D6C-4846-96E5-5AFE4B740D37}" srcOrd="1" destOrd="0" presId="urn:microsoft.com/office/officeart/2005/8/layout/bProcess4"/>
    <dgm:cxn modelId="{0A677DDD-7411-4DB2-A8BF-14F99D1FAA5E}" type="presParOf" srcId="{D7DDD8E4-F479-4E00-BC97-EA1E4DE1B1E2}" destId="{A6640758-EB79-49AC-A493-BAFD2393030A}" srcOrd="2" destOrd="0" presId="urn:microsoft.com/office/officeart/2005/8/layout/bProcess4"/>
    <dgm:cxn modelId="{C013B3A1-185E-4556-A5D6-0BB9FFD9640B}" type="presParOf" srcId="{A6640758-EB79-49AC-A493-BAFD2393030A}" destId="{1524AEEB-43DB-4E83-9D33-5958AF3D8562}" srcOrd="0" destOrd="0" presId="urn:microsoft.com/office/officeart/2005/8/layout/bProcess4"/>
    <dgm:cxn modelId="{D754A9EB-2258-4CD9-86B9-0F86D291E323}" type="presParOf" srcId="{A6640758-EB79-49AC-A493-BAFD2393030A}" destId="{84C11D3B-7626-4DA1-995F-779B607ECBB4}" srcOrd="1" destOrd="0" presId="urn:microsoft.com/office/officeart/2005/8/layout/bProcess4"/>
    <dgm:cxn modelId="{ED3AF20C-8A95-4495-8E1F-DAA1447399B7}" type="presParOf" srcId="{D7DDD8E4-F479-4E00-BC97-EA1E4DE1B1E2}" destId="{B11EFFA1-09DC-42AD-9948-F62CA11F68EC}" srcOrd="3" destOrd="0" presId="urn:microsoft.com/office/officeart/2005/8/layout/bProcess4"/>
    <dgm:cxn modelId="{EA1E1200-41C4-497F-95DF-E37424F025A9}" type="presParOf" srcId="{D7DDD8E4-F479-4E00-BC97-EA1E4DE1B1E2}" destId="{B7B4D624-9E93-4346-BE3C-5E2B439F8F88}" srcOrd="4" destOrd="0" presId="urn:microsoft.com/office/officeart/2005/8/layout/bProcess4"/>
    <dgm:cxn modelId="{65A5791C-A4E7-4E3B-9EAF-E9AF4F7A07BE}" type="presParOf" srcId="{B7B4D624-9E93-4346-BE3C-5E2B439F8F88}" destId="{F31E23BF-D391-466F-9927-37AC4FCDDBA5}" srcOrd="0" destOrd="0" presId="urn:microsoft.com/office/officeart/2005/8/layout/bProcess4"/>
    <dgm:cxn modelId="{5D7E17EF-D38D-4203-812D-A12A8814457C}" type="presParOf" srcId="{B7B4D624-9E93-4346-BE3C-5E2B439F8F88}" destId="{60F15F25-7310-4D35-ADFF-458BBCA74E67}" srcOrd="1" destOrd="0" presId="urn:microsoft.com/office/officeart/2005/8/layout/bProcess4"/>
    <dgm:cxn modelId="{873D4C6B-FC41-4A46-B37E-0806BA00762A}" type="presParOf" srcId="{D7DDD8E4-F479-4E00-BC97-EA1E4DE1B1E2}" destId="{E6DA1AF0-46E8-441D-8C66-4FC39BC3C866}" srcOrd="5" destOrd="0" presId="urn:microsoft.com/office/officeart/2005/8/layout/bProcess4"/>
    <dgm:cxn modelId="{6A1E4069-AAF4-4828-B415-E3CB5A69F0D2}" type="presParOf" srcId="{D7DDD8E4-F479-4E00-BC97-EA1E4DE1B1E2}" destId="{37F89A6A-604A-4EE0-8179-ED383C9692E6}" srcOrd="6" destOrd="0" presId="urn:microsoft.com/office/officeart/2005/8/layout/bProcess4"/>
    <dgm:cxn modelId="{C0CE2A90-404F-4185-B8FB-B33CD75F016F}" type="presParOf" srcId="{37F89A6A-604A-4EE0-8179-ED383C9692E6}" destId="{E7F72F3F-8B12-481E-82AD-641136CEAD97}" srcOrd="0" destOrd="0" presId="urn:microsoft.com/office/officeart/2005/8/layout/bProcess4"/>
    <dgm:cxn modelId="{D05320DD-9EF7-4C42-AF7B-D0EAA8ABCBC9}" type="presParOf" srcId="{37F89A6A-604A-4EE0-8179-ED383C9692E6}" destId="{6262629F-B61D-4E05-BFAC-A3CD7C42F132}" srcOrd="1" destOrd="0" presId="urn:microsoft.com/office/officeart/2005/8/layout/bProcess4"/>
    <dgm:cxn modelId="{12200739-8315-4BF6-8759-2E16F8D4DB06}" type="presParOf" srcId="{D7DDD8E4-F479-4E00-BC97-EA1E4DE1B1E2}" destId="{2525D9CA-7124-49BB-A755-D4ED4C4BA711}" srcOrd="7" destOrd="0" presId="urn:microsoft.com/office/officeart/2005/8/layout/bProcess4"/>
    <dgm:cxn modelId="{998685FC-7BA9-426B-8496-F6247B8CA376}" type="presParOf" srcId="{D7DDD8E4-F479-4E00-BC97-EA1E4DE1B1E2}" destId="{6C781545-6497-49E1-9558-07CD4069DE06}" srcOrd="8" destOrd="0" presId="urn:microsoft.com/office/officeart/2005/8/layout/bProcess4"/>
    <dgm:cxn modelId="{F6C32A0D-3866-4ACD-9C85-3736E87D31E9}" type="presParOf" srcId="{6C781545-6497-49E1-9558-07CD4069DE06}" destId="{1C82D9D8-2504-488E-A5C1-2504D87A36A1}" srcOrd="0" destOrd="0" presId="urn:microsoft.com/office/officeart/2005/8/layout/bProcess4"/>
    <dgm:cxn modelId="{0E30DF8F-4A33-4DF6-84A2-E855DD22D1DB}" type="presParOf" srcId="{6C781545-6497-49E1-9558-07CD4069DE06}" destId="{91B5BC8C-7F1D-441B-A9C7-4458C693DD6B}" srcOrd="1" destOrd="0" presId="urn:microsoft.com/office/officeart/2005/8/layout/bProcess4"/>
    <dgm:cxn modelId="{53BF8F0D-F8F4-4C0F-833E-D7CD4654DFDF}" type="presParOf" srcId="{D7DDD8E4-F479-4E00-BC97-EA1E4DE1B1E2}" destId="{96471935-36EB-41CF-9206-300608BAA97E}" srcOrd="9" destOrd="0" presId="urn:microsoft.com/office/officeart/2005/8/layout/bProcess4"/>
    <dgm:cxn modelId="{AAB89B2B-39AA-4FFC-B1F5-05B37578EAA2}" type="presParOf" srcId="{D7DDD8E4-F479-4E00-BC97-EA1E4DE1B1E2}" destId="{BB7A5E7B-807A-4591-8D87-E2EB8056D8F8}" srcOrd="10" destOrd="0" presId="urn:microsoft.com/office/officeart/2005/8/layout/bProcess4"/>
    <dgm:cxn modelId="{3B81A745-D8BB-4D76-92D7-05A5EBD1AB44}" type="presParOf" srcId="{BB7A5E7B-807A-4591-8D87-E2EB8056D8F8}" destId="{765DDA74-1C07-4EEF-A812-CF820492E6B5}" srcOrd="0" destOrd="0" presId="urn:microsoft.com/office/officeart/2005/8/layout/bProcess4"/>
    <dgm:cxn modelId="{CDE4A177-947C-4EF1-8FA1-BFC66EDF44BA}" type="presParOf" srcId="{BB7A5E7B-807A-4591-8D87-E2EB8056D8F8}" destId="{A3E31992-E729-4375-B164-284C9FB1B3F3}" srcOrd="1" destOrd="0" presId="urn:microsoft.com/office/officeart/2005/8/layout/bProcess4"/>
    <dgm:cxn modelId="{621EB381-9B4E-4F44-BF79-6B5ED8052957}" type="presParOf" srcId="{D7DDD8E4-F479-4E00-BC97-EA1E4DE1B1E2}" destId="{140E799F-2F08-45EC-ABAF-3842B8AE40F1}" srcOrd="11" destOrd="0" presId="urn:microsoft.com/office/officeart/2005/8/layout/bProcess4"/>
    <dgm:cxn modelId="{87973F9D-06CB-4D68-A341-742BAA591209}" type="presParOf" srcId="{D7DDD8E4-F479-4E00-BC97-EA1E4DE1B1E2}" destId="{41EB21AA-F802-4D51-ACD6-7DB4F62626A0}" srcOrd="12" destOrd="0" presId="urn:microsoft.com/office/officeart/2005/8/layout/bProcess4"/>
    <dgm:cxn modelId="{FC15E9E9-5C16-45D6-B14B-C6249C712EF6}" type="presParOf" srcId="{41EB21AA-F802-4D51-ACD6-7DB4F62626A0}" destId="{FCFAC884-5651-41BE-B3DB-F118B5A7C84E}" srcOrd="0" destOrd="0" presId="urn:microsoft.com/office/officeart/2005/8/layout/bProcess4"/>
    <dgm:cxn modelId="{94F4CF6F-64B7-45B9-9164-6C55E5449614}" type="presParOf" srcId="{41EB21AA-F802-4D51-ACD6-7DB4F62626A0}" destId="{F07F3DCD-1854-4832-86CC-BCFE980AF7B4}" srcOrd="1" destOrd="0" presId="urn:microsoft.com/office/officeart/2005/8/layout/bProcess4"/>
    <dgm:cxn modelId="{4F8EDC54-D361-4165-B9B4-DD20385C1838}" type="presParOf" srcId="{D7DDD8E4-F479-4E00-BC97-EA1E4DE1B1E2}" destId="{7DACAD73-3BA7-4D00-89FA-4F4ED11C0D92}" srcOrd="13" destOrd="0" presId="urn:microsoft.com/office/officeart/2005/8/layout/bProcess4"/>
    <dgm:cxn modelId="{E9C5AB86-F2C1-4893-BD7D-972DDD2260B5}" type="presParOf" srcId="{D7DDD8E4-F479-4E00-BC97-EA1E4DE1B1E2}" destId="{D36ABE4F-4441-4951-877D-9C691CD29FBF}" srcOrd="14" destOrd="0" presId="urn:microsoft.com/office/officeart/2005/8/layout/bProcess4"/>
    <dgm:cxn modelId="{F8143945-8928-4580-A84C-67543489613F}" type="presParOf" srcId="{D36ABE4F-4441-4951-877D-9C691CD29FBF}" destId="{C9F7D0A6-8EBD-4A41-8182-B7029E1574C0}" srcOrd="0" destOrd="0" presId="urn:microsoft.com/office/officeart/2005/8/layout/bProcess4"/>
    <dgm:cxn modelId="{317DDC47-F912-49EF-9655-7034BF488464}" type="presParOf" srcId="{D36ABE4F-4441-4951-877D-9C691CD29FBF}" destId="{E4AB8472-98EF-40C2-BF76-114B730EC4EC}" srcOrd="1" destOrd="0" presId="urn:microsoft.com/office/officeart/2005/8/layout/bProcess4"/>
    <dgm:cxn modelId="{FE2074F6-EFCB-4320-ACD0-B7384F2E3E98}" type="presParOf" srcId="{D7DDD8E4-F479-4E00-BC97-EA1E4DE1B1E2}" destId="{CE8177FF-B8D8-4ABF-B818-BD53607F8B13}" srcOrd="15" destOrd="0" presId="urn:microsoft.com/office/officeart/2005/8/layout/bProcess4"/>
    <dgm:cxn modelId="{D28CEB3C-843D-424C-986F-55654BAE7823}" type="presParOf" srcId="{D7DDD8E4-F479-4E00-BC97-EA1E4DE1B1E2}" destId="{5C5D0487-94AF-4721-B87C-F8F1E98619F7}" srcOrd="16" destOrd="0" presId="urn:microsoft.com/office/officeart/2005/8/layout/bProcess4"/>
    <dgm:cxn modelId="{0F9C289E-557E-4D70-A1F7-496F4459293A}" type="presParOf" srcId="{5C5D0487-94AF-4721-B87C-F8F1E98619F7}" destId="{C8BCE0AC-607E-45E7-8A9B-89F673485E49}" srcOrd="0" destOrd="0" presId="urn:microsoft.com/office/officeart/2005/8/layout/bProcess4"/>
    <dgm:cxn modelId="{A85E4210-C2A2-4664-8B78-4885D03F3C4F}" type="presParOf" srcId="{5C5D0487-94AF-4721-B87C-F8F1E98619F7}" destId="{E5FF0D96-6B29-4308-B1D3-80FFD57F3A8E}" srcOrd="1" destOrd="0" presId="urn:microsoft.com/office/officeart/2005/8/layout/bProcess4"/>
    <dgm:cxn modelId="{CC5E85F7-010E-4ED6-875D-9DC363AE9BA1}" type="presParOf" srcId="{D7DDD8E4-F479-4E00-BC97-EA1E4DE1B1E2}" destId="{E2200B4B-6BE1-4B02-AE97-42B32598D788}" srcOrd="17" destOrd="0" presId="urn:microsoft.com/office/officeart/2005/8/layout/bProcess4"/>
    <dgm:cxn modelId="{65E5DEBA-0181-4D18-AE6D-E6E9976F273A}" type="presParOf" srcId="{D7DDD8E4-F479-4E00-BC97-EA1E4DE1B1E2}" destId="{3A9EBAA2-E6F2-4D6D-ADDE-5913342F61FD}" srcOrd="18" destOrd="0" presId="urn:microsoft.com/office/officeart/2005/8/layout/bProcess4"/>
    <dgm:cxn modelId="{F761461E-40F2-4104-BBA1-453CF0D5816C}" type="presParOf" srcId="{3A9EBAA2-E6F2-4D6D-ADDE-5913342F61FD}" destId="{DDB8BADB-867B-49C7-9B7D-0A6517505356}" srcOrd="0" destOrd="0" presId="urn:microsoft.com/office/officeart/2005/8/layout/bProcess4"/>
    <dgm:cxn modelId="{AD87E3B2-8C90-496F-A256-FEE80F1B7393}" type="presParOf" srcId="{3A9EBAA2-E6F2-4D6D-ADDE-5913342F61FD}" destId="{00CD35B1-6261-4B6B-A137-0E08EBCF6589}" srcOrd="1" destOrd="0" presId="urn:microsoft.com/office/officeart/2005/8/layout/bProcess4"/>
    <dgm:cxn modelId="{BA06FB77-86A2-4E5B-9EA3-59003E133694}" type="presParOf" srcId="{D7DDD8E4-F479-4E00-BC97-EA1E4DE1B1E2}" destId="{D70EC848-B66E-4AEF-B1D6-AA13E7199ABC}" srcOrd="19" destOrd="0" presId="urn:microsoft.com/office/officeart/2005/8/layout/bProcess4"/>
    <dgm:cxn modelId="{2B0DB6C1-DB8F-4605-9AD0-55553ACD8E74}" type="presParOf" srcId="{D7DDD8E4-F479-4E00-BC97-EA1E4DE1B1E2}" destId="{DAF0B5B6-E1C0-4D08-8648-93F8315874B5}" srcOrd="20" destOrd="0" presId="urn:microsoft.com/office/officeart/2005/8/layout/bProcess4"/>
    <dgm:cxn modelId="{9D684AAE-9B58-4501-91AA-A35145A5B9BD}" type="presParOf" srcId="{DAF0B5B6-E1C0-4D08-8648-93F8315874B5}" destId="{E89813DE-DF4D-4751-992C-1C22A2B881AB}" srcOrd="0" destOrd="0" presId="urn:microsoft.com/office/officeart/2005/8/layout/bProcess4"/>
    <dgm:cxn modelId="{36A2B759-A729-4255-8E47-0B5D1CFCA987}" type="presParOf" srcId="{DAF0B5B6-E1C0-4D08-8648-93F8315874B5}" destId="{3B3AB929-8E17-4F38-B5BD-D0A4DB16360B}" srcOrd="1" destOrd="0" presId="urn:microsoft.com/office/officeart/2005/8/layout/bProcess4"/>
    <dgm:cxn modelId="{3C77F9C9-1C0B-46B3-9DC5-D8556ADA9505}" type="presParOf" srcId="{D7DDD8E4-F479-4E00-BC97-EA1E4DE1B1E2}" destId="{1065AD58-02DE-42F7-927F-CA2985EE7C18}" srcOrd="21" destOrd="0" presId="urn:microsoft.com/office/officeart/2005/8/layout/bProcess4"/>
    <dgm:cxn modelId="{B83CEC72-434A-42CB-B37B-0D171B1AAE68}" type="presParOf" srcId="{D7DDD8E4-F479-4E00-BC97-EA1E4DE1B1E2}" destId="{F6BA292F-1240-412A-9AC3-DFD955ABCD29}" srcOrd="22" destOrd="0" presId="urn:microsoft.com/office/officeart/2005/8/layout/bProcess4"/>
    <dgm:cxn modelId="{756DCD92-D1BF-49AB-8B40-E7DA11FC7740}" type="presParOf" srcId="{F6BA292F-1240-412A-9AC3-DFD955ABCD29}" destId="{7A9EC066-C542-4455-ADAB-5B5F79E6E258}" srcOrd="0" destOrd="0" presId="urn:microsoft.com/office/officeart/2005/8/layout/bProcess4"/>
    <dgm:cxn modelId="{A07EF6DC-F80C-4694-B543-00BC643A7765}" type="presParOf" srcId="{F6BA292F-1240-412A-9AC3-DFD955ABCD29}" destId="{E652D618-BA0A-4D94-98D9-0355E54FD1D5}" srcOrd="1" destOrd="0" presId="urn:microsoft.com/office/officeart/2005/8/layout/bProcess4"/>
    <dgm:cxn modelId="{D872D1A7-EC0E-4999-9E2E-BCD4059DD2C9}" type="presParOf" srcId="{D7DDD8E4-F479-4E00-BC97-EA1E4DE1B1E2}" destId="{F4D30217-0B8F-45E0-8544-E939436EA4AB}" srcOrd="23" destOrd="0" presId="urn:microsoft.com/office/officeart/2005/8/layout/bProcess4"/>
    <dgm:cxn modelId="{E173E45F-B75F-4590-8605-CA964220EBF8}" type="presParOf" srcId="{D7DDD8E4-F479-4E00-BC97-EA1E4DE1B1E2}" destId="{B6D9FCDD-826D-4FA5-9DB4-82EBBD12C212}" srcOrd="24" destOrd="0" presId="urn:microsoft.com/office/officeart/2005/8/layout/bProcess4"/>
    <dgm:cxn modelId="{B5D94C13-E174-4E77-9BBE-76C4AEC448D5}" type="presParOf" srcId="{B6D9FCDD-826D-4FA5-9DB4-82EBBD12C212}" destId="{753C8C16-0171-4CAB-97C7-3242BB1C3324}" srcOrd="0" destOrd="0" presId="urn:microsoft.com/office/officeart/2005/8/layout/bProcess4"/>
    <dgm:cxn modelId="{DD5C0888-DB3F-432A-8E01-849A53500361}" type="presParOf" srcId="{B6D9FCDD-826D-4FA5-9DB4-82EBBD12C212}" destId="{904545B1-7446-42E8-9A03-8DBAA010380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26B6E4-5E72-41FA-BF80-BBF182E9DA3E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C99E6C6-B40C-48FA-9A35-176A46F01C0B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GB" sz="2400" dirty="0" smtClean="0">
              <a:solidFill>
                <a:schemeClr val="tx1"/>
              </a:solidFill>
              <a:latin typeface="Corbel" pitchFamily="34" charset="0"/>
            </a:rPr>
            <a:t>3 options for accessing NRT  </a:t>
          </a:r>
          <a:endParaRPr lang="en-GB" sz="2400" dirty="0">
            <a:solidFill>
              <a:schemeClr val="tx1"/>
            </a:solidFill>
            <a:latin typeface="Corbel" pitchFamily="34" charset="0"/>
          </a:endParaRPr>
        </a:p>
      </dgm:t>
    </dgm:pt>
    <dgm:pt modelId="{321859E7-1FA6-42EB-98F1-C4FFBB3E8352}" type="parTrans" cxnId="{58D56A21-FC87-4F21-B9F3-8C0963FE9A82}">
      <dgm:prSet/>
      <dgm:spPr/>
      <dgm:t>
        <a:bodyPr/>
        <a:lstStyle/>
        <a:p>
          <a:endParaRPr lang="en-GB"/>
        </a:p>
      </dgm:t>
    </dgm:pt>
    <dgm:pt modelId="{7E2C441B-EB6D-442E-BED9-67C66BD793A5}" type="sibTrans" cxnId="{58D56A21-FC87-4F21-B9F3-8C0963FE9A82}">
      <dgm:prSet/>
      <dgm:spPr/>
      <dgm:t>
        <a:bodyPr/>
        <a:lstStyle/>
        <a:p>
          <a:endParaRPr lang="en-GB"/>
        </a:p>
      </dgm:t>
    </dgm:pt>
    <dgm:pt modelId="{972C41DD-9FED-4FAC-831E-51CE7DDA90CC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  <a:latin typeface="Corbel" pitchFamily="34" charset="0"/>
            </a:rPr>
            <a:t>Doctor/non medical prescriber </a:t>
          </a:r>
        </a:p>
      </dgm:t>
    </dgm:pt>
    <dgm:pt modelId="{8FEF9767-3DBC-43C7-972C-7B890715A3A8}" type="parTrans" cxnId="{956F89BF-8A5A-438F-B68D-E2EB9B60A19A}">
      <dgm:prSet/>
      <dgm:spPr/>
      <dgm:t>
        <a:bodyPr/>
        <a:lstStyle/>
        <a:p>
          <a:endParaRPr lang="en-GB"/>
        </a:p>
      </dgm:t>
    </dgm:pt>
    <dgm:pt modelId="{409B645A-B5D0-40CB-ABF8-148EE46F635F}" type="sibTrans" cxnId="{956F89BF-8A5A-438F-B68D-E2EB9B60A19A}">
      <dgm:prSet/>
      <dgm:spPr/>
      <dgm:t>
        <a:bodyPr/>
        <a:lstStyle/>
        <a:p>
          <a:endParaRPr lang="en-GB"/>
        </a:p>
      </dgm:t>
    </dgm:pt>
    <dgm:pt modelId="{DBDA4A67-4A35-4FA1-B0A5-A76D7A344E8E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GB" sz="1600" b="1" dirty="0" smtClean="0">
              <a:solidFill>
                <a:schemeClr val="tx1"/>
              </a:solidFill>
              <a:latin typeface="Corbel" pitchFamily="34" charset="0"/>
            </a:rPr>
            <a:t>Homely remedy policy </a:t>
          </a:r>
        </a:p>
        <a:p>
          <a:r>
            <a:rPr lang="en-GB" sz="1400" dirty="0" smtClean="0">
              <a:solidFill>
                <a:schemeClr val="tx1"/>
              </a:solidFill>
              <a:latin typeface="Corbel" pitchFamily="34" charset="0"/>
            </a:rPr>
            <a:t>(nurse can administer for limited NRT products  up to 24 hours)</a:t>
          </a:r>
          <a:endParaRPr lang="en-GB" sz="1400" dirty="0">
            <a:solidFill>
              <a:schemeClr val="tx1"/>
            </a:solidFill>
            <a:latin typeface="Corbel" pitchFamily="34" charset="0"/>
          </a:endParaRPr>
        </a:p>
      </dgm:t>
    </dgm:pt>
    <dgm:pt modelId="{33164198-573A-489F-928A-0EF429F9578A}" type="parTrans" cxnId="{0B71E204-C404-463E-A824-CC6EBE8C583F}">
      <dgm:prSet/>
      <dgm:spPr/>
      <dgm:t>
        <a:bodyPr/>
        <a:lstStyle/>
        <a:p>
          <a:endParaRPr lang="en-GB"/>
        </a:p>
      </dgm:t>
    </dgm:pt>
    <dgm:pt modelId="{BE447308-1AF4-4EA7-8D21-93D7E08486A7}" type="sibTrans" cxnId="{0B71E204-C404-463E-A824-CC6EBE8C583F}">
      <dgm:prSet/>
      <dgm:spPr/>
      <dgm:t>
        <a:bodyPr/>
        <a:lstStyle/>
        <a:p>
          <a:endParaRPr lang="en-GB"/>
        </a:p>
      </dgm:t>
    </dgm:pt>
    <dgm:pt modelId="{00174901-6D85-4962-9AB5-7694203D9521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GB" sz="1400" b="1" dirty="0" smtClean="0">
              <a:solidFill>
                <a:schemeClr val="tx1"/>
              </a:solidFill>
              <a:latin typeface="Corbel" pitchFamily="34" charset="0"/>
            </a:rPr>
            <a:t>Patient Group Direction for NRT </a:t>
          </a:r>
        </a:p>
        <a:p>
          <a:r>
            <a:rPr lang="en-GB" sz="1400" dirty="0" smtClean="0">
              <a:solidFill>
                <a:schemeClr val="tx1"/>
              </a:solidFill>
              <a:latin typeface="Corbel" pitchFamily="34" charset="0"/>
            </a:rPr>
            <a:t> nurses, who have received level 2 training + pass a competency test</a:t>
          </a:r>
          <a:endParaRPr lang="en-GB" sz="1400" dirty="0">
            <a:solidFill>
              <a:schemeClr val="tx1"/>
            </a:solidFill>
            <a:latin typeface="Corbel" pitchFamily="34" charset="0"/>
          </a:endParaRPr>
        </a:p>
      </dgm:t>
    </dgm:pt>
    <dgm:pt modelId="{1BC3342B-E863-4ED6-8A4C-EFAEB0CB4359}" type="parTrans" cxnId="{1ECD30B7-1880-4757-85E9-FF4F96D4109D}">
      <dgm:prSet/>
      <dgm:spPr/>
      <dgm:t>
        <a:bodyPr/>
        <a:lstStyle/>
        <a:p>
          <a:endParaRPr lang="en-GB"/>
        </a:p>
      </dgm:t>
    </dgm:pt>
    <dgm:pt modelId="{25D0D833-B12C-495B-AF8D-58FC24AFCC9C}" type="sibTrans" cxnId="{1ECD30B7-1880-4757-85E9-FF4F96D4109D}">
      <dgm:prSet/>
      <dgm:spPr/>
      <dgm:t>
        <a:bodyPr/>
        <a:lstStyle/>
        <a:p>
          <a:endParaRPr lang="en-GB"/>
        </a:p>
      </dgm:t>
    </dgm:pt>
    <dgm:pt modelId="{3587001C-D1B6-454D-8B77-5F22C1ED0C4E}" type="pres">
      <dgm:prSet presAssocID="{0026B6E4-5E72-41FA-BF80-BBF182E9DA3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889321D-F859-4D3B-BB99-FEB4D7A5F287}" type="pres">
      <dgm:prSet presAssocID="{AC99E6C6-B40C-48FA-9A35-176A46F01C0B}" presName="roof" presStyleLbl="dkBgShp" presStyleIdx="0" presStyleCnt="2"/>
      <dgm:spPr/>
      <dgm:t>
        <a:bodyPr/>
        <a:lstStyle/>
        <a:p>
          <a:endParaRPr lang="en-GB"/>
        </a:p>
      </dgm:t>
    </dgm:pt>
    <dgm:pt modelId="{CE83BF3C-EC34-4E0D-B723-897306FB5159}" type="pres">
      <dgm:prSet presAssocID="{AC99E6C6-B40C-48FA-9A35-176A46F01C0B}" presName="pillars" presStyleCnt="0"/>
      <dgm:spPr/>
    </dgm:pt>
    <dgm:pt modelId="{46E7C0C4-CE44-4AD7-AC5A-5C9A4F750768}" type="pres">
      <dgm:prSet presAssocID="{AC99E6C6-B40C-48FA-9A35-176A46F01C0B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D2BFB4-4D9C-4677-ACFD-075B3B1F94D9}" type="pres">
      <dgm:prSet presAssocID="{DBDA4A67-4A35-4FA1-B0A5-A76D7A344E8E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9A303F-A578-424A-8BCA-12597E2ACEF2}" type="pres">
      <dgm:prSet presAssocID="{00174901-6D85-4962-9AB5-7694203D9521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ADDAF3-680F-4E43-A3BE-4D314068CD4F}" type="pres">
      <dgm:prSet presAssocID="{AC99E6C6-B40C-48FA-9A35-176A46F01C0B}" presName="base" presStyleLbl="dkBgShp" presStyleIdx="1" presStyleCnt="2" custLinFactY="100000" custLinFactNeighborX="4375" custLinFactNeighborY="197046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</dgm:ptLst>
  <dgm:cxnLst>
    <dgm:cxn modelId="{0B71E204-C404-463E-A824-CC6EBE8C583F}" srcId="{AC99E6C6-B40C-48FA-9A35-176A46F01C0B}" destId="{DBDA4A67-4A35-4FA1-B0A5-A76D7A344E8E}" srcOrd="1" destOrd="0" parTransId="{33164198-573A-489F-928A-0EF429F9578A}" sibTransId="{BE447308-1AF4-4EA7-8D21-93D7E08486A7}"/>
    <dgm:cxn modelId="{58D56A21-FC87-4F21-B9F3-8C0963FE9A82}" srcId="{0026B6E4-5E72-41FA-BF80-BBF182E9DA3E}" destId="{AC99E6C6-B40C-48FA-9A35-176A46F01C0B}" srcOrd="0" destOrd="0" parTransId="{321859E7-1FA6-42EB-98F1-C4FFBB3E8352}" sibTransId="{7E2C441B-EB6D-442E-BED9-67C66BD793A5}"/>
    <dgm:cxn modelId="{6B6FC618-73AF-42B3-8695-B55C3EF5F3F1}" type="presOf" srcId="{AC99E6C6-B40C-48FA-9A35-176A46F01C0B}" destId="{E889321D-F859-4D3B-BB99-FEB4D7A5F287}" srcOrd="0" destOrd="0" presId="urn:microsoft.com/office/officeart/2005/8/layout/hList3"/>
    <dgm:cxn modelId="{956F89BF-8A5A-438F-B68D-E2EB9B60A19A}" srcId="{AC99E6C6-B40C-48FA-9A35-176A46F01C0B}" destId="{972C41DD-9FED-4FAC-831E-51CE7DDA90CC}" srcOrd="0" destOrd="0" parTransId="{8FEF9767-3DBC-43C7-972C-7B890715A3A8}" sibTransId="{409B645A-B5D0-40CB-ABF8-148EE46F635F}"/>
    <dgm:cxn modelId="{42EE2F18-80C4-4E46-A7EB-1066550171B4}" type="presOf" srcId="{0026B6E4-5E72-41FA-BF80-BBF182E9DA3E}" destId="{3587001C-D1B6-454D-8B77-5F22C1ED0C4E}" srcOrd="0" destOrd="0" presId="urn:microsoft.com/office/officeart/2005/8/layout/hList3"/>
    <dgm:cxn modelId="{1ECD30B7-1880-4757-85E9-FF4F96D4109D}" srcId="{AC99E6C6-B40C-48FA-9A35-176A46F01C0B}" destId="{00174901-6D85-4962-9AB5-7694203D9521}" srcOrd="2" destOrd="0" parTransId="{1BC3342B-E863-4ED6-8A4C-EFAEB0CB4359}" sibTransId="{25D0D833-B12C-495B-AF8D-58FC24AFCC9C}"/>
    <dgm:cxn modelId="{1FA00330-A275-479D-819D-882E148D7617}" type="presOf" srcId="{00174901-6D85-4962-9AB5-7694203D9521}" destId="{F39A303F-A578-424A-8BCA-12597E2ACEF2}" srcOrd="0" destOrd="0" presId="urn:microsoft.com/office/officeart/2005/8/layout/hList3"/>
    <dgm:cxn modelId="{1B6E3EFF-D807-4AB1-B149-A88FFC69469A}" type="presOf" srcId="{972C41DD-9FED-4FAC-831E-51CE7DDA90CC}" destId="{46E7C0C4-CE44-4AD7-AC5A-5C9A4F750768}" srcOrd="0" destOrd="0" presId="urn:microsoft.com/office/officeart/2005/8/layout/hList3"/>
    <dgm:cxn modelId="{E59388F6-9664-41DA-B23E-95765327E223}" type="presOf" srcId="{DBDA4A67-4A35-4FA1-B0A5-A76D7A344E8E}" destId="{76D2BFB4-4D9C-4677-ACFD-075B3B1F94D9}" srcOrd="0" destOrd="0" presId="urn:microsoft.com/office/officeart/2005/8/layout/hList3"/>
    <dgm:cxn modelId="{7EAF62CB-F405-44E4-8562-D3DDCDE174F4}" type="presParOf" srcId="{3587001C-D1B6-454D-8B77-5F22C1ED0C4E}" destId="{E889321D-F859-4D3B-BB99-FEB4D7A5F287}" srcOrd="0" destOrd="0" presId="urn:microsoft.com/office/officeart/2005/8/layout/hList3"/>
    <dgm:cxn modelId="{CC0F793A-ED41-43CD-9806-7B18D5EE7D39}" type="presParOf" srcId="{3587001C-D1B6-454D-8B77-5F22C1ED0C4E}" destId="{CE83BF3C-EC34-4E0D-B723-897306FB5159}" srcOrd="1" destOrd="0" presId="urn:microsoft.com/office/officeart/2005/8/layout/hList3"/>
    <dgm:cxn modelId="{D733B3F9-9081-4965-81E0-BF5CBB007C0B}" type="presParOf" srcId="{CE83BF3C-EC34-4E0D-B723-897306FB5159}" destId="{46E7C0C4-CE44-4AD7-AC5A-5C9A4F750768}" srcOrd="0" destOrd="0" presId="urn:microsoft.com/office/officeart/2005/8/layout/hList3"/>
    <dgm:cxn modelId="{53E5EC2B-434D-4DA9-8DE5-F23C7D99A160}" type="presParOf" srcId="{CE83BF3C-EC34-4E0D-B723-897306FB5159}" destId="{76D2BFB4-4D9C-4677-ACFD-075B3B1F94D9}" srcOrd="1" destOrd="0" presId="urn:microsoft.com/office/officeart/2005/8/layout/hList3"/>
    <dgm:cxn modelId="{AC976FFB-0D66-4B6F-A2D1-0F8410F9DD96}" type="presParOf" srcId="{CE83BF3C-EC34-4E0D-B723-897306FB5159}" destId="{F39A303F-A578-424A-8BCA-12597E2ACEF2}" srcOrd="2" destOrd="0" presId="urn:microsoft.com/office/officeart/2005/8/layout/hList3"/>
    <dgm:cxn modelId="{44EAAD03-2477-462F-B8CE-E77FC73EE9FA}" type="presParOf" srcId="{3587001C-D1B6-454D-8B77-5F22C1ED0C4E}" destId="{96ADDAF3-680F-4E43-A3BE-4D314068CD4F}" srcOrd="2" destOrd="0" presId="urn:microsoft.com/office/officeart/2005/8/layout/hList3"/>
  </dgm:cxnLst>
  <dgm:bg>
    <a:solidFill>
      <a:schemeClr val="accent4">
        <a:lumMod val="40000"/>
        <a:lumOff val="60000"/>
      </a:schemeClr>
    </a:solidFill>
    <a:effectLst>
      <a:glow rad="139700">
        <a:schemeClr val="accent4">
          <a:satMod val="175000"/>
          <a:alpha val="40000"/>
        </a:schemeClr>
      </a:glow>
    </a:effectLst>
  </dgm:bg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3E2A68-38A1-4621-A40C-CB45A83C903A}">
      <dsp:nvSpPr>
        <dsp:cNvPr id="0" name=""/>
        <dsp:cNvSpPr/>
      </dsp:nvSpPr>
      <dsp:spPr>
        <a:xfrm>
          <a:off x="15633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28999A-7703-4C10-B2A7-09D92CAACFC7}">
      <dsp:nvSpPr>
        <dsp:cNvPr id="0" name=""/>
        <dsp:cNvSpPr/>
      </dsp:nvSpPr>
      <dsp:spPr>
        <a:xfrm>
          <a:off x="728925" y="3365506"/>
          <a:ext cx="166555" cy="166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C11ACE-2D4A-4E36-8609-E3D448E1D8D5}">
      <dsp:nvSpPr>
        <dsp:cNvPr id="0" name=""/>
        <dsp:cNvSpPr/>
      </dsp:nvSpPr>
      <dsp:spPr>
        <a:xfrm>
          <a:off x="720079" y="3548498"/>
          <a:ext cx="2100249" cy="397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54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Corbel" panose="020B0503020204020204" pitchFamily="34" charset="0"/>
            </a:rPr>
            <a:t>17.1 to 21.4%</a:t>
          </a:r>
          <a:endParaRPr lang="en-GB" sz="2400" kern="1200" dirty="0">
            <a:latin typeface="Corbel" panose="020B0503020204020204" pitchFamily="34" charset="0"/>
          </a:endParaRPr>
        </a:p>
      </dsp:txBody>
      <dsp:txXfrm>
        <a:off x="720079" y="3548498"/>
        <a:ext cx="2100249" cy="397069"/>
      </dsp:txXfrm>
    </dsp:sp>
    <dsp:sp modelId="{16CE14B7-D584-4F05-B401-DD6BEB4BE270}">
      <dsp:nvSpPr>
        <dsp:cNvPr id="0" name=""/>
        <dsp:cNvSpPr/>
      </dsp:nvSpPr>
      <dsp:spPr>
        <a:xfrm>
          <a:off x="1905675" y="2312767"/>
          <a:ext cx="289661" cy="2896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8B395D-F30A-480A-904C-7668D315C644}">
      <dsp:nvSpPr>
        <dsp:cNvPr id="0" name=""/>
        <dsp:cNvSpPr/>
      </dsp:nvSpPr>
      <dsp:spPr>
        <a:xfrm>
          <a:off x="2050506" y="2457597"/>
          <a:ext cx="1520723" cy="206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486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>
              <a:latin typeface="Corbel" panose="020B0503020204020204" pitchFamily="34" charset="0"/>
            </a:rPr>
            <a:t>32%</a:t>
          </a:r>
          <a:endParaRPr lang="en-GB" sz="4000" kern="1200" dirty="0">
            <a:latin typeface="Corbel" panose="020B0503020204020204" pitchFamily="34" charset="0"/>
          </a:endParaRPr>
        </a:p>
      </dsp:txBody>
      <dsp:txXfrm>
        <a:off x="2050506" y="2457597"/>
        <a:ext cx="1520723" cy="2068365"/>
      </dsp:txXfrm>
    </dsp:sp>
    <dsp:sp modelId="{DA809569-1122-40F8-9328-3E26121B53A7}">
      <dsp:nvSpPr>
        <dsp:cNvPr id="0" name=""/>
        <dsp:cNvSpPr/>
      </dsp:nvSpPr>
      <dsp:spPr>
        <a:xfrm>
          <a:off x="3408295" y="1537017"/>
          <a:ext cx="383801" cy="3838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AB25DD-8658-4C81-A4F3-5B0CB780EC76}">
      <dsp:nvSpPr>
        <dsp:cNvPr id="0" name=""/>
        <dsp:cNvSpPr/>
      </dsp:nvSpPr>
      <dsp:spPr>
        <a:xfrm>
          <a:off x="3600196" y="1728917"/>
          <a:ext cx="1520723" cy="2797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369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>
              <a:latin typeface="Corbel" panose="020B0503020204020204" pitchFamily="34" charset="0"/>
            </a:rPr>
            <a:t>60%</a:t>
          </a:r>
          <a:endParaRPr lang="en-GB" sz="4000" kern="1200" dirty="0">
            <a:latin typeface="Corbel" panose="020B0503020204020204" pitchFamily="34" charset="0"/>
          </a:endParaRPr>
        </a:p>
      </dsp:txBody>
      <dsp:txXfrm>
        <a:off x="3600196" y="1728917"/>
        <a:ext cx="1520723" cy="2797045"/>
      </dsp:txXfrm>
    </dsp:sp>
    <dsp:sp modelId="{C16A6461-4224-4AA9-8218-261C9D4FA8CD}">
      <dsp:nvSpPr>
        <dsp:cNvPr id="0" name=""/>
        <dsp:cNvSpPr/>
      </dsp:nvSpPr>
      <dsp:spPr>
        <a:xfrm>
          <a:off x="5044883" y="1023772"/>
          <a:ext cx="514149" cy="5141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EE41DC-7446-4F65-89AB-6EC0037E45E6}">
      <dsp:nvSpPr>
        <dsp:cNvPr id="0" name=""/>
        <dsp:cNvSpPr/>
      </dsp:nvSpPr>
      <dsp:spPr>
        <a:xfrm>
          <a:off x="5301958" y="1280847"/>
          <a:ext cx="1520723" cy="3245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437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>
              <a:latin typeface="Corbel" panose="020B0503020204020204" pitchFamily="34" charset="0"/>
            </a:rPr>
            <a:t>88%</a:t>
          </a:r>
          <a:endParaRPr lang="en-GB" sz="4000" kern="1200" dirty="0">
            <a:latin typeface="Corbel" panose="020B0503020204020204" pitchFamily="34" charset="0"/>
          </a:endParaRPr>
        </a:p>
      </dsp:txBody>
      <dsp:txXfrm>
        <a:off x="5301958" y="1280847"/>
        <a:ext cx="1520723" cy="32451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7F61D-2D6C-4846-96E5-5AFE4B740D37}">
      <dsp:nvSpPr>
        <dsp:cNvPr id="0" name=""/>
        <dsp:cNvSpPr/>
      </dsp:nvSpPr>
      <dsp:spPr>
        <a:xfrm rot="5400000">
          <a:off x="-276176" y="1250699"/>
          <a:ext cx="1225332" cy="147904"/>
        </a:xfrm>
        <a:prstGeom prst="rect">
          <a:avLst/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AF9B4A8-98D0-418A-BB8B-D550C110A195}">
      <dsp:nvSpPr>
        <dsp:cNvPr id="0" name=""/>
        <dsp:cNvSpPr/>
      </dsp:nvSpPr>
      <dsp:spPr>
        <a:xfrm>
          <a:off x="4208" y="466487"/>
          <a:ext cx="1643385" cy="986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latin typeface="Corbel" panose="020B0503020204020204" pitchFamily="34" charset="0"/>
            </a:rPr>
            <a:t>Patient &amp; Public Involvement</a:t>
          </a:r>
          <a:endParaRPr lang="en-GB" sz="1400" kern="1200" dirty="0">
            <a:latin typeface="Corbel" panose="020B0503020204020204" pitchFamily="34" charset="0"/>
          </a:endParaRPr>
        </a:p>
      </dsp:txBody>
      <dsp:txXfrm>
        <a:off x="33088" y="495367"/>
        <a:ext cx="1585625" cy="928271"/>
      </dsp:txXfrm>
    </dsp:sp>
    <dsp:sp modelId="{B11EFFA1-09DC-42AD-9948-F62CA11F68EC}">
      <dsp:nvSpPr>
        <dsp:cNvPr id="0" name=""/>
        <dsp:cNvSpPr/>
      </dsp:nvSpPr>
      <dsp:spPr>
        <a:xfrm rot="5400000">
          <a:off x="-276176" y="2483238"/>
          <a:ext cx="1225332" cy="147904"/>
        </a:xfrm>
        <a:prstGeom prst="rect">
          <a:avLst/>
        </a:prstGeom>
        <a:gradFill rotWithShape="0">
          <a:gsLst>
            <a:gs pos="0">
              <a:schemeClr val="accent4">
                <a:shade val="90000"/>
                <a:hueOff val="-19779"/>
                <a:satOff val="-539"/>
                <a:lumOff val="2914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-19779"/>
                <a:satOff val="-539"/>
                <a:lumOff val="2914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-19779"/>
                <a:satOff val="-539"/>
                <a:lumOff val="29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4C11D3B-7626-4DA1-995F-779B607ECBB4}">
      <dsp:nvSpPr>
        <dsp:cNvPr id="0" name=""/>
        <dsp:cNvSpPr/>
      </dsp:nvSpPr>
      <dsp:spPr>
        <a:xfrm>
          <a:off x="4208" y="1699026"/>
          <a:ext cx="1643385" cy="986031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latin typeface="Corbel" panose="020B0503020204020204" pitchFamily="34" charset="0"/>
            </a:rPr>
            <a:t>Estates: - environmental changes </a:t>
          </a:r>
          <a:endParaRPr lang="en-GB" sz="1400" kern="1200" dirty="0">
            <a:latin typeface="Corbel" panose="020B0503020204020204" pitchFamily="34" charset="0"/>
          </a:endParaRPr>
        </a:p>
      </dsp:txBody>
      <dsp:txXfrm>
        <a:off x="33088" y="1727906"/>
        <a:ext cx="1585625" cy="928271"/>
      </dsp:txXfrm>
    </dsp:sp>
    <dsp:sp modelId="{E6DA1AF0-46E8-441D-8C66-4FC39BC3C866}">
      <dsp:nvSpPr>
        <dsp:cNvPr id="0" name=""/>
        <dsp:cNvSpPr/>
      </dsp:nvSpPr>
      <dsp:spPr>
        <a:xfrm rot="5400000">
          <a:off x="-276176" y="3715777"/>
          <a:ext cx="1225332" cy="147904"/>
        </a:xfrm>
        <a:prstGeom prst="rect">
          <a:avLst/>
        </a:prstGeom>
        <a:gradFill rotWithShape="0">
          <a:gsLst>
            <a:gs pos="0">
              <a:schemeClr val="accent4">
                <a:shade val="90000"/>
                <a:hueOff val="-39558"/>
                <a:satOff val="-1078"/>
                <a:lumOff val="5827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-39558"/>
                <a:satOff val="-1078"/>
                <a:lumOff val="5827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-39558"/>
                <a:satOff val="-1078"/>
                <a:lumOff val="582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0F15F25-7310-4D35-ADFF-458BBCA74E67}">
      <dsp:nvSpPr>
        <dsp:cNvPr id="0" name=""/>
        <dsp:cNvSpPr/>
      </dsp:nvSpPr>
      <dsp:spPr>
        <a:xfrm>
          <a:off x="4208" y="2931565"/>
          <a:ext cx="1643385" cy="986031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latin typeface="Corbel" panose="020B0503020204020204" pitchFamily="34" charset="0"/>
            </a:rPr>
            <a:t>Communications plan </a:t>
          </a:r>
          <a:endParaRPr lang="en-GB" sz="1400" kern="1200" dirty="0">
            <a:latin typeface="Corbel" panose="020B0503020204020204" pitchFamily="34" charset="0"/>
          </a:endParaRPr>
        </a:p>
      </dsp:txBody>
      <dsp:txXfrm>
        <a:off x="33088" y="2960445"/>
        <a:ext cx="1585625" cy="928271"/>
      </dsp:txXfrm>
    </dsp:sp>
    <dsp:sp modelId="{2525D9CA-7124-49BB-A755-D4ED4C4BA711}">
      <dsp:nvSpPr>
        <dsp:cNvPr id="0" name=""/>
        <dsp:cNvSpPr/>
      </dsp:nvSpPr>
      <dsp:spPr>
        <a:xfrm>
          <a:off x="340092" y="4332047"/>
          <a:ext cx="2178495" cy="147904"/>
        </a:xfrm>
        <a:prstGeom prst="rect">
          <a:avLst/>
        </a:prstGeom>
        <a:gradFill rotWithShape="0">
          <a:gsLst>
            <a:gs pos="0">
              <a:schemeClr val="accent4">
                <a:shade val="90000"/>
                <a:hueOff val="-59337"/>
                <a:satOff val="-1617"/>
                <a:lumOff val="8741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-59337"/>
                <a:satOff val="-1617"/>
                <a:lumOff val="8741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-59337"/>
                <a:satOff val="-1617"/>
                <a:lumOff val="874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262629F-B61D-4E05-BFAC-A3CD7C42F132}">
      <dsp:nvSpPr>
        <dsp:cNvPr id="0" name=""/>
        <dsp:cNvSpPr/>
      </dsp:nvSpPr>
      <dsp:spPr>
        <a:xfrm>
          <a:off x="4208" y="4164105"/>
          <a:ext cx="1643385" cy="986031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latin typeface="Corbel" panose="020B0503020204020204" pitchFamily="34" charset="0"/>
            </a:rPr>
            <a:t>Clinical Leadership</a:t>
          </a:r>
          <a:endParaRPr lang="en-GB" sz="1400" kern="1200" dirty="0">
            <a:latin typeface="Corbel" panose="020B0503020204020204" pitchFamily="34" charset="0"/>
          </a:endParaRPr>
        </a:p>
      </dsp:txBody>
      <dsp:txXfrm>
        <a:off x="33088" y="4192985"/>
        <a:ext cx="1585625" cy="928271"/>
      </dsp:txXfrm>
    </dsp:sp>
    <dsp:sp modelId="{96471935-36EB-41CF-9206-300608BAA97E}">
      <dsp:nvSpPr>
        <dsp:cNvPr id="0" name=""/>
        <dsp:cNvSpPr/>
      </dsp:nvSpPr>
      <dsp:spPr>
        <a:xfrm rot="16200000">
          <a:off x="1909526" y="3715777"/>
          <a:ext cx="1225332" cy="147904"/>
        </a:xfrm>
        <a:prstGeom prst="rect">
          <a:avLst/>
        </a:prstGeom>
        <a:gradFill rotWithShape="0">
          <a:gsLst>
            <a:gs pos="0">
              <a:schemeClr val="accent4">
                <a:shade val="90000"/>
                <a:hueOff val="-79116"/>
                <a:satOff val="-2156"/>
                <a:lumOff val="11655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-79116"/>
                <a:satOff val="-2156"/>
                <a:lumOff val="11655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-79116"/>
                <a:satOff val="-2156"/>
                <a:lumOff val="1165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1B5BC8C-7F1D-441B-A9C7-4458C693DD6B}">
      <dsp:nvSpPr>
        <dsp:cNvPr id="0" name=""/>
        <dsp:cNvSpPr/>
      </dsp:nvSpPr>
      <dsp:spPr>
        <a:xfrm>
          <a:off x="2189911" y="4164105"/>
          <a:ext cx="1643385" cy="986031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latin typeface="Corbel" panose="020B0503020204020204" pitchFamily="34" charset="0"/>
            </a:rPr>
            <a:t>Education and training </a:t>
          </a:r>
        </a:p>
      </dsp:txBody>
      <dsp:txXfrm>
        <a:off x="2218791" y="4192985"/>
        <a:ext cx="1585625" cy="928271"/>
      </dsp:txXfrm>
    </dsp:sp>
    <dsp:sp modelId="{140E799F-2F08-45EC-ABAF-3842B8AE40F1}">
      <dsp:nvSpPr>
        <dsp:cNvPr id="0" name=""/>
        <dsp:cNvSpPr/>
      </dsp:nvSpPr>
      <dsp:spPr>
        <a:xfrm rot="16200000">
          <a:off x="1909526" y="2483238"/>
          <a:ext cx="1225332" cy="147904"/>
        </a:xfrm>
        <a:prstGeom prst="rect">
          <a:avLst/>
        </a:prstGeom>
        <a:gradFill rotWithShape="0">
          <a:gsLst>
            <a:gs pos="0">
              <a:schemeClr val="accent4">
                <a:shade val="90000"/>
                <a:hueOff val="-98895"/>
                <a:satOff val="-2695"/>
                <a:lumOff val="14569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-98895"/>
                <a:satOff val="-2695"/>
                <a:lumOff val="14569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-98895"/>
                <a:satOff val="-2695"/>
                <a:lumOff val="1456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3E31992-E729-4375-B164-284C9FB1B3F3}">
      <dsp:nvSpPr>
        <dsp:cNvPr id="0" name=""/>
        <dsp:cNvSpPr/>
      </dsp:nvSpPr>
      <dsp:spPr>
        <a:xfrm>
          <a:off x="2189911" y="2931565"/>
          <a:ext cx="1643385" cy="986031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latin typeface="Corbel" panose="020B0503020204020204" pitchFamily="34" charset="0"/>
            </a:rPr>
            <a:t>Improved access to NRT products </a:t>
          </a:r>
          <a:endParaRPr lang="en-GB" sz="1400" kern="1200" dirty="0">
            <a:latin typeface="Corbel" panose="020B0503020204020204" pitchFamily="34" charset="0"/>
          </a:endParaRPr>
        </a:p>
      </dsp:txBody>
      <dsp:txXfrm>
        <a:off x="2218791" y="2960445"/>
        <a:ext cx="1585625" cy="928271"/>
      </dsp:txXfrm>
    </dsp:sp>
    <dsp:sp modelId="{7DACAD73-3BA7-4D00-89FA-4F4ED11C0D92}">
      <dsp:nvSpPr>
        <dsp:cNvPr id="0" name=""/>
        <dsp:cNvSpPr/>
      </dsp:nvSpPr>
      <dsp:spPr>
        <a:xfrm rot="16200000">
          <a:off x="1909526" y="1250699"/>
          <a:ext cx="1225332" cy="147904"/>
        </a:xfrm>
        <a:prstGeom prst="rect">
          <a:avLst/>
        </a:prstGeom>
        <a:gradFill rotWithShape="0">
          <a:gsLst>
            <a:gs pos="0">
              <a:schemeClr val="accent4">
                <a:shade val="90000"/>
                <a:hueOff val="-118674"/>
                <a:satOff val="-3234"/>
                <a:lumOff val="17482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-118674"/>
                <a:satOff val="-3234"/>
                <a:lumOff val="17482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-118674"/>
                <a:satOff val="-3234"/>
                <a:lumOff val="1748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07F3DCD-1854-4832-86CC-BCFE980AF7B4}">
      <dsp:nvSpPr>
        <dsp:cNvPr id="0" name=""/>
        <dsp:cNvSpPr/>
      </dsp:nvSpPr>
      <dsp:spPr>
        <a:xfrm>
          <a:off x="2189911" y="1699026"/>
          <a:ext cx="1643385" cy="986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>
              <a:latin typeface="Corbel" panose="020B0503020204020204" pitchFamily="34" charset="0"/>
            </a:rPr>
            <a:t>Smokefree</a:t>
          </a:r>
          <a:r>
            <a:rPr lang="en-GB" sz="1400" kern="1200" dirty="0" smtClean="0">
              <a:latin typeface="Corbel" panose="020B0503020204020204" pitchFamily="34" charset="0"/>
            </a:rPr>
            <a:t> </a:t>
          </a:r>
          <a:r>
            <a:rPr lang="en-GB" sz="1400" kern="1200" dirty="0">
              <a:latin typeface="Corbel" panose="020B0503020204020204" pitchFamily="34" charset="0"/>
            </a:rPr>
            <a:t>leads site meetings </a:t>
          </a:r>
          <a:endParaRPr lang="en-GB" sz="1400" kern="1200" dirty="0"/>
        </a:p>
      </dsp:txBody>
      <dsp:txXfrm>
        <a:off x="2218791" y="1727906"/>
        <a:ext cx="1585625" cy="928271"/>
      </dsp:txXfrm>
    </dsp:sp>
    <dsp:sp modelId="{CE8177FF-B8D8-4ABF-B818-BD53607F8B13}">
      <dsp:nvSpPr>
        <dsp:cNvPr id="0" name=""/>
        <dsp:cNvSpPr/>
      </dsp:nvSpPr>
      <dsp:spPr>
        <a:xfrm>
          <a:off x="2525795" y="634429"/>
          <a:ext cx="2178495" cy="147904"/>
        </a:xfrm>
        <a:prstGeom prst="rect">
          <a:avLst/>
        </a:prstGeom>
        <a:gradFill rotWithShape="0">
          <a:gsLst>
            <a:gs pos="0">
              <a:schemeClr val="accent4">
                <a:shade val="90000"/>
                <a:hueOff val="-138453"/>
                <a:satOff val="-3773"/>
                <a:lumOff val="20396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-138453"/>
                <a:satOff val="-3773"/>
                <a:lumOff val="20396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-138453"/>
                <a:satOff val="-3773"/>
                <a:lumOff val="2039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AB8472-98EF-40C2-BF76-114B730EC4EC}">
      <dsp:nvSpPr>
        <dsp:cNvPr id="0" name=""/>
        <dsp:cNvSpPr/>
      </dsp:nvSpPr>
      <dsp:spPr>
        <a:xfrm>
          <a:off x="2189911" y="466487"/>
          <a:ext cx="1643385" cy="986031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latin typeface="Corbel" panose="020B0503020204020204" pitchFamily="34" charset="0"/>
            </a:rPr>
            <a:t>Quality improvement facilitator </a:t>
          </a:r>
        </a:p>
      </dsp:txBody>
      <dsp:txXfrm>
        <a:off x="2218791" y="495367"/>
        <a:ext cx="1585625" cy="928271"/>
      </dsp:txXfrm>
    </dsp:sp>
    <dsp:sp modelId="{E2200B4B-6BE1-4B02-AE97-42B32598D788}">
      <dsp:nvSpPr>
        <dsp:cNvPr id="0" name=""/>
        <dsp:cNvSpPr/>
      </dsp:nvSpPr>
      <dsp:spPr>
        <a:xfrm rot="5400000">
          <a:off x="4095229" y="1250699"/>
          <a:ext cx="1225332" cy="147904"/>
        </a:xfrm>
        <a:prstGeom prst="rect">
          <a:avLst/>
        </a:prstGeom>
        <a:gradFill rotWithShape="0">
          <a:gsLst>
            <a:gs pos="0">
              <a:schemeClr val="accent4">
                <a:shade val="90000"/>
                <a:hueOff val="-158232"/>
                <a:satOff val="-4312"/>
                <a:lumOff val="23310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-158232"/>
                <a:satOff val="-4312"/>
                <a:lumOff val="23310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-158232"/>
                <a:satOff val="-4312"/>
                <a:lumOff val="2331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5FF0D96-6B29-4308-B1D3-80FFD57F3A8E}">
      <dsp:nvSpPr>
        <dsp:cNvPr id="0" name=""/>
        <dsp:cNvSpPr/>
      </dsp:nvSpPr>
      <dsp:spPr>
        <a:xfrm>
          <a:off x="4375614" y="466487"/>
          <a:ext cx="1643385" cy="986031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latin typeface="Corbel" panose="020B0503020204020204" pitchFamily="34" charset="0"/>
            </a:rPr>
            <a:t>Enhancement to electronic patient records &amp; new refferal system  </a:t>
          </a:r>
          <a:endParaRPr lang="en-GB" sz="1400" kern="1200" dirty="0">
            <a:latin typeface="Corbel" panose="020B0503020204020204" pitchFamily="34" charset="0"/>
          </a:endParaRPr>
        </a:p>
      </dsp:txBody>
      <dsp:txXfrm>
        <a:off x="4404494" y="495367"/>
        <a:ext cx="1585625" cy="928271"/>
      </dsp:txXfrm>
    </dsp:sp>
    <dsp:sp modelId="{D70EC848-B66E-4AEF-B1D6-AA13E7199ABC}">
      <dsp:nvSpPr>
        <dsp:cNvPr id="0" name=""/>
        <dsp:cNvSpPr/>
      </dsp:nvSpPr>
      <dsp:spPr>
        <a:xfrm rot="5400000">
          <a:off x="4095229" y="2483238"/>
          <a:ext cx="1225332" cy="147904"/>
        </a:xfrm>
        <a:prstGeom prst="rect">
          <a:avLst/>
        </a:prstGeom>
        <a:gradFill rotWithShape="0">
          <a:gsLst>
            <a:gs pos="0">
              <a:schemeClr val="accent4">
                <a:shade val="90000"/>
                <a:hueOff val="-178011"/>
                <a:satOff val="-4851"/>
                <a:lumOff val="26224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-178011"/>
                <a:satOff val="-4851"/>
                <a:lumOff val="26224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-178011"/>
                <a:satOff val="-4851"/>
                <a:lumOff val="2622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0CD35B1-6261-4B6B-A137-0E08EBCF6589}">
      <dsp:nvSpPr>
        <dsp:cNvPr id="0" name=""/>
        <dsp:cNvSpPr/>
      </dsp:nvSpPr>
      <dsp:spPr>
        <a:xfrm>
          <a:off x="4375614" y="1699026"/>
          <a:ext cx="1643385" cy="986031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latin typeface="Corbel" panose="020B0503020204020204" pitchFamily="34" charset="0"/>
            </a:rPr>
            <a:t>New treatment pathway</a:t>
          </a:r>
          <a:endParaRPr lang="en-GB" sz="1400" kern="1200" dirty="0">
            <a:latin typeface="Corbel" panose="020B0503020204020204" pitchFamily="34" charset="0"/>
          </a:endParaRPr>
        </a:p>
      </dsp:txBody>
      <dsp:txXfrm>
        <a:off x="4404494" y="1727906"/>
        <a:ext cx="1585625" cy="928271"/>
      </dsp:txXfrm>
    </dsp:sp>
    <dsp:sp modelId="{1065AD58-02DE-42F7-927F-CA2985EE7C18}">
      <dsp:nvSpPr>
        <dsp:cNvPr id="0" name=""/>
        <dsp:cNvSpPr/>
      </dsp:nvSpPr>
      <dsp:spPr>
        <a:xfrm rot="5400000">
          <a:off x="4095229" y="3715777"/>
          <a:ext cx="1225332" cy="147904"/>
        </a:xfrm>
        <a:prstGeom prst="rect">
          <a:avLst/>
        </a:prstGeom>
        <a:gradFill rotWithShape="0">
          <a:gsLst>
            <a:gs pos="0">
              <a:schemeClr val="accent4">
                <a:shade val="90000"/>
                <a:hueOff val="-197791"/>
                <a:satOff val="-5390"/>
                <a:lumOff val="29137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-197791"/>
                <a:satOff val="-5390"/>
                <a:lumOff val="29137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-197791"/>
                <a:satOff val="-5390"/>
                <a:lumOff val="291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B3AB929-8E17-4F38-B5BD-D0A4DB16360B}">
      <dsp:nvSpPr>
        <dsp:cNvPr id="0" name=""/>
        <dsp:cNvSpPr/>
      </dsp:nvSpPr>
      <dsp:spPr>
        <a:xfrm>
          <a:off x="4375614" y="2931565"/>
          <a:ext cx="1643385" cy="986031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latin typeface="Corbel" panose="020B0503020204020204" pitchFamily="34" charset="0"/>
            </a:rPr>
            <a:t>New policies and guidance </a:t>
          </a:r>
          <a:endParaRPr lang="en-GB" sz="1400" kern="1200" dirty="0">
            <a:latin typeface="Corbel" panose="020B0503020204020204" pitchFamily="34" charset="0"/>
          </a:endParaRPr>
        </a:p>
      </dsp:txBody>
      <dsp:txXfrm>
        <a:off x="4404494" y="2960445"/>
        <a:ext cx="1585625" cy="928271"/>
      </dsp:txXfrm>
    </dsp:sp>
    <dsp:sp modelId="{F4D30217-0B8F-45E0-8544-E939436EA4AB}">
      <dsp:nvSpPr>
        <dsp:cNvPr id="0" name=""/>
        <dsp:cNvSpPr/>
      </dsp:nvSpPr>
      <dsp:spPr>
        <a:xfrm rot="21595739">
          <a:off x="4776099" y="4234373"/>
          <a:ext cx="1988780" cy="163570"/>
        </a:xfrm>
        <a:prstGeom prst="rect">
          <a:avLst/>
        </a:prstGeom>
        <a:gradFill rotWithShape="0">
          <a:gsLst>
            <a:gs pos="0">
              <a:schemeClr val="accent4">
                <a:shade val="90000"/>
                <a:hueOff val="-217570"/>
                <a:satOff val="-5929"/>
                <a:lumOff val="32051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-217570"/>
                <a:satOff val="-5929"/>
                <a:lumOff val="32051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-217570"/>
                <a:satOff val="-5929"/>
                <a:lumOff val="320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652D618-BA0A-4D94-98D9-0355E54FD1D5}">
      <dsp:nvSpPr>
        <dsp:cNvPr id="0" name=""/>
        <dsp:cNvSpPr/>
      </dsp:nvSpPr>
      <dsp:spPr>
        <a:xfrm>
          <a:off x="4375614" y="4164105"/>
          <a:ext cx="1643385" cy="986031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latin typeface="Corbel" panose="020B0503020204020204" pitchFamily="34" charset="0"/>
            </a:rPr>
            <a:t>Research &amp; evaluation</a:t>
          </a:r>
        </a:p>
      </dsp:txBody>
      <dsp:txXfrm>
        <a:off x="4404494" y="4192985"/>
        <a:ext cx="1585625" cy="928271"/>
      </dsp:txXfrm>
    </dsp:sp>
    <dsp:sp modelId="{904545B1-7446-42E8-9A03-8DBAA0103807}">
      <dsp:nvSpPr>
        <dsp:cNvPr id="0" name=""/>
        <dsp:cNvSpPr/>
      </dsp:nvSpPr>
      <dsp:spPr>
        <a:xfrm>
          <a:off x="6561317" y="3106754"/>
          <a:ext cx="1643385" cy="20433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92000">
              <a:schemeClr val="accent4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latin typeface="Corbel" panose="020B0503020204020204" pitchFamily="34" charset="0"/>
            </a:rPr>
            <a:t>CORE TEAM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latin typeface="Corbel" panose="020B0503020204020204" pitchFamily="34" charset="0"/>
            </a:rPr>
            <a:t>Mark Allen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latin typeface="Corbel" panose="020B0503020204020204" pitchFamily="34" charset="0"/>
            </a:rPr>
            <a:t>Ann McNeill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latin typeface="Corbel" panose="020B0503020204020204" pitchFamily="34" charset="0"/>
            </a:rPr>
            <a:t>Mary Yates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latin typeface="Corbel" panose="020B0503020204020204" pitchFamily="34" charset="0"/>
            </a:rPr>
            <a:t>Debbie Robson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latin typeface="Corbel" panose="020B0503020204020204" pitchFamily="34" charset="0"/>
            </a:rPr>
            <a:t>Sylvia Blankson </a:t>
          </a:r>
          <a:endParaRPr lang="en-GB" sz="1400" kern="1200" dirty="0">
            <a:latin typeface="Corbel" panose="020B0503020204020204" pitchFamily="34" charset="0"/>
          </a:endParaRPr>
        </a:p>
      </dsp:txBody>
      <dsp:txXfrm>
        <a:off x="6609450" y="3154887"/>
        <a:ext cx="1547119" cy="19471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89321D-F859-4D3B-BB99-FEB4D7A5F287}">
      <dsp:nvSpPr>
        <dsp:cNvPr id="0" name=""/>
        <dsp:cNvSpPr/>
      </dsp:nvSpPr>
      <dsp:spPr>
        <a:xfrm>
          <a:off x="0" y="0"/>
          <a:ext cx="8229599" cy="626469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solidFill>
                <a:schemeClr val="tx1"/>
              </a:solidFill>
              <a:latin typeface="Corbel" pitchFamily="34" charset="0"/>
            </a:rPr>
            <a:t>3 options for accessing NRT  </a:t>
          </a:r>
          <a:endParaRPr lang="en-GB" sz="2400" kern="1200" dirty="0">
            <a:solidFill>
              <a:schemeClr val="tx1"/>
            </a:solidFill>
            <a:latin typeface="Corbel" pitchFamily="34" charset="0"/>
          </a:endParaRPr>
        </a:p>
      </dsp:txBody>
      <dsp:txXfrm>
        <a:off x="0" y="0"/>
        <a:ext cx="8229599" cy="626469"/>
      </dsp:txXfrm>
    </dsp:sp>
    <dsp:sp modelId="{46E7C0C4-CE44-4AD7-AC5A-5C9A4F750768}">
      <dsp:nvSpPr>
        <dsp:cNvPr id="0" name=""/>
        <dsp:cNvSpPr/>
      </dsp:nvSpPr>
      <dsp:spPr>
        <a:xfrm>
          <a:off x="4018" y="626469"/>
          <a:ext cx="2740521" cy="1315585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  <a:latin typeface="Corbel" pitchFamily="34" charset="0"/>
            </a:rPr>
            <a:t>Doctor/non medical prescriber </a:t>
          </a:r>
        </a:p>
      </dsp:txBody>
      <dsp:txXfrm>
        <a:off x="4018" y="626469"/>
        <a:ext cx="2740521" cy="1315585"/>
      </dsp:txXfrm>
    </dsp:sp>
    <dsp:sp modelId="{76D2BFB4-4D9C-4677-ACFD-075B3B1F94D9}">
      <dsp:nvSpPr>
        <dsp:cNvPr id="0" name=""/>
        <dsp:cNvSpPr/>
      </dsp:nvSpPr>
      <dsp:spPr>
        <a:xfrm>
          <a:off x="2744539" y="626469"/>
          <a:ext cx="2740521" cy="1315585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tx1"/>
              </a:solidFill>
              <a:latin typeface="Corbel" pitchFamily="34" charset="0"/>
            </a:rPr>
            <a:t>Homely remedy policy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  <a:latin typeface="Corbel" pitchFamily="34" charset="0"/>
            </a:rPr>
            <a:t>(nurse can administer for limited NRT products  up to 24 hours)</a:t>
          </a:r>
          <a:endParaRPr lang="en-GB" sz="1400" kern="1200" dirty="0">
            <a:solidFill>
              <a:schemeClr val="tx1"/>
            </a:solidFill>
            <a:latin typeface="Corbel" pitchFamily="34" charset="0"/>
          </a:endParaRPr>
        </a:p>
      </dsp:txBody>
      <dsp:txXfrm>
        <a:off x="2744539" y="626469"/>
        <a:ext cx="2740521" cy="1315585"/>
      </dsp:txXfrm>
    </dsp:sp>
    <dsp:sp modelId="{F39A303F-A578-424A-8BCA-12597E2ACEF2}">
      <dsp:nvSpPr>
        <dsp:cNvPr id="0" name=""/>
        <dsp:cNvSpPr/>
      </dsp:nvSpPr>
      <dsp:spPr>
        <a:xfrm>
          <a:off x="5485060" y="626469"/>
          <a:ext cx="2740521" cy="1315585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tx1"/>
              </a:solidFill>
              <a:latin typeface="Corbel" pitchFamily="34" charset="0"/>
            </a:rPr>
            <a:t>Patient Group Direction for NRT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  <a:latin typeface="Corbel" pitchFamily="34" charset="0"/>
            </a:rPr>
            <a:t> nurses, who have received level 2 training + pass a competency test</a:t>
          </a:r>
          <a:endParaRPr lang="en-GB" sz="1400" kern="1200" dirty="0">
            <a:solidFill>
              <a:schemeClr val="tx1"/>
            </a:solidFill>
            <a:latin typeface="Corbel" pitchFamily="34" charset="0"/>
          </a:endParaRPr>
        </a:p>
      </dsp:txBody>
      <dsp:txXfrm>
        <a:off x="5485060" y="626469"/>
        <a:ext cx="2740521" cy="1315585"/>
      </dsp:txXfrm>
    </dsp:sp>
    <dsp:sp modelId="{96ADDAF3-680F-4E43-A3BE-4D314068CD4F}">
      <dsp:nvSpPr>
        <dsp:cNvPr id="0" name=""/>
        <dsp:cNvSpPr/>
      </dsp:nvSpPr>
      <dsp:spPr>
        <a:xfrm>
          <a:off x="0" y="1942054"/>
          <a:ext cx="8229599" cy="146176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B8961-9103-421A-890C-A9C9A500F6B5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7AD69-D8F4-4A13-AF45-8364BE6DB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534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110AA-2297-48DA-9D53-6AADC2F8108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813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 </a:t>
            </a:r>
            <a:r>
              <a:rPr lang="en-GB" dirty="0" smtClean="0"/>
              <a:t>1174 </a:t>
            </a:r>
            <a:r>
              <a:rPr lang="en-GB" dirty="0" smtClean="0">
                <a:latin typeface="Corbel" panose="020B0503020204020204" pitchFamily="34" charset="0"/>
              </a:rPr>
              <a:t>Knowledge was tested with a random set of 10 multiple choices questions. </a:t>
            </a:r>
          </a:p>
          <a:p>
            <a:r>
              <a:rPr lang="en-GB" dirty="0" smtClean="0">
                <a:latin typeface="Corbel" panose="020B0503020204020204" pitchFamily="34" charset="0"/>
              </a:rPr>
              <a:t>The average score before training was 54.4% and after 87.6%, t(47.7)=1061, p &lt;0.001. </a:t>
            </a:r>
            <a:endParaRPr lang="en-GB" dirty="0" smtClean="0">
              <a:effectLst/>
              <a:latin typeface="Corbel" panose="020B0503020204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7AD69-D8F4-4A13-AF45-8364BE6DBC3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068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>
                <a:latin typeface="Corbel" panose="020B0503020204020204" pitchFamily="34" charset="0"/>
              </a:rPr>
              <a:t>Knowledge</a:t>
            </a:r>
            <a:r>
              <a:rPr lang="en-GB" dirty="0" smtClean="0">
                <a:latin typeface="Corbel" panose="020B0503020204020204" pitchFamily="34" charset="0"/>
              </a:rPr>
              <a:t> was tested with 12 multiple choices questions. There was a significant difference in the knowledge scores pre (M=5.2, SD 2.0) and post training (M=9.7, SD 2.5), t(15.4)=100, p &lt;0.001. </a:t>
            </a:r>
          </a:p>
          <a:p>
            <a:pPr lvl="0"/>
            <a:r>
              <a:rPr lang="en-GB" dirty="0" smtClean="0">
                <a:latin typeface="Corbel" panose="020B0503020204020204" pitchFamily="34" charset="0"/>
              </a:rPr>
              <a:t>Participants were asked to rate their</a:t>
            </a:r>
            <a:r>
              <a:rPr lang="en-GB" b="1" dirty="0" smtClean="0">
                <a:latin typeface="Corbel" panose="020B0503020204020204" pitchFamily="34" charset="0"/>
              </a:rPr>
              <a:t> confidence </a:t>
            </a:r>
            <a:r>
              <a:rPr lang="en-GB" dirty="0" smtClean="0">
                <a:latin typeface="Corbel" panose="020B0503020204020204" pitchFamily="34" charset="0"/>
              </a:rPr>
              <a:t>about 21 difference tobacco dependence treatment practices using a 5 point </a:t>
            </a:r>
            <a:r>
              <a:rPr lang="en-GB" dirty="0" err="1" smtClean="0">
                <a:latin typeface="Corbel" panose="020B0503020204020204" pitchFamily="34" charset="0"/>
              </a:rPr>
              <a:t>likert</a:t>
            </a:r>
            <a:r>
              <a:rPr lang="en-GB" dirty="0" smtClean="0">
                <a:latin typeface="Corbel" panose="020B0503020204020204" pitchFamily="34" charset="0"/>
              </a:rPr>
              <a:t> scale (1= not confident to 5 = very confident). There was a significant difference in confidence pre (M=54.6, SD 14.8 and post training (M=92.4, SD 7.7), t(24.1)=98, p &lt;0.001.</a:t>
            </a:r>
          </a:p>
          <a:p>
            <a:r>
              <a:rPr lang="en-GB" dirty="0" smtClean="0">
                <a:latin typeface="Corbel" panose="020B0503020204020204" pitchFamily="34" charset="0"/>
              </a:rPr>
              <a:t>Attitudes towards treating tobacco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7AD69-D8F4-4A13-AF45-8364BE6DBC3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758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dirty="0" smtClean="0">
                <a:latin typeface="Corbel" panose="020B0503020204020204" pitchFamily="34" charset="0"/>
                <a:ea typeface="Calibri" pitchFamily="34" charset="0"/>
              </a:rPr>
              <a:t>It stimulates the central nervous system, increasing the heart rate and blood pressure, leaving the heart to work harder for more oxygen.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5F997-C03F-46BB-B4E7-5BAC988B7AF5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284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110AA-2297-48DA-9D53-6AADC2F8108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813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the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uk</a:t>
            </a:r>
            <a:r>
              <a:rPr lang="en-GB" baseline="0" dirty="0" smtClean="0"/>
              <a:t>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National Institute for Health and Care Excellence (NICE) provides national guidance and advice to improve health and social care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7AD69-D8F4-4A13-AF45-8364BE6DBC3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101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year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provides inpatient care for approximately 5,300 people and treats more than 45,000 patients in the community.  Approximately 4,800 staff are employed in the organisation.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In </a:t>
            </a:r>
            <a:r>
              <a:rPr lang="en-GB" sz="1200" b="1" dirty="0" smtClean="0"/>
              <a:t>South London</a:t>
            </a:r>
            <a:r>
              <a:rPr lang="en-GB" sz="1200" dirty="0" smtClean="0"/>
              <a:t>, people with a serious mental illness die an average of </a:t>
            </a:r>
            <a:r>
              <a:rPr lang="en-GB" sz="1200" b="1" dirty="0" smtClean="0"/>
              <a:t>15 -20 years </a:t>
            </a:r>
            <a:r>
              <a:rPr lang="en-GB" sz="1200" dirty="0" smtClean="0"/>
              <a:t>earlier than those without, from </a:t>
            </a:r>
            <a:r>
              <a:rPr lang="en-GB" sz="1200" b="1" dirty="0" smtClean="0"/>
              <a:t>preventable</a:t>
            </a:r>
            <a:r>
              <a:rPr lang="en-GB" sz="1200" dirty="0" smtClean="0"/>
              <a:t> conditions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69325-5DB1-42CA-8293-E21F00243705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In </a:t>
            </a:r>
            <a:r>
              <a:rPr lang="en-GB" sz="1200" b="1" dirty="0" smtClean="0"/>
              <a:t>South London</a:t>
            </a:r>
            <a:r>
              <a:rPr lang="en-GB" sz="1200" dirty="0" smtClean="0"/>
              <a:t>, people with a serious mental illness die an average of </a:t>
            </a:r>
            <a:r>
              <a:rPr lang="en-GB" sz="1200" b="1" dirty="0" smtClean="0"/>
              <a:t>15 -20 years </a:t>
            </a:r>
            <a:r>
              <a:rPr lang="en-GB" sz="1200" dirty="0" smtClean="0"/>
              <a:t>earlier than those without, from </a:t>
            </a:r>
            <a:r>
              <a:rPr lang="en-GB" sz="1200" b="1" dirty="0" smtClean="0"/>
              <a:t>preventable</a:t>
            </a:r>
            <a:r>
              <a:rPr lang="en-GB" sz="1200" dirty="0" smtClean="0"/>
              <a:t> conditions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462FA-1048-4035-942B-D81F525125E0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302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trust </a:t>
            </a:r>
            <a:r>
              <a:rPr lang="en-GB" dirty="0" err="1" smtClean="0"/>
              <a:t>hasd</a:t>
            </a:r>
            <a:r>
              <a:rPr lang="en-GB" dirty="0" smtClean="0"/>
              <a:t> been working </a:t>
            </a:r>
            <a:r>
              <a:rPr lang="en-GB" dirty="0" err="1" smtClean="0"/>
              <a:t>towars</a:t>
            </a:r>
            <a:r>
              <a:rPr lang="en-GB" dirty="0" smtClean="0"/>
              <a:t> this for a number of years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7AD69-D8F4-4A13-AF45-8364BE6DBC3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192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Doing a lot of these simultaneously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299DE-35EC-44CB-BA25-F6FAC68FAF7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064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18">
              <a:defRPr/>
            </a:pPr>
            <a:r>
              <a:rPr lang="en-GB" dirty="0">
                <a:solidFill>
                  <a:schemeClr val="dk1"/>
                </a:solidFill>
              </a:rPr>
              <a:t>£98.40 a day for a band 5 nurse to </a:t>
            </a:r>
            <a:r>
              <a:rPr lang="en-GB" dirty="0" err="1">
                <a:solidFill>
                  <a:schemeClr val="dk1"/>
                </a:solidFill>
              </a:rPr>
              <a:t>facilate</a:t>
            </a:r>
            <a:r>
              <a:rPr lang="en-GB" dirty="0">
                <a:solidFill>
                  <a:schemeClr val="dk1"/>
                </a:solidFill>
              </a:rPr>
              <a:t> smoking (£41 a an hour </a:t>
            </a:r>
          </a:p>
          <a:p>
            <a:pPr defTabSz="914318">
              <a:defRPr/>
            </a:pPr>
            <a:r>
              <a:rPr lang="en-GB" dirty="0">
                <a:solidFill>
                  <a:schemeClr val="dk1"/>
                </a:solidFill>
              </a:rPr>
              <a:t>£61.50 for </a:t>
            </a:r>
            <a:r>
              <a:rPr lang="en-GB" dirty="0" err="1">
                <a:solidFill>
                  <a:schemeClr val="dk1"/>
                </a:solidFill>
              </a:rPr>
              <a:t>camhs</a:t>
            </a:r>
            <a:r>
              <a:rPr lang="en-GB" dirty="0">
                <a:solidFill>
                  <a:schemeClr val="dk1"/>
                </a:solidFill>
              </a:rPr>
              <a:t> and </a:t>
            </a:r>
            <a:r>
              <a:rPr lang="en-GB" dirty="0" err="1">
                <a:solidFill>
                  <a:schemeClr val="dk1"/>
                </a:solidFill>
              </a:rPr>
              <a:t>mhoa</a:t>
            </a:r>
            <a:endParaRPr lang="en-GB" dirty="0">
              <a:solidFill>
                <a:schemeClr val="dk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F4470-2F19-4E65-A41C-A07382BD10E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082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462FA-1048-4035-942B-D81F525125E0}" type="slidenum">
              <a:rPr lang="en-GB" altLang="en-US" smtClean="0"/>
              <a:pPr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7811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charset="0"/>
              </a:rPr>
              <a:t>We have created a new tobacco dependence treatment pathway and created new posts. Every hospital has a lead tobacco dependence treatment</a:t>
            </a:r>
            <a:r>
              <a:rPr lang="en-US" baseline="0" dirty="0" smtClean="0">
                <a:latin typeface="Arial" charset="0"/>
              </a:rPr>
              <a:t> adviser who provides a bridging service between the wards and community specialist stop smoking services</a:t>
            </a:r>
          </a:p>
          <a:p>
            <a:r>
              <a:rPr lang="en-US" baseline="0" dirty="0" smtClean="0">
                <a:latin typeface="Arial" charset="0"/>
              </a:rPr>
              <a:t>We have also trained over 100 ward staff to provide intensive tobacco dependence treatment support </a:t>
            </a:r>
            <a:endParaRPr lang="en-US" dirty="0" smtClean="0">
              <a:latin typeface="Arial" charset="0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695A-ED82-4313-B36A-B2EE26D042E3}" type="slidenum">
              <a:rPr lang="en-GB" smtClean="0">
                <a:latin typeface="Arial" charset="0"/>
              </a:rPr>
              <a:pPr>
                <a:defRPr/>
              </a:pPr>
              <a:t>19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824C-7E16-4203-B003-CC6264F0B7DE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645C-E771-436F-8F70-0DC7CFC27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305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824C-7E16-4203-B003-CC6264F0B7DE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645C-E771-436F-8F70-0DC7CFC27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485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824C-7E16-4203-B003-CC6264F0B7DE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645C-E771-436F-8F70-0DC7CFC27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58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824C-7E16-4203-B003-CC6264F0B7DE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645C-E771-436F-8F70-0DC7CFC27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11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824C-7E16-4203-B003-CC6264F0B7DE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645C-E771-436F-8F70-0DC7CFC27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034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824C-7E16-4203-B003-CC6264F0B7DE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645C-E771-436F-8F70-0DC7CFC27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072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824C-7E16-4203-B003-CC6264F0B7DE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645C-E771-436F-8F70-0DC7CFC27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080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824C-7E16-4203-B003-CC6264F0B7DE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645C-E771-436F-8F70-0DC7CFC27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620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824C-7E16-4203-B003-CC6264F0B7DE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645C-E771-436F-8F70-0DC7CFC27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685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824C-7E16-4203-B003-CC6264F0B7DE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645C-E771-436F-8F70-0DC7CFC27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04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824C-7E16-4203-B003-CC6264F0B7DE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645C-E771-436F-8F70-0DC7CFC27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717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8824C-7E16-4203-B003-CC6264F0B7DE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6645C-E771-436F-8F70-0DC7CFC27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19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33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gi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9.jpeg"/><Relationship Id="rId4" Type="http://schemas.openxmlformats.org/officeDocument/2006/relationships/diagramData" Target="../diagrams/data1.xml"/><Relationship Id="rId9" Type="http://schemas.openxmlformats.org/officeDocument/2006/relationships/hyperlink" Target="http://www.smokinginengland.info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/>
              <a:t>Implementing the NICE guidelines for smoking cessation in secondary care: From rhetoric to reality </a:t>
            </a:r>
            <a:endParaRPr lang="en-GB" sz="4000" dirty="0">
              <a:latin typeface="Corbel" panose="020B0503020204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5822" y="3861048"/>
            <a:ext cx="6400800" cy="1752600"/>
          </a:xfrm>
        </p:spPr>
        <p:txBody>
          <a:bodyPr>
            <a:normAutofit fontScale="85000" lnSpcReduction="20000"/>
          </a:bodyPr>
          <a:lstStyle/>
          <a:p>
            <a:endParaRPr lang="en-GB" sz="2400" b="1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r>
              <a:rPr lang="en-GB" sz="30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Debbie Robson &amp; Ann McNeill</a:t>
            </a:r>
            <a:endParaRPr lang="en-GB" sz="3000" b="1" dirty="0" smtClean="0">
              <a:latin typeface="Corbel" panose="020B0503020204020204" pitchFamily="34" charset="0"/>
            </a:endParaRPr>
          </a:p>
          <a:p>
            <a:r>
              <a:rPr lang="en-GB" sz="2600" b="1" dirty="0" smtClean="0">
                <a:latin typeface="Corbel" panose="020B0503020204020204" pitchFamily="34" charset="0"/>
              </a:rPr>
              <a:t>Addictions Department, </a:t>
            </a:r>
          </a:p>
          <a:p>
            <a:r>
              <a:rPr lang="en-GB" sz="2600" b="1" dirty="0" smtClean="0">
                <a:latin typeface="Corbel" panose="020B0503020204020204" pitchFamily="34" charset="0"/>
              </a:rPr>
              <a:t>Institute of Psychiatry, Psychology &amp; Neuroscience, King’s College London</a:t>
            </a:r>
            <a:endParaRPr lang="en-GB" sz="2600" b="1" dirty="0">
              <a:latin typeface="Corbel" panose="020B0503020204020204" pitchFamily="34" charset="0"/>
            </a:endParaRPr>
          </a:p>
        </p:txBody>
      </p:sp>
      <p:sp>
        <p:nvSpPr>
          <p:cNvPr id="4" name="AutoShape 2" descr="data:image/png;base64,iVBORw0KGgoAAAANSUhEUgAAAfQAAAGsCAYAAAArC1UQAAAgAElEQVR4Xuy9CdhlVXWuSxVFD0Xfq4gQFb3RJHr15CYmV0VscpJ4ElCjaGKMeESkVRq5ImpiEz12iAIqgiDSiICUaOxirldPgrG7Vzg2R8TQ931PwfnexX7/O2q69v//Ray9K/Wv/Tz7WXuvNdecc835zfGNMeaYcy1aa/gMLTC0wNACQwsMLTC0wH/4Flj0H/4JhgcYWmBogaEFhhYYWmBogbUGQh9AMLTA0AJDCwwtMLTAGtACA6GvAZ04PMLQAkMLDC0wtMDQAgOhDxgYWmBogaEFhhYYWmANaIGB0NeAThweYWiBoQWGFhhaYGiBgdAHDAwtMLTA0AJDCwwtsAa0wEDoa0AnDo8wtMDQAkMLDC0wtMBA6AMGhhYYWmBogaEFhhZYA1pgIPQ1oBOHRxhaYGiBoQWGFhhaYLUm9KOPPnrxE57whEU33XTT4s0333zRxhtvvOiaa65ZtNVWWy1ed911F2200UaLb7311kUbbLDB4iVLlizKucV33nln90z5v/z+++9/kN9XXHHFA/fcc8+DuW8tjsnvgR122KHr/euvv/6Be++9d/ljH/vYB//pn/7pgZT5wACLoQVWgxZYdOaZZy4O5pfcfvvtizfddNPFd9999+KlS5euvXz58u4b/C8J5td+8MEHl/DNZ+1gfnFf3YPxsY+0aNGi+3Pxfo4ZH8sXL168/K677lr+wAMP3J/x9MB66633AOccK1ddddXyYZysBghZQFWAC/K4i7fYYou1d95557XzWRJ8rr1OPhkD6yLy+QanyP8lI05YkvGwiLEBV5A+42Btjjm3dsbLWsnnwYyr+/idaw8k/f38DuYzxJYvp4nBfsbB8py/N/fdd8cdd9yXZPcxPpLvfddddx3pll988cVwx1Q5ZJUTOh3xtKc9bZ086Hpp9w023HDDTdIIS9dff/2N0iAbpqE2jPDYcMstt9wwDbZxBMpGaayN0mgbJe3Gadj1I2jWHXUG+SxKO6+T7+J02hI6KL+XJB3PQucuSh8/mI5CSD2QvBfRScljOddo+CgBdMRaqcNauYSku/uWW265N3W5K3nenfP3hPTv5HwUibuS/z25966UdU++nL816W7LPbnlzjvvu+++u3LunpR1d+p9/y9/+cv789x0cqdQDJ+F3QIh5rWDl/WCy/UjkDZKaywN1jcIUW8UfG0cbG0SfC+N4Ng4eNwk+FsawcF3w+B4Y8ZOcAdpr5P/64L/4Jnf3bmMmSX5j4BCYHWEjlDK+bWSLwKpOyZt99sP//nmWkfeqd/9+X9/8NwdU869+XJk/NzLWEnd7sy1O5LHbSn/1uD9tpR5e8q7LWPwtgjH26OE3JF0dySf2zIWbs+4uPOyyy67J2PivmFMLNyxMDLQINsljIVgcf1gBYxvBPaDH8bApvm/aY6bwwVprQ2Dtw2Cvw34nfMbBo/rMyaCWb7rJ/36wRoEvyS4WwRXIPJTxtrhEGQ+CgDHxclz0c0339z9hgPAY/JDaV0rR+Q1pM6YeCD3PxAZ3/3O/Q9k7ELi991www335hmSVQZYOCJ1uyt53p2y7k6au1Lf24L5G3PuppRxU/7flP+3pe435747c9sdGTN3XXLJJXfuv//+8M+vjSf+3YSOsEqFNthss82WRjhtm4Z5VAb1NmmILSOotsxA3yoPtWUaiQ7adJNNNtk05zakQ9Sy0JbyQdJ09cGaiKBAS6In1krDrpUO684rkBRQnEuDrpUy6ZC1YsGstfXWW3ejJo3YXUsjQtxdXggw0tEXHCF1flMeack/1lAnAMPV3W/S5X/X2akH1sv9SXdvyrw399yd33fypSNz/facvy2de0vqfVPqd22Ug+ty7bqkvSHpbkletyYvOvaeF73oRYOQ+48t4xb94z/+43rp743Sx1sE39sGL1sGT1sHW9sEd1tHaG0dJRJQbhE8Lc31TYKD9YKVdXJtHUzrpFsb6wKcPmRwZJQHq3zALfjmGkQNRsGqhKz1DWb5kG5kXHT/ScuXc9zrGDKd5dgN/ndckb9jh7FoOaRj7PBNvR6A+CkeqwXyz/PdGaXlljzPTXnOG5LHDTleGwv/2tTh+rTP9Ul/bdJen3Q3n3XWWXfl21lFw+c/VgtA1jvttNO6u+666wbBx8bBzubI/+BlG8ZB8LF98LJdrm2WIwrspjlulHSMmw2CjfUYExhnKKYQMDJfjFdMgj+wDCYdC6QFz8FXd43xQrqMyy5d8NWNHTgFuY68dywo9+ECsE5ZpOG/PMO9cgf3ogxw5Fy4ryubD+Xxm3y4N8/PA90fzrgPjsj/u1O/O1Lmrbl+bep9Wf5fGvLneEXOX5eyb8zvW1/5yleiMKwU2a8UodNpT3nKU7bIw+ySRtqVYwbzrqnUI1PRbfNwW+W4NA+zLpoQjYcA0EKAbBFWNHYlbBoL8qVxSE+H0Mh0BI3CUWuD3wo88k1DzAgY7qUTuH7bbbd1nRjLv+tEBVsEa9ex5MPvCOBOWeA+OkMw8F9AkRcdRP3paP57D/cLCM7xHDwfZZCe/yF03Ji4a+7K+Ttyz83p9JtShxtz7trkfXX+/1vq/295zitT7+tTxm0RfHcPrs3VR7BdcMEF60UD3zp4QjhtH0XxUTnuGsw8Jt8dIPEM7s2wPm688Ua8RlgEHbZQKvktuapgqrBqSZMGHHOetHwqAZPO844NhY4k71gxnUJR4Ud6lWPvGSmtMwKsKgDgmjyrdc91hZjPYh4+I0fGC8LPMaKikTHQjQkU4NTlBnCfZ74sz/6LjJ9LGQ9Je2Ue/+oovSjAKyXYVh/UrFk1iTxa8uQnP3nj9NMWwfcOOe6cftol/fuI/N8OAy79uDmWdvp2o2CfDy5uLOYOd8p3WgYsil9ltPJZrHAEw2JOHIsp7kPmcx9YJT9kPrhE/jqWyIPfpNOoo05gNOO1k9eMU/47hrbddtvuHPWGLyibe7DcySNGbFc2ZVIe5/nP/SoT1A/OIA15Oab5b32DeTxhGIW35veNqecvk98PU+6/5v+P873ida97HZ6xWcfBnISOEEslfiMP8ZRU4On5PjW/6cBN812bCqn5c6QheWgawMZCa4L4JG4Ij4cmPcTOh7R2AvdzXQGi9W06OlLilzw5R/40Ko3neRqVhkOoSux0LNepO+UoQLWAtEL4T+eSjnqSF9cQUNQdENjBehEAkG2iUiLwSAuguNf24Rz1wa2TdGhvtwQM1+f8VQi4nP55gPSLPPslaHLJ/6bXvOY1WPXDZxW3wIc+9KH1dtttt20Te/G49M1Tgpmnpk+eEMxsm/7ZKJheN31NjMfMILbPFQhgEuwjLMATSqYCRlxInuAT7HIvvyVifpOPAtDH1sIWUxKqwk8BBsbAZBUkjAnypGwVV8aCeFeocgSrjpcRVmeEGNcZDxy5F6HnONOSJ99rr722e27iWBhHpkchV0nXyspzLE8b3JV8bk55lwTzP0he/5p0/29+x4v/y1sHRXcVgz/ZH3/88evE6t4qOioG3BNzapfg4BHpm51QaIOdLXJu4/xemz5WOUQW0r9iSOJCBvMBt8rNSmrigGukIR8xL4lL8o4Hxgr3QZRiU4VSkuU/mOQ/eFOx5j6NSLALLhmrpAHv4Fpu4D9pScMH4va3BmtbPunkGo1YznFfHfs8a/1SF/LkWXP+nnyvSd1/lry+m7F47tVXX/3d4L83KGY2Ql/0la985fFpqP1T+J/ku00KYM6ue6BaecmSStNIfBBgkCCNiBbDYNXSpXH5MvhVBnR9q8VIqtVCV2HQ8qARtDbsaDqL85ah9kf5dFAsrK6z0igzVjkkrDJAOrQyn7ECT0EpWLmPZ9Aq9xkka/KiHoBEoidfhT7Xq8Zo29bphZF3gmAlXPiX5fYf5/r30+n/X+r2sxwvyzwMrpnh82tqgfPOO2/bDLoXpJ//KO3/m8HyjumbDdOvixhsKpujObiub1FatRA4PjS99pC7nK/eH/tYYQJWSSv5Ipj0VnFNzClYtGjIW6WhCjuVAK5TD/FveebHeNEFqdUkaasw6/EiLZhU0Dm+KIP68my6GME6ZWjV01YqxLQX7UQ5KDa0pUJbgamCS94q7ciN1IF5/BtSzs9z6f/O85x54YUX/uiEE04YlNtfE+6xvl/4whdum754bNr3t9J3/3tk+G8m+0emX5YiusQmmABT9BcYUBmzv8HQdttt18licMNHnGg4kVYecawo2zXmwG+1vkmvTBbrYog8qrXvVBRy2XLgJMYNmNKyBpM8A8/E83Gee8gXXJKPYx7FlA/nGD/epxKhEkB7gHHHsHUlfw1X2s/fKuPWgfwoQ46jTPLMmLkmPy/I+Q8fdNBB32u7fiyhf+Mb33hmKvzRNN5jUxkiBWcay8ppcW6zzTZdQ9AAVMT5aQbs9ttv33Xk5Zdf3lWIBrChtLxprPpgzFt7zbIUhLWBqrvSuQ+1Qy1vGpXOo14IGxpcIJGngKMhOS9IuY860dlqjj6XglAXS3XF8IzUnXqQv/OPCmrJXoErQAGiLiXaTYDYYZY9AtODyYdgjGtSt+/k+A+pyze++tWvXjrMQT586ZZ4kE2jfL40/fuKfH8nfbOuhKx2bn+BKQY9Y8DpI7CixUEtVBQlPnCjRQDWuE9PlYJIy0PhNNLSV5j/BmNa197n+DB9FXpaRN4jznSZKzzArYKVtM4hglkwKQErmElPGo6Ux/jSE0eejAuEOfczpplrZFxxnrK5l3KwdlSUaG+uMU75TTtbrvXIPYT0X5ln/2LKPe7Vr371dx9+rw93nn/++Rumf347MuslafdnBUuPDI42jiK7iL4SL5WgkGfIfc7pAVIpBdfK0+oBVWFUadOwURZqxOmW1vrWmyTJ6wnQytUSr0oBY486aEVr6JEWua4yTJnkSzrqT93BH2OZ/Hk+0laFXWVGTzD/mdoFy3oXHC/k6xSx7Uh+esU0gFWaHb961ORdvbq04UjGnHXppZe+/JhjjlnBmJuN0PfNwx5bNSUyKq6AbiTQ+KZhMPMAuKKpEI0lSfLwDGoeit/ObUh41ep2nl03ig2oIKHRaQi8ANX1zn3cgwuUhqDjnMcgD8rli2AxeAGBQ9k+B0JGz4IdSkdxj65Sg+0ojw4nD9I4bcBvyqMOglj3k+4U2o6Ora4j2pGvCgHtTT5+deVrpSnMc7w/31+kXv+QOh938MEHXzSIqZVvgUwvvTp9eEz6OdB5KO5C7R4sSKScF3d4n/S+cA/ps7xrBv9aNIwN3M18EBgSuYqairDKpsJBRZV7nEbS2lZASOYqyiqHCkzHk/gVR1VJd/yp5IpnSZ/zesh4DnBPfcQ31hjEzNiHjBmblKPQlbCrsEdIkg/tRf60XQ1kVVZoIVEXLSi9X2m/r2b8veiII464aeV7fLjjy1/+8u9F9h0S7PxB+nxLp3fECrJUj6RYlMCU3fQLv+v8OP3NB7kJLh0vEh64R+Zq0XOvWOE+FWfd2VrhpNHzpGeqkh7nHFPgibqBFWUmmCO9+OZZxD73VW8tzwCOddc77lVIyFtlk3NymmXqtdAoUNYrt1VQybfKef5rnTvWNRRs5/z/Yb57vPGNb3zIZTD6zEroaexjTUgj8OA0EqTIRytS9zYPh9amKxmic+BxH4SOxscARsCpWQkENRldMhK6wk4LQyvdALiqiSFUuK6mr/sEAjegjcbnGZzL4NnUJEfuvU4oUVeu4abnaIdRnvOcClHaQ4BpnSsMaQPbgXuph2TNszlf6rSBA8c01c3qcyEYaQ87mPJHisi/JM1+hx122L8O4mr+LcB8+S677HJ6+u6FVTHTC0W7Ow/GdVZS0I8KB8lLzd7+Jg04AMvVo6TArH2s94ZzCgGFgun4T50cC3qwdC+Szk+1aBSkKpoeHdeSv5aC5Tg3Sv6MN56PczyTyrseMMhZJZ7xTXtJyuTreOaarkWDWs3PMUM+jDGtGRVdPWgSf+p5e/L6sze84Q1fmX9vDylpgXPOOefRIdzT049Pd8oEuadnUs+J3hSsUD2QGln0A5hjPOhRIS/6zUhw02pkgQk9qWK9YpUxwz16icSgaVUuNTC1cnkmLW+DmpWleg94NknSMiVUiVgFBDzrUau4lAuoox5cLehK9twjV6nE613Qq6EHQO6QA/QoqNCYl1yZfvhp0j47cv7yeRH617/+9X0hdAuiIyVcXRB0mBaIGgQP6Jwy6dBwdFcoCFxCoLXKfz4QvgOYDrGj6AQ1GDU1tSOOnNOSAgTO0/HwBuCQl24QAWVncb8CWEtIoFJnvQzUTQ8FQsylblgs5O9zKRydRxUoPEPVVBXSPpOaG+ltBz0dtA/nBSF5OS1R048Gz4nf+9739hnc7/MX3J/4xCc2SezEsuDlD5yzk3RrLiqrBkjS3pAS+POrAsp9Er4KH+klZPMCs/wGc3y0sJ2fUyhQHy1c41a4Rp6OP++tUz7k6XyhhF8tEy120jhtgKXt+HS8iFfqTzq+1Ie6MLeoYmxEv546zuPJYHxXQZsNOWZWwVRrhee0bRwHPIPCzPbgGVM3vFN7H3jggWfMv7eHlLRArPO/CfaOT3uzUVfXKLQ9/UTb6lJWMXPKqHpv9FoRdyR5GvwGnsGFMlPi5L+KXw1mkx9UTiV0jRjJzXqqzOqhAqeSvljVmtcD5NikDPKjrspSyyOtVr3eB5UIn03vK8+ILNCj5zgHtyroco/11ROrcccYquOVOlYFwTwZj3oyUq+fpuz5E3rmY/dNYx+rFahg0qJ0/pAHxpKlIOe9GMhq5Ghuhv3r0nBwSngKCMoCPLp9LJO8nNvQLaMWRYOajx1CAzu3p/tajdA5COfvqAt5ct55Fy006sVzCWitJoWMmqjWUnUBKdzIX+JVKXFAVGtKK7xqnwow7lND042km5fz1J+0CubU4+y0+18M0fDzF9ynnnrq0giyZcHqM/TWVDd09eKICwWQniZwa8S3fcHYUEFw0HI/58TtiJhm5tUUfNVjpeZvvtRNt73la71qTdS5OoWgGPU/ZYsd7tMlqduSsWQ+/OZ5XMPrmGfXRa1pxjptABkQNwP2+U8sDfXT8rBczmEJkpcR8tSDZ9JK57fjVgtGoZsjm+Dsfeihhw6EPn+4dykj4w+NLHo3mKDfVEglIOQUfeMUpwol9+JloZ+QQ3hl8WLqtXR8aOFXnEu4enUNLNXFrIJQZaRWN+WrVDg2VGDr9FMrj7XkqTekCJbq2FU5t25yjdOwlI+xhnGqV1rlAZxTngagHKhCobLBUezLayqmTvFSJ/JRMeK6Cgn5qSSMDICf5jnmT+hY6Gn0Y20oGqN1z5Exned8tNoLEeScd40ev6kMGrnCTHLT3awQo+JYvM6t0JC6PiRfBnoNQJLkOTp/Tt0AnUKBxqGxdX3ayT4f99E5zAXaGVwDYNTdjqQORjLyG+WF+lVAAW7uU2iSn1oYoNStSXtK5FolWiZa8oJAV433uGLA57DDR+36uQjTlwwRwPOXcBJ6MPwMFcqq7dM/uv7AFv1iII1KG31n1Df3kk6tmjS6lR0D9KWDl7QSsuPMvlWzF+cqmfS1c+5aHFogVZBUwud6FYo8g+51j3qCrJ9TRloUtgvP5DhTgWdscB/TamDevSdoU8dTJQnK0kPH89N+BqQ6dp2i0tJz+mNkRbGz3UDo84f6TMqvfe1rh6X/3kWb048Go5EAfOta5ugGW8g7/us95bjjjjt22K6eSfJz7TX9xm+no7hHvPqbsrkfQtOCV6ZW8tabWa1d8aws5b9c4cMqN6sb3Ah2sKkn1qkglW+wyBhxelbvgWNVZVNvrUF4lKtMtl0kcD1q5KWSpDdZb65TILarPCAPJ++VI3Qs9Ai3Y20IG1UNiiPXaHzXlvIAEpzBBGrUVlBhZsXVdNTCCKLQCtXdUQlW14ZuCR5QbU+rlTIBEMRKg3G/QEHJEER0qA2qYgIYBITuberm3DzPrItfZUQLQ6Glu0Rha13JRyGlcBOECuuqOPnbtlNYV7e//SBwec602/l5zr2G5Wzzl3IQegTOMghdd3a1ZnWTqTVrvWshSNhgB1IjHX0tmYrlaq1X5U7rw3z0BumdqYqbwkLi1YWvgFL5UKA4hhWi1I97xL9u8Crs9BS5GxYCXW8cv+uSPYQYuEMoMwZQ3LG2yVdhppIEOZunc6wKSec3SaOxwDMYq2AZYN4xkd+p1v17H3LIIYOFPn+4dynjcj80ffRu+kkPpkQsNiUh2px0yGfaXm8q6Zx2FYf0KzxQ+5W+hRNcqtxaupSvN0iiMz8fy/EEJjSW9FyJ1zpmK0fotVKhdQwxvlylpCLhFC9pJF+VeXmr5ifGtdLlHKdy5UnHstfNX5c///VuqEzrHdEjRbmkT/t3c+iR8fObQ4/29l/zEB9JZbslaw5IOpIGUJunchIqv+lIOp5BaAANRMZ9LnGomh8Nxf2kR1DUdDycc+MuDeJhatCCRCxJq2GRLwCi83WL0PDcq8dAVyJpqCtlOSdS3TY2ImXw7Hx105CHrk/S6VaUoAWaz2hepnXgCP4KSMnATuZ/tcR8LsrQrT+yppZl4O05EPr8JZyEjstdIjJ2woFelozMxGY41wYOVATErEKLfrOP+K33xTgRMKvVQ1kSsSSut0fXvN4aBQH/jcRVwXPOvM5/1mAj5zBtIV3sKgnkozBXEVVAupcD9+LRsg3wiOHpyguUOpwy/ngurXRiDSiXfKkL5KCFQzrGOOPP1TJc09KvApjfjE/yyT1swzwQ+vyhPpPyi1/84uGRe+80zggM0T/It2oIiRsMN5Q2/4Nf+hm57gom3dX0jfk5FeWmSfQr+FSRpKxq4Cj3JVHwRxqtZo1EvQQSfPUgVzL2ugYS+SpnHZvcq0xWnkuwKuOOTZ7ZeBennh0bEj5tVKd1LVvPB3WXG+o40/tEesau6TUyefaR6/2nuW/+LvfsT/2qZHJCHmKxGj8NSkV5GH6rrVE4jUAFsFZ5EF0ozvmNBt+Mi9BOMnKSPMmPfHS56TakAc1PjQlwUC+XpUl2uo90i+oR4D/5UD8+zo/oPtSF4ry1xMmRr5GfdqpClfuN7uUZALRRvLpLbB8tHDU2n0/XkgSgRSWh09YStpYJedqGzuHo5UiaZQlG2bNdo/gwxvyCuQVCj2XRWei64LSatZbFsru9iTXdfwoq+gMcq3A53yhZ0s+MI45OHXEv+WvBa4Uq7MSSHiSuG/NBJ2lhkU4XtuRp/RSiVWGoCqXYV5gbf8J/p4J0Tboxh7IB0kaZh4D50IbUBfLX42a9XNvsGPW5nULQvcvzGY+jguLafdp+5DXr5tAHC33lh+qXvvSlN6ff3ibOlaUaYOBBeU/7I6vpX1cz8R8cYJGbliP9qQcLfKskkFbj0O2AVZrBBrg0yl6CBBPKZp6wyl3/6yXzmued1uW/40iZq2UvUYJ18KqSzT16T1UUHKPygSSt8qDirVeJ8xoH3KN8p/1Mazl6g5URWvvOm+sF4Ej+uX5x2nP3I4888qra82OXreVVoq9KIR2h09EKASrGA3LOSlgpOoWBRloaSs1dFyQdynW+aOtERtLZkqzzeWpjPlTrslao1flxtRy1ODsZFzv322G6i6h7FcjWmXQuyyNPg/ScNxeoAoG6YpXwrAgxBwNtYkSyAFPACgQtM/7XQeCzCBTqKplwjnZhILjrkUGHCv0AZln2gR8IfSVkHIQe4l2Wfn2GUypVk9fjogbt1JPz6NVqVkCK2755bvu0Wt265EhPX2qhaz3Uaa6qBJKXwks3pZ4AXXW617VsuS7+JPzRdE03vqvw1CWr4gp5M45UXLWsq5cJUtaCcvmnU1KQtPnrXoX4kQnmbSCVeZKe37SNiuvombs59IHQVwLso6TZd+GotPdbq7emkiO/3ZscXCEDtRix1sELOKy7gurN4V7kIn1Ev9clwiqMyvuKa63zKvvkl+rF0roVRxWv9bdYrnnopfVZHQuOIT1eeg2on1410kiuEj7n9Gg59h13kriGGOf1hlWr2/GsbNdbwH9Xm+gpHHlFLspx9wSDXj0vQo/L/a/yEJ9IoYt5GOdJHPwuN+AaBVhJOp3BSSVcb87gRhgw8LHCES7kAyhsKAWkpKRmYqPxMAouFQoEjW5zGoTBrhKhu0NBJpmqaGgl6zqxsQAf51ROdM1UAHFOl4kWO8+r+13gaWHTPnYQjS+gq0C13tbLTtJFL8BJp3uXo0EbtsMIlMsSFDcQ+krIOC309H9H6GCpDnyy8pyDT2ElcVeLWEJVATSuQkUSDEjaWgBgTwLThe79kpg4AcfixykZiV9LnPz5QLxaQIwLhLR457eYG03XdPXiw/NwL3VBODuHzfjmnFhUyHFdhYcxj3UGeTOnzmoX7mMZE3kZVU35pOUDoWP1GWBEvkbU0578Jk/GGp/RmORNVgOhrwTWTXruued2hA7G6vSPbSs+VTqddgVfep3oF/qXj6sdkLngK68Z7TDCl34T03oCnMICMxol9GmrSM+HrH0mCZx6+VHZVi5zXp7RG8o5ZXlVAsS4AYNOxeqZ5R5jqfSY0V5VXquYa5SpuOs1ZszLgxqWerStK/c4xTFqtx8lv+fMm9Djct87BZ6Uxu5eBC/x+bA1MtJdo2g4rRu0cj4MUF3juhnpaANo1OK1WOxkytOaJl81di3w2oHV0qVBFFAKvVEQwQq73JFOEFfryq1h9Uj0WWCWoeBXk3ODDT0MdqpejWp1cc18qrVUgWgaASCwBQ7lGnwkWEbEviwDdZhDXwkhxzr0EM75GZx/WAPXdHHpRidLrvNxdYOWhuSri540KnnVte04ERcqflUDFytOMWkBOH+opV3n38SxVrrzeQoYlVLOcz/pVBRUmH1ehbZCx/FMXnwZJ4xV3enij/tQ2ikLgqYszrFsjTEPmbs8re7joMGg1436cJ0y+Og9oK0dZyMliai4l8VCP2sluntImvhqTE0AACAASURBVBaQ0FXIXO5L+2qA0M9cd88BrHH7QLKR0PGGqpA6BaSCB87gAoMpxbxeWAMiwY19Ll6V78pBx4QWdbWwNTirbFWO2ukaiY4X5arjVwW7jifHlO5/xwnnneuXp1RKzId6OrYdv3KShqB1JF3lCRUieZf/ozb+Qdpujze96U0PaVOjz1iXewj9Zan8yRnQa1fCYYCTOR1M5xr97YDkodTQqiuYihqFW9eUtu6OarXaKdTVjqralufrsf62g8aN3va67pFqldf5G4WeFnq12GgXlQ1dMrpfJGnuq2Dx+aq7tALStrGDeQ7yZHBwjvLcutb2Ja9cX5bApMFCXwmx/alPfYq3p50Xgno27Wrf6Ynxv33v/K8uRvtQ68L/YN1ByUDkvx4qvS9a1hUPCh3x0GJ8JR5thaTV+pgtj76x4/hQANoWVQl1Okwh5pIfBLZxKwpBFCKXkmqJO/fuenc9T7Q/10jHh9/cn3T3pr9enBdVnPtw22Sh3peXEB2R9n+HHhktaK1WjTNjKUjnlCpyn9/eq5KrksZ/FV3logGajAdjghwPEp2Kq/ivxNyOBbE87mi/zgfzc3HFCqQZjuv7bx4c5Qr5oxK/ctw247/eQH7Lj0bb611TXoza5vtJukd2SHwoaGX0GUvoedPai5LhqanIOjYqlTOSVZKxQ5zoN7Cm1ZRqZ4wbQG3D9zXyXJ3Td31l75lvHqarHTnTsOlUO7Z2qta7HailRFotQ34LcNoekOtW1X1DOQ4MhJ7vdR8FpSxL/oOFvhKSWkJPH3SETr9oaVcyN9aB/mGgqWGrrDIu6lfB9HAIeS7cjiNdy5rv+JmtnNZq6XuOev9seVUhZ5vWAETw7z4RGgW0pYRCWzpdQFqMiGD/3uQ7EPpKYN2keSnLoSH0bmMZjRDaWG8SbW8wF6sZ6FtWMOgeNjhM9zVkjgdGkie9040quPLAbLK+Ko4r81jzxeHK5NmmnWtMznWd/Oq4rEaiMoc8aGNj12w7jnrC0k/fSz7PnTehZx36nrFWTstN6zCgGDya+64xrK7uWtG+hq2CoX2o2mittjXfxh/XkO35uch6rg6Z7fp88ibNOM+AQk5C0b2pu8e2YNAZOOX2jBC6S0ZSxrK8M3qw0OcLnqSrhF49L7S1ljXk7dIbre5qSbe4rv3c1+dWby6MjsPcbPnP59HnwnpfHuJ3Plgf93zjlJtq2Wjp2xcugdNKQfaMrLx70xcvjmAbLPT5dHpJkyj3Q9O+3Tp0YzN84ZUGgwFZyCZc68h+A4z1yjrtoxu6YmM2y3ccfscpqm2+47DY8g/59cnd+TTXXGOz5a6HU1Yf51VvsQah09Mj2X9h+uZ57UuJxlroCYrbKwV9OkEs66B1Vcu7zyKdjaTHDey+DkVA2ihzWTW1k1ZGwPTVp69R5yPw5tIK56to9NXJTlV7dh5X943R0+4hr6acgXZuvi8++uij750PaIc0a611/PHHb5gtLM+Lxbg77UGb1q0r67RHH9Zns5Zt39mE28oqtXOR+VzYba+3CrfP2ArNlcGzAr7v2WY711c3lVqUXNc3k3+U2Iime190+OGHnzfgeOVaIFHuh8YK7Cx0l5sZ7Az2nfaAwI21qEZFOw7IR5ltH1ZZ3tZuZXlkZcdPlan/nnvnwm9fq/eVN045mI/CblvTxqNVY/+SPnn+vAk9FsufpVM/E2LoIoAklz7hNJdwmQ/MquBoQVCvtVqaWkv1FvTdP045qETekvpcQrHmORexPxxQtO3W9+w8P89r9OUoUvrsH//4x38xbP06H+Q9lOZ973vfBo985CPPjgX+fCO6nRuer6XdJ6DmK0jG1XScZTFXvitjWYwru5J8HRvVejBAqSoAVUZw33yV7XFjqO9ZyzTI3cH+nyco7oL59/aQkhbI29YOjWfv3bQlsThs2a0nVqu7ttRcmBtHbPW+PizMlz/Gld+eb5XQuXp7PrJ7Plww7vnH5d+OjVa+zyETvhXl9o+iyD60scroM9ZCj4B7ajr19KTbxcFaj33n5tMxpjHYSKHZR9oSsy5oXTxW3vkH5/j5XwPpnJ+uS8JaxUFSro3b/p6NWOerBPRZHbOBZC4haJ1MZ1uMIvfP/slPfjIQ+lwjuVz/5Cc/uX7I/LOxSv5oPgNc/LckXhXf9rdYq9WaaxC3wmq+QrXFZYuXSrr1t1aW48ixUOtpbAHn6nzpXM9Xr48bN+PGxLjnTn3vinz4s1gqX1qJ7h6SpgU+//nPHxZP1LtYSujub3147mus+RCc+B9H6H19Ohu+50vo8+nc2Uj24T7vbAQ8H+zPdX8Zw5enLd6VZzg+XtiH1piOPmMJfa+99lr76U9/+m9lYL86N/5x0m+XTDqfSttR44TOXOdrPlWAWIZBYro7axSwxOw8s4ED3Es6LVbSVUK3YWske1UqvN5G2HPeKPU+zaoPIOOE6jiBPtf5+Qg72jTt9um40P6q7ez5AH0Bp1n0rne9a6/g6O/SBrvONgDbNqo4rgKxPe+1ios+RU/8zwzSUVRtn8Ks0tuHndkw2Y5NPT1gnPHSR+ROh/lcpGmnyLjmOPGotdc+d5/i3Ifxtt3Ks96TMk6ODDgqO2Zds4Cx+7Ae/bjjjnt9lhB/IP2TZnzIXd6HvZbk55JT9XpVasedV5b3jatxDzYfRXcW3KzgNeqT533POB9lus1LObIyCuyYPO5M+Zemn74dGfWJ/L4w8v3/X2xv382FhNy0bnz2j08Gv5+Cnpbvb+e7c/5vnC+fFdzx44ROBUqbhv9u+AKwXBepW023nsLDCHAFBnlD/nVdostcDOCwfMHjkgDuMejAOWjjBdrOqABRIWijmFtB2CegxnVuSyJ9ABoH/tK+V6ct/iYC7gtz9e1w/VdaYNHf/d3fPTl9u3f69Zlp68clxUZzkWXFtrhwXLT/KwFXrNR+rUKwFab1f/3d4syx4VQUaauS2o5HNw+RzMWiY478XL9OWtcKi3/yV7nmnGPUtfbkV8tvFfj5KL+jflie8Xplfn8/dWLfgDMOO+yw2wYsr3wLBOvbpx/ene+euXsDMTEb5sbJcfvPe13NYxDjyhBwHSOzkei4a239xXI79lp524fB9rls5Vp2n6Layow+paFPoR3V6cHkzwYMN+R7aX7/9xz/KW36g7TnNbMZamMt9D54JKMlCaLYKgP3CQHBk/L9jaR7TCq2UwbX1jkuTaHrtgLJh1cLbDuCzidEHyEBMbteEaFglCsCoG6ZZ0CY61LrzlnU3XXh7Q53NCLX3OmKuuiqdxpA95NCViWjdq5KSBVUfUsz5iL0ucAwbpg2ShHBbz9L/b+c8+dll7hvD/PnKy/gvCM4XxwldqsMnt/J91lpU7D+6By3yXGT4GFJ268t5p0C8Xwl+D5BUgf3OEJvyVxloeZXhRe/a2yJZTTY6R5bC5001er2HstScbatDJbiHpXkStatp0sFoE/xbYVeyugEW77Xp/wrcvxpjt/M+P12FIVL0k8P7TozfB52C6QNN0vfY6w9J98/zPc30s6Qew4PGWt8+o4V27UCnncfc7eLNU0f/tr7x42vFsPjSL2vzjXPlrzH4bGtV813rnHsvbNg/cGMh3uSjs0VIO9/y/P8j3x/Fpz/PP9/Hq69OvPk7NL20H7Mc3xWitB78loUQGyQpQ6bR/Btm4G2U9Lsmso8JsffT8V2y3FthUG1Vmpensc6cHMDfkO8vl/ZKEzSthsVIIy0GFzuUnfbqa4/ziOUXGtJPVznrRVi+uqK1+IQCL5Rq1ooZY3gjEtnNq2vdnQVghWkFYSjgXJvjjfnezmdnuNFeYQfpd2+kza4vM8NMxcIhuuztkCH8eBqy6TaMd9d0lePTbs/LsdH5bhVzm2a4+bpj3XGkW5L7H3CoJ5rhWUrXPlfCb0VHn1TRu1TtoJVhdt7HSdujlOVFMYPeOejMk1+WmScN39d7ioXFesjBSKHB28d4frGHK9LWf8z34uTzSU5XpJ7canfPkwjrZrRihIbubptcn9S2nq39Mdj8yV+6lH5bpM+2ISu7lh+1LdisDXUWmzyXw8s/Q12VBrNq8rjcU9IPq087Es7l8LQEnuVw62BVfPvUx6qEtoqpLPkuzzXLkp+Z+f43bTFNfl9beIZbnjve9/LvsbzIu/eZ1818Fhr0Yc//GGA8NpU9rWp7FI6Xdd22+CjQb3CvB1pDIajjm5wINkqPCRdCVcw+VzVQjGtlrhpOG++VQPUMvc6eetOdNtYSZy8nKvnd7VEfN4KFoVaK9y4F+mWsq/L4UqEW75X5f9VOfK/I/IMkCsvvfTSmwdLfBUheI5s99lnn3Wyd/VGwcHSYHPz9MdT01+vSP/8p/TPQ3vDNoKvJWnT9FkOYmYcsc+W1xhMzdSnrRvlV2Fpfeo58lTxdfxwvW7Z6S5hjFvHbJ0u6yP05IvlzX4X54Px5HdL1jvfnv3d7xmU0+lgW+iiyOazRfp9h5x7ZHCxXY7bpq+2HxH+7wQLG+vdqZh0x0QNKEm/WuumpzzzqHKzffoqoyuGHWc1fR/51ustcY8j37ackXzuTo8z1jzf553KtdvyHB/JWPhI2vcysvl19vK/10KftS7Mv2dt7yvyEAQabVOWmsw0SBVcDHijZvs6z63yFAweFUht41dFQTLv6yA7p3ZqBYkdU+vkTm8VgLU+nicf7+M357VYquAtALk16c/Is34s13+R82hsdw/C7dcJ+1WTV7TrrdJnf53cD8t3C3EpxqslM07g9FkXVfCNI/oWwy22vF7v7xOErXJRPVNVIdaishznTCH9am1psZNvJffchzv9y2mToy+++OLvnHXWWctXTa8Mua6CFiCAdOloOur16cc/SJ/PeGLBmJ5S+h3jR3mo/BN7FY+t/K317jOKah59Y8T7+xTmPpnfR9Bt27WKQL3eKgX+L2MRMn9LxsGxq2qPkFVK6Dwsrpy8mOHleaj3pdG3sKNrByHotILd55rG0KXYEnbtqNqIrZCs16q2VDvfjh0nAAvRdsVW66XWw/vJu3XP13vcFrQPvDl3adrnqDz3WcP84CoQQxPIkjiTvOfgb9KX70px3WvE5rK2W8HVknqL1zbPdjxU70+L3757W2FZx0Rr7bcKAdcV4NxnHAnnGL91hYrerVHQ6xfCAfumvf5tAt0yFLGKWiD9t10I+43p79emvzeoVnr1yiLvUPTECEfl+ziMWeU+ud43ZvrGiVgeZ03X65X465hqfyu7Ka/P0q/P4+9gnhUZb0/696wqMu/G9irq5xWyRciF1N+Qk0enU9erLzIhoXsD0+FuRF8bbVxHVWFVSbNt5Jas+wBSLepaeevRnmuBoDegrZMCT6uFdM49NlY8gRCve9vb3vaVSfTJUMaqawHc8bvtttvh6d83p79XmFeXUKvg67Oax1nlrXJbyVgM1mMrpPqUhTZNqwi3ynAVcHWc1jHhPKmR8e4LPlJ2v5u0L//bv/3b/7HqemHIeVItEPmemOYNjwy23mBQtFiAtPn6RrJK6BJin3HTKsGzyeR2LLVjoi//Pgy3SkKrBFQu4Hc7TVu9EOZVdpg8KcHW+//93//9Kl2RMRFC5+E+9KEPLU2A23H5+RduYcp55+N0Q1cXncKrJeC24SuJ9nXUbIRuJ/VZ6H0KQx+RK0BbTbOCuoKjEvro/JVpk31C5sNSs0lJoVVczjvf+c7NY7mcGEy8sAocixXTWimtO76P0Ptw3kfoLZYrYfcpD+MIvVr6LXG346BtzjomGOMGteb89fn/imD9i6u4C4bsJ9gCccFvGtL+SHD8UjGG8qZHFqNND007BqrCWK/NNgb6MF3HUJ+cppw+nM6m9LYk3pZb+cMpJcsu/y9Kuj2j+Px4VXfJxAidBznxxBOfnk76XAb0Dr6iUrdcDZgZZy23jTGXi6W1VNqOq53eB6qavq9jq8BrtbNWuxNMtU4jABK1fnh+f3CYJ1/VcJ9s/h/84Ad/P7j+bPqW6OFOo2+VUS2YVhi1aet9YqsquhVXFWsV4/xux0xVCKrC0Efms1nytU7VIlKocW6ktH84Y/+gIVp9slicRGnZXfQ3g6dzUtYuWt8cDYZuiVw8Vtlqmj4F12utbDWfeuwj9Nnkfzsua1mt7K/lVMW1Yr3cQ0T7QW9+85uPmUQfTJTQcb3vsssuH05nvcYAOR6ykmGf26IKmhYUrcXRknSf1dwHjD5Q9RF61ciq0KudWevbCtpq6YzmmL6a9LxI5cZJdPhQxuRaYOR6Py79/Nd91oNk3gq8SrzjhNA44dVnnY+zQFqFoArKivNK0H1jos/yqQFwxsjEM8VKjT9++9vfjst9+Kx5LbAoSuxb81hv1h1dsdwnuyX+cdf6vFt9hN7XlH1GWJ8CO2589CkFbT3lK2NH/E+elJX/bAzzvBD6TybR3RMldB7olFNO+ZMIsDPiilnfpQo8fF+DtMRYG6TPOh/nfhznTm87rHZWC5oq1KrSIWFXD0PNl9+zWDv3xy27z1ve8pZPTqKzhzIm3wKxWv5LsH4aeHeQe6zWi673toazCa8+QhaPfdi23KoMVIHaCsBWGW6JfZzl0go5x0Ce8fPZK/8l73//+++afE8MJU6iBTK1+uRg6oJ8WerWfZTVrdEk5iuOa/pK5q1sr9zQ/rbcPiOtzWdcmj7ltq+civVK5vJZxv1nswRz7/33358NZFb5Z+KEfvrpp++WRv1KyHxHLRPnVqpW3ycsZmuNKiSrVdxHtLXDq+CrAKrCq6apnda63Gu5fcKv3jtKe23W3e4Ri+WHq7ynhwKm0gIf+MAHHhecfyVuZtbxztQBrFV3ex+hVzz1Vb4qta3COY7QWzKvQqpVHiqh95F7XxkqCMbCKNjIO8Lt7Zk7P2oqHTEUOpEWOPbYY9kS/PPp/2e27vbWem2nm6oCwG+vz4eEW5neh+s6Xuq0VB+pt0pB3zQWaapxV5ctuwQ7z/COeF+PnEjjp5CJE3pey7pNNiv4Sh70SeMIvSXTPs2oFSbV+miFW23ocWTu+SpY50PKLYm3pG2n91nyOfejBAo+Jx1+9aQ6fChnsi3wnve8Z5t4Yb6cgKEnVxyL/Wql+FtirQpuJWJ/t4Te5wnqE2yt4OwbX+0YGqcw1HFovirokvpo7vzBtMFrQ+jHT7YHhtIm2QIsU952220/kT7/K/DsS7KUgzVwjDHgt61jVXhVEmdTcGuaPsXUMeNUQJ9sb8dYxbOE3ioCrbfWfDlP8HPq9fq3vvWtH55UH0yc0M8888xN04kXpGH/D4WaWnyr4fQ1VhUgffPjrbYlCNoGba0P/isgne9sO73m0YKm7Xzzt76ta2b0rP9P3kf8RxkE7NU7fNbAFmB1By7IkNnvKXQ4Iuhc4VE9Q1Xw1TXcrfuxdbe3+BJ31bppCb/Fe83TutYxWcfMOHdoW38tlYyX+/O8e+eFIGesgd08PFJpgVjp701/H2KclFhS0ZMUJfNW3rYKZ58y2Sqz4t09QGpMk7jVY0Ba0/XJ9LZ801vveo9jpr3G/4zfB3L91ZHvJ04KIFMh9Lgfv5hO+l07BcFVt1BVKLQ7qqlBVW2sr3E9V12c46xtCb8ScAWgIOxTFPpcNVVDq/U1/6q85PrXU9afZIcxNucfPmtgC7z73e/eJBvNfCEE/gxxzdF1uRKmj95aAAqMaslX4m2xLuar8qCwG2eV9Ak109bYFs5pdVchWT0LVcApVEeKyX0Z9y8LoZ+1Bnbz8EilBbLt9zuCgyMgbN+7Ub02lfy0xCtedbVX+W26cfK+YrvtjJpPHzcop6vC246ZOg5UBlqDsn2u/E/RD742+y1MzCs1cUI/7bTTnhjh9oU0yk41KE4Lw4asgs1rdpqd33bcOEFXibft+L7OrhpaS/imr51f62fHa11Vgq+/uSfA/XYA/4II/VsGibBmtkAs9K3Tz2xx+lusxZbM2QNdrCtQ+gRRa4m3+PN6a13X862SOY7A+5SDvvFSBVm9p04RqKT7foNcw+W+T9Yrf3zN7OnhqWyBj370ox8Ibg7Qvd16eUjXrvBoZXrFb/UGKY/7jKk6juo9dZyNI/e2fNPVYyu/a75V7mucjpTfD2aK+dBVuTvcCkrOJGF49tlnPyYP/v40zB/nu4gGqq4R/tsR9XfVlmqnzdWp4zqjJfg+ASegKoBaQVbJfjZhOHK/dNaNO2aN3hN9STp7j8yz8qq84bOGtQDziXmXwUsjvI4JnjZTkI3DW3UjmmbcObFdr/cptHXstNNAbT36hFifFdJaIn1lkFedQwfvue+cxBP818wpXruGdfXwOKMWiCxLWNBGpwfz/7nPS4S878N0JVqvzxY02pe+VWJn65Q+bhgnw+sYqEHWtQ4tj8ltGQPs3/62HN83iX1GJmqhZ/58nzTOR/OwiyXs2uh0YLXa+6wM02sVty7LthOrhVE1rPZ8VRT83WpkEngVYJXw+zTB1o1DGs4h4PK9P8/4kQi5tw7r0Nc8mXjcccf9bvB5Zp7sETX4R/dhK7Dc67rPAq7Yqi01G6FXodV6uWYbJ21Z5mMe1XtWhaBuVY/tffnPC1k+fNlllx0yvCVwzcN7ZNj6W2+99YF5siPjhd24ystqqM1F1NW6ri75KpfFaOuZqiRbf1cFuY/M27QtP7SKbb1ecV/lfUnzzdTzT4844oibVnWvT5TQP/3pT/9WXMynRHD9b3UzjWo5GCBRhYqaXtvIbRRwa3G0BDuO3FsBWYVUJey2UyXn2Tp7XJlFEbkzrsiXZeOBc1d1Zw/5T7YFPvKRj/ynaOafCaYfjYudb99cuEqsOB9nSY8TULM9VSXVVvkcR+p9hN6n3PaNkzomVQCMhUn65XnG9+f8EcNOcZPF4iRKy9z5TsHJ+SnrNwn6rFhXodWQq9esW/X8SN6t67wSuJhsz1VcViIfxw9VRrf3tkagY6NVVlvcc3107oa0xWsPPfTQz+beX+urUvv6dKKETgXOO++8l6UzP5FOWK9PgFWLo9W2Wq2otQT6OqwVOrWDWsHVJ+DGaFwz726vlk8fsbfCuY3oD9CXpT1eNbghJyFyJl9GIn73TR9/MGS+REJXWFmbulSyCoxxVsNsT9Hndm+FUrVQ2jHTVyZp6jhoMd2SfSvcyvsZsFT2HLA+eRxOqsTEjLwieD823+496SqrGnDiS8OtxWvFX+t9al314q6Op5Yz6nO3hmGV/zWvOj5ag6zvnhowV71YI6PtnLwD/qWTenvmNAj9t9O5/5DGJVioa28FAL/btbitgGst5ipcWkFpZ46zfGpnCay2M2sH9VnrlcTVMMcpAXWaYASC22Kd//nwhrVJiZvJlxO3+1PBe/p5C94L3QqwPpd5S7hVEFWB4vlWaFWrploSdSy146YVXH1CrSqvfXnVsdK630dW+keD9X0n3wtDiZNqgWyktG0U1y8Hg09yaWbdc6Fa1Y6FPiW0zzJv3e9946Ql3FZhrcppm7bK8tnGSstJ4wh9FBh9/Jve9KbX5p5Vbp13/Depjracz33uc7tFuH01nbyDhK4gaDWt2TT/agXMR1MbBx5d3yoSdmpN3+cZaOsm2QuYPlJvtbd0+PUR8s+N9va9SffDUN5kWuBjH/sYgu0r+W5TLfSWhFvB0+LJ/5VUW7elQrCmrdG37fhqW0ABqeDsm/6qY837W+u9JXPqgHDL572xzt84mZYfSplGC7DvQuQ7W7/+nm9aMzbKqHcwVEm8j9D7xkNLpNVAqgpqG69Sib/eQzR6xfy4Onne8daOi3a8if8RoX8ohH7ApPpi4oQel/vjMo/+1TTKI3hIBvsoQKw7xj3RdTbWDA2lu86lADVtuyZ2XIcDrGzg0uVZhaAdUd3glHPXXXd19aqaZbuz12yBHW09/F+F8WhZz0Dok0L6lMo5+eSTnxQ8s9VxR+gqfBVzLvEC2/52RUTfnLQCcYsttlgra9y7tb66Ns3f++++++61brvttrVuv/32FTbTaN2XNg/nWSPPWOFY5/crrsmfvBkHWmKOCfOq42sk3N4dC/3wKXXFUOwEWgBCD3aWpe+f4Wuyq7sdGSg2W4tY7IIb5LB84NLHPiOpWsdgl/GwdOnSXllfiRfs3nTTTZ2sH+f+F888B2OM8cBRxaQqyNSxVVxG8v79CYY7eAJN3xUxcUJPpPvjUu7XImB2zAvf1+JLoyrM6GwE1WMe85hOALme246zkyF+O1otqyVOhSGCdPPNN5+V0BWk5IsAVLFo3ZpVW6MD7egKWupj2XoAWqHH+dT/+oBksNAnhfYplCOhp6+3AVMIEo4KCZXaupzRsdB6i0hbhcyWW245I7zcYlN8kgdlMbbyQpQO02JxNouI/BkvG2644YyioOBSIFJX8r3mmmu6PK2TlpHPZp2KRfP3sdAPm0I3DEVOqAUg9ODnCynu96tyWbGvUQbG8uKSme1fa6A0uBK/yvn2EVpPEDiDzMkzy4FXUHRb5RL83nDDDTOE3jflqqcKHDMmJHTOt97W6667ruMj+MAv6fN9/5FHHrnmEvrxxx+/fQTMaenMP4xgWETDSs6S4FZbbTVD6HZaJXRJnaNCqnWrSKoc6QyEn0Kqda8LHvJDwbjllltmCL1qYfW3QmzUaTN7FlcNlA7GMuILWBV0dPhI2F2b38PLWSYkbKZRzIknnviY66+//gvB/OOrpZH16Z3wUWGEJBkHflVkq7JaXeFgiHGy2WabdYLGqGK9Wiqo4Pnmm2/uCH3k9p5xd/YReyX0GpVfPQs8B/leffXVXZ5VydUq07qX/JPvAxl/h2fXrPdMox+GMifTArycJfL0/ODt/xwZLTNe1naaFCMLuaxlW71BeoAg9dGeHTPucZ9EUnWskA+eWPLkCAarrJdLlMvXXnvtjJepEnodcxptldA5Vwmd+kHoHJXtpEk5F+e+Q9/xjneg4EzkM3ELnacKqf9OXCOfS2ftdMcdd3TCYAtdKwAAIABJREFUQXKmoeiQnXfe+Ve0IAGi0Kv31E6ojc153IdZHzmjDeqyrOm0kLBm0NwAkgReAzTqbwAIaOhswSih6zKCzBGmVdsbAYKtMJdFqP/NsAZ9IlifSiF77bXX2k984hOfGaz+Zchu92BvO7CWF1h0eNR9B16qFeP83myEDqYhdLAHBlUOzAsskieEjnuxkm/rcq8xI4yXbA7SWTnk7by5HjPGHeO2Err41mPlmEhdHgz+v5uyz0ieJ7/zne+8biodMRQ6qRZYdNRRR/1VMHNkSHUXp0XbKSQwBaHjjZXQVUqpKBjWQq+EXpVQjTaNPfJhTDEucL3X/MSwiq74xaCs01XVMKQeldC1vB2zynoJnbyLW/7O3P4Xke2fn1TDd3w1ycIsK273HdMoX0tjPg7C00pXg4PQH/3oR3eCpM6bSOh0tJqb99TnaIN0EEzbbbddZ6Hr1mnTcD8dgnWOoKLDFVIKv6pBek0Lnc7mXBV6dDRkzreCdpTP1yM4Xx4X5JXT6IOhzMm2QAb2uiG0EyB2hBUWeiV0LXRd8u10khjU4tBCxxKRPBkvure1WiB0FFS+Enolb5XWqrxC6HgPHC8KTuqkssC4ZZyA9zo+qnsSnKfM5fm+8i1vecspk23xobRptsAxxxzzysjYE4KXJcpE46A0pCBzvk7V1GVuenaQw+MIneeTVDmCffNEIXWak3R1ukgL/aqrruq4pxK/aT2SZ/U6VU+YZTNmGV88J2NxlObWjIsXJCDuW5Psh6kQeraA3T6d99U0xBO00BE8kjOd8qhHPaprBzUrO0SBohJAx1crpt4jaSOYsIgUUJyvc40KOvKG0HGftITeBsVVi4RORMDyUelwWgCLX5c7eRhUkfvPye+XTGqP30mCaiirtwUWZUnP8cHYq8GZHiO1/UroYKedN2y9RAgNlAIEl9a589nO8ZEn3i8weOONN84QukqBtaxWD9fIEwunjpfWO4aSistyNkInL3ZDzHh7eeYRTx9wsXBaIKs79gz+Tst3Ha3z6lFFButybwkd3DgNiuyEMElf8ao3qsYrMSbI03ipurmNPFI9pxC68Sx1TJjW8tqgOMdLNTDxgFHHYqHfnHyef9hhh/3zJHt9KoT+hS98Ybs8LIT+xD6XO27ERzyiC4KfIXR/6zKhkxFWErpu9Np4dgyCCeFnoIR52DFa/LooM+fZkXCds1RTqx2vO0ZXjBa6QR+ABWHKM9Y59JEVdW7Sv3gg9EnCfaplLcpLK44PJjpCN6CtErrKKrjRwqbGYq7O8yFk8DrVuULu575qpTNGEDbgUPJtCb22CliGzPk6D+68vIF2Bo4yThx3dUpJrxXncs/y1GvvgdCnir2JF55g0D3T76cFcx2h690R1+AGD5UWeg0aRlYqi+WHGtBZp4skdI7gDu4g33aFRvXIIu/1MDnv3brdK6lriGm41aktpwYwBPmUwLmO0A855JCFQegRKh2hq4HVADfcfTvssMMKZK4wExykNzqezubTzguKYiwOAohobD4qAVo0nNOFzzWid6kXgs+vhFzLkNANvqhaoPkhSBGq3l+E5LkpfyD0iYuaqRW46OMf//jxwe2rwS5CBzKu83ESulHuep7EoIJE9+L2228/Q+gIRBVTvUWkMyiuKr8SvmPGcowJQfHVQtdaqsoGhI4Ag9DrtFR1T1IfPkm7PM8zEPrUYDedgk899dQ9g78ZC11Cd74bzCHnjQGR0OtqIYOUwbXu+uqp0sjT48pUEePKpZxVcTUgjiP5IpfB73wJXSVVWV89VtSP/KibhJ663Zw0C4/QETS1w+xoXOTVrWJHCog611jd7tV9yG8AQkcjPLHUdYtQjmtzjRJGUBksQQfpsnH+uy6rMO+6Btj6VmUD16SBF0ZAkm/KPzfpBkKfjryZRqmLPvnJT3Yud3AGHlE0JdcaTKmFrvUr/sSXljZWPtjmW6NrdVGS3hgVcIhQbD9tGWCTevFlXFimUwLUDTxL6NVz5W+F88jKGgh9Gmibcpmf+cxnfoXQDZDTWmYMQOrV5V7nsyV0p2OV832GG+ewoI39qBHuNoUYZvwwLiB0xkSdu69KgmNDC11S1ytQx4QGoFySNDcn74VH6AgHBFB1MdLRWNQKk2oFKPiMCK4an5aGHa5l49xKjUZXkELgfOg0fuOeJMCB/BVoll+D4szbTjYamOeomqWETh38jvI5N88+EPqUBc8Ei18UN+QMoUuaWhE18MxlnC3Zas3rfmQeXpc7mAJ31VNl3Am4rutkwXM7J+l4kNB1uZMfabXQjTyW0PU89Qll6hmMDy73CYJsdSlKQsfl7lSQMVLKabDLV+NI+ahRpmEkoXtfHRcSMOdQaiX0NlBUC528+A0B44nld5XrtQzbkuu62ynDvKrXijHGGNJCz7N2Lvf9999/YbncdZvTOLWjIXQ/1c3ifJ5L1xRuFcjVSpesccXYyTS8gURc132CtwCt7corr5zpHAUdeY7Wjs8UpSXiHDr5KFSd4ycYycALATsSzF9Imj0ntWn/6jLQF3A9OkKPwtdZ6BC6QWcqjE4nVUIXv9UVSTo+xIVgpXM/+YljhIrWA0eUShRVrpOPpF+Focoz1w2Kc+/5Wi/q5l4NBMVpvUjodS50FKk8EPoCBD0u9zz2zBy6hleV6cZqqNRq3apEVk+nCmg11sSvUfNgD0Jnysi86rSqU1kGi6Lk8rsEKq8wzUv+esdI4xsTOQ9fwV3165QV9Ui5N2WsPO/ggw++cJLdP5WguAsuuGDrdMxXQmhPdq5ZQqfD3BwA8raz67yfVnB1TbbWuaBQmyPykY4mHwDgNpxqXO6oxZpdLHQ+LleoIKreAstQe1Nzo0x3m0OQVkIvwRcXpMw/Hwh9knCfalmLPvWpT/2KhS5RazVLxFXBrbEcChPOYaGDawWJFrnpR4TarUPHolbRJZ04NO7DaxydQ3djGSOOjRBmrIBrooQdI62FTj4jwcmytWEOfarQm3zhwfpLgsNT0vdLXLFRZTQYhdBRHl3ya4yTmDQIs674ENsqpZK5iq9bfGtk6dHlusafQZ0YW97XxqlUL4AYZ1zw23l4ucvNw4yG55jnvj71f+5BBx000fd0TIXQzz///K0iAL6chv3tGowm7OhoLI9qTdjgfRZ6dR9WDVAB57w8+Ro9STr3i9el6Hw+wk/SN8DIDuaopQ7QqBeWli5Tj0ZnmmcN+hgpAhfk+QdCn7ysmVaJi2K1dEFxCBQw4+YX4rxiuyq41UskoXOE0LFItBxUPMWgWMeSdhlmnT6qDSG+uacSuoJQoarLHWF4xRVXzGxq00foIytmIPRpIW6K5cYbtXdwe1KIbW2xLMZ0sUPmEHBVSDXiqLoKqV5PzmngVeVUUkdWuyGSsU2k19XP/eLXpZxuhFSnvuQTlV7SwBXtuxic9q27gVpuyrw+1xcWoaejViB0O5xOQVjZoLUTW0K3MzlWK57OU9PjiPBEUAkU867z93Q8nYRFwz11FzjdlSPta+ZFF3Qyna3m5t703O+cPICsrsiB0KcoaaZY9Kc//emPBAuv1eVed7PSQgdnCDIDiKhuDQICVwa3uduc21JWQjcwDmsa8uWoNaJCqsXUEju4dy5SQtdzoBuUqanLL798RhhXhVWvg4Se5907u4cN69CniL1JF33SSSe9LHg8GUKvhCopgxFd7lrAxogox10SBpbrlFAlX8cNuOS8waZa/Rp1zm07ZYQXlo2RSOfUl1gfyeeZYDnHlxiXg/QgYAC6ediCJvR02K8QOo1JRyOsqhukzotXl3udQ69pjKTUsjDKXU0LAWdAHB1Fp9FBCCrmVshLQhcczqc4H8R/t8e0IxV8biHLsUZSCtbUb7DQJy1lplxeCP2YYGE/LXTn+8S5Lu26hFNF1akihQ7nDYozyl1BpEKg58npJK4rlBSQNkkld3DvCy5Ip6JLvQz4ZJxgoVMvl2JWK53zPE8U3C7KfSD0KYNvwsV/4hOfeFkwcHKws7bR6dWNDT58kQqY5FM2ZelwBm4NPFMZrdOfWt8qwdyvGx8samkrcyViNyW79NJLO0LnHrmDulTPLuedUq37MjgmyMt3JTgWOC5Il3seeiyhE/CjgKjze1rYdnQbFFc7w7Scg3h1x9AxCjDyQbuS0CFzoh9d6kaHS+AGW2g9cR7tjg4kvRqlcyxYRnQ24PRZBkKfsGRZjYpL5O8xwcIMoTvfp4UCnpyiMfCtCqM6B0la5s/BdH3VaSVoLBuUVuM5nC7Sgq5p67QV40MFeCScVnjFMXVknNTg0YrvaqEPhL4aAXCCVYHQU9zJwdWMhd663N2LwSknVwwpPw3G1CPlkrbqiVXhJC3nnZPXC4X8tlzSUJbGHPg1CLR6g6tXStnevqiIPLX2kfEYbgaILkhCT0N/ubXQFSoIEyx0hQQNXN2ORpO3yxm0OshHV4yBanQ0uxKZxnejO8/oC2LccIAydbVo7dNRaHNa6tYPwnYPXwQoRE4aBKmbF7SWUQAxWOgTFDCrQ1EtoTv/bbCmFoRYdD5R61xMa4nrsuS8c4GSPmOED3m5Fp1rdW5RRVl8ey9YnQ+h47KsFrqeBi2uwUJfHVA3nTqccMIJL4t8PDmYmiF05btz6O4UJw6NTId4nUrVW2W0OjLXFUrVNe+qJ/dlcEUT6bW6aQnn0DlCxHyoR92MqTUKa3C03lqnajnicicv6mPEfLB/Xb57JCjuB5PsgakExeXlLFtkh6B/SGc9tY1ypzERJuyCVSOAK6HrcqezFUZto9VOAQxV+NHwantqeAg9l/ggqMiXNCgCum90v+hqVzgiNAUg5boUj2fDkqkvAChKxwWp/xAUN0m0T7ksCD2CZz9w67ugEWIuDxOLXK+BRBK6AlGyJg++Cqw6XlRk3T3OzY0q7uuYqqROnbT8q4WuVwy8o7TiyVKIWbbKLk0toQ9z6FMG3hSKl9BTdEfoelKr290XqVC9GpVuej2hKprKbf5rUVc3Ohh2TtxdGBlLBrWRL+SLrMfwYkwwfgx2I395Q2XBMVJJnWvun2LEvHPojq9g/5qUt/sBBxzwo0k2/1QIfdmyZZtHaHwxD/10yU+tjIeX0HWbVAudBqdjEBZ1OUNtNNNUtzpWEPlqPbTCDzAgqAiW8OUsbEvo26ycr0FAkq87EQlQ8ne/bDucaygHClPOF0L/UgT5n2Wd4kPRSsNnjW8B5tAhdHCLIAFfTtk4Vy52qwtcckR48NFyd28FLeOKS9IhzLjHFRdgX4HjOLDRq8AF2+BZL5YKtIRuoB3eJ4VsS+jgnPIjPJcPhL7GQ/tXHtA5dC30cYSOl0oMgUmVVTJ0PwbO6cXit9hFFhshP1Ieu2tOr7oMTqVUV77z85Cwbn4wrufAMVanppzf17ijbBQD3e7uFOf4ShlXp67PWUiE/qV0wtPqsjWFGNY0e7nbcdWSUCNzfkVCFVH8l8gr+fuO5xq4Q74StcKKTmZuRTe6gUu6zI24NHKdcqkv9WFtrtaU75+W5HsUiK9Fc/zTN77xjQ9tVTd81vgWyFKeY4KTjtDBjC53Sb1G7GopKOAURjQSGCMPLBxwrVDjmgKPvMQ0Vgmkrlu+jU2pCrCeKS0XvQYG7CHAXIeOlV7nzrXOHbekhdBz77AOfY1H94oPeOKJJ+4dbJzUutyV1+AKhRbyxUJmPLgyQwVVow3ZqjKqN8p5dZVb40/IryqjFdsqmXIExhtl6Z4H++4OCnath1Na7hGv1wsOUFlmjIn/UTkLi9AjiL6UBnmacx/VQqfhcLlroTvHouYkmRs41LoOhRadbr52snMcAkNC182DkGLDjKpcUB8+unMqiMifvCkLEtcF+otf/GImShMAVHCM3KEDoS8wISehIwjcjc2VFOCG3zUgiOapy9cUTgb24D0iMM7oW8eHUb/kBfZQUvE+udtVjeeoFjr3VUJXuOkRY6xq3YB1vuYlvivBkz4K7bCX+wLDOY+b9xb8dbDwseBisbLVaUmbwziN6s52zlvsV68U+WgY6dEinTjnty9nMY6qKsDcr6LLuHCnQxQLSN085Rvn77W6DWKt4wHLnHGgy92pACz0jN2FY6FD6FjoConqPq+ETodI2GpWam52kK5sBZqCT8FGekgXi8jNZGj4OrcjgCB0LHQtHTqaDtfy9hWsBkeQj+sREYDOpzt/bhS97hwtnoDna7l3sNAXkLDL2tzOQq+E7gYzeosQKi591NOkYquCKr7BJoRuQKaCiKNL13yRCrgkHyPi63SW+an8gm1XdJiXFnoldAKBqhtfYcyRD2VH0HUu9+H1qQsI6HnUYP1VwdEJwcJisagBJskijw1Gc8kZeANT4kxsck63OPerSFYZ7zSo+aooMKbEr7EpjAc3RmL5p9Hwkrruf/I3ONp6g2/qYoCdU7Qqs6RbcIQegfGlNMqMy92GpjGwXnjXc2uh64asFrpEqRCR9KtgpFMQZBBzXVNeA9nMEyEFofMfxaK+qY28VTwM4lCICghcL24cgpWO5gY4VUpUDJL/QOgLS8Yh5Lp16ODBCF8wXt+6pvBTkBmoI27AH4IETCO4dAPWOWzTupMVmDQwU+Gkp8rxUq36Suh0kRYJ9W4J3cjk6m7X+zVa/7489R0IfYFhPVu/vipY6whd/EjoYA68MgbEKjgGm+DbKRusXz2lylktb4NJjRMxnR5Sd08Ey+Cwut5HsR1dZDr5cI+bjlG+slqD0Y3D6ELHmUac00/I+QVL6Oecc064dbML0ni/W+fQFS4IOJat6epwLMxF6CXgrOtAhZ9BSL5Bqm+JgqBzj2oA4vI53fXkb3Rk3QZQMLqUgTSAF82N/Oh8tbtK6Pk9WOgLSNBlXvGY4KybQ0e5dLkM+AF/urj1Fim8uFZXdKh8koeBa1WxdZwodBCMWCQIHDdWcoVGnavXQjewSIz3ETqeLBQFN7WpsSkq1ygUwf/ylD0Q+gLCOY+aANAZC10LubrcwStE6jSmwWngUQLmCCbFrVObyFkw6vhwjbgEDX9wTouevJ3a1bpmPJCe8o2Ir0aac/TIa85TnmOG8g2Gc/kbY6wSesq+It/dX//61/94kl0/lSj3vJxlaTpzWRrtGbrcaXwJnY5mYxmtabUzhU8NltBV6dyFbvfqZqEMLW0DIGxkhBX56kJBSPlyFveUN3CDMrSOdOEo9HSlkx9pvM58vHM/VcvM9a8NhD5JqE+/LAld7w/ucj5uASuhi/MqAJ3P4xq/yUMLXexrWegm13pxmY4ud3e+QljxGcV0zMzXV0LvC4oD3yiqEnrfTnHcN0q3PIJ578MPP3zY+nX6EJxYDSD04OiE4KADWfXAgldw7DsD9EIhJ5H9YKcuC+N+FUc9ocptFVSwDkmTFy50SdzYEb2kutIZE8h5N1HivrpySS+CVrnTSRpk5OuGTSgGErrehYzPy8M7ux944IE/mVijp6CpEnoeuiP0OjdIQ9JJfYSu8KFzvEdCNyinErok7VabWEQKTQWVbiCteTrGvdzdpx2NT3e9QKrBFQYuUXfS8qGz+dZ37nJdQEHo+T9Y6JNE+5TLgtBDnvtJ6BAyeDCwjerVuA7n0FV0xT1YJR2Whd6hdg5QK95tX/EaSei6ECuhi2GVzxrlbqCeCgJEjYUOvp1rr/PnCuzRtpidhT4Q+pTBN+HiIXRc7gbFqZyCLz7gFVnJF/kM/sAcH0mdtCiO4M1la9xnXi4lc84dklVB1jXOf6157jPmifHAkmLGgnPuNXC5xqOYl/P71MvVHowB17ZroY9WoSwsQk9HLkvDzBA6jWRHQaQSeg146yN0ztXlAqbRQtcD4EYeutvVCqt1AqhYZuZe7q5bV7i5rpF0gkQQCVLOKzwRgD/72c864VtdnCNh+7WUPRD6hAXNNItjDr0SOkQOLpwKqsRtdC/1dSqJ3yqpWuhgVMFWp5x0k0voNSiuDaIbZ6G74c04lzs4123aEjp1Hc0vLo+SPBD6NIE3hbKzidKrgstuDl1ZLGE6BYmRBPb5r5cJ+ek5rXSMLLBtbAfY1w3uNJFL3sjTADoem/FBWmNTUIbd+hVlwdUmeq3qnL3KrRxkACh51eks8qku9wVJ6GnoZVroWgdV86oWupaEZE16LftqoVeXdhVC1UI30E5C1woyPRoXyxkoA9eNwRUGSFgXXZ/8d427wRZ0MNcRtLyRCmEqsHTvp07/GE/An+R96LdPYbwNRU6hBVi2JqFDhG5vrDBBqInD6gkyoEdho5LqEh3n/rwu8Su8wLSbG+mibKeoqoWuy11C10K3XF3u4NrldlonRh9TZ9LFrbk85Q+EPgW8TbNIXe7Bdudy7wtuE18cwZHv1MAaBz/gyyA1ZKs4Jz/xRjqMMNLy26VlcIFr0h0PjCnn5X0TpqtM6sYxNYBOhZqy9e7qzSUvykXek59K7ch7u7AsdAgdC935wGqh03guJWhd6RKi7kf+m6Za3WpkugnpXIOQ6py8HaaLEk0LC52PL3NR43MZhIEVdGi7kxxCr7ojmaehwylfDY86J903U4//vP/++986zYE3lD25FugjdDFldC7jACGh5dHGjxjsCc5wFdaXUWjht4QOpg0kUnlQsfUeyrXMltBbC12XO0fK75tDN7gJQo+w2zsbKA1z6JOD2tRLOuWUU/YJUR8XvC1CLoMVPjWGCYyAbzZIMjaJ677OFJJ0Exffakke/pY7cHm7XNjXp7pZjQ1BOSgVusoZE8hpdxDVa2VAp3xkHSuh1wh3p2hdRVLn0DOenr3ffvv9dJKdMZU59PPOO2+TdOL5aeA/dC7cBuRIoxjY0FoSCjQD42zwmo6Ok6AlfudKaiSxwUdqkFrYEDp5uDSCztZtjhDlQ1oFn/dzj8ESozW4nUbI1+U9HnP/N1PHgdAnifYplwWhB3NdlDtEqAdIYeHGMgZUis9KurrHSeP7CWrATsVyDYqT0GtUui56LRLHYBsUVwNMXbaGMEQ4Ol3QRrlzD7jP9rDLY0ENFvqUsTfp4oP1fYPxY8GbCqZkCc6rvDdWCTL2vG5yrG8tdxQDxo1z7RpwWsk16NPdF0lj3BJ5Mw5IP4rvWCFYmnQ1rkSPMePEKHx+qxSYF0Yb55wGGKX5Zcbos2Ow/XySbT8VQs8axY123nnn8yJInq0lbUfyn45X2PUReg0OktCrJa/QI51ptdBrfjR0dbnTyWpudJaR8QCNTtLtw3nqKcAEqsvWyINgOF0zXNcyokw6P8/7zeQ3EPok0T7lstjLPbiZ2ct9yy23nNkUBoEBRiRPrWXJvLrdtZgNKjI+Qxw6HVTn+cA26cYRukow90roKr+63FU03MtdQtfq0t1eBS2Ezhz6YKFPGXwTLv60007bN7g4VmvaFUJgSXwYzAbm9GBireuFBVcua5ZonQIF26ZjrED6Tr+CcYNFHT+Ua3qXmqGUkhbPrV4By2GMOe3FOS14DUo3lVGZ4L9pRjL+0oyTZ+dta5dMsumnRui77LJLL6EjNOj8rbbaqmugGhSnxWJQAkcJnc5UoLWETjp3itMloiXDcRTE0GluaIR0NPn5pjXu8e1Tzt0776PWByiq9cQ8PF/ydIMaBd9Iw/tmOnwg9EmifcplQejBy4yFTlAcOKruxDr1pIXQepJIg0ADV25K0waGSr4IGoRdtdB1kdsc5m95Bh+5bLSNR3EzjUroTiepMJMn2B8Ifcqgm1Lxp59++gyhO22k7MWV7iohcAv+wZhkzjWC28CP+35wLwqwRpjeLFYkOX/OmFAuu6OnZUvQKsy46fHEIpN9Xwd4V9mo6Z0Ws/51DbrKgUujTZPzl6ZeC4vQ09grWOjO49EJutz57VcSrkFxnPN6DZ6T9Olk8pXQJX3djQa7caRTfIc5ebnMrXao+QIEQKWmKBBcPsSbqFAM+Nb3XlM+5QSo30yHD4Q+JYEzjWIh9OCu2ykOwYMAc/mOwqR6rKrLXbL1KKG79K0qtnXKyakfBI8Wuutt2/n5ltBd1SGhGxSnu5I867K56vonL4TxQOjTQNr0y4TQI3OP1Q1dI9y1liVB3euMB/APLhkfELWKqIquGylxD1a1G8RoaPkGQoM/DcZzTNAy5IXhhsFFPrMROunBdXWnoywbaEr9UA6ot96vUfzIpcH/wiH0XXfd9byW0HXt0aFY6K3gUTvT+uDIPVrnErvuSd3tdKDRjDUYqJK6SgKdAwnzwYKqe1qrPCjoABHlS9JuH2gH10hK0miNUa8A4ptxRQ6EPn3ZM7EatISOFQIu9OAg9FQYwax4V5GVcLXQsc7rGlrHglaIUe4GxY1zubflOBepctoGxbWEriCrLnfqQLkDoU8MXqtVQbjcg59j3d7VZZhgXDmPHMQwQm4in8FZXWZGOu5zSRrXnZoiva52jmCS61jx5iHJO49OA6kwu0dIn4Uu6at4eL9Kt1NZ9U1reoGpH/yDhZ7yn73vvvsuDJc7hJ6GerZWuctm3HJPQq8WuvMhBrxJ6HRAO4dehRq/+wid/AQYeQEAItLR3Iy+dBtB/junAgj47/wOgkwLifRGAVNPLHXSohzUtbpY6FEcBkJfrcTQqq2MhA7WtMzdR9rpGD1FEnprRTsPqLtbC92pqRqLouBxRyuDPJ1z16OlAuzTS+glYnfmVawGxeHq5LfLhKrLnXypBwIvbs1hDn3Vwmq1zB0LHUJ3/lnjSU8mmAR3yHnkIjJaLEmckrRynnvBnNNLXGfcKLdpCKx8FGSnP8Wwhhx5ObWKbOZ+lA5d9NTF8SDfUHfxzW/kunPoKK0YcJSn8aeFvmAI/fzzz98wmhSEvruuEAmdDuNTCV3L2AbWYqhLe6rgq3PtbjkoodNhCj/TqVSQFlcM27VyrV3n67yPwUJqjOTJvQgwPgBKVxCCT5c/ZE+6kSU2EPpqKYpWXaWy2cYxwUo3h26Mhta5EbYKE9OoKFarQQ+V71RXWElZ9TL6AAAgAElEQVTQrhyZjdCrAkxdtEYoh/wM4lSBMMBUQkeIUY7LNnVJOodeCZ116ENQ3KrD1eqYM4QeD9SxvqcAPLhHO7/Bn+5uA+XcJIlro2nJmfXmenycMpUnNKzI02lQ8OvKEblDZaB6YolOrxZ6X5S7Rp95SuiuXjIoTqNR72244H+G7J99wAEH/Nsk+2cqQXF5V+76j3/84z+XRn6+ZGoQgnPSuE7qNq02So1sbIPiJHyJWsHGf3cEqi73ltBHrvDOQqc+7pVtEBGdr2DVk4C7kS9pEHIQuIEeKAduI6siYeR76vHfA4Lnv+Y1r7llkh0+lDW9FjjzzDO7OfS6QsL3BGgBUDvdgrrQrbFWh4Tu1q9iq46RNigOAenyIC2gOkXl2JHQ3R52NkKnnuMInWujOfT7QugvfcMb3vDZ6bX8UPKkWwBCj7V8LDJU8gN3kjr4rO52LWlwp3KJFSzx61bnWqv8StKkxXDTq8ozO01VY1MYC8pq16E7baQHwfvIwzl0g0RVlCFzDbdK6KOA0J8R5f66173uskm2/TQJ/ew01Askci10GpsGGUfoCjXTa8HUo2nMu7rc+5atVRe+S864Bwvd6HY7Uw2RexSkLlfgHB2MQqDVzn7B1e2kSz7pLkwZz8scy02T7PChrOm1wGc/+9lup7g6F4giaJS7niM9T7WmrXeKcVIJXVdhnZaqy9b4bVkSuhY95ajccuR6XaZTA0yd00RR5TwCW2FYFQUJPS73+0LsLz744IPPmV7LDyVPugXOOOOM/TPN+EGwLZ71YkqQ/Ac7vnmwymtIW6IGk05XGt2uoqmC4DaxeARUMpHhFdsSPBgmTgqXu3s5qMDq6a0eK5WKltCdQ8dwM06LcSOhE+W+YAh9t9126wi9dblL6EYAK+RaK0VC57ydUDuvKgp9hF4D4qyDLvdqodc5Qt2KWlFG0Lv1K+fJgzXoaJeA8Je//GWnFLhpgi6cPOeF6fCB0CctaaZYXrXQ3ahCiwJsiSuDLevqjpbQ67I1g9FMU/Gs65KjhK7HqW+aqo/QtfZ1uyM8DfysEcItoY92XRwIfYqYm1bRUV4PzrTpfxPX4Mrpmiqzua5iCm4xiMCl5OmYUAlw2lMC5z94dl6bdFro4pyyxbCWuu/sqHu5672V+LmPTyV0ZbybykDqzqFbLvfl/M8WFKHH5X52GvAFzhna0Aqz+RC6GlgfoVdL3ghEgKOF3VolaoNu/er8oBYIZRi4NJoDX2E7TcDj9oZ1WQPKAdeM9qReABsLPekGQp+WxJlCuRB6BNV+kqtryJ22MZjMqaI+C138GBRHHrogq7tQhRdMgmld7gbu1Kkn3YtaJUbDG6xULXStfoQYv92Uwx0Q9YBxj4Se42ChTwFv0ywyhH5QvKzvA29gD/mpq1tvkcps9Zq6sgmDjHFR596NcHc5m8YRWDMOhLx8qZZKgBxDuS69hNCZQ6+Erse1Tt1K6HVKzGlT93LHW8XYMR6G+4P5hUXoWOgRHJ2FXiPdEUA0CG4Y59Cra7Cmr4TeRgObjk6shK4gU4i18+h0tK88VXOsb5QymMj8q/vIAUSZLhVyCZzR9GqqeeYLU5eB0KcpdSZcNlHuUQr3AztGudcANL1GKrdaCNViaAm9YlPLR3ekVotR7iikvjmwEnp1dWqhI0xbQtfK0UIH54zT9gUtClfGQBTa+wZCnzDQVoPiPve5zx0UbLwPHBkIrFzUaMNYAjtcl8jBn8QI1t3P3fgPVxr5iEbCG5di/FLdvZB8LJP74RgJnfJ10atYOA4ldvKsXrA6DlzCSRlOz1K3jLmFRehPeMITZghdAaaVTKP7jmgatyV009OIuiVrgI9krWVBB9hxLjFTSGqVKCgRQkS5c6+ucqMvuYf7dWm6vIf6UYaBcoAHLdKXBnAd8FJHlZdcuzDf5x1xxBHDHPpqIIAmUQUIPQKuI3QwgeBCiEiIEqHWdZ3Hqwqorkvn/6p7UsXWlSBgcT6E7jznfAjd3bHAe2uhq/Aa5T4Q+iSQtfqVAaGHpDsLHXxDzE6ncuS8y8HACr9dPqY1D841nIzrUGnlP/dpdZs3+HVL5Drfzn01PYTOHLoWuu75ugKqEjrjtMZPjbysM3KevFVEKCs88uMYc7snduSKSfbOVILi4npcd6eddjoznfKndQ5di4JzEnrfHLpBbBK6QqSdF1eT4ig52yl1vrFa/c6tVEKvFogaIvertZmn2qLR8ljn5ENHE+QHiHXT5NqFWfM+EPok0T7lsvIGqs5CN8jHF5u43EYvjhZzdf1J6AolcORSTISbc5UqAboZJXRIGKHFPTUAqCq/YlvhqYWucgCudTfiZuQ3FrpufF2WPsdoHTpR7oPLfcrYm3TxWaLZEXqNODeuqMrQqoxiOLnZku/F0AurvHVaSYwxDlwZhRGlguxbCPVyOfeuAuAGYvX1qeK3z0Kv7njHoNNZ5KUi4eZiwfzFke+7Zy/3qybZ9tMk9DPSmS+s7kEJvbXQa3AQHewco5qdhG7DSdA1EEILfRyhaxX5PvQ6J6KW6Rxn1dZIZ0RmndOBzN0pzs0OeA7uZV49gvZfUv/nD1Huk4T7dMvibWsQukt0JHSIFsFWCbQKMqeF6jQS2HLJjcGaWvg+JeNDQveNf9xTCd28q1fAOfSqYOiB6iP06vbXbUldEbCZvhpc7tOF3VRKh9CD9fdB0lrV4h4sgktw5lat4LC+IQ0cuUOcLnPzqcuHTcM18tTz5ZjQuytvkJ50GG4QcfuCo9ksdJUJPb+OLfLhWnW5x0K/OHP0C4fQH/WoR52RjpkhdEmazqbxnUOvARNV+NQo90ro7Zy4c+i6ViT01prXChkJoZklOc7dKASN5AVAapHO9StwueZLBdh5Dnc7HgeekXK5L+6eC/MMwxz6VMTNdAplY5lgZT+J1yBNMOUcIjXTalaAtYRu5DrYdJvLVsm0DPdyl9Dd47qu5a0eKn6PW7bmVFd1uWuhVwFq2RJ6BN6Ls7HMsGxtOrCbSqkExUXmvs+5bD1HyFnIlA8yGbkoQRtNXvEj8YM9xoFLPKvxZ5Ayst44kbqSo3KCO7xJ6L4/vV3KqWWvkVZ5SEWZMYWcJy8JnfpxDxb6giL0vD61s9B1uVdCp8GwaukctSI7uQof0in01MRaQjdfLfSajnt1a0routydH8SK0qVZA4WqdwDwVG8Av8sc4oy7n+dxq8IQ+vfS4c/NhhvXT2XEDYVOvAWYQw+RdoTO19iMPmvC6aTq/hP7CCUEiUt+jDCv8STGarQudzdB0oWoAlED44wNUfmlXBVjsG0gkC53xladfnKsUsdhDn3iMFstCmTZWvD935B3krHKoku9kPEohH1ylYfgPtJyn2Tv1JIkDm7rtK0rRii3jh29TWDW3d2wrDG2dM+3hmF116sw61Gum8uQD9fJB0KnPhB6ZPzCsdAzh76Cy11CRVhJ6HV+pSVfLXQ1qL4od+fayc+5kpbQFZKW77I1l+TQ4bpEHSm6zj1PPbVaLFNrhrlGtVEVlJGw/f6VV165x0Doq4X8mUglnEMHWy6v0QXeEmwldLGv4IKkwSkkqtu+WuiVpE3r29acr6/lOd9uYFxroeuu1O0uoYPjdh9shSL3IIxxuUdJHiz0iSBs9SkkhH54CO6dTkeCFTBX14xzzRcMueoCvPLRWNNFbjCyu8s5Jw52Naa4xzgRvaZOY2noqZDiOYWIq4U+W5R7HS8Gbxv8jBHIdcaihJ68Fxyhnx7B8V8UJtWioMHQ3OrSmkrEChbnGWskfHVPtoQOeOocutZ9jYZ3Dp1zkLmEXtchGqBB+Vrd1N8gCTRA53PIz81pUCq4F0GX899P+j2y9etgoa8+cmiV1uTjH//4McHAfhbitJIWinjXWq4Wd51u0kJXiOgulNSre7PPQne+vs4vWibHltAVmgpOl/3wv24sY/mthT4Q+iqF1WqZ+TnnnHNESPUdYAEZqUcTjOuy5hpY09gCT2CI8QDmUHydutRLqjdL2S9Ba+Bpode9GerqEdIzJjC0+LpSZNxmSzSuSqrcobvfWAAUA+pVCT15/wiX+4EHHnjNJDtoKkFxRx999JLnPve5n05Hv0hC11KmsWl0NweoRK4LRTf6OEKvbnfd325ioOtFMlcbdBcsLXRA5zaCRrkbMKELyYhKLae6lIH7BSRCz+hN6gYAIPTcNxD6JNE+5bJOOumkY6JUdi53Vz8gSOo+0uKzYlvcz2Whi2lw6bjSc+RmNpbV53Lvs9BVDhxzdWMZld6aZw2KM8p9IPQpA28KxZ999tlHxFp9B/h2SgjsYM2CKXCCjDSmQ8MIo4uP+7+7ftzpKeW5WAfnyGy9SOTnSg6na/Vw1cBOLHS+yniVXD293lPn0CV0FRLXyGO0oUBQRy30EPoPEhi9x/7773/dJJt/aoT+vOc975R04kucAzEQyKUxNWJQ4aaQslPrHIfEr7vRuQ6FVI1Ur/nVOXnSuj6RfOygGhjnHA51cG5H60ZtEQudvNye0L2KnWekjHy/n/sGQp8k2qdcluvQwQkfl/Q4ry2GwRP4ras7qoVuUJxWQXUvKoi4V68ReKuELg6rhV7nIesceg0eNT9d7hK6+76bbw3IYw592Mt9ysCbQvGnnnrqEZGf71DZc49zjBkj040B4Qi+q9EFXvmCMT4G17nKQgtcL6zymLyQ9V53HKgAmC9jgpVIfRa6+JVfGCdiWwPQrV/1VvksPAN1irLwg3wXFKGfms5+sUQusWopI+wQVHzUtBR0pFER8LrCzyA3BZT3+FYr01mu1pJKgjsIcR+E7s5aAsqIZOrAh86jfmhvELmaJf+5lpdTdPlsvfXWM5HMIxB8P5rlQOhTEDbTKlJCB3MIFrAlvrQQJG4Jvda1TkuBNcZHnUNXmVVh5T94xIJxu01wbFmSf3XRO9fpqo4aTKTLnbpj3YBvd9lySqpa6JQNobMOfYhynxbqplNuXs5yRDD0DrCmwuoKJjCFuxuZ7JSmQW9gGuxL5uKxxlMp+w3UrNO21TVfp4DEuvPeKBbVQje+qSq53qN8r1NiynmsdJ7FoGuelXGBhb6gCH333Xc/NY34Yt3YCivIzrk5BY07/riO0TQGTtToRDvB/Exj8JHXq/CjHMGB8GOPX+7zbWu6jZyrByhqgJbDOd1D5KEVhhZIZ9eNckZbIH4/ysNA6NORN1MpFUJnDl28obTWrVirq7wvKE5PkEIJIaSVr/CSgFVsFTgu6ekj9Ool4z6Dl5xXrJY59XIdL4LL8ltC5x6UjoylgdCngrbpFvqpT32qc7kbN6SFC76Q37q26/7n4M53Xri8zKeoFrcBcRprNQaKdHVfh2oQajTqYWoJfVxgah1bGnFuUIOsJ5/6GtYFSeiZQ+8IXe3KI43tkjEar2r8krAkSjpJVsWgJXRdNrpznLuxPK5rpQsiNn6h811j27csx6hLAzkkczREOpl5FQQa1+lsN1DQcxBB+/2kGQh9unJnoqWzDj346ObQwYvTQL5gRSFnjEZ1udepIQkda8Blla7llcjFNBhsLXSJunqz9FgZ8KkbnQYyHkQvFnniyeoj9Kqgky5LdzqX+2ChTxRqUy9MC939FTTGUDCdi9Zr5H4MzkNrhBlcLBb1Wil7q1dXWUt51bsrhyjvGTvIed+H7g6illEtdF3uldANENUA9H3olKu3ivpnfPww2H/OgplDD6Gfko55ifMVVXuisYwAdr1hDXQzAELXYnWt1HQuHaNTXSOoK5xzLj+TjLkX65w9fhVWLmtAeHqPrhfzN2jObQghc9wwdDZ5qr0ZMDEKlvthrPeJd/jUR/oCrgDvQw/+uretgV1w41RQO/+MUGjn0DnnHCLYUlGs1otBPIwbA9jqzlxa6M5bOu5UNLXQdV3aXUYRq0z4PnQtLCPtJXTdprwPfQiKW3igJygumOgsdOWlSqOWNbh0GSVYd9c2p13rtKreK45izXlz45XIDzkNd4hv7zOmCjJ33hsM17et1XlyvcOOJzlGo5Jx4HQW8r7K+NEc+vfyTpCJ7zMylaC4vfbaa+2E85+URt/bzq5LYnS5V1e7xG8UvOCggdX+DOCR1I1qlNARPqbR8jB6V6Knc3CTU051iQo8O9pgCwSYLnm9AQjbq6++ugMOnc48ERa6z0OZsZouSlm7v+51r7t64Q33hfnErENnpzgtEKNxJVlxrCCrgZ7Vo+T7APr2odbFqFsSDIJpjuDPfderR0s3ontAGJWsd6yWbdAqwpB6SOhaYnVVCtdxuWc8DHu5LzDIZ3rp/wp+3q7SqTIKpiBdZSMGk/PkxilJmuJSTItHvbKcl/x1u2uhG+tkXtWad9karnI9t3WlCffovaoKsuPTsgyMwwNW41l4noyP72TcPXfSW3tPhdCzbG3x85///BPTCH9pgysoFCoQYNWYOF8FHJ3SWjF1zDjfCHnSKQie6pasHU1nAxaXmfH6VAN+tKDaQCK1ROpIWXToaG68uxeXJGVD7oDFOXSucS5pL4r7aSD0BSToWLbG29Z05RnX4drZ6q1qg+JUUrVGwFDdh7quLZfMtdB9la9Lg9o1tyq35M24Yiy4ssO8qlcMBQGXJWkrofdZMVjoA6EvIJCPHjVz6G+NpXwUxoybIPHbuWflom8clKSV6RWTnHNDGc4jV+UCN57RWtcTq3x23EjQerg03BiDxoF4T2sYGjMloWt88iworYwFpwuo50hh+E6eceEQ+h577HFiGuEvaSzn5hAaBryxLaBkScPpVqyalp1VrZLq8gMIujfrjlzVuq9zfqSnc3h9Kr8hYSM0VS5cIqQLhw40P55FQQc4AA0ufH5vtdVW3dH5SCz01G0g9AUk6yB0LHSFi5jUUgc/4ptmcU5di8HYES0DCb0NdHMpj1NCLhWiPC2XdhkOaav3ySA33f7i1uheBDLzoW6mYfpqxRgUB6EPc+gLCOh51Lw+9a0h8KPAhx4iZTi4AMPIV+Q8MlZZrXeoKqWu6AC/yGs9WPACY0lrn3vc6KgGh9a9HVRaMbiMtHfOvQ28q/EoTkEp9yX1kReq4yeXWjOOkv93LrvssudO+vXYU7PQn/nMZ56YDvpLGsp1iTSWGhwdzTU1NRvSJWt2ksvG6lpBBZPudDqaBkfwqX1xJH/SOk8vMLIla1enug7d6EvS1rkb8qmkbj0FLYTOdYPiBGrAdBGv1zv00EMHl/sCkXVxQ34gmDugKoMIKb1HzvsZFKeiqsu7EjqCxHtd0lNd5I4BA4A4kk5Lp0b0KrgcW3qlzEPvlQqCkb2OkapQ1Eh9rutyHwh9gYB89JiJF3lrCPso8ABewK6byPjqXQ0m5TAy2nXcZGO8Brhz7tylzI4RFU3J3WWc1S2vQiyeSUsddLk7DVVjsarbvXKLU61yBXVEYWYMUDbPMJpSXVgu92c961knRqPpLHQa2qhBGorf22yzzcz7wwWDOwJV7a0G8dCYCr8a1KCL0zka3TWuPdTioZzR/tMdobu20M37JX8VAOd+qtsdIJCH6yh9tR7Kge6lkUvmopD+YKEvIDl32mmnvTdYOcTpIARcH6EbNCRunR4yME28cn+1LsBndReqOGihg1vXvuuZquOE/Mlb4SQ56y1wPh6BhaJqfIjBfUYfa+1zPfEo9wXvwxz6AsI5j5qNZd4ao+wolU2nivSqglPjiiRSlU2tcHGri13Xt7h0ikqrm3IZTy0xOyZUSF126etTDdxrg0sl9eqtqhY6cl5PlUYb5VPf4H5hEToWekhuhtB1ufh2HQidjkAoKCgQPggwiJ10WhbO+VUXvOMHIURHusVmdZnrutHy4TiyKrqOonN0i7q5gFYQ/+1c52Gok3lxP799tZ5R+zzTaI79ojzHQOgLSNBlKc97g5+O0Bn0ErqrJKpA0Qskqddo9LpsrcZ4OB70amm9qGAauGMgqopCVRzArcTvcro6Nt1pC+uG37g43Zazujap72h+sSP0Aw44YHh96gLC+plnntlZ6Mps5Carh9wPwSP4ATdiR0IGk07v0GwqBspvYzrApsSLXNU1XuW046ES+mj77ZmgOMaEZZifHjLrpyGoJ4v6Id+ZUlAJZswg4+MB+JfEYj3voIMOeujtXBP6TMXlnmdb9PWvf/1jefhX2YgKAIQEny233HLmBSd1mYJLcKr1oLWhG10LGqEoyWoJOSdIGtckSsIGsdHZnNMV47yj7h4FMR1JfagL1rcBb0bMoxwAYvJxDt0ISebQh6C4CaF8NSnmrLPOmrHQwR5CQIvZQDWwowVvbIZEreU+cul1CkF1MWpJG1DH/VoQYFHl1HluBZTl8B9hxRipeXMOrGspjebGZyx0haiBedafZwzxD0Fxqwn+JlmN008/vZtDNxDTFUccwYWE7ku4dGu7tBcMujQMfDrPXuW3FrreUNIZj9J6qvTcGhQnERuHovWvoeZYakldg8wxOHrR1sxUljssZox8K4T+gqxDf+jl7xP6TI3Qv/GNbxyXh9/Hrf6MRocgIT3m0GlcSVRrWELUrScQ3B2ITuVDfi7vQQAh+CBVBZYaoWAgf347P0gHAw7rgBWiS1Ow6ILniDCrWxuSF0KQ/LjXbWSNjEzai/IdLPQJAX11KAYLPQLkEN2PYMalZ/zWE6XnSMtZIeJ5FVWEX31xEM+opcFvsCehg0fL0xNQA9hUaikTzNeYET1XTm+RL5sv8RxYWLokq3JO+WCdKPdhL/fVAX2TrQNz6JHvR0FwYLANfqY2KrSu8lARderUaVhlupay89gcyddpWnCqV8m01cNV40pYmgypg9+6Vr4aitTRaVWVVZVfV0RRtpvl6Kml7Mj2byUWa+EQ+re//e3j0nj7aCVofdA4NBYChUbUKqCT0eZ0RRoNz32SukFFWgjk5RtxjKisa9MrgNQafTkL6XbccccZUldAqQgYjen6dO7zg8BTu8Ta9wUARmmSNud/zBz6wQcffMVkh9pQ2rRaQEJHEIFLjsZpcORTI9QroUumYhsM1bluBVgVPGLQXQurp8m9E8iX8aYL06klxhofhLECVWXbtb8G5qkgVIEL1nlG9nIflq1NC3HTK1dCB9fgUINMS9vXSiOXwQ3yFjLVwDNQmnuV74wXPyqejhEtf6dWVWwtV9c8WGaMERRHHIgby4BXPrrqHWc1TqoGrbpcjuvGdvFsKAjUM56pbyX/hUPo//zP/3xcGqgjdKPRaRyEBEfnnOkghIoBE3aQxG+0bhV+NKjanW5wLaE2QEIBRgcZkYmbnHqoBEjiRvsCCgPhdL87P2NHG2DEXCNpfCc6zzPyAvw0dXx2XDKXT2/YDSVPsgUSKPTeCI5DJG5XXrj0SyvGObq6IkO3uwLJdbziCmFjpO//Yu/eg+7L6jq/ewlxjONoTBxAFNFyYsXojI5OyqqpTGKBFBYOHXtEhGmgm1vbcmmppiXaMGUEKiPDFA7eEAZbLsMd5N7d0s2tQVQsiVqpiloElMbSmIopSGMPaJPv+3Bev1o8ZfLX9Nm/1LNP1VPnPPvsvdY6e33W9/r5rm1NMV5Figg721xiF6/CTgSL59JY7YDYePuewVq7yjrXtBfPK6E5JaAHhb6z3E+JtO37mhz6/zTy83+An/ARVrDYc3RSouE3pR221kekhjERz/AJZ9jrOCWti7OpVc7gqvSlchmpnodu61eKfGXHC9N3rPHJ39eGkHvjVGfPOOi3zsZi75vfeH4U+rvf/e7nz8J/HEHEM1GT/lVf9VWHCXfzhB0JOWS3vm+yMBuF7in6dVetdU/2ANF1nb+CpP/zfpDxUupK6+pL2EbYR/0hZe/BLEL+a8hdniZjZI7/wfyGXaFvL3tONoLJKz5nFvs18nTybbgajrcWKH146/+VYRu+bP6yEomkqHg4KeDCi+F5Jd913llWPA+E8eChQp0XjhtX2K3vBLKQZYKMQGycvLCjF/TpGcvOcj8Zyi6OjqZE81+OUfjUsIDEmay0W2fYke+m6KWcwtjKiu8XUagwulZUqPromrCoRNhaYKQi2tV+jlbvwuTC/HL0dII12bXWTJ9bE/YcaW2Ef7+ja+bY+ybddH4U+vve977nz4Q+jiLnlQh19LhRk2eHtzUMgtAm3Oe72umGdi0vOQFkiz/WlnN4J0pyem+CEINqp4liUMib5yHJ4TSGzulVe8oZjqGXC6ABkiPLfVfoF4fsOdkoUugjDA4eOuEm9J1AWF84HYQHQcMIDdPrk6pqB6FIns8aSfCEV+Vla2ickWkdSCV1jjJPhDhs98ZSmxkKdnS0rtSkC/dXtraH3E8GsYumoxT6yM6nwhfvFimt4ynf5Hyv5G6vcCT8Dm8ioqKp2uxc9eAiV9JQasJX3lPttQ5s+GXr4rWa42zufV2XDISu41AeZflB32jnuEbfM+d876Mf/ehPnHJStiLFfd6tt97683PzryK4WFHd9Ca0kHt/6mJZSljrCUSEtm6YsH0TaBKEZbrWQ1a6htfTBPWd+l4lc1lvjSPvvPHJxwSSrvXgFcxkCh3Aur5xy69gUsoFHXM4u0I/JdIvgr4Kuc/CP5SthVGhwYxBhDJh8pUYt/JE1khWwiuiZ23Jc8N/6wlhJwHWK4XPqOya+uwVjjvf2kCeq9IkAZgAa4y101hqw0OMbLVpT4dV6OaFqUPfy9YuAgCecAjDFzko9LASvipDTk7a0KXj4T8jM5wihXYO3lRYDn9hHofE5mAcONwP0av6siGYkHvXcO46P6xH6sRvUv1hPcAw3cTQaM3AOZa8FFTXSn/Vx3z/jo997GMPmlTT7Se87Z+3mUJ/z3ve87y5cU9cQ9jdMOGZe9zjHgeCQS95El48Eg9lzDprknkVAUHosHebujSx68QARNd1fZN82223HcYR016dLXAEuNoWAeDBG2dCb93rWq7TBiCMjennDwZU933qU5+659BPifgN+5JDV6GRABMvHSEAACAASURBVCAICCqKFU6lmMKjSFH4UvaW0oV5USRtyC0WcaK41zI5Bu8a3eqzjZQanwgBIpy12MOHPK1KSShs93/rZEKO5RI/Pb9lr0PfEHdbdD2PCv6XIz+fSpHzjkU2w04OG4zhfYTP8Nx5yeIwrBqj32EN8OhhWPWTvLzI7RpCl47t3LBZ+8rmhP8ZD1Kq1iFDmfMmNesxrCJuUgOzRs+XQr/lllueNz/+oNB5IEIv3cy73/3uF5RmE5wAk1tBQJPX6Ps+Jxwx4zFy5ci70QkcgKkvHknXd74tClmRgSOB2TXYiyvAuoY3Q9FnufHiPRTDOQnKgHsM7//BXL/n0LeQNhv1Gct9sH7w0MOBh0KIHuFhrN5EWEqICaO3NhCG8nDsHy3V1PfOVeWRcOyFUS9nz6vn9TMeRAsaI9Zxa8Wuh31ue+TWgjEg+GHrN8aE5gi2Oe3Tu0LfCHNbdZuHPjh76j3vec+DbE4u8sTDfzK2cHvYJ6M5PeEwozX8hkGkOB5z66RjHDZk0s6XQ19z4rXRqzXSK9wXYSplVP9huFftIFczchnCUmOr8Wsnu34LhnvnHYnR75g1cn489Le//e0Hhd7kea3hkyZ7DeMJvaj5Q8IhyFYykDD5uptcE5zHDUAUvtCm8jaWno37C2myEFmRjZlnJSyEhS8yQAAm1Bqb/bob25HEsYfct5I2G/X7K7/yK88ZXFxDEFHGFG3Dgj+hbcqZp4ws1HGhQrtTUdDYuRQ1QpsUkXe3ARdEuouBEd5Fw2pb+VGCsEqQzhfe9Fu6Ru37cc+FT4/g2xX6Rpjbqtt5OMsFUlx4Q6Qkk5O/Kfvkpiit3UEZtJ5YKSUljYkAHdZqh5IWXRKNrd3VU4fv4/4IB6PBBkprrlxayrWqQfoNvUSpOGy1k1Fg74Zjmur8KfQRZAeFzuJS89oNzzPGHJTja/K6mUKLrCo5yf5v0psIFtxKsii8wmgINLW7evIA0zgCU8Kqayjy2se8R4AQLegc+SC5/d57FGsv4VURiQHBrtC3kjYb9fu6173uOSMUruGpIGqGwzXknuCgnAkQ7+G668N12JQLx/rtvM7pJWcputX/QoKUeucKKzIoOseDM4xF9Cqcq+FtjEWu+kvonSWvto4rWxus7wp9I8xt1e1g/V9O2vSpPOVwGm77yzsOT8l4pWqwE6YQLBmHduOExb5PEfc9B0+9+rove5jsnDUKHCaT7/GcpIwYADx5a6p33C2he0x5hjUydW2snIAxYs9fyH0m8Ym8XzWH8uSVrfUdhd+N6zueeZPUsW44ABBO3Wys8yZAqEU40CSxDLUhL9LjU7WhFCEBWPuNSfidAaB/AhHJLk+mv4Al19k1jWmE3IcGWPd9whOe8EdbLbq939PegVju1aEnfIQRRXYyEHv1HSZ7/8M/gcJTDquULiXtHDwU4fn+z0ANh+t2xituCTos975bK0MSnL06L2GYUO6cuC52VLSuGNV5LkMM+vSs7b1s7bRQ27y3G2+88adGwf2okDlsh9VC1Tk6ycT+krHhP0yJrpK/IqD9j1RcG2skq7UULqV9VoyrlOJkua4x2FiGc7ZiX4SscadzapN+Efq3zjIMUugIouE/hT6/8VyF3J87N/BHmkwhFoqwm1jIvZvYMdYXa4ulRrkLgSRgeDpueoBosoUn5UnkCwGh84UmPUkqgGRB9t71cvX93xgSWEKiNtNo7Moa+r7QZJOd8BV6qs8RsB+e33XfJz7xiR/efPXtAzjJHXjJS17ynMHAoQ493KQI8T6y7uE5/DBwkXFW77nPCQ3kNblHlSIIPYQhbyQM66++7GCI8JbngmzXGAlGefkw3xpZ85sEssjZmp4q3dTWr9Wh7yz3k0DsounkTW9603MHEz+ybk3M4AsXKcFSoMn5lSOCcBxOlUsiLDOCpWmTpxmqqpPUn+OAdDN43Rw71VBdk1IPrwxSJW8Iz/VnPQi7p4+sBxwV6VkR4KMeuWn0yPfNTqCfzQmc6LUZy332cn/2CKJruzkJr95XK6rJIYB45kLpynCEZ0yIGy3f2OSxqkzcWnNYf4SfHI9yH0YEIp0QZW0zQPpM0TMUpAWav8CZt1/fTXagaDzHDf0/PILuvlPWsCv0E4F96256fOpg5pqwxlu2A5Ya8XCEh8HAXYlxdlKUL1y9kc4Xeod7NbeIR+rEOy+FzoNZcY3EqRyOAc1I9kAKYX/RKxvcSKEdS9sOCn0iUfvT1rYG4An7nxz6T4/MuzqMhZ9wS76nZMNl/CRbv8p3976G0eFdjltFB+Wu0ins9yLnw6Zob8dXB07ov/F0vr3k1wgA8jJmPPnPGK+/fsORD3VhPbtufsONY2xcem4U+pStPXtu5LVuWDedMk1wNNHdbEKlG7V6MHLkgJAwUcNbWxRs33fze+eRYEV2Xn3Z/ar+muQ8Go89VZKD/RgwKGbeTu00uUCkjrLjWaP1bce5+s4ynD4OHvqu0E8oZTbuKg99cHxNeEhAKHlMSPnD14BvuJcH7CeIJAm5I8j1HSMXrvMehMnrw+50sItAJwdev6JN+rbbovx9Qqw1Et5FnjpXHW/jaM0dc5WfnvHuCn1j7J26+9n69aenUulqe7mrCApDtiKOFGfrV6RmIfrOV1HEuYLvlSQnz63cLDzbtpjiXvkoIr7J4D6nE+ozzCuho5N4911vfYjOevARAijHrt/R+WPM3vi7v/u7lz73uc89Hx76e9/73mfPzb9Wnrwb041sgppAZWu8g244D533Ic+B+EYA8cyb3LUUoUkRpjRpQjG9I1nIfTdJhYRMOm9eOYVwe9+vBknGQL+Bt9V3Cb5+Q8K160fQ5pnvIfdTS5oN+6sOPQ+dAKEE1ygPI3YVUA0Zw5bRymtPCDEyhQUJRcLGw1kIrPrQdxjFFFY/TvELXSIAUexhG8O3yBOvf2UKL+SjQw5999A3BN4GXb/5zW/+6QmpX43HwUANgxmD4UPOuc9kc3LYVsIUOeMwfKUwPdhIZKg+MlxbG7XPOK7N1gAOFWO5/zs/hc84EOXtmrM47juy3170tWvXud7Vv3d940ihT7r1fHnoI1iulT/BzBXKKByjpKGbKbTCUybghBmbpL5TN4uwJvxeP4XxWVA8GWH6zkc4CnCeoNM45GaMoe/6LNcp1Ih41FgI0cbnAQB+a+eVQ98V+gaSZsMuR8g9ZzB9jc01KG8eMYN1VeC83ZUUh7uRJ6KWPTzKUSIJhenWSe+qOuTtO6fzGwtyKYHZe+0ikYZn4VKek/3hRbAQinhMXdM6GcF28ND3HPqGwNug60Lu4+hcHf5wmHJ8wloYwtHonQxeo1Fhj7GJdd7PcG4KmROF3Nx34THsJvcp5/qsDRFYTPvkfGtPySWDuHZEg31GuKPYGawe8qL0tLYaz6yPG4cQen4U+jve8Y5DyJ2HwavmBQgnmkShwW4WxUrwCanwPHj1cjdNQv0kAIV2ePlNDOKRkGITnQCT57RjXf0JZVojcpj2y2ZN1ndt9Hu6PjDr+xiS+fBYmnvIfQNhs1WX5dAH8weWuzx12KSUpYLWnPWaF2/cXcc7ptDDIEGHAdx1vHwEIMKO5716/QxlgovHJI3UOoFpIfd+B3Y+oZuADOe4MXvZ2lZo27bfQu6DiavDgyhOeGzLVThGiO5/kdmwE6bI4t67nryuPU6fa8JmOqH2wnjrAj/KOUibyM/SqnaIw7S3Bq0H3nrj4pAh1mUMtxZriwFsJ7s5dsNg/5+dmxz6kOJ+am7CjzYB3XzeBO8ihd533dg1fw2m8uI8c2VqQpLeE1DKehCQ5NWxJdWiMxQi8zRZHn6hThiLOFA1ZizJjIXOzVqT38yD6Td1nnA7D6ixTzjmw+0Ut+fQtxU8p+y9kPv0d03zj4hT/whxFC3h1XeUY7giuAg7ESchb6F2ZCDez1pzWx8MW2sLdyV8rl66MKS15LzWCwPW2sC073+RggyJytbm3B98ylOe8vpT3uu9r23vwGyi9NMjvw8h9xQyA7PoUp8pZkpyjbBKYfKOw1/4kv/mvYsCIdHZJS4M149QPvzCe+9kfLK5fhiyta0yipePiLeWy4l8tRZqi8MorTqYf9PI+B+Yx2P/+1POxGYs93l86jPm5j1NGMTNVgpQDp1CX8ONvHFhFpYXSyoFurIblZqx4OqPgbDmCG1NmCJPGStVExbFcmwsAa5xNpG9GqenTtUO4ds4+l9usjEG4MAwyv8j83ffH/uxH/vfTjnhe1/b3YFIcYXcjSAchRF7HcCjqFH/45gI8RF84TzMifzIo69CqzWSwEmh46fUXmmkXnKKQvIIpgwECj0Dgncu6uTxkwnRyo9aH5Q5gzmhOttffmrW1IOvueaaN2135/eeT30H8tAH11dTmJGD8TaQzJK1HC4poM6xPTd8Jk/ly22qVLudl3zNkQqzrQdGQOsgzNqARlSLsvaArbDLqKDUpX9FVPGr1gir0uTGk75oLCqzjgbvG0c/POTcKPQhxf3kTMLThUSU2yDyrE/MEUoPlIhoFHrHzip8oUahHGxJOUGeCA+9CWtiKOM1P5hQbaLUo9e2/HoTrK+UdpZofVWqFhgp9MaBjAdQY8F9dK697+QW//DUi23vb5s7UMh9FPDBQw8H1XALDa4s9/C5VnE0WrnIcOp/qRzscnk/ihwGEYaEP8M9hi/eiPZrm0dCGLY+Ol8UTSVI7x6w0TVYwSIFxw1E7pg1/c8G52/b5q7vvW5xB+bxqT878vbxvNqwGn6SmcnKnKHwymi0W1sys3OQzvoe+bnjIqPIb/2f4SgXLhrLgOXZc/I6N4XLgUuhc9rwUHjp1ilDhB4Stke467dQ6I2RQv/ABz7wkJ/5mZ85Hx765NB/cm720004qwgBZw0jElS8ayFJSh2ZAptxVdSdE5BqD2hqjwUnrNI777wJwphEtFC2EECEW7pGeMjuWLXd9TwYEYU1fF+bA6zbRuC1U9wfbLHg9j5Pfwde85rXHB7OgrwpqhNuKcS+C+fC64xPhuvKNE+o8WYYAEL0OCmYuMKWhBV2L0+dIR1eEdxUllhDogNhnZGQQExA87qQTvsdKfTxzO4YA/j7n/zkJ7/19Hd873GrOzDppecPjq+EJXlnac/+VyrmuR2NVag8rCVDw3vrQalw52REOnf1wq2R+vRo4hR+56iHD7f1ISXK0/esDZECKQK6RMS2PlR5iMTKoXtyW+3PsTf+3u/93vlR6JND/8mZ3Kd3w1r8yAhNYJOJjUuZyweevdHCId1o7XROEyP01zuFvtbKUraMiSb+WCN+4ZnsjY9ybyy1XRsBQDlP7/LvvddGFiAWfH0HnCa8Mfb7JmR/25yzK/StJM4G/b7lLW95zuDpmgw+HgWlKXWUwMPpWAUUBnz4IkhWhjmv2DrBxj2WSF7IW4oUUfzWzRpS75g0gMiZnevk0YXxw7RQ5BplaE01znl86h1z7vcPV2RX6BtgbqsuX/rSlz5/cHFl6Z3kJqJxyjBsKQXuPaNQ5PUoGy+kJlO8MNq5DFKVHsliKarOq61eUlW8b2Tm1kXyuR08M0zlvtf9Rta0FYfPuqptTmfttC5aY0h1SuXOpULPQ8da78bbdSfhwvMwmd2obi7lS2HzaDpPyUwKFlNY2KTv1nyjdnsHpq5pcmJi9i6MwlBQRgckQu+BpAlt/B1biBGHdhp7gk99Zf2l0Ofc+z7ucY/bPfStpM6J++1payNArsnYC5d5EbCXwOClI/PAUeeEMXsbyHknjHg8YdKLVxGebdVaG4SOsKRQeu+M38bVS40wlrs8utxhgrb2w7VKjzV0uSr0Eb67h35irG3d3aSXnj8y90reNwOzXHoYk570hDW13I07zCohS36KYHVdWOvc8AWjwvOOFd6niEVlrYVwu0ajag/HKXmfcSp6QDfUljQUgl1rEcvdY1tFlRvn9POGj370ow/5iZ/4ic8+s/VEr81IceOh/49zA/5FEy1Mt+YJeejuA0/dTXaukKQwJuAQVoGBB81IWNsSIWAEJLB61rNcjpK1/ldv3mRiWhKS8vBZjutzowvxBDRbHCa4E3xzzm3Hh7PsCv1EYN+6mxR6ZWvhISFgr4UVyyJCYUR+McFBqXetShBPqlIyJpWkhK12CbtwnXAjvHpn1IZtYxByX71tvI9wv5LiOt76IMgQnKzRBHMh912hb4280/c/z0N//si6K5OL5K7IqShrx8Nkyr3PnLPbbrvtEBIXdQqb8U2E7TlpwvmiTTYn87/SUCz71lzr4Lg/wsEBFCmQgsKzohesOzXt0q12oavNDPSMC+ur9TQRgNe8//3v/+cveMELPvvM1RO9NlPo73znO582N/EZwnXdKN5AN11oENFmVcIEGi+86xAahNGF4oVH+h6RAomO5y2f3rn1HaA6phbeZghKdNbyHvWJtS+viFG55tqFMNVejqC7bfrbQ+4nAvrF0E0h95nzAymOt7F62R2DTVUbDFLf9TsSXEhtDEvKdBVE4S88IwLxaESyMONbM7VpzYg4pagZB6pHrKcErpJM5DkM49ZCbbYORrDdMUJv99AvBgCecAzz+NSDhx4G8Y9wnGAjYzAP3aOyw41S35wiO3J6+EkKUzg8udva4dGHX4akjWJWBb/qh/A/3vMBvx792xjX1NHKw6rdrpH2UnEiottYKXQpswm5v/ojH/nIPx8P/bMhrxO9NlPos5f7j88NfJbQihyivDOSgppWN1V4kLVGKbPmVoXeNUgRTcaq0Luul/Z5KYGgHGdWl13iutb2mE06UBHGCdeukx/qfXKHF3Ittd259nPv3AHprtBPBPKLpZv3ve99zxmBdfDQE1LhSNlMgiUshruESZhbiURygBjsNnVR/42By0tHHE1AJnA6P688gaM8B5+ktnnewuaMV4x4ESxGr5yoPRaMmbFwTCvtpLiLBXwnHsdNN910UOiIy0ib4SushfNSTpUnU8wIcZy3/scZwTWxjwLHqLZqOwMzjHIEV7L1mkaC53LoYTgZ3zUrqZlRjYQtcrAa2dYLg7nfIGLWGhkd8uoPfehD50ehT8j9x2dSDgp99T6yyggrO2CdVb6UOpDw4inzsMvrtqVrAorwY62x6OTmGwcSUWDKqPDQetfIzaSUsRsTyv0OhLreWXh5Kb1Ygo5P+x+d7+63s9xPLGk27G6eEX14OIscuNwctnsYobAR42yY1LDDDhJO7wmQMB02O4/AYXAyNDMeEENbU0KgcM8LD/utKTl24UchTsS5lWiHTRz++7MWpRXy0HeW+4ag26jrN7zhDb8wWPuhMJk8T5baZyGZaFOu8JhSDYPJ1PAD+8ns5PAqu2tLVZNUajguNx9u8/jDLaIczKrQqD9OY+uic1t3oq4cPO/hmPfO+eS8NRZPHqwNpdYdH9yfL4Wehz5W17OECHkkQi6U74pHypDV13s3nFfg5iPwyDd2XuesCl27KyGo85ssD1fhzZhQpAmMR49x7X+hJTma2u+3sDIjh7AUj6HQj83397vyyiv/143W3N7tie9AIfdZ+IfHp+ZRINqEQYo2wcf6p2jDl3Bg39nMoms8lZBnzbtAciM8w3b96YfRi1y6kt/gvT6VC8mxYyGLMBBilDnvCiluPJU7Zj3tIfcTY23j7j7/la985S+M931l40jp2ceDQcr5Ei1KtvaHA7VwjQ54RyxurSCjIZTarCvMJWczMoXsw3w4rr1ksSgAst26KVj923ZWZJduMR6RL+RQY8EHYDAUcv/whz98fjz02VjmEHKX/27i5fy6Wev2lHJzQEqRE0o8eDcfIY6wSgjVxmolrjkSwk8uUS6c9xOYPKkq8DTZPPXVK6LE6+9Yi3jh3Hvc4x4HgYolOb/xT0fB3+/yyy//XzZefHv3J7oDt95662GnuLD3Z3/2ZwePAumShwCreCJreVnXIabZHSvvRv6cMiUU5fhEvZCEekfw7ByGbwbnyrBfvX79Klvj9YtgKROSh+99J8WdCFgXWTeTN/6Cb/mWb/m3o+SugAsGpcgmYzaPmkfeMSRLj7QO/+Gy93WNSP3AY98Je4dtkVGh+a7vj0Hxx3/8x4dzlMKlkDlwKW88F7dWSovuqZ2V6c7Tr43jfiav/rVf+7XLzg0pTg6dEFpzdOoDm+BePGJ59o6xzgIKha90h5BiBdZebcivrN55n3lCyA4e72fjjnUTjoQhpdx4arPrz5Yz9Ht4R/3GLEchzMY1pXF/OhNfyH1X6BeZQLqrhiPknhCJpxEOCCHKE5FyZfJ2XsfDsK2REyjhqXSP/OK6TtYyM6Q4JTorg12ekEeiNA7ZM+zyShDi6ptCx1Am8NYIQf3uLPe7Ck0Xdbtf8Na3vvVFg83LGaQ4IMlWRl84LIduXwUkTPKUAcqBQpwOc0LzhdrDZRj1sKLuDDz3OdyT21K884yBQyRW3ntlt9MjIrtC/FJZtSls33pkGNg87BhBe/lE5B4xm0n99SlnaktS3LUz2c9OYPCQKXU5dCEYeTnCgoBZc+uYtUojVk+hCe/72mMx8tB5+fo+EtYu5H2EghgeQutCkWdJQDwroffIF0rbGAZdM0D80zlnV+inRPvGfRVyr2wt7KUQe0/g2dQigSa61BpgkMK9cLu0VAKER3MW1zgk4XAlxdUHTyQc2t9Bm60DYcpVGDNYef2Nv3VVyF8qyxrpNrcOUuhjuO459I1xt0H3B4U+7PXLpTSlVm3/qqoiRydM9WKYhllecuef3csD27z1EF553WR613IG8VRqXx69/pLLtdsaUromArBGeluDWPpwLZLcb9B3bSBdH8viXjrEwCvOjUKfh7NcMze9nbMuCK5uns1lCuUleAiz1fvgsfTue4BpgldPniAKBN10gm/10nn78oMYvMIogEZgYbqzDFdSHhKekFCb1HRdnlTCt+PHfv70SIrbPfQNJM4WXfY89MHmQaETbLyShEZ4T7ljpjNY1cCGu4SQNZIilcOWQ3cND73zU+j9X/vy6KtH3b0QGei9ftaNnVofcCuKVZsUOo9/zeO3DvOA9q1ft0Da5n1+wc033/yiweblK4+J0g4b4QcZFKmzc+Ww45ggJst/r2nO5GnHw1jnicrqQ0gfJ4WuINvl0j2hDQEbcU+6tj6VrAn/i1TZoCYFvq7F1ucYDC9929vedr4U+giYHid5UOgY6whBq0IX8pAbdL5reNm9U/AsQ6U/ciyrQneOCAElXDi0ScFyV0Ouf2zHxiq3w5LLYisMZGtCYaLaWHctGiD+6Uz6/eZ5ubtC31z+nGYAtn4Nt0LbFPqqFG0kw5CU22Z48tSR4sIjBc24hHsbX6yet81lVmOYcYo5zJOvPVEnpZ2tDVu/WqcEKO+GQo/lvm8scxp8XSy9lEP/ju/4joNCh9nwGDaQxsJw9ee9KHS7wCkTTpaGua7DLbFOwiClq95c+siGTLXXOUhxNpZpTEL/dg/lhTNKGbnpCBwV+mX10Cn12kmpN77j+njprPfzpdDnhh889FX5Yg96FJ0wCKWt1EaOUWi9drDIefMrKa5jeTMsMIbEahzwPlLITUoedZbgunkH78okd31jtv1lQBWOtPkGQDEQjmH9P43lPlu/7gr9YpFEd/E42iluMHCNjYd4y7AZ1kWUkEXDHoNTmBIhx2YWtUORI2m6RllNayPsr9sfnyX6KPHpuJ0aV34JI+FI+jkIS+tU2ZqwJw7JrtDvYlBdnM1/wQ033PCiweTl4ZH8DBPJ1fDf54jCvTDEk7/JyrzuFG6YXg1f6c+wnYxWHhxek78qipLbHWt9MFTDqvbqs8gpVrx0rXVEicuZWydhXKSKIl/3TaHQjxyT86XQh/F7CLnDYzeP55HgsGnLyp51rhx676tXfpb9LgfZ+6rQXcN6ZCSoKwwstuYMHHnXWJImGVB4OQGq75RGKFlrcuVXaqc+O2+U/q7QL05hdJeNKoU+2L4mLAqNl0MMWzyJhEqYEfp2brjBqsU4ZyAyGCl1P8D59o4Xaeq8/ly3kjytFSWajO3aWsP4iKMRlBgJvHPG9c5yv8ugdLE3/AVDAH3RYOlyxOJw5LkCiJZSQMn4PuN2pOxzhij18KTiqHckOnLcehExvde97nVwxhjOtVcfYTV893jrZHwKOpY9Q1p7q1e+VjF1fi/rCtmUjJemSjfM2M+fQhdyP1s20w3BGORtryQ23jnlSDiuIUR5P+c0MevmLhTzGh1gUBRyx1zkBTUOlmDvTaYHsTTWXlIAjS/SRRZkwrI2EPwYKLHcZ9L3kPvFLpr+A45v8orPGYwdHs6iTCZs9MoATJlL3TgO66sg6Vj4W+vQhd3XNFJ4tAlMa0q4knFqba0pL2sonEoHCPlT/IijHRdqFMZf+SQU+l6H/h8QRP//aOrgoY98v5zcC4fhBkE5fPd/34uc2gIWnyP8+BMNWuUoAmkloJ0HsynuFLUoVbI/2c7D7lkdRVE7306NPHgRXKnSrpVHX9NZwvfelW9KD0z71z/ykY98zEzXnaecss1Y7uOhP2kExr/px64kt26s/DVSHJIba2ktS+OF1w7Po89nc+hqyW3Q4XuKWDgoayuB20QJF9kD2zh4TXbxCqSBQ3lF1wXWgGbjfg9nIbRHmf/vY4Xe/0lPetLvnHLC9762uwO/+qu/+pzByTVy0Txbub/ewzPPmaFL2PSd+lzGpMeXniWNijohxYXNdZc4a0lof12DjANrxXdC8vLyjWt92trqoXcNhT6G7b6xzHawO3nP5dC/9Vu/9fpRlo9I3tkHIQz2UjoWXipb6xwpG0oYfkVCEdNyklLq8uOdv6aAhMdttU0hSxe1TsJlSr1jWO4UuQ2SOHwY+L43rvrsj5eeQhdF6HeO3H/hKPQ21vnsHuMnem2p0B8/AuNn5eiEv1PmvFoeQveC59DntTSt61bP3AQi8mC9NyFnPXR9AtEaSlEqwbvm1QjfYLxT2USmfQAAIABJREFU5HL9hYlslJAV2F/KXF4H6WhA9efzW+8/OfT/+URzvXez8R2Y3bOeMzi6JkNQHbm8WwJKLm81WHkhFG8CTh4S0VINu0iVn4m8g5EuN06AMmYpd5yTxqHEk+Fbv2FXWgpzniBrfYg+IY+2hmK57wp9Y+CduPsHP/jBX/gDP/ADLx1l/VDykTEYxhiuOB3KNuXPU5Rr3pqjJloFZwwEcrs+yPhkemvLNRwpHKgeziJSJhrMkLYuRK46ro6drqhd/JTWMnKojcdG7p8/hT43+WcJDILLhgDrNq2E2ar81RR283kGBCLPpgnWbpNCqa74ptQZAHYySmgGnK6xxzYSU+fKEzZeoZ7aTYGX/+lYofsUfNen1AntLMQBw59P37tCP7Gw2bK7X/7lXz7s5U5AhFePUMXTsE803BIq4S38WB95BsrcMMz9tpWYJjwupM+7ERVYjQDeSOPCcodzUQXE0XCdUAvb9nNn5Fqnu0LfEm3b9Z1Cf9SjHvXS8ZIfKvUpXI34lgwNm4zS5H2YFJrHkxJVWlOvrQEY4+DxnIXQKX15e+2E8cZQHj1iHGNCLTql3nqRS7dGalMkt3YQ4xCo1w1sxog9vwqdAjb53ax1ItccuQnsHOF2k9d3cua8ja7t3NVDB/Wz5xJWKeSuQdQIbH0OVE0oxnBCTzmGKEGTm1JH1CjsHsgS3Eh89T8CeffQt5M5m/T8ohe96DmDgWvCZGS4tXY1fCZMbKSBzxHmGKxClfJ2rREe/hruhrPeU/yeTUBJMx6kjs6GN5XwEG6MXh6/vHz/h237OxDaDIoEnjr0SS29dZObvnd68juQQn/sYx/70sHRQ+s8+RympFN7tylMWOE49e78sIWDhKApuqn8LRyH3daM2nDETyXCorkqoDhucZxS6q2hjFKlbqquzkabWgMcxtpqfHZtDOf1tyr0Qu5XXHHF+Qm5z17uT5iJ+Zmz5LRuHLaiHPrZ3Lh8CIUMMEJ9lO6aRz+r0M+ShxB/5EWwjgGEQg9Ma75Rnp3QC1gpdJ5Uj1Etn5MAB8DGP0bDn09f93/84x+/h9xPLnK26fDFL37xswer13pWQZ4tFnAjSuGGm75PEYtM4W703lpQQZEytw0mD4ZSxUjnofQ/Fi62LiNgDSPK4ctpUvoEoZC/ksz69+CNNfXV7+l3VLa2h9y3wdtWvabQ5xkVLx18PhSZGLM9ORsukrMZjGE+XKcQwzxiXBgX8eRY2UCm6yhsIXROXzjFnl+xvKZgaxuLflXEYV7qlKHQGNbIU7qmNYBB77dIzSLejUL/txOleNxcfj5y6BQ6i4gF1SQIDyIinA3lUeTCkd30syxfHroSH6EdbVLAq3dCWCnzQYaTH2wcBB2mcf0EChsK8LCQgrApCVMAnuN/PmPbFfpWUmeDfsdDf9Z0++NhXt4uPJWO6YXoI+wetggYBmfXhukESooUKU5eco1mhWfe/Mpy532sRLq1coQnT+HzSLDcE2KF3JHi5PCNldEr5L5vLLMB2DbsMoX+sIc97KWD54eG6fDUSyTWlqk4HevmLuFbHbpIT9e3RsIVR2mNroY/3CZEt/pjKOTpt144hrWRcZBsbv2shDhrg0Es7O7avk/GM0yQ4tbS5ON2y88fo+aqU0/DZqS4eTjLD42i/IVuVDdPzlCuTviiG8JTSbHK6SEO9T2vZA35Cd8j2QUK5RFCJysohGyODMXPeeqUsdR3oJID5dl0nDFgvBR7k1vfNlfomkAxoP3zWO5PfvKTdw/91KjfqL+XvexlzxxBcF0YKMyXEEAAZSz2ndB634UVeb+GLYKVIPEM5q5NqBFMIlSISAkzZTuwjHTEAJDCwqjnFdU2hW5TDRGErvFwC+NnfNdugrvHp+4KfSPAbdRtCv3hD3/4IYdujwUh63AhT55cLHKZPA67YVN6qKEnQ/tbGethLnmrFl1KSvQKeTl8h8XOt1WylCkyW2MSeVV22XWrMtcuub+mDRqjrWfXB3m1TsaI+NlhuT/x1FOwpUJ/zNz8F8wN+/zVOye85PkobAKo/1eWOwXa+2pd8Wgo/sCTAF09dGF33olQSpPUdZi+Z8t9mtSEWu+113lCNHKfga42PDc6S1DuPYCl0CPF7SH3U0N+u/5e//rXP3PwcV2Kzg5rCRmpGF5MWKKk4V2ah2cQ/sKUkDvBQ0GLPHk4S9cl7FZMr+sFiz3MrgKWt83gtT7thiiHvxL9RN0o9BG+e9nadrA7ec8p9FFmFzx0PKY1vcrR4SEnnzl2iHPlucPtGs2ilDlqKXaEUdwReyMwPLuGIdAYugZx2WY2rQVlmvQBHJ9N/cqfc9p6t8FS64VCHw/9fCn0uYkvmJt2UOj98dL7rLSmG4SR6wYLtRNewitChCvJTtu1h+XOMwcwocQ1fynnaEtX5RC8FIZCx+0SxyPKIACiBF9jwJS3P/FYif/HjLc69A+efMXtHW5yB2Zv52cO5q6zb4FQJCWbAmT0nQ2Lyyk2cB5OQkRaSIppjT7xToQFkTvlLpGQhDGtv9YZBj1eishZa0fdb9fZ0RGpj2dknEMKvWPGuyv0TRC3Tacp9Ic+9KEHDx3ZjCKFT8xw/KdwRdaHqXBnG3AOHAdKZLS2wnZtKxfrFxeeD+Py9pyvrsdU73no9SFyah0xbHnp9cFAsAY6xliw9auNZRClJyV1vjz0yaE/JoU+9//zbR7AQktQIDYI4TVRmJKE12pJrWUNShpMCiDwJuQbAwYPSFgS4YhlSJEzMBgBlgoiRX3aQKHvAhrGe/+z4OQeR9H/nyNwH/CUpzzlA9ssu73XU9+B1772tc8cPB889ARODHE5uoxC+fE1PClF03v4EgnCMKdAe+dtCJELWZZD7HP4F9rsvTZXDov117HGxzPpOMO498Zfm7a8FO7HY5H7PCr+PeR+aqBt3N/srXG37/7u7/53IzsfvMpvspOCDTdSNvZ3b03IU4c7T0XrGLmd8qR4k/sM5NZH60h0KwyLwtanCFjXxHCHXzJ8jd5ai4wFHCjhe+XK9Z233++gX1qbKfRJO5wfD/23fuu3HjMC5QUjIA4KnbfNA+Ah8LqbjNVDX0k8XYthK48u5Mi6CwxuuskSFSAk191/AlPgSBHzlpTzNDY5+saXshcKZcXlpddGewZLH9hVK5DO8b+Yax4wHvpvbrz+9u5PdAdS6LPYr+Mp9HAKxidlW0SHoYmzEaaw2/uMONr2lhmcXnDa/9bRuqtbOKWoRb14TCJOZ3ORvj+r0DNME25YwoijyEONIaG3P5zlROC6iLr5xV/8xbuNYn7lyM9LV4MzTCIcr8TQcIQdHp49VIWSJ8M9KlgdeueqtiCD4To88vpTxhRxa6++2yOktUHPrLjXn3UoiiC9heFObyTP60MErL7OnYc+pLjHzCQecujdAOE/NYX2ul6FGy9cSB1BjjFAmRNoQvOdr9TB7nPaoNQ7V4mPXbBS6J7Zy1ITJu38/oR2tBNIalsNZf93XmCsrcoyEoYTivyL+a27Qr+IBNFdPZRy6HnoBFKhwRRingJPnFeR4vYiYDIeE4i9UsBdLwdpq2JroHUkQhXeWiv4HvKVq/FrzdQutrqNkML+Shq1WU3HCFk5dEaIkGl16HvI/a5G1sXVfh76/e9//1cONi4Nc5Rloww7Iqw2dRGRQqAL7+FKmVqYrB2bjfU/OW49rHdgDZfDvfx4ayGjuTbqRyRYbt76qz2YZux6AmH/N7Z+i3x6st1+DEcu1r8Zpv+PnHpmNiPFvfOd73z0TMoL5+Z/PqueMkfgwWrvpjjnrBIXJkQkWpX5GlLsOiGR1aNf2b1NUADJ6hNy/5ty7+tYarf/O6/3wOIpQbWRh97x2Jy2yazPD3/4w38xfT1gnoe+e+inRv1G/b385S9/5ijh68J5uMmIDRNIQylS+cN1LQhVCkWGJ2mpVenCtfb6mcLurYWEYu3LLYp41S4BJ4e/etytMZGn2kO0o9DV4DIQvLee8tDnfc+hb4S5LbrNQx/H5ZWDi0tTgr2kbThlHJ3kIvyFZdGo8BcmlXBaL+ujWMO5VFWYbE3gM+lHyB4hOvkuCtaYRFhFXZHj6h/WG78qDmuqsUnTNmYKPT3QWOa7f33ZZZc95dT3fzOF/q53vevhI2CuH0HzhYg3yDkJldV6a+IIGJ5xN+ps7p1ybTKxDYXmmyj1jm4yEhDmbhPYJKWQO9Yk1e+6a51+1xB/nyl0NY48rDx1m9oAVcduu+22g4e+K/RTQ367/l796lc/c/B0HWNROHI1CtXUYvEmHOSk7WFASK0pJGmklWRUPwh04bnvEPAYod2NMLtGszqvvlaCW2tFSipsI3uuIffalEcX8Uqh7x76dpjbouc89Ac84AGvnJD4pRQsMjHuRvgOU/bwCDvkvCex8dBFtDz8pHcE5t6LUvGW5eUpaDK9cQj5cwJT7h1rTZS7b710Pt3RmEWzEEmlvrrOI4TpCt7+sfT5Xw/L/fwo9Pe9730Pnxt3UOhNMkZuE8PyAgYhwMCJGIf403WrgmaZdcw5TaDNCdYQUJPCsuschDgKvRwnAWuDBGU8vHReERB0XH6mMdR+YOCJSSHMOXvIfQtps2Gfb3rTmw4KPWXIok/hMhrDjlSQunGeMTyLUPGOE2ZSVmG7F4WcwOJlOCcBunom4ba+ak/bNooRpmT42s6480Wx1t3nWmPqdWF/9su+Y3986oag26DrFPqDHvSgVw7GL2WEhi+M9JVw1pbYq2xETAtHYYyibm2UMw+LtoK1S1vndl7vveozpd//nS+VKiJVWzlVXdMx5E/pVA6eddL5PPfO6beIfCHneQxs5x1D7ufLQ5/Hpz58fvz1IzS+EIGtG8gLUC7WzSRghGNS1JiNhA1h1oSmNOU9ePTdaIz1Pgsjyrcg/Rx3tzpMWKSjvKDOYUwQWrzyvkvAUew8npS6HZHsIsQCrY0B618M0B5w1VVX7SH3DYTOFl2WQx88XVff4bcceEIO8TMMYvISNmE2rCWUYJ2HYW8FnrF3+fOwX5t2S5QT5EUL/TceHtMagrTBDYxbU7VXKqm2hdvXp7Phw7SWBue7Qt8CbBv2mUL/vu/7vkPIPTnO8yWX5dGTi+FmVejSpNjxYf4Ywr4QtUX+DJdhvrWhZJgc7nh9h8+OJY8ZrWE9Y6E+MohFr9YUFNKzNYQrxci1ZtaQvt9zZL6fL4VeyH0m8/q5iV8oLN5NkpeQ7+ZxUNhNFK8Fi5Gg48nL17C0WHXr7nOUNMKRkFBgS1ipsS0UI+TJ+8CorI2MDXmixipMFGA8pMVOR4h1tZdCHytxJ8VtKHhO3XUKfTBwHWtfvWw4Ct951LyNhA6iXEKHR8GLb+yM3toJh7wZnnbnyvUhFilt63pGqXXSOy5KgmtNc/HOO6c/ApK31Jroj/Hdumot5KG3scy11167P5zl1IDbqL9y6F/91V99UOhhApZFTHsPm55AaWOu3pO7uEx4H1KVYZPDZm2QubZDRmQW2qc/pEi7LuxWh944ku9Iemspp9D6alhIjYXxjJDasfnNuk34kSh3vhT6Bz7wgYfPjbx+JuLgobOE5MWVL1C8LCM3neJHVqDctUOpN6HC4/KCHdOu/L2yhtq1/aB8DK88QSyk35hZgZ3HM+f9104PZil8H2gI3Sb7SMz4v2YM3zNla7++0brbuz3xHSjkPjg7eOgJrzCesu4VvjMCU4I8athVLpmg48H0nqDrZeOLMCm0jkCnvKx1JQ/Ig+5duLFr6zchh4CkDMeGN8L3naNcKAFq28vab00Q3K2BcuhjDOwK/cRY27K7FPqQ3Q4KnTzE0VidMWXBGOytieRy8rHoDnJ08hf5MwXaOZwz6SKp09poTUmVktf2X2gcOWx/+Id/eHAMw3jrp89rCbJ10PkMVXn7flPyvHUhPeuc1k7XzFp59rDcn3rqediMFPfrv/7rl83E/PJMxGcTH/PiLZsw1j9FKv/sPN5C1yJBrKF2itykNnlC8BQ+y03onWdtgpVK8KoApckPCAyCxuTF02my28Aga+7ud7/7QdgRjuO9f3z6fOBs/freU0/63t82d+CWW2555sz5dSm68FRKJyVIcIUNBuUqzBJuyG7SU+E4g0AosO/Dau+d3yshV5SIIdC5KV/rwbpa11H9Ek6iYq0FhrKcZII1AdcasEsWfkp9t57Cfx76rtC3wdtWvT7vec/7ovvc5z6vGVn5T0WLcEMo9HCWfI/lzkP2pLVwidDZe5gL22Q0Ah3cOlc+vLw8rhOjd03Xtj4+9KEPfc7W3aK79cVp7Jow3rpZowSdI0xfW+G869eytjn+rEc84hFPO/UcbKbQ3//+9z9kbtbL5u8/cgN5vQhBrDDkhiYMiWcts3Gdm7cy0IUom3S7CBE4ASThhZHbOQlBwkrdLuuOZ9P19bEaHEhxhWHkjHhd/Z4UelZd1wWUYbl/fPp64NVXX70r9FOjfqP+3va2tx1IcTzd8JMQEz70fGX8DgJKGLzj8BPGMgiwd2E+rMp9K9HB8Tgbugz7YVS4Uk5SSDG8K+vEW+FBJcQYFTbFEeInTI8loLtC3whvW3X7Ez/xE3/r27/92187eHtgWAjvdjnExwgrRS57h0vpIJUd4b5UU/KS965OvHO6tpf93GuPEYoTtXrYfQ7rjWfk70FOZ+BisreWwnvtdl5jheW8/q/6qq86fBeuEU47J5nf+sOVOqaknjUs9/Oj0N/97nf/wNzQl82k3U2YghWnFGEVVrxzTMbOZSl1k4XeKXohHsqX189r5+l0Xd8haqybZlDoTTilrv/GjHEvB9qxwJKwqx2GQ8fyYgJFbTXGCfsMJj6+K/StpM4G/d50002HHDqiWvixU1VKUe05JjqhtObVMXHDF2YtZnC46vtwmMBTsqYcVE688/FBRALCMEHK09AWoamd0gK8EuH+2m7NMT7k0Oe8+Vl37CH3DfC2VZcU+uDngeGhP2zwxsRbXj3ynB3KUnoVUZPilh6Ca86aqCtjFrmNfO48qao1EtvxolxKjI0HF8X9q9/G0hhbExkQvXL8RME6vsr3MUSeNXXo50ehv+Md7/iB8QBeNvflbt0U3kCT3w3t5mCYmzATK1xukpTOUPByibyLbj6GL2KFthJSQNbE9v36UIC+48mklBtTL8KPd9X4MZQLszMQal/uvu9ro2OzU9zHB5gPnL3cdw99K8lz4n7f8IY3HB6fyvIXMUoAJUwSHAmhwuQpTZUZDTOPIHz23nW9UsqrkAnvDE4/LeHniX+MgdZCBgRDmnJvXNj0yJ6iY8KPNpXJc2p8rT0GAEJcfet3+t4V+olxtnV3119//d8aQ++1g7MHUrqMToo9rIZ5ROG8647Zt6PfkAyVShISl+LkhCVLKfA+W0P4IhR47dV+irnvcFUYEljyhevrky5pvXV+53Vta68+Rn4fcvHkfMf0XV+zjs6XQn/7299+UOgzGXcjhAiNhIq8HKHTTQocbnY3cvW2KWglDbXFS0aYs8sQS86TcoSBCMkmu2MrocOe7khH2uKVCBd13ZHde4Hc1Ngo9T4HkDz0XaFvLXpO238bywxerpNiwqCVf1u9lBSiMHpeBI5G2OrPhi4MyTXKxaDtXTSAp4T7EV4dYwjURkJRmDKMa1e0oHHVP4Vu0yXGgvSX0Pyce1DoT37yk3eW+2nhtllveejf9E3fdFDoCJZhPuwoHQtz+El9h0sSrjl14bDjyVxRWCHxcJ98R1jmZHUNXWAXufTJ6sB17bG07BD2by0k3+kDZGhR3N5bm4ij/Q4PPPLMjvXBX62VOf6sRz3qUefHQ0+hz0S+bG7e3ZqU9SYlDIQvAkTfm5BuFq9hJcD1mdI3Eaw5Hr6d4hA1MCflVgJIwgqpKAsyMCEJCePXvpxOfQLtmgI4MnwP7QVYwpoBMID6+ORedg99M7Fz+o5T6HnoYZlFH77kvMNnxxHZcEbCH29G9YRQvajPmjdfI1gUt/Iau8sRpjwM5KPuCnyvJDdkJp5THsq6TglkqbDGXtsj+O6YtneFfnq4bdZjHvoYoa8dp+yB4U0pWrIvTAilh82wrVZcxIox2PlK2eSoGaj9OBFV3rtqkNZX6wQJ1I5u+Cf1LyXU+OKiUOhVJjWujh0V82EMrb9keQocQbo+isamezK6pWYb1/T5zMc85jFPP/UkbEaKG8bvg2cC/t3chLuZZJZTNyQPfZ2oJqkb3KR0A3kOCR8MXHl2ngePg9cQYHj4lHDvrL+A14T9yZ/8yQEsnjfd8a5jDdbeml9kIMjfMyQSzBkH9RubcyX0DRg+PsDaWe6nRvyG/VWHPlg6hNwTYsJ4YW31UhisHvATrtu1sHBgGEs5h9PWCEEnb97PI/Q6llBL8ITDMMuzD5O4H+FbREAKqet4OPWZ98JQ7twUev97IAXGvKhC19Tv/N0xbe4KfUPcnbrrPPRv+7Zve+3IvAemDMNB+AnjYTrsMhpTnurRlY8hnTEueyd/U8C14+EoolFhHk8p7IbR+k2Gh2m7ytlPQdlza+Jrv/ZrD9euhLi+5/DVRwrdHiUUuh1BMxDWiFnramT/v7jiiiuecep7v5lCn6et/fdzw141N/E/Xh9Sr6zL1n2YvZR7N87OQd2sNdTH+wWAJrmJEUKkhJs4+Y767lW7nZ81l0Lvc4qeZw0sdvY6a1jYX7j+5CKF/QP1WkpxHNfHR5A+8Morr9xz6KdG/Ub9lUMfTFwXfgmxMOmJUVji4cc+DAQXIdLxFHDChJdvbcBe5yIQ1deUjl3IVXoEZEIqDIfN1oPStoRYa6Gx4Jsg6/WOJcxTQVxFtGss9V2/nTPj/8vB+6XzzIIbN7rte7cnvgOVrd373vd+XSz3cBGWwppNt8KI0k35aXlwjHNefbIy+c2b93Ah54dtDl795FnDYvIXAQ8xr7x3x3BF6q81IOyutFmktn7k90WERYMzTqSo1L+39jo+6/Pp46E/88S3/vM2U+hTh37J3IRXzY39ohZ+k5DSTGj0vzA30hpvAyGoSckKk+sGBDWMvHYkDHlsQqr+OldZRf8n1KpDbwy1y+OvbY8/beJFC7DygYsV2vWFbpr4+g8kNhBJIB/zoP/39PdPn/jEJ77r1JO+97fNHRByDxcJnoSAPKCNMRJgYTG8hTWM3/DUOQzHfsHKWmfcCp3z/sNaYUGbxPB0RK1aXyICru1cIUQGNi+eoG0s4Z9hvFZ/qBw5emafnPMumQ2Ubt7mru+9nvoOFHIfDL1+sPY9YSG5zsmBtbABO6KkjbPPOCatE1EhPChRpq7l+eOXhO2Ub/jl3aveEILv/4zhHLdV5yDfcQpbW60B6QEEPYz4zsP5cn89SrjxjKHx9ClbO18KfSbnVXOjvggpp8lOSfc/5no3rUnoBvM6+t/xrlF602desVB8x1hUTSBB2M3HSu96zHbhICU6hGvtNokmDeNRWIZHwvAoJCmS0DnC/YGkz2M43D7C9pKx4m459YLb+9vmDqTQB7sXPPTwTIjJH4bXDEZsXIYqQg5POjx2DWZvEaCwVZonDCMXJbgIr9r2gIv6XTkhIl0ZAH3uPCF94cnWpvxjn+vHjne1J3++Cu05fFDos7/3rtC3gd3Je52d4v6TUaxvGJn93cjCCMz4IQ0KsVi0iFHoXOVjHV83BRNp5XBJN6kDZxTwqJPvPmPFJ5s7bqe4cC1nr9a9axgVvP4cPgx95ZsrMVot+4z96bOxzPlR6PO0tUtm4l41N++LEMfk0ilFAq8b1o3qRifIeAcBoWMmgHJfJ4JlJ4QuxCLvbTKAqPxk3lAT3GRn8QWUhFptCJ0L8wTMzhMJ6P++I/hsjKDcQYnQnH/7gPuSseJ2hX5ykbNNh239Opi9LkzY5U1oPWxhrDe6BI9jvacsE4DhtOsTjMrEeEH9D4c8646FacKxXKCKC+FCAlW/8vmMVcIwTPfXy/acwpVFBJQSCW/2fwp9DIrdQ98Gcpv0mkKfjbTeOFHJ+6kBD9thJ+OSfGfMql5SginSmV4Iu7gaSi0xy6V3GMC1m8OVvObIkcNSVkignMLWn/7xP0RgPYBIyXPv1kJjr+0j8fOCw2ks893Tx4g9Pwp99nK/ZITNq0aofBEFLUSdkk2oKJtJ8JhMYUEeTAJMDnEl5gQG58rhCKv0jsCGJEGh1x4BWJ8JQMZE1/DSm3zM4XUHOpEE5T0ZArWJPLTsgnT7/IZdoW8icrbpNIU+WLkuHIVpexoo0ex4HkCYkSsk9DxfQMVH5yQAMzjDehgsrSPatIbSM1ATPMrj4DnMdzwse637JtRX7SGjhuP66nyPT5Xb1GYCco1WjfHxyfm7ZMrWdg99G9idvNcU+jg+bxx83i8ZjsuEI4J/ITTuWRfhs+86v+vCW8ZrWFs3jeFMiTgxYsMlWZwRoIRZ7t6+JmQ3WV4fvHNpsPqoLZGx+m+crdWMksbU95jvnccBPaalnv5DP/RD50qhP2huwKvnZn4RgRHyurkspgQK76HP8hd9300Timd98cZZSQgVwpJC9p1vow7eD2svASdSIHfOEOj62mpMdivC1lSK1LWB4uCafLZs50J5BV7AsY/bB1h7yP3k4ma7DmO5j2A47BQXVov2JChSgIRSggTe+k74sGt4G30OhylwWINxXA08kDx5G8tYV8KHPKWONwahckRUzyrg1SAZNfbISLVTfyJkog4iZK2xEX6fHONjV+jbwe7kPafQBztvHOV3P2lQvAplmmRh79JFGZ4M0WQtnIc1WO3dteEvTDICrJuuo4zDckpYiqj2w3r/h93+yPSOq2Qqz84AhvMMAsTTxtSr81tf0r5y67MGnjrp1Gef+uZvRop773vf+z0zAa8bC+eLmyQhEGHDJgS7UFh8DZ9k3WUdJUxYc908rMraS1B5KpRcOFZvQBARQO5pchJeAaSJE47pvVfn1x+mbxOOXNeEAq+NDFLY7BXYAAAgAElEQVT2HqFa23n7/dZjzf3tc/4lY8XtIfdTo36j/l7+8pdnsV8n4pTCbI//MEGhE0pwE85bC+EsXFL+rQnfMXBrlycjCpVgyqjsVenk6o1rd2Wx81pslFF7wv+tDaS4OCLqc4VI5TlrjwCf9XdQ6DspbiPQbdBtCn2U6BsHX/cju3nOsJG8TNGmzMNv2A5f5L/QNryHw84NYzhRXdcrj7mXXHsYVZbZumot1Fdj4WC1vjo/cqpyaXI7WY03Ur/3ute9Lsh24fi+LySfjG+Mveqz8R0NkR+dp639q1Pf/s0U+q233vqAuTmvH2X6xasA6HNCJ2Gn7hZzXbgaCxJRre8p1rPsQ/WzASUDQftNms9dw6jIAMB0T9jajKbrU/xd07UpZWGYJhXjsjGthDzhTnmd2mjCy6HP+yXzcJZdoZ8a9Rv197KXveyZg53r1hrvcJeizfpXFuYhLaon4DtsdQyfI++isLv1INye0Em4KNFJUHYtj0S7GMTHXPcBt7VN+YfZxiQd1VpqrWRIf+xjH7tQ9tb3Gb0p+M7Bvi8lNYJzuv/krtA3wtwW3Qq5D9bvJ/+8Kr7wl1L2BEppSUYoxywMM3TDF94Tb7i25eTDoH0VEKo7P7zKw6dsEfF6OEtetiiXML4ocP/TKdZrv0H1SeuiNUBXNGbroD7nN/3o1KGfH4X+zne+8wEzSa+fG/PFTaiyGizIbnwTzhpTbsYLFnIPBH2Hwd6EIO7wwHkyTZ6wonIEnnX/y+X/8R//8eG8QGQjA/tVy8cDkAUjlMMwQBBKmMqJsjqPJLrbZ6x7yH0LibNRnyn0wdVBoYdFex944lNYyfNFyExxrumnhq1+N7xl8GakSjW1DuzpgERH8GiHgWodMAJqI0O1d2Q8lRkY8LburO88f555bebpaFOq7JhrPCj0neW+Eeg26DaFPvg+kOLsFMdpSj6G0eR08j3POcWKC9VwpVLJbYpZKnVVvurJkeAoVdwnpcW1K31VNOD3f//3L8jl8Cvs3ufGii8lktBY1yhDx1Pons9e242h9yPZ9Ecf+9jHni+FXq1ikQrWkJuR4GhiEIO6kbxp4UUhPTkXlpybKrSdolf602SlpPO2lSM0MQlSdcD108YyQih5QGoSlUs4t+MUOMAgDjEQAgeWfmNt/I1j+rw9QbeH3DeQOBt1+ZKXvOTAcg97CZx2f0sJI9T0Lv8ctggWNbBhR6lOx2yPHIZtxKS0rHVwxNkhzIhoJELUmkIa7ZjcvV226guDXZjROQnRPBM5x0KSrSslnwnpzjkS+T4577tC3whzW3RLoZdD52jJTeMehb0iU9jvMMZDXhV7jy0Ne3betDdDx8I5Z6praq+11XrgWdMVCNC9tzdD753fWgi/Sj1rN0Xde2MUlqef+q7r+i0ZI62f/jfmYwT2R5/whCecH4V+8803P2Bu5EGhJ5yacOHx1SvpJsqRNzEUpFwgj6X/ed1rfa8bL09uK0D5RsxiZI3O77uEYOO55z3veWFzDyEYoSGszd6x22tH3pKx0EQjDCW0j6S4v5zfcumE3PcdtLaQOhv0mUKvDj0MhIf+wpTc21pak6CgdMOLHKAdrMLb2XwiEh1Sm+iV0LsNjjoetmsLE5hn3lrrGK+/9/qSbpLLT7h2LGGXAK09HnvrlPCM5Z5C31nuGwBuoy5/7ud+7m9P5OjN45D9dxR1yhJ2OGHJ1o6FQzI+eY7LBHtFonq1DjhaYSwZ3R/ZLzXEaVKlUd+io50bvjNIc9w6p7XFgE5JWyf1oXQzrGO011ZjIctxYjigKfxp59rZNOw5p56CTXPoM2GvH4vskEOXB2xibVCBmNPEYgMTVk2M2lrKXUilSWAt1bayHnWOnQcEwAUwTQaLr3YCQ5MuzJOx0MSJCCgjCiQUfMJODaMHvcjfEIzTX3tcXzqhyBtOPel7f9vcgRT6zPl14dnjUsOFHHm4C29hbE0BJVjCk22IE0Th16YYSEUdKwSPER9mj7sSHn5wYUPGKOKQqIC8JoEXxnkktd8YkIXCdNyQ2qq/hCGWvIhY/R3X3ifHwN1z6NtAbpNeX/SiF33pyM63jMH6T5Kh4SaMrBVEvGdsdqlUhmXv4c73YbG2ENB87xkE/VDhdiz4rgmnva/P0qiN5Lwwf98XLfOAsJy+jIiO45lkAPgdHcvDxz1pbfZd2G/9HveRv/qqq6563qknYDOF/ju/8zv3nRv2xhEsX5LQwQ5k9TSR8hndFPnwgCBfIqcn90fxy7lQsrVPEfNAai/B15/rm3ys+NqwIX/XyDF2bkBYx+EJVoyCgJuXjrlZH/VPePf/9H/H/O0K/dSI37C/FHp16Cm6vHMP/wnHK2lSLhpvRJ6781LqQt5db3MZPI11vwOs+N4JOzlFHJBw3ljC9DH3d+FJgqJODFWVKK2R8J0AS1CGa2S6+k/wKu+ZvneFviHmtug6hT6YOCj0ZGf4QIrjrHloldxz41R62TlhqHOkKZPXlDvZ3TpJxttCNgxnYHL6VqJcsjzMpohbT+HTA8BS8Eid9Vc79lWg1HG5KPHWAIJdBnZjqT1VIHPek4YU9zOnvv+bKfTf+q3f+q5RhG+aG/O3u6EJKmUFhVGymAKCelqeRBPYzUNm61rMcznGBE3nU9iUdsqYB4R8J9fSRKjZrb3+7Lctx1+7fe7cgJMiRyDqGCIFyy/LrcmWo1nZygOoO+aaS3/4h39499BPjfqN+nvlK195eHxqmAk/ymF4Ig0r4zPBEy4TEGq/ecdhrO86hxBK8XZd2BaZ4om3lgrf443Ijcult04yDHqXBxSq7NywG7YJVyTP2mWkCk32m/psU6fOVba2h9w3At0G3f7UT/3Ul37N13zNWwa/B4WOJBnuOVvhGKETxym8qStXdiwEHzYROtWr99MQ5+iD9Ahv3bpSliYl23pILltjUlD935qSc1em2fjWSqrWA4NV1KG14Nr0yOD+SY985CPPj0Kfh7N810z2m+fGfIm9p5uABFUv5QQsOgSelKqJEQrs5iLDsco6PwNB2Y3J6nuetBB9/yegsOWb8NoMjAlVeRRRgiY4ZW7TG+FK5Ai7enW+0CSWPINkhN7uoW8gbLbs8rWvfe0zRzEecugeh5pwCE/9+Zz1z2tnnCIV2SchrCHFKS9LkGSEItMxUnnTDInWinx7BrH107iESMOryJTNnpTVMYYbA2GHONr6wjXJoJ2+Dyz3XaFvibzT9p2HPrg4KHTYDlty3OEojKo6Co++k26qrIycb/ThMmx3Hq5Va0FaNIyGu+S8FKwqDYS6ZG/jqfriIx/5yEFnlMeXXkpuIzDjp7SGRBHk2Tsnw8PmSoXvG9dqXAz2z5eHPqS475ob8Oa5yV/SzUBES5AJX7iBfR8gEjBC8t1kVhyvWZge01x4hIde2MV+vCyuhBm2ZH2rxW2SOh85qMlqHIGovnkvtaPOVx7lmEM5THrCrz6zRlmOx5K2O+Z9D7mfVtZs2ltbv0aKC295EmEqIWL71I6rt11rcxs0Nnx4S9D1fXm+hNFqpHZeawnWwmYYdEyJXBhm9Ibx2vVMhdaf/LxoGDIeDogQ6ppKWlNTYb8xVofeQ4h2hb4p9E7aeQp9cPGWwcNBoa9bopK14cr+/+EvLIepPqdwYdEx0VEcDWRSeFQZJY1FCYfDlH1tSmu1JjIYkssp9MZijZHrjIyuZzj0O5CyW4NY7uG8tvqtKrIG90+aCqbz46Gn0OemHRQ6xZln0s3nQSRU7FRlgnjBCSNetXIDkxBokCfkQJqohBar7VhacBCGaw1i1zZRdh+qbY9z5SUhRzTBlLz2u76/rj9ufXnos1yjkqBjKmAwcccecj+pqNm2s7e85S2HrV/DrV3WpImEqVPowoZy2shtUkgpZU86K2zPuxEKTAjJlfNyEkoJI9u58pLCckIQi7d3+y8kTG3cgY+i+kPIsQhWbXp6IcGoxCiW+5x7ybXXXrvv5b4t/E7Wu5B7Cl1Ks87Db7jtFf5T4iKwaypIuijs2USp8zh66Qsef216rkDttnY4fjgodEZrLFzWZn/2giCz7QrXe9ccDdILuy+G89pu7bimPUvohyIItXmsT3/SpFPPl0KfSXzz3KAvUZ7Qezedx4AUh+TQBK3lYYQQr6PJVeeoBIhQDAwrQaPzCD2eBSa9iQwgWLzGkHIWUlQfbMOBJjmBR1hiA9c3gcfYGKF7x4z30vFc9hz6yUTNth3ddNNNB5Z7GAifvAn57Y6HKXW2fe67/rcdsVx3GAtThe5VbCCFhtWEIW5Jv7q2pajgszF0rrx8/Qi/h3ERMpyRvgvfcurCpjgiwu3119jrZ0hI+8NZtoXdyXun0Ed+/5OMw3AmZRqOlVxmTPbq/7DTu5JJ+JWq5MCFS9FO3nk46/vakIbKoSOf5bZ523gl9Z9RwejFsWoMorWtt47b54Eir33kulJLUlUiyNPXVVPB9PxT3/zNSHHvec97/tuZwDfPD/9SQoS11k3ASifA1KAj7shfy2ewxtaQjhrHJrLJzoKq3Sa6vgJQk0Ko1ZaStaw+QjfB2bmIbx1PiGbt1V+TKfRZe0olOidrbWVjBtCjhVjZ2vfPHtdvPfWk7/1tcwdmd8TDTnH2kU6YYMpSuuGJ4oS/3vsL4yonKOuv/uqvvoDj2ghz4T2ByJjFQBcSDO9rflFppRSWu6NsVMi0Pmu7deKBL2p4Wx/SYPKQnZNCL+S+7+W+Dea26PV5z3ve35lQ9ltGJv43iM2MTRVCYTHsUOhhlaOEGNf/CGq4JLhSYbXzWhNSrPLpUqJrLt35OCjtyNj3RbhwpOiCxuThXfXHAMGxkufv/NZZ8t4mTEej/DPzfuWUrb3w1Pd/M4X+wQ9+8B+P5fTWuXFfJnSuPEfNoYeidEPXWtduUucSYPZ4d10ThKFoV7e+sz2lPLrQJ8Wv/wRgAGQBNulZhfI5tZkQ7PzaovADVkIPIGqjthCcRA0ay+ToPzWT/pDZfOANp570vb9t7sCNN954KFuTH7RrYcZmn8OOkHZYU8pJ6MmPiwIlRMKevRt44UrZCJyEFyUumhSetW+t8KqLjBGAnV8Y06YejbVxxjHpxTDgbXUMyagSoUhx+8Yy2+Btq16f+9znfvlEjm4Y3HynMt9kI74F+Z3c7ThDMJxJm3asvxRm8jPZyVvHqcKYz3D0SNb6qB2OoEokHJKOr5vK2A+ifvurnfDdZzXufVaXjnXfWpM+kM4qrdqam/z8Z+b9ysc//vHnS6GPQHnr3OAvY5FRkkLrTUZKsYlTK95kYpULHWI31g7WLeEk17d60asga2IQ34Q1eTRqEQvjICupM6xvbTbh9Y24UZuMg8CWAE+Arqz66etTYxg85Morr9wV+laS58T9vvrVr37mCJvrwnmCx37T4UWNLUNVtAixk2cS/lb+B6VOKCrfwZpH3lGL3toi9JSY4Yb0XWNjGDA0uk2ec2C98GCUJGUEYPmKtCU4R/Hvj089Mc627u7666//8sHYDSM3vzMZqfRS2pFxuBLdVFCEyWRt8hJ/qvOtGU4eo6DjXWudIOHlaCmZ0781ZQOZ/q89nKjaVCUVzntZL2Q6AmrrrbWYbBddEOGaY5+Z9XHlRKXOj0L/wAc+8I9ngt86k/Zlwow2dekGJey60U0m9riSL+F1IRVh9gCQQGuCee2YvF0TuOTRWXcEUwCyP7WJSkClzJX4uEaOszalAiwipXIEoM09Ak79A8lM+kGhzzNzd4W+tQQ6Uf89D33CjNeF6QQD7wCHJKzKr4e1hAVsS/MkNITIwx4PWa4yTOKGrKS6Smz6v3byJKytcFr/coQMUXhFKrVHg3F0XZECmyo1jq5lbBN4sdznbyfFnQhjF0M3FPpg7Dtth0p2I3aGjwzLcBT2+mxvAykmeXOKObmOTR7OVXsg0dWmcmLlcmG7tSaHj3fl0aeiq0L7vUtnhenaxC1p3TJCVkJ0awtJL09+1tlnhix3vkLu73jHOw4h97mBX5ag6aZ1w7rRCbG2qZRfXHMWiD2YiKyvdUtAofCul1PM67aNK1bwKvwofPnHane7PkUfOFLMgaGwfX2z9uTyGQ79lgDRX30H0s5VUseTmvF8aq7ZFfrFIIFONIY89MH5dXKFvIO6d4zAk+4JdyI7woL9zxNPmIWtsIqw03nhMJyH3QzV1pXyGgq987o2zKt9D8/2mZdbRPSp/cZZOwmx1mvrgVCsDQZJ4+n7Cfd/ctbmXrZ2IoxdDN2k0Gf+bxj8fGd4odRVXyQPe4URz7hI3obZ0ptSQF0XpnjbXcfo7fPqNXdcFROSXecIvfc9uY30XNqoc3Pa9CEd23WcQkazY6vjWFuNvfbTFcddFz8z6+PKRz/60efHQx9SXB7622Ze/04T02TbMKCJkC+xXWoeAmWuhAaZTciF56xMoQmoHTlvub2ul9tRYwgo2Is2uCkf04T3QuxoQnshZdQWpmTH+z0IcwwB+VIezHhZc/mn9pD7xSCBTjSGX/mVX/nJUaBPt9VxHroKC/wK3I0UsHXACOzdjm1CgeFKaFxuUX6PIRyWrZGEE29aTrPrRMmkkoynNdV4eVStExsv9Tli07rJ0kpazZht69cRyrtCPxHGLoZuyqGPYr5hcPGd9u9AouRMhSeGo4esNPawKVqUgpfKVG4p5SlNuhqbXWu3QkbyGjFKbjcOpM7WhSezuW/hXykpUl44x8KXymLcJt9bq9bgUY/dOYr+MVO2dv2p52MzUtwwfsuv3DAC48sTAvY+53nbbGMlnCEFKSFjCNgSUHgSq53S7TiFKrxZG+sGHE18yr1x1E/XyNt4bi+vvO+EItXMC8fXbgDwNKreG0+CD7j7Pg99+tsV+qkRv2F/r3jFK54+WP1JhJ+wncHIO19Jl3km1gDhBH9SSgmwzllTQnJ/CZ6ETAZqGIyJ2/kJsNaC6pDGgihXu9IBQvHKiDDXCVCb1WTsto6Q54QpWwcJuwk97hvLbIi5LbrOQx9s3zAy7ztVSIg8SUWGuyJFniMQrqRsVo5TsjMMtlaUnXXtGmW1sRfOExK1SAAZLR1aXxE2M1RVPtUH3SMs33ikaaWarC85/9ZBv0kevmsG93fOsSsmh/6SU9//zRT6u971rn80N+HG+fuKJqfFj/iTB2BzC6F0eRK5CpvBdMOUoPWuzADrtskWRlx3mmtiECj6HJuyCW2i5C7rO2PBhgIBBZN9VejyL/XTnxCm9hprCh356Ggh7qS4U6N94/7e/OY3P20w9AwGKSIZD7fjtmJtTXjso5RNww/PokgUvogU4iiMdl7YDJMZqoRSgrRrw3Ahw85TmsPLl3cU2hflkp9PkEkjqT8XmhSSzPMaQ+KTM55LxlvZN5bZGH+n6p5Cz0OXtllD5MnDsNcubWETqTms9gqT6QPbr1KeFHbnhFdpKdVEDOPek7f1gbGOvyQSXDlx10vD4mnVdu0Zr5QqhR/Ww7U1l97oT+rgSAK8c1JNV0zI/Xwp9CEQ3DhC4SvsktXNzJPIM+6h9hSiyWmCbBiA8NONVP4gFN57N5YXIpfS5DSBLEE5Sec1SQm+hFUvxIfaAjxC0TUBpHbyfBDyAGwVvnkyUgW1PaDYPfRTSZiLpJ8bbrjhaYPNZyjVycBcFSmFToGHFzjnlfBSEnrhM1wh/siHY9taD+E5IznDNePBw1gY0l3XXxhv7SXc7KsgcmWjDyVtrZO+a202TqkxwrD38B/LvbK1vQ79IgHhCYaRQh9c3DBYOeTQhbAZl6ogkquqJGz+Isra+xqR5QUryRRhJdttIiONFCa7pvWCi5V8Vo7ZDm+95M/xSURm+782GbT9DnqlNrXluQZdV1utm1krd458v2K2fj0/Cv03f/M3/9EIhBtnsr+iG9QLyzwhl6AICKwyhAg5aV5OQGjClPMIqXesm47Zy4vneaxGQNfYOa5rPvrRjx76Jqy6VgiT50Rg1Q5lT0DagKOxIm4oUfI7BiyfnrH94GMf+9jXn2CN7V1cBHfgrW9969MGR89ATksArIQ3xJ41pCgtZG+EBJVwdnhD0pS7tg5sRIPP0drq1fmtt9JIvXe+/KRIVUJRWD7BljJPOCoZygDPQOi7BJh0lhri+u63RDqa8w5la7tCvwgAeKIh/PzP//x/Og7ZjYPv/3oNuYtqivIkXylG1URC78nJNVolitVPEBHtHE4exSsHL9yOd9V16sXt4BlO4RzTnlHd+SJd1lJjK0VWHxR/ayOljvxHoeehTx36+VLohdxnIr6CJZYi7OZR8N3kbhBLy3FKUYil8+Qf1Qmy4JAZmiDGAQawfHftJjBro9cf/dEfXWAtNoHyODwmViViR/8j1dU2pr7tA4V2Ao9xzm/9q/m77FGPetSrTrTO9m42vgMp9DE0n2HzoXADkxi4hB5Ohpxd760DESLCqTKZ2uHZJEAJQ/nwFGtCp21iW0/Wmb0VUtDC890i5ZqtnTalqR0eFAFWe4hyNqlJ0EorNZ76zUMfb2UnxW2MvVN2/4u/+Iv/+aR1bhqF/Q8pdKFrsjuZyOlqDZCNYShZuirUrsVcXxU+hY7X0bUUs/XTOwNAmpaM7vrWQ2vPtrOd7zzrqvHw1ltDnds6QIrO28fj6vfOuXeODjh/Cn0m4sb58V8hz6H8phxFL3nwJqxJF3YJDDzxlGbHA8fKfsfq5UE3CYFGODJhpYxCSAjLvifxyIs04VmSIgOeOd21wjtAgCzX2I8M3wt1uSacJzVC9K/mt182YZldoZ9S2mzYVzn0wfEzKGmChBBahR0SEQN1TeMg/awla62RFHOYDLPhvFeGamms1kPCqPbqr+8ZAV1rDVpbtd2aso9CbeGH9F0eemO0rwP+S2vW41yLCsRyz0Pfn7a2IfBO3HUKfTzum8YZ+odIkg0hDK9OFMMx+clQxQOh1MOoED2Hq7bgu2t50pw2/JC+0y/dIGrb89D77MFeWOsIonLuQv/Sv41POL810HrKgeuYvxnPX896esRsGvbyE9/6z9uMFDd16N8+N/6mEUL/mc0F5Dps44cBqawmywmRjbDCdO94YRuejDwli4+AUg63CjNlCQk/4UVlFglHj91D/qlvIR5gM0YeeGBKqTMaCG3Amn7+an7nZbP1667QT436jfrLQx9cHDx03nlCDpksbCLthE9YCUsImeWuGZPKKRNgUjvhsqgSEls4DodY6Ni4YZoxLDzZbbFbY9/Xf22F7YQXvkiGQ23KyeOaWB/WQu229euu0DcC3EbdptAHNzdN9OjgoYdfihxOe6fQbc6lFlyaKVmq2gJhbg3b933trrluBiaCsnNaFwzSbkvrqGtz1pA4rTnlzZ65IAXVe7rJ7nTrLoy1iTg3fRViuGzSqSeX7Zsp9NnX+h+MkHn7TN5XJiiEHOUR+79wIsXdcWVfPGIMdt575zYpvBobGsg/2ne984RVmoQEj81tAlDCi9Ctr8bRZHrmLg8H25jR0LmNk4DsfAKSp88zGmD81Vy/K/SNhM4W3UaKG6HyDFjDE4EfuIWh8Mor6Rz5cA8z6sEsDIA1bJnH0Plh2yOJaysljRkfpnn9MIlw13EPm6Ckayss21mxsbT+rA3MZd5WbfU3Y5nTPrnvFLcF4DbqU8g9Dx3ZMkzxtpWuhbHWgNA7zDIAlPyGPdVLUrIiQoxSDha2ebjlMWO7d05rJ9zWtqjtqtCNoTVhD/kw3tppjbW2KnmzLhi6jPLjxjQHZ22L6OtmCn089H8wk/n2uYEHhe6ml3dLiLHebLwhHOlcoRB5FOGVvu/mYrkLjzSJ3Wz5FASeBBGwyINj9KaEpQGawICon85FrOszIHVOxoA8Zm01VmOyE9GA5a/m77IhTpzcittonZ/7blPola3hgiQkwlBeMyHGKOycMIfEyQNobdi0qBB62BUFgmVhcx6OrWLDJG9DSZynCjYOCl/0qjUYnp3TWrKBUmH8XmsOkjfUebWRFz/4/+R83kPu5wj9FPpEkC7k0BHhRFC7HUV/whyMM2jDaFjm1Sdf5cKF5ruekYCE3DlktugWOV+/nUepp2dqXwR21Q2dxzGsnc6xRtW8F6VKttde669zOJw5a2M4nC8P/Td+4zcOCj0PnRXnqTlNVgLGphty201Ax3tnoSH+IE3wvGuz85B31BkyCJp8bWGx23IwIhCjQs6kyaoPZCQeCWMAUc4Ed70tMvus3hFpKYU+oNjEijtHsuWi+qlY7kKKNk1SiiNdg/lLkOF94IOkoHnHGZK1p0QynDI6RbLsLifqZI+HNXSOeLRutJExXd+d1yuBa4vOhFn/C7cr6RFVqC859Fm/u0K/qJB41w4mhT6vm1LoKw9qzZ/3OTJlGMNhgkE4l05lYIZnfyvfZK3swFXioSPHCbn3f/qkHHrrIkcLqZMh2vHab+yM49aVMtDG0zoI33Lr0lPH9v9qjNlNCM+beegU+kziVyaMunlCfljllKBwPEVOaSJG8CDWDTqERLr5yoQ6Jh8JREDWO3JFwsij8dRRVnamhr3lsOaFassGCoGBx1Q7hWSa7MI2a2hnxrSH3O9auXLRtW5jmTCZwLCXe0oQGYi3EcYZk/KHFL3NjzJ4+wu7tRFmtYsslJfsCWqtD7W/YbTjhGf/d33t5PmrRVcBEsZXTz9cI6MiFgmNduOFNuecQ8h931jmooPjXTagFPrIywMpznbc4RIpjnyMA5JC79Wa6FxyVL57JcXxzmtHNIjcxu/AkZLP5v13jVx9OG5jmdYRuW6cUkm1T663FjIakFjrM+x7hLD11Vps3U0bB2dtiwqmzRR6Ifdy6CMMvjJBteabESk8H9dOVt3sbqxwet630ra+40X0bre3vpej502bPGBo8ro+gYbs03uTY+MaIRz5xf7vOmEe3lQgyHtJoGmz/rMCE6hLHmkPud9lIuXibPiNb3zj0wY3z8DglaYJ72EybAnH89aFFhLBHmQAACAASURBVF0jLBk+Wx/t+hYGGbBK0uwA13rpXDnGMCgSJfzOm0lAeYJaa6z8plBla0ckoPM7V6pJJI0Hw5hoTUeKm7/dQ784IXmXjOqsh06R19kawYR/+CX3Vy5J6wEn6ayHzjDWZhgNtzaBgUd6AVck/FfJ1P8e+SuCWxuisBwwezXYh8F4WgN56nQFvTLjTBk97JGPfORr75Ib/P/R6GYKfR7O8vfnZr59JuzvuonK1VKW3eievNML0zFFuSptIROM3P4PFPLmPJo1d9gkrd414Va7CUOWVwIxgSZEniCs3c7n5fBIgE4IX3in9ppwbGBCt/GMwfHXc93lQ5x42aknfe9vmzvwute97rBTnMiSfB9CDYEVfvA5nIscx3PImO26Nohxfb+q410b9nA5juS0g6Cz3WbX2KkOXrt2LcEh7KyZBFvronYjBiXA7FTXufZjEGbtvBGcex36NnDbrNdf+IVf+LtjaL595OffhwUeOu7TmtJMLqYDRKJET4XVpZAw1/uewUtJ26MBphkHa6mb9mws07XKPMN48ryX6JV12LjWHeUYIPFIyHdcmK6Z8X1qrnnIvE7+aOzNFPpv//Zvf9Pc4JtnIu7JQ0ac6KZ2A7P87ZtrMtS4CtF0De/ZRK9lNB7p2A1vsoXNeTzHEMlhEoUdE2qMBbkTeU5bbsq7p/TlOBsj0gQgNf7VCDDGEZ53jsDbZAP/zVb6Oe94nrb2tFnoBw893OFlpFwZoioucEFWwRU+kTEJxvvc5z4X6sqFFMNcn1OomMKFyOsnZjwMMgQ8WbA1YtOlpqp1Fb5ryyMnheAToI25NSq82fWd25jl+WO5z+fdQz9H2H/hC19498HFzePRfjMl2c/nqcM05RtmGI288xX3XSsaut5G7Yki9V1rSrtnr+k858aTai2FYbhtTdIlMNz5PH2l0emQZHprStRqzbfPtZ+ath7ysIc97Pwo9PHQv2luws1zY+655kGalG4gYdcEY4bLfydMMIDVpje5QNFkCBF2Xuc0MV2PNIFwsYbS5c6LBGQIJPAaR6/GgGAh72NXLMBi5RWKEXLHlkwwAnXv8/2dI+h2hX6OBB0PHRZX9qxQIQ9hVejy3Dxk4fmEkTI0ZTXWUgInRd1aKf0UtuvDI1uFJ3n1KeC1/pYHVV8JPsSj/pcfD/dd03pobazEo84/GhT789DPEcb7qSn0kXc3j1P2zbxuCpqsDKcMWcZsGHI+Bnvn8dBxoDhL+E9keeepQxc9XVNXrQU4zmnLOMXTkpfnDK6RhNqVVgr7yNnhu//TFUL2R4PhU/O+yZM0N/PQb7755oNCnwm85xrikKdIOKgj5x1305uUXt04hf8Uq/BOk+lcYfcEnPCKWsa+Wy2yJh/hCJmtSIGJX0ss5DopbEKNp++BM73Xh+dWL6VAd86YrviRH/mRk+/3e87ky0Xzc1PoI5QueOhIcYSPMGECAxNeGJ6XEp6Up4V3Dy5ad48L1/ZuT3AhxnWux50KkRNkayoKIQk5tb4bm/x8/+fh9H/t8NCtNRGA1mpla3PeXod+0aDwrh8IhT7y+5vDTS/hawq99+SpCKiwu9GFQXj6mxT6/xspjocuhL8aErVn/XgAV2Mgu5Ult/46pmRaNEokQemmfRn6PuNE9HjW56eGj/WQxzzmMefHQ0+hjxC5ef7u2YQJu3djbODCM1EKk/Ik/BB9eOop/wSQ+kW5RmUHfWeykRoYBoCjZrHcSAS5hF+T1Pl9bmy127gw4vtOyZzcZX1iK9snW82lUOgI3Dunjd1Dv+vly0XTA4UurI11Hq7Uwa6Cag1RwrEwIu9EG4hoCKB4JOE4L6I+I9CFS1Et2yWvdfBr+aV932uztReWKfsEYmOwOY6SH+ujdZkRPTj/5Jy3h9wvGhTe9QNJoY+xegi5C1evIXSRHNhda8Ypb4S3NQe+euhnFXqYbg2d3ZGzXyuVa420HjJ0a08kmF7RB53EmfSgrX6PCFtGM05J6yAZf1yzn5rvHvLwhz/8fCn0UZI3jwC5p5tOqXeT5LvlyE1G/ydYeu/8rCMeupB83yMpCFPWB8Z6E5Ji1YY8jy0E+z7ST4QjIX9EPXW+2uXZYBEHKszi2kuA9r4+wKKxTATgzhnnrtDvevly0fSQQo/lnoIMu7wAuWz5w9WLQeC0Dta8YdczXHn3cnrhNCEk3RQ+Wye2VyaUEIPqp/MbQ4q/9QHrrUe17AwL4fxC+KJUBLPnHeTFp9BnjPvT1i4aFN71A0mhj7I+KPS1bG1Vrjx0kSXOFFks3915lGzXU/gr4XlluVtTaxkaEltrpfWQfkihS8EK/Wtb+qi+rU3eOQ+fwVo9u3RWCr3+B/P/fmT+gx/xiEe8+a6/25/bw2Yh93e/+93/5Vg1t8xk3JOwaTK7YSnAbmA3h8ctv9c55bgTMKwouW0ChcJO2WL7JmR4200GUhzvWolC+e/6xCL2iL/OFyLi2SeYa6s+eqknXglJtRcwbHGINDS/887pY5Mn8pwaZHt/n70DKfRIcUoX8Tl46PDM+xYOFz70f22p6EihYvqG/4RWClg+smuUsPU9wlCfPa44bPYX5sNyn1PqyndEnmyzuebR8Unqr01pMly7rr8MhJ62Nutp99DP0SLgoQ+OPkehw6/wO/zzjnsXjYVpBNJVqdcOw7bvKX9Ol81qyNqVtJwDGC556HaKozuka+kNhu1a1lZ/rR3OWuurV9hv7YyzdsespUsf97jH3XDqad9Mod96663/xUzSzeNZfE2TuObnukE8XgQ4IcmUbYLF903sSqZIMav37jzKtpB5XkwgEi5nuR1LDT4nnFjYvUmc5/oezsd2bIIZIKuHn3VWfx0jcBsbhe6Z0ay/FPq0c8WUre059FOjfqP+XvOa1xw8dAo7RU5gyEWHGakj+IRv/IyuSWGmvBMgMM2bWcPfGcgUvKgVVm9rI0EZzhtLaytjuXVSyWg4T/AhEnnvuP6R+Wqj6xKmhOGRGX/73O4HzUOI3rHRbd+7PfEd4KGXQ193iqOIKfRkoo1keMCUsHPIWKnVfsqq0JPLlHq4RnJbzxfup/jTKeG6FydNKssGT2tk1wOKcErCuSoO+qhxI+VNW3fMuZf+4A/+4PlR6O985zu/YQTPLTOp9+7GJgS6mXJ1fe5mZwl1s9zMBFQT2jGhPuHG2ulzwgYTsRvejU7IARcPft3QQ14zIJSf/8hHPnJha0sgy6hgRTIc6hMjuD4LRSbIGm/9YrvL1XRuf2Ml3jl9Purqq69+8YnX297dRnfgrEKXww5XtoFdBZRwepgLS2E0XDEa+x7hMizzasKwp0LxeKwva6V2bNAU3rum9RbWW2N5GxnBiKIqP7p1CURGQkIZqQiJqD4aa0bxrMVPTF/fO+TP92x02/duT3wHrr/++nsMlm4emfdfyaGf9arDqp3iEOI6t89y3sLqPGwpKTKX8RuW+6w6Sgq286Ss+r41UFudn6Ml5N752mbgytFbc60NazB8M2pbB60N1R61PevgjllTl1522WXnR6HP09a+YW7CLTPp987aoaDlQ9SNCyPa1rJzHevmyb0Iici1J1xMdJNCeQt3Bqb6qF2hxQBgmz/163IowpWIQL2rVSfQutb+2H2/PplKToeHP0LxMzO+K0fQvfDE623vbqM78KpXveqwsYxw4erdUu68DWQgpZC8eh43Jc/w5ZEgfCLCqZnFmmeUth4QUBF7ui0dS0nXXyH0XiJiIl4ZAJ69jmXPuGj98XKOj6j8xIQfd4W+Eea26PbFL37xvQZHtwz2vhGxGfcCqTKcpgRt2BV+yfXGTFnjepwlxHWONUHxd73yTflw10kbHcvKDgo9Wdz5IlaiAnhTHe+PUpcSa40ogfMgL/ys41jumO8vffSjH31+FHoe+tzMW2Ze7l3uLoGWYiU8VrZiNyvhsFpsncsC44ETimsZAsuMsm4SE2a2tZSz5/XYla6+lAf1XR4LQSdErySjNutHLkhJXWEdQOqcjAjRhjnnM9P3lfO0tV2hbyF1NugzhT4K9Rl1HUYo1zXqkwAJbyJLvBcCrvcwC/MJxHAZrnplxGaMJjj7rvPbt7o2O0e+nlfSOpMaqs/+h2f4FglTrlP7OCxCljz7fhPhfYxQfWKu+94nPOEJu4e+Aea26JJCHxn7jZQgwjMl3P/hlkKFcxFMhu3fFHJ3Dk8e2U3UlHO3kkw5d2vteN8rJ24Nwq316N6R2SJpyqxz2FoLrRu7Ph499+nmjkvn+QXnS6GPkrxlvIN7d0MSKiniblI3xUYuTRISTqzzvIlqxDtfHr1JEVLkobPysHoTgme9mSaqSWwCE3SdEzPX06X0vQpf+RjWnfrcxiK81BgSeI3Txv317UEAx33rd4W+hbTZsE8KHXbDnciRdNBKHBJyb8iInL2vOXG5O+U02sNY79qPfvSjF3aHa63Y0phRgHia591npKL6WkOVlLXdEFtzwqa4KiIHjf3ICP7ErI1doW+Iu1N3nUIfDBV9/UbGoRC2lFK4CjspQqF2RilFLYWEG8Lr7vecVerSqELfyG0iXQxiCh3L3eZO9R2+lX1i36tIEdFqfXRtjl/ja0zhvPNxYsZB/csU+vCjbjz1vd+MFPdrv/Zr3zBC7JaZiHvLC3bzWf5qY1OUTYYNCBJm3ThMWmQcEyd33UR1w7vxtalkp/aU+6x5ddcXQumv9iNDJPxsBethAia9canbbcIJVQK7qIKtN2tr9X7mu88MOHYP/dSI37C/V7ziFZ8TclcVgUzGGCWsGmrnEGjy2Vi1hKGflLDKaBQS7Hz7TduNKxwq0+k6ez50LKEot4jcJsIkHCkS5clsKwGvtdJTBbF/jw9I2j30DTG3Rdezl/u9Boefo9B52ohpjSuFjgwquqliiTLvfIQ1Ch1ZVESKkZABum4s0/cir33XeSnk8FnUqrUlSlAfYZzxTJbz4ukM0SyVIxkCtWedpg/GML59sH/JRKWKQJ/0tZlCn7K1r8tDnxvxdXJ4yma6OWteY2Wj56V3421ykSBSbytEKJSZx8FzYBDIi/CIUs5r7sSkr2VrTVpAWPMpyty6trBRwGic9VcbvZr82mms65N6jmHTzwzYdoV+Urhv21kKfbB0yKEnQPAzEhY+rxsWhTvlNDwcni/chUOEoD5T1rUT7jIqpbH6vvXTe98jj3aNdJWNkMLrKgDX3H79wbgcKQMca7/vM6ann0/M+/eOt7KH3LeF38l6p9AHU98YfqVKhd8p9VWh40JR2is5lJJ1vcgShU5+dzwdwLnCV2IgW3fhPoXe2DJCpZ8o9fp2bCVOK6PO4dNWuqs/HJYjL+X2wf0ls1Pc+VHok0O/Tzn0uQFfTzl3Iz2KLkGRUOnms9qERVLgQuydJ+/dTZWb6T3FfvQSLoREuuFZbSl4jErEOFaYHCHvI68H0UdesnECih3khChtKNO4+6s9Bkq/4Uie+8yM+8qrrrpqz6GfTNRs21Ehd2Vrok7hASbks4W04QexB9u39/CnREdqiBdC4CFu2vo13NUH4mn47Vh/CaU1PGrfBwJWpKs7iF/CI+oYo6TzRccyZsegOJDi9hz6ttg7Ze+rh86xWb1lYWzRImtgxbmwu1D6msrhsYuEMjYZk6o3GAmivPL4YbnIVcczKsK/aG1rCfFUTn7luCip5lRy4KRtj2v29llzl1x++eXnS6EXlpkb8fV5v4QKb7v/TUwCoklAGOpzk2Uv3T7b951S7cZ205tEm2kIbSJRBBZM+c73HHMTT3j1nVxln+V8CNK1L5+xKYUs12f/1v709ZkZ/+6hn1LSbNxXCj0PnXcrZA5TSsoSVEKFOBuEGMbtyutgUMKrzZKELVPoBKM8pfCiMk9sYuWV9myQtuIxJbgSYtZpfUkn8VpEFo6by3xisL576Btj75TdI8UNLr+R0wSblGvHww1vWiQqDFH+5DAuCaUeFp1HqSfHGZjWEazDZedgp3tUd7rhbNmatG3YlxvvvbWHrBq2U/yd23hqR0p1rjt/Cv2DH/zgfWZyb5kb/PWUcApaeIVHy0qy8Uz57CaoycJ0R3aTxzDJTZ6cSjffM209IKVjASygNFFylBHjMB6NQ5ixfps8bR1ZjRfC7f2WACXaULvy8XlUnZ8AH0B9Zn7T7qGfUtJs3JccOoGB4SvcDosEEcEV9njdcJ9A8nyB8CZcKPynoiIvWeoJQZRxLBRq8yackMbVTnGNq3WXN7MK5tZGofzG1Fri9fNSCNRwP+v1E/O3e+gbY++U3eehj7K+ZXBwCLlTzGQqT1zInYMkEttYGZAMzxX/DF5KnQxey9ZaJyKo2qV8WyNIo9JN0ry1hXRa+8lvlRzSB7Vb+4Xtpa5wtI78rtsH85dMmun8eOjvf//77zM37Jb5O4TcKeyEg9IGylxepBspx5g3LazeDT/m6w6eurIFYcS+a8IoYYQHtbpNIhZxY7ntttsO/eRVF25vYhNgBF5j9FAKRkHXy9c33ibcBhxnd7sLsEdL76qpVXz+KRfb3td2d4BCRxCiyJWSMfbCEpZuo00gEYZhmwDrs/2juyacld5RtpnQ6q/j/VHSytBwQmBbyin89tz03turWnrJxjH1ldHbuCrnRKhrXeCmSBuMMfCJuX5X6NvB7uQ9/9Iv/dLXlE4dmfv3koOqfxoIAnR4xj1Sskb5y4mvZDdGgPD8ypavLVFede1rvp2BQMmH9/6koNZqE+ut65W6dUy6Fym0/pGnW2PC+0fDd3zT2x806dST7464GSmuHPpMdCz3g0KXV2FVCY8rDbCdaze0c9eabyzDBE6Cq1cKV8geGJAmarNrWG4pdtZYnz3PPAMACzIBFWgSYKv1KCwDtH0nXFqbNuOor9piJR7H8KTZKe5nTr7i9g43uQOF3AcHh8en8maFGsNqL94Hpd73lLvwN0HTWrGnAmVcG60Be6nXXoKnPsMur0aYHh47jgjX2qi9/uQn8VR4J7aIjdWOcNqYvZBNZy3tIfdN0LZdp7NT3IEfNfj5+pUHgqQWvsIbGb+WrXX+SiqmF0StkM+QREVOpaDwSsh20a3V6yfjU+j2cKAjVjK2Dck4ko2Bs6m6qdLk1hpj5HjXPzHjeeBjH/vYW089C5sp9Pe+9733nht08/zwv2d7VMoQYcjzm7thmIfCe9149YB9h+1LENnFrQmrPZaVMKK8TG3zjORF8kj6yztnILSnewJRSU6A8ZkV2hhMrPRBxkHtJ/gI5kDabx5wPGk2H9gV+qlRv1F/FDqDlIeOzNOw1vAkbyRcEYxhLu+CQRDea691ET67PuxS4mEPBhNC+rJzYQIKx8TDV2qv7z1treOwLYePWBdrfl2TBHLjq5089HLoOyluI9Bt0G0KvV1AxyE6pFPlrXniok3SoavSxxlZiWwd67V66WrGOWK9C5sjublGm40DobM0Upi2jwJDmINWW5xL5FE5fGmt+kwHtd76rvaO6dyPzzUPnKetvffUt38zhT516PeaH9/GMt/ICxCmwz78uq/7uoMV18YY/w979wJ1/1XXd15UiGgFsdIQLkFuooDYhbXS1VVXlQBJcURpiUVEwC5QhIBcAqKitiOtptUyQaegcjPIPYFwyYUEBRKK0LHWC47FIhiikAKSYlura7TzfZ+c19/tM6wKU3NOmuectZ51nvM7+7f3Pnt/9vf+/f56tVgtZgt8m9vcZsPkk5BExmd+jHGqKqf+LpM6f4nNY6bp++5hNmkebXj3M8VXBjMrwep3jLiqnqWULMHCQy3qKyDV1/oggO3zdZ849X4PDH3XqN/TeJncaejhiskvgobZ0igiLDHEXoIyaeaIXechvHdGOhdSyGrv8aadlczwhAh56o3TeVAMIzwyIUbMakfQVeuhPjK1d06yqjVe9/Nvsoj1WR77mOyn6R8cguL2hLl9DBtDH/fOJuBZgZawFB3kluxz+BXMvPram3Pf15aZnEJGm8fc0WCBpRjraubHmMMvi1Q4bgyW3NVHz8Ja39Hs2rBseRASP3znoLOD2ccH5r5PzDjHj6EPoSgo7u4RnxZqrbrWhuXH4+cLGDHugnzkmddeypsSfiSrmHVt+WMiNvkQA1Avvhymm4iZa/XZ5+459dRTT6Sc1ZY/nGYTEACw77gCYuT9Lr5+JTqZRreRwgeGvg+Ks6cxY+iD602UO4YuUG3VmFdLDhM3TURVt5hszLx3Fdz4/Toz0m88ItXzErqH6yl8d+4E1H3oQx86oW1kkZIe1z2NUR+sXT28qHkiyPXRZ8y/do09hHOTh354OMueQLeHYQfnGw196POdwwELZrgPvxQ4AqUz4Hr30KQxSib6cL0Kumi2cWjpGHr9yLqobRjuPUWw78J/YxCcu19GU9f73PwEsDb/GHhnQwxW7wJB62fOwidmPg8688wzj4+G/pa3vOV2s3D50O/OrK0oBhNLj3DE0PuOX05ebQvdq8VsgT3SUREXvpoWvM1hknSdVBYY6pMG1IbFjCNknjrVPI6agZh2AgDfvgCkrrX5afoJCJkmsyB0XWTkzOuJj370ow8a+h6Izj6G7GlrMfRw1Is2gSnH5AmYGCSChMhtXTWbc5HmgImq15DWwzKlsEzWos6ImJD6VpJY0KdAvYhuf9KJWA+cLyb1AkfrhyYvVY4wUf8x9DlXfzDn4MDQ9wG4PY2JoQ8ONwwdNlmhwhIBc/V5N104l/bbNYGWlCfu0r7jpuWShds1pskyiJ2KLsfQ66czxD8P6/z0XEndj/HHO6LxKWqdPZXnOge9GmPu/8Sc0+PF0DO5D7HaMPQWVlBQi6m2+13veteNJhMDVNiF+YTvW35tG9hiyo/FPPMf1p+n4Yh4j1DGxG0m82FEkIbObxhTR7D4atpMvvvGlctYv4GVgNB4tWvDRcbXfltO9omPfexjDwx9T4Rn18Ni6Nw4zId82Nw1SrsS/kTsEm5pyjHocM5f3XvXwmgYDoP1xcdHo/e4R49sFUTHSqY2dZjVt8DRzl/fh9/OpZQ5mgziy8SaD33uPTD0XYNtj+Nlch8cvmXo5p0JqFxI6KSg5PCzKka105Y7s8+dBe6hNShUe7Q4Oi9gDYPtPKxm99rCr5ir3o0r+K3zRmPv/+aKP5l/Vq3+7yx1Xmo3VqlPzJl70GQwHR8NfaLcbz/E4vJZ6LtbHMw5gtXGnHLKKZtNPJrGs0pvbRp/Hk2ZdhMjj3j1UrRf0FHfKRbgaW+NSXqLgPEJRtTWWr4Bpjk0rvxDqXVtqO9UjKsvxFIkcGOmoU+u4oGh75H47HLo888///sHfyc0dELi6ktsPhGs1TRJcw9XfOzOREyaoBi2CbZhLj9hzFqgT4KBRwV3TwSIwEwzb3xCAjNm98ldr12at4db0Mj5MBHBzsU2PWjD0A9BcbtE2n7HiqFX1nvo6Z1FhdOqV/90NBOTZq3i/lEXhFbeO2tV94XN+Ablj489OsvvznWF5ot873yFzc6Iksedh/rjBnAGwzELmuC9+m0u3V8/nanu80TO4TkfnzNyxsMe9rB37Xon9hYU9+Y3v/m2s/iXDwH4sohFi8a30cLlw4tYRXAEJGD0LWRtBeQItGgj64f5kL+j/vnQ+dwjogEjhs8n0kb1lzlRJGNtmN6BSwob30/X67+x+Thp6Z7jjvHTshq3KPeR4g4Mfdeo39N4otz50OV1h7E1GyMCxGdYW+bJteKbWJEIWK6pXqJxw7/nNEd4YsBeCbYxbOetPusrDLMcNJ9cRLRzVqb671zUX/3zTYZ9Ve+cv9pto5v/YM7AIShuT5jbx7Ax9AKe86GzrIbnaF84owmHN75pWjSfeZjH3GvHWiq4E40P39Hj2oTjoxHuxqv/7uG6TdiNbwgkJXDwl1u31dXqfBAaMtsLiOtMZR1rvFHWPj6W4dMf/vCHv3vX6783hn7hhReePAtw+Wz6vSymgLOIRQz3i7/4i09EJfZdzDitvU1T6Ye0xCzJLx4hFJBGy+fntiGih+tDRa023SNURTgW4U4j4hogea4SZP/TrATQJcE176Q3fpgAuH0E7JO/4zu+4zm73vTDePtZgYLihuhsguLWNBuCKBNh70x8K0b5pdVdiPFG0GR31CdzvMAeAistJUbNMhBxxOwVhUF0wyqBo3uldAr2pPkrvrS6rsS6dE6n/02luMPDWfaDuX2M+uIXv/gug52i3O8IFzTo6CeGzs3J1bQycGVWV81+dWv2u2QvSUernzBL6+/esC7AjtCgAFP9KdcqoFmfWa8EfDYW375Aaxaozpuyr5S6YeYfH7p/+jyc5fgw9Msvv/zkIUiXz6bfK8kGg4wBxqxbnDSPCBoipdobBpwWsKak0SjagDWSmGkmcEX8+C6ZL2lEaSsxX0/jYX4sOh4zZjIKcDH5AOF+/iKpdbXJxyKakmDR9a2P/elPfOIT//k+Dt1hzN2vgKetSQejGYfbmDOzI+IhSJTlKPyu1d/CZDgXtb76rxHNxgrTcEuzqc/6j5DVb2mgXRNAmgmy+WHcntgm6JOfXtpcZyoCyKVUX801H/oQuIPJffdw29uIo6Hfbeji5cPoThXZLuCMf7vrYQRd5asWMIyJRivFktCw+04KGgVujZyPxgveXBU9c2G5Da/hHFNvDtH+sO5Mrlp/9L2YLG2kzGkjlmrO0MeHvp8+tP14MfSR7i+fBb0XH50kfabsNoa/nMlGcBufH78IX14bzY+IsXetdupOI2okwt57SXUTJMTc0qZLd2P+r7289TXXkjQoOC8NSd3tiLZiHdtI/aePhn5g6HsjPbsdOB/6YGzjQ5deE/ZWghKB6yWQrXYYpXPCWhVxjCmrw9DZEKwpj1dmBo2n7/nsaeOCjJgnPfdg1ZgwcFG9naGuZXkSP8IfKUc44bw89EzuBx/6brG2z9HOO++8uw5u3zL4rHjYiYdkmRNNOayH7+irKp9hL4zR2j2vgyWUyGGE+QAAIABJREFU0KuoV32JSo8nSMVkSm/82sKrcxDmGzPrKzrPjSUoTsoz+i4+qhruMX1uq84jgbxrM9fc6Kc/8pGPPF4Mfczn+dDv1abF+NpMwTURpxi6KnIkMZqxQKHa8fF5tKmoSASJJk5QkN7WBilegPB1r0h3/bXBisrw3QfG+qXRiPYVEJcpU58RNsEWam9vU3qePj70A0PfJ/XZ4dhveMMbvn+G+9/FcUTIeoXTGGOMlvAZ5jLvhcfaCWwLczFwrh1aeuchbZkvnqWpcxNG0yzCey6rxokwInKNmTBdO1HCIuDDMBN656zxexeJr5a7YDgEt3uaZw9nSUM/5KHvEGh7HgpDn2mcKrU4OhuNFLAmcwltVWa461LDBDeHQe4fmnh4j9ai5fXDlSQnvDZSmmPAgtoIxH23Phq7cQXBOZerOZ/ymLLWPNV/6KwJwGseM9ePzzxPnzz048XQZzE3PnQBNAIipJZlcldIhiYjfYY2wXwuepePO8IjR5EfJkImsKFrgNO1NoK/p83Pj46o0WS20tfmuDB1kiRXn3qgU3qzdgGgeyOWgYhpZ4Dw9JHiDgx9zwRoV8NffPHFm+ehx4wFutEKaNvM6+GTmTsMrUE7q8bBbyhoiG+eANy56AErnaP85/31qj4CYTTcdzbCKbdRBDQzPEJaW/7C+qy/3gXY9TsQ0vpzpsfl9AfT7qCh7wpkN4BxYugVlhmaeCpXDyvoGoMUZsKd4Ga03PMvehcUvWZ30JSZ08PaWgeBkECr7zspnC1P9/dZMHafWcm4r8KyCPrOJOVQzZTmw3rgzLEGDLP/6Fx7wND2X971duwtKO6CCy74a+Obvmw2896iFPvxTNYRkrQJG2BD+z7Cww8p0K0NQPhIgn3Hf74WHAgkSVV9L0COGQixrdysAIs2OYksTUmKEF+PAIzmWR8sCL6P8MlTXHMauzZa+kFD3zXi9zheeehp6JhmhKL4DAJe1zHisCToresRnYhJhCdCJ+NjLca0ZnjUTxijnfezpanVF+ad0IqIRXwJpt3bOcGww7FUz9qk0ddHGnrt6qf59uLS6jzOOdqUfj2Y3PcIvB0PjaFPbNQJH3r0UNCzIFDmblq2uA6xJV0PY2i4B2WJeu+MeDjKqqGvmjlNes0fD8ui5ZnTuWNZCLho4wHu7awJLlXSWxYTi+3WNfWROZ8PePzjH//vdrz0n7E3hj7mxy+aDbp0Fus+TBkRAlJXC6GKT9cLnMOw5XdHYHrR3qWNtSltMEku5t3GRHAsfAKBV/3ya/Y/Iog502D4CwOeQA2Spxz6xmJWiujWV/NF8Ph8thHGT58n8hw09F2jfk/jvexlL3v6DP2jAsciJmtZSQJtGAqPMWCM+Wi0MKtPZva+W4VipnFm9TT0XmvhGKlyzSX3DwLWGXI25P1yYa3mx+4J355pTcPhz2y8COekgB7y0PeEt30NG0OvsMxYg06FxXARjsIEYTWGvgatRW/DbGeCYiVmCRZpzquix2KlQmK49H3v3FEyn7h3CRAxameRxTWBtbE9VCt6zbqqvklnsHMQD+gcUCpnrh+ZM/yAKRp2fBj6FJb5oiFEl85634fGwhyjiEVMsM1a871Fta8SH8mJiaWNYHJvQzHR+lEUpvt7Md1rIyp4+/CUzWatebttuMjM7mGOIYw03/oORDHziHMAqw+SXgS4ewfch6C4fVGdPYz7qle96uzB2zk0boFx4bxr4b537iBaB0E2/KqPgBCGqzSXNaqdgCqIzvPMI04sWwSB8Jp/3XloTI+U5E8XUayYjDiTxvFQInno/J69R+xGg9qY3A9pa3sA3J6G/Jmf+Zm7DnbeMgrZqfzNUrpo3ClruXRWmr26XFdtHrZow85KWK2fMB2Ga9cfV9Xq3hRzFXZjyLXnU1dVNDyntDWP1TePP8lqYontPCSgNI/6aLy+m/Hnq48cLw09hj7M9dJZ4Pu0yEzi2wU5UeqPbzFsSvfCRDHOvuuaQAlR7kzuNGoMHTG0UfwjohoDhIfWy8etTeO16QgxSXNNuRCowRUQQxdstKbVbYH19KnlftDQ90R4dj1sDH0I3TksPwRKNQ5E14YNWnyYZNb2GNSwFcadDQxYzWzaEOLZdW3Dfu1755+MeKqoGOHt+86KcxLh0mfXwniRvghcbc2BRsQtUB76/H8wue8abHsc7yUvecmXFOU+9O72YZWgKppdwDAmmHUnwZIWLl0ynNF64ZdJXNpbeI2uxli7llUrPPLHC0AVs9JZiB6H9/oUcCpNTSwV91XzkhnSkrLMdoYpbM2bpao2EwT9kTmrx4uhZ3IfQnXpbN59WhABZ4INuuYJaupTS1WTshBxYXZ3v+IDfdfm9Yfh0ngEYbT4/H29A5VNr32biVgFkl6sBMxBApLk7IrEtOm9C/6QVrQNyPu+CZz4p3s8e4ehd7gCY3I/ewjIOeEmvBFMMdlwySwYIRM9q5qW6FyZGZksZU+EVW6jhM+tBWhDuMKfuJI0cwIvbT3GHKFE9Myn6yrJsXh1lhIUmCT5HgXn0YTqu3t72lqlXw9R7jsE2p6HeulLX3qPYaqV9T6FshQGKUMCPxUzIjgSYrltwnnCLEWK5u3pfwp2rfwgnN7hDnfYjMUyRaNnaeoc9V2YrS9+cUohQbt3Wr4qcCxZsq/qR3Bocw33V1111cbkfux86DH0WbCNyZ3vogVR9i9i1fWkKKlpiI8AHpsRKJjm4RmDrk/+EpIbSUua0KqlS8tJOKid0pb9T4iobznlgOi7NliqT8Sv/mg9q+Q4YPiB0dD/9z2fv8PwO1qB8S2ePQxxw9AxwIbuc1iKWYZTZvC+WzVlAXFhqlfESAlj7ipESUBRfcfUw2h9yRXvTIic55/vHoKGkp0ijpuTGu+eINhviIg5J86QoKa0pkzuc+9BQ98Rxm4Iw7zwhS+8x5i+L5+/TVQza2V0UIBxeC3omXuUIrZ+FiuFVoercJiAG57FKlGwmOxjvuE8hs912jzEpiRcKLYUw46/rEIuS6+zJ87lqLs3vGc163c1JmvB9H3N0Pb7D23/tV3vx96C4qZS3F+dhbx0FvIrBZTRLNqEFrjnobf4gikwzj7b7BabyabFCxhtPE0aw0eQ6tc15pU1KldkcP0rBMO8ud4b8FZrQJ8DawRQhDvhpM8YukpJSXZjenrWBE788K43/TDeflYghj4YOodg6Nnk4SqJnym+zzHDXtrKj0WU+i7CVpR8L0E9sKxaYd8xR9KIxJEQdLu3sZlGw3K+SEJCY0rXqf9SOpnxGx/hq7/m3pwFl4758RAUtx+47W3UGHqV4gZXp4S1cNcr7AisDGOlJa+WWdHnLE3dw42EfnZf+Ar70fGwyF0b5hqLjztc08rxjPpTKwQN97htAq7MEYLzGrzHQiV9mmtJBlTfz3n58OD+tEc96lHv2fUm7I2hv/a1r/2CO93pTpcMAfhqOd0tev+3sUlbd7nLXTbrkc+FXxGhaPEVe2mDFXaxmb3XBnGRdrZKgkyOouz5Z9rIlaGvhQpIgYKXAAzhrc/u5TtPQKitwiEC4moTQ//2b//2A0PfNer3NN4rXvGKswcv54TBmCAmzJ8dTuTHhqsEWJG7tV1dTuGMxu256F1zn/iSbTbF5jrXUddivCwCNCBjq7/A3BmGG5vJP+YffusjnyWCyjqwpsxVWCaT+yFtbU+g28OwMfTBRFVATwkTcsS5G8MOl2qarSA0tQ3Cz2pp4pL1YCG0He1lBg+nlDmZTuETDVYJVPlk54s7Ch/hCmMFcFYoaixR0un4+hu7sz2/48NjFTttlLXjxdDveMc7XjwLcF+M3MYISEtDB4LemWMQF+ZBEea0A4St68w90nIwfuYTVoGVWGLoSWpMoW0WjUYf+gfazo7SgoFTUFJzWBl6c0nCm++fNVLcgaHvgejsY8jXvOY1Zw/OzkFIROiuJmvumnAnrkP8hWChngZYu5g94cCDJPiww3Wvbb2DE+b1+qyfmDuNBG7DqXPRmNI+Oxs0nb7vFfOvL5UP+UVFLXfP1td+CIrbB9j2OObznve8ewy9u3ysN6eEB6ZxgmH0kyWJUMqFKuaj+wiKYZqpXiBzdNbDs8Jm17uWgNC56rOAODFOHnW6VaY2faquKPWTJaoxReYLwCOosiiv8V4i3Lc86sPTz7HU0C8eQnBfGy1YSKW4ghsiFL1azIgJk2NESY53YMB8RQp3T+37I63JNxTd23i9gESEOkmx9iLj2zBzAdDuk/pAquPr7zepTtT4HgrTvQGsdjPOs+aJPAeGvkfis8uhf/7nf/7swe85Hv4g/RHzbS7SahIAI04xxXAezmjr0m5o+II+mS9rK588HEYkWcG6TlM/GtzprLBOhX1WLnPrc30KivMQl+bQn9/S2eqs5kOvlvshKG6XSNvvWGnoMfTBzymsOWEy0zXXJEWrmUoLluob3il3KXWEWwFoaz2E7qdsdXYSbEW5r+Z3fCOMx9i5tDpTYkMUcmrO0X6KJmsCwZem7vvmrYzz1kz/4Tkjx4uhT9raF8xCXjyLdV9SP992G9aCtpktmu9XsyPmL9qw9i2sgJxVkpN6wMxJ4lvHNY4Unvql/fA9xojXlLc2mFAg2I1QYNMDTn2uT/Xha58xDgx9v7Rnp6NfeeWVZw/OzinlC/MlKMZEZV9wBVWmdfWv11bATkSpdhEwfcniEGsSNrmwOgNdV+CIUEogrR1iG0ETfORhMY1FU5eu05lJ6Gh8Z0N/9VW7Q5T7TiF2gxgshj707vLBxinhrMJGUsRYcJooqyj/uBiMzoIo9Jit7AtBzzDdeYjOhsPwR+BlyeVaakzMN4araE3noT7UcmDhXS27LK5SNFdLVe0EP/cbOr/R+pnvh2f+x8/kPhr4xbOv922xWjj+b+aUJLokq1XDFg1v0fkz+F0w2dXsziTDdMksycSImDGhMLlj6CKDbbgxnR5a9ypEtLHS5kS5A1xz3+a6H4LibhAkaDeTePvb3372EJBz0pjDWgQgwhW+WKk8OAXDxSxXv+GWaGwYuienKUFMM2fC7Px4yAtNgvDJB9nZ6QzUX+PWrvl4sqGUNpoT7arrMXSWhlaRFeuoyf2goe8GYzeEUUpbG4xdPvg5xTMCwkp0HeNtnhQq5vXOQSbw8CWTArMOT33vgV1S2ND9LFp83bKNwn5jhml55cVjdX76S7jNx948wrEzh4d0BmRBiawXuOpM8KP3vaynGeN386HPkzR/c9f7sdeguIlyvHg06vsyZSAUfBZMNIhMm8v0RzOmqTP1kQAx3TaLv4ZfcI2W1w8NRECbKF4PVBGk4d76ZxYKLAhZ/ZAARbyvDB1h3uZC/uAETvyTXW/6Ybz9rMCll1569hCRc2LiEQIaeTjn18vChKhh3CxPBFEpN+F5LWjBVSXIUyEmGnfXI2JhVcaGlaDFGAsRJGSH5c4ld1UWAq4kvk7nlGWgeU5azyEPfT9w29uo8zz0Lx9sXzZ08WRMjsAY7mVsCMaMlsYQs0jRcsOy8sICoDsbtQt39cdPXtswyAogQDmcR/sTRBu3V++spmG+MRMUVp7Q/2JCnANCcP05l6ulStGc2g/mPzhzT0N/7643YW8M/aKLLrrFEK43zgL8HeYQjF3wWYROVDnzzMrIERAmyu5fzY3M6N3bC+FZzYJHGXptI7hp6bVnorSh/OakuO4HgK4xwQQcObyCNQCneW01p2c/7nGP64Edh9cxWIEpprRh6AoX0SgiBuGsV/hTkAjWVh97BE/KZvcpVSlFh/BaX+I5pNY0nhSzzgCLk7aNu+aq09Q7Z323aj5ZGfqcxqReBHcUoTqCN5rWgaEfA2yvP3HSM79isHnZKEO3jn5Tcta0yPAabsJVrz6feuqpJ4Kgo5/9hdHahLc+h0+KHhdt/fc9Hzrm3r1iUmQl9Tlh1AO+FEYSL9X5E58V/leFjgW2efRb1gySzmICRa+Zy9UjNNzvWDH0Cy+88POnlu8b5/d/zRpIw1QoiEKQG/NHC0by8j+GTkvuOma++uBFLa5BcTRmUZLy0D38QiSxwCOaf/0y9xAQpMgFivqJ8NJsInweYNF8t1Huz56guANDPyYEr9KvmdxpF+GlV7iAj7QSTJ2/nFAbbgSeMdWXBx7honHXJwKqhoMCG7URAMS83rWV+SNszhics55FyDob9cmEj6FLyXQewn8+9Hk/pK0dE4z3M2Pow3QvG6zdOpxFAwmxYQbjpbCpxoZBo9ksnGE+JhxN7ax4SJaYjsZktRKrtAbOsexS3rqvOJaui49SPIxy2bmQ+tn8+p6iaVzxVmJZKGxzNq+e+R4/hj7mjjfOwn1NG9KiIDJtXIsvvxZxQeBqx/zYvTSZo9csvGCf1YdeH9J2CBFt4NYUvtHSaejydVdzfvesmnnEjCYTIdVXjJuPxqNamYEGhM+ePPQDQz8mxM7DWdr/pPm08nCGiXqcJKHSk5z40bl4IjaZDcOnh6wwoxNmWYrCn0efikgXFIoBm0847T7zkbYWYSX48h1GQJ3RNZ9d333XWSoP/cDQjwnAtz8zhj60/bKht7cOL2nP6G2fw2rYD+9802E0THU9Oh3txjDFWMF/bWLq4ZdPXByUQmOqKnZP58e9Au8K1OvaGhVPMFU0RvGa1eW18iBnq/OTJl9f4T4N/dgy9CEGX9OCiFakAffehtPeaSC1E8VIe2DqW4MaVk2aRmTz1rQzZhRzUHxA8X4aOvMkKY8QwbfuyNK+I8qk08ZXGtDv2AbFHRj6MaJ1pa3N/p8ThtNyY8YCNiMmmCAzJF9jSxQhURJZtke4X831NOPaI4j8fb1L52H1EoxEGCUAM80z4/NZNi+xJoo9MbmvVio+/LSyGPq8DmlrxwjnF1xwwVcMLjYMPSzQrqOl4bByqWGxtGRPCgzfBE+WVlbZ8MikzaWkqpygt/oJb2E2WquYjToM4rIojrUlkMrQaFw+fwGj0jYpb6tgkjDucbCN76FHczauHtwfPw09H/qqoTONtAkBocfr0bpX7VjxDf5rQRDrmcGoaSzMK2s+OXCs0e4RrzYpht5Gt0lybJsLHz3LALN/7wL0Ai3N3FzXWr/9lojzAOJgcj9GhC4f+mBuw9AjMCpfSUcLj+V3K1QUQ5fCs2JPzYOEAGljrhE4Cajy0MObh7xwFdHA1+wNQrIUz9VM2bxp6BHp2noONMGW1t99B4Z+jMC9/NQY+uDnssHsrdX+4EbirglzpSWr0tZZCJd9H1bRZtbTaKoiX31fv/XZ/WGVYNw0+r6+1nQ4VRAX6+iJ4Lzu79V5U+0N36AsOg8EWnEuBNsEjs7X1kf/OzPe/SbK/X27RsDeguLyoQ8xOMHQmbBjxG2qCMQ2nlQVUYtg8I+QnhATmgGtHlNncqfxMAv2PW0fkY0AZvqJYCnCEXgaQxDeKlyYQ9cE7sldXIMn2nCpRW3yNpr+wNB3jfg9jpfJfTCyqRTH7x3GIlT83b2nuUs/29b835wHhWRglXa+RuQiQPzo4SwBVV65jAx1G7i3WhZadv2pXtd1pvjOaO2bU38sBHDtfjEqCbVFuff41EPa2h6Bt+OhM7kPhi+blLBbixPhF6/2OrdOwqBAzEzoXuEoGs91KdgszT786TOBoDMh5TOcUrS4ZWndhFHurPonrIZfJYxZx/qOoI3ZC7LrTAmK406Qvtl9w+TfH0N/zGMe8/4dL/1n7I2h/+zP/uznTenX189mfR0zdAwx6apFbSMK+BFdK3gH08bkAwqChphZRMya5ny0sAwpjIbeWKLck7yUyOTDXAUHGnnvtKc1GElgnKA4DJ2Gvw0SefZs+sGHvmvU72m8N73pTWcPxs7BnHsPkxEzUbzqMcjMUAMhbPFj8ymuvkSatcJKa7S8PHTaUG08nwAjRwyZ32naCazhXtZGc5D6QwvqfDgDzkjtwv4Q4ZHPP/H1T3nKU67Y07Ifht3xCsTQh8FdNhrrrfmXwwoFJ6yFmTAYNmV4dD0XTmcgpU6QXLRTdcPOCYtpZyMmL3iuMWKsaCwLbsJnZ4wFbK1tEs65YgmmMX98Zo2Tgu3OVvOo3dFgvPqbub8/k/uxYuhjfvzc2bwLZ2NP4+8WSdtC8YUIXBNxiNDwudPsV7MhyQsBFLmYSUQddoxYOkNtA1KMts0KUM0h7Um62yfLRaeVAADtnARXf9LWaEWrhj5mmQND3zHB2ddwaeiDt02Uu6pXEQzlhSNyEafM7lJ2mPLgCmNnsicowjHtmFbNh177vmOlkrXRuXHu+A3XICBnk0bTuVOrofbSeri9WL+4lUYwvnZ+0xlPfOITf3Ff634Yd7crMA/e+uuDszcPdjZpa2GNrztciOFYLVVSMWsbJmOUeECfOxPM62Ey3BEauaUEpmH4Mfva0NL7v2v9Rd+j7QKVCdkUR4okAZfQWrv4yTYG6oQ1mXl/Gwvw/g996EP3O+uss46Phv785z//c7/8y7/8wlnA0yI+/OdtlsA31XsiRhinDeLLoH238DYDI0fkmHtEudcX3/xqlheZnnZOQ8fQmSDdS7PpnSle6htzEQFhZejMRQFiTJI/Mgz9mbs9bofR9rUCMfQhLudETBSiIKhmjUpTiJAxC6rhLndcQE747kxERJgK13S11f+IAYfJCJtIdzhm1XKOuKvWCnWC4fjPmwcNqjl37kTZI9aE1i1DP31M7u/a17ofxt3tCsxDiP7G0O4ejf2F4YqLlFCZYhOWwo3iSpi+jCC11rk7Bcz1DPVocvRbJU7nQjU4sSLdE50No2tMibiS+ljpO9M+6yvho/fwTSFzplL8aOidRVHxM+775xkGx4uhp6HPpl84C3Uapkj7EIHYItk8msLq8xMwwadtA5hcMGsBE0l4SmuStJjl6yvCFfgCgke4ylOk0ZDYVoGAWQZDrx+FETB3mpTgpa3J/ceGoT9tt8ftMNq+VqCnrQ1+zolRR2Q80EGEewJsr3AUborjoM13NiIeq4UqAhJDl/8qjsNZqa9wmEbSGRDljgE7N84LwrjGi3SN33LFd33SlFZtX59+Qwx9mP8ZT33qUw8a+r6At+Nxp/TrV03a2iWD741jnC88IZBFan1Whqj23iljhFrxHCp3ot+YK1qtrjt3EuYs2l2kvTis0tacLffURy8R8YRe8+MaZtHaBjafyKun7Y+J//1zPo6fyT2GPgTqNASEX7zN7IXAteC9YrqqDfm8au+r9kzTsPi1Z7JZGb7AOCZKQUQeDkCrB4yjke71S4JD8CKemPpRkzsN/cDQd0xlbgDDlbY2+N2Ufg1HZXHAn4j2pik3d51y2I+hSy0T4Stvd3XnOBNhv3sE7rAy0b6lb7KQrXPB9BFY8SUY9Wggm+k1V2bS1dzed1uh5Noh3geGfgPA366mcP7553/VBMVdMvT7C8V7MFGHibAVZrJKRTvliIexaDQlS/EksU9hOeyKtRLpXp/1E01NCUyLb4zV/004ZoU9+lAvRb8ae6XnLGhM7mtmVPNZc9b1MULG+6ZC4v2e8IQn/M6u1tw4ewuKWzX0Fos2TSNoUaUBxPBbSASJ6W9dXJvHh4ihExLaKGX+1qCJFkLwhX5JfYLipF5g3pgyAkjqoyExyagWt5rcSXsHhr5rqO9/vMns2JR+FXWedu0BKGE7PyGhkEAbphAnwmZt+j8secoT7WLNKY/Q8aELHlU0hptIfMl6DuoXEe26VE7CsQC5CCuGTijnGuu+iN0Q0mun/YGh7x9+O5tBDH2Y9SWD9S+k0ITvcFOFtl5hv0A1fnAWU4pTGE8I6MVKmmC6uoQIomGV6RttroZJ2SLOU9YBmRly2FMYV3cWHkIxVFCpPgnBxhT0vDJ0Qadz7b0z1zT0q3e26NuB9sbQx59485GkLphFOJ35msldQEIb2QsTFMkbMGpDCLABtGd+QaZHpvk2zxPP+NdX07tgh8yJbXqbKM+Xj34lWBj6SnRJgBFSDL1ra/F+2sts/MHkvmvE73G8fOgVlmkK4Tdm3MMhwo8gH8U0aLtpFrWVM97/CssweSM2CmTUP8IjxYYZsTOA+Yf3NXDU57DOd9k8upcbTMGazkfjCzTtjK4WMvm+Q9iunTkfGPoecbfroWPoQzcvGQxuNHQ0M4YaZmQlhePwtxZ5icnXPgaMztc+PKfR9x5jD6Ndj7b2P82+39o58BAimGYF6PNK37l0w3XniPuqz7V1pgSKUhBZylRzZMltTjH0KsUdK4Z+7rnnnvSVX/mV58+mPghTxWQVllH6lTlc4I5oXIvefWuQDwFhbd//NG0A44/E8KX6tEkRrADn4Sxr0A9tZtX0SYb6WLWjrh0tLLPVnH5sNv3gQ981xdnTeHzoEYn2v1fmwXDJNxjD9jCViFD4E/EusyMCGOal3Ei3kelBk669VKHGg2cuLMSQhYoPvfOxMv7wS0BobmrDh/+1kiKB2jmu7UFD3xPY9jjsK17xiq8a5niCoZeKJog5vERfxXNQzPocRsNQwm33xHizWoVHqW5hXJCmnxgjhtnOS5/FQImyJxAr+iXtDE/gv9dPZ0sQHwEEX6H4yfYI76y/zelYMvR5xN7n3OMe93jNLPSDSFEthmjEFom0Juo9QiWSfZWU+r+NwFQF5mjDTMPc6PNR7bxx2sSkwzSjxqKBRARXs+IaFLea4BFR2vn6cJZV69kC68DQ90h4dj10JvfB3DksSwKEwgWmHv4VNwrvNA9Cbd+xDIVJzyKPiNG24b/PCsHwT0Z4mPD5Kq2Dz/VffyKQmeXDrMhiWhVzaH0SKBDv7QOIrp37Dhr6rsG2x/Fi6EMrLxkMbYLiRH/TdmO2YUScRvQzHIUvmrJ0SrFIGH/YlkYslXKNYu+7+lZVrv+5TlmapIb2Oa2/8euf65S1iWUg/DtnnQ2WA8Jt33N99XvHEvHeKaBzv0nVPD4m9xj6l33Zl70mDX31n0vJ6b1F6rVNd1hEAAAgAElEQVQyzDa6BeSbIQwAB+0ZcaPVMCPymdSOz9v4ItNj6IEOQ1e0n+mfNaAxmGICTWPxw8ur7D3gJHGSShv7wND3SHH2NPTb3/72TaU4AWbwhHFnkQqn4XCN7iUUri4mQqzHpzJtdj9BlZ8vPGPoMWpai9gUWSDrWcLQCdnhmMC75rYjnHJ/zUNxkEzu5aE/4xnPOES57wl3ux62KPdhgJcM3dykrWHe4ZtlCv0OP+FOgaXwkyDYtb4j3KoDH/P2UCPnRAR8v7P7afPOQnNobIF5fb9WT5R5JKgNQxfAV7/OYzjHyOu3uYZ1lqrOXAw9H/qxY+h3u9vdXjOE40FtAmIifazFEpgj0CdCFVGhASAw3U9zx9ARtRabL4RZk/mcz36N5A0cq4YeeDD0NpP5B3h6b2zAzBzZhmPk0tbWx6di6NP24EPfNbXZ43hXXnnl2YO1czBEpjpxHeE9TIahvmMVgvdwy9wYMev7CFVaSRgnXMJo9zVWJs7uU1SGhkOoFYjamAKDBALVprEiVITt2ucPlfajMA7XF0F5G8R37bQ9MPQ94m7XQ7/85S//6sHRxUM3bwXbgt0EpKGfYTraGGaiszTyrodFfu2uix8R6d5n+BR4XD99T5ETL7K1Fp2wAgi489CXxur/sF1fq7JmHhi/oOfadQ56b+5S5ebavy8PfaojXhcBuMPX3oLi0tBj6LPgDyLFYaxMKQINSEgr4ycdtQHSb5ga+fIwfOtJilqj0mnViBUtXcQxhk5CY1akiURIjd81QUjMR8oMiqiklW0jhc8dH/qTdrjfh6H2uAIXX3zx2WN1OifMRmAiKmvgJdwKYGPyqx0zefeGsa7FSMV4wCBCJCBUZHx4k7YZcYVbWgyhAZPH2DtTzJ3MjRh6Z6czRbNBpMWohP0xPV47czgw9D3ibtdDv/KVr/zbg903DZO7ZdiASYIhKxQLqFgpbht+bq4ogcbywMNvbeqn7xJYe0Vj+5yAQGlS4rhz0CtM9r+Hb6HLguEIwXhOWJaW2Xidm8bmWuU+EMfSb52z+Z4Z57THP/7xH9712u+NoU/E781OPfXUV88mfQMfOXOJVAD1e0W3C37A2NsYBInZEEFa/YGYdeAKPKsfXsCPYDYFDaQsCHZgJRBRHLHtHlpN40qRIE02J+bOgMN/GUi2ARU/MYVlztr1ph/G288KxNDT0GEGoVt9d1xHAtVo3rWB476LqITB0n9oDghOv471iem79hE3QUDGtBLM+Wt0L82fJtR7/QgKagxCMmuCc9BcI5qZ3EtbO5jc94O5fYw6Ue5/e+jkmwYTt2RVDTPSk2GZkNp1gXPcTyxC8YJoZXSbJk/LF1cS7qPX8QtP/xOUTDmMYWPGMXU57vDbHFhgWYHxktXX3/xWv36xVp0dVqptDNZ7Zj7Hi6FP6deb3vve937FbPhDMOwWhjmDD73N74UQiaBdF5Y/0QasQW8YdtfU2wXy+mjsXgImEMA2vY1s3AibHMPuYQ5ax6F5swoInABIDN29fT/M/sDQ90Fx9jRmQXGDqXNoByR/JkIRtggLrHSdH53/Pdz2fT50xKp2NHOCQLjO2hQu63eN6nVeuLu6n5WMhl4bAjf3VQTUw2REFdOunInVhz7/Hxj6njC3j2Fj6IOfNw1dviV8YNDhI9qqfkGYTNEJY2oyRGujj/zcYj16D+v1Ia04zHZd5kd0VoB012PoXEoClWnpnR1pyc5L+A/Lq5urNXRWCcv4VOeg37YG4c2Y75nrx4+hTy33DUOncVtEgRNFILbAAm5WaU9b/o4WWjBD96zMHZj4ECNIBIU2ctVmGjuwpFnzjTc+zbx++7/7RBuvgXF9n/QnKC5C3BzloZvj1hJwYOj7oDh7GvNlL3vZ2YOdc8JA+78SAXiVUoYoiXIPkzBLSA3HEaX6wcz5sVeTe+k/TOz1JzDOMsCxc7MKrLQpvsXm1/9TCWuDa7XcndH6pO1HOEeY2OShHzT0PYFuD8PG0IfxvmlwtNHQwzr/eIyQ4Iqpo6We3RHm5uEmJ4JD4bOfIlUz7GHw3R+9jrmmxRMIsl51bzS4OYRbAc999vwEkfOEUTQaX3AW1yA7CqAa853Bxu36XHvP+NBPe/rTn358TO5p6Pe85z1fMYTgITQD6TE0gSS2FpfpjxlSwIP2Frp3qRGrZs5kKHK3Pmki+mzz+CdjyOpmC3agrSOeTJPdA1gBrjk1v/qQ5iNgQ3Bdv3frJ/qJxz3ucQeT+x6Izj6GvOCCC84ebGyehy6Qk98vHMYcw2XEJhyxXIkTkcpDmBXI0zkR09F3CBNfd0QsvHY+mAYRrTUY1TjcS5g/qxNi3NlQ+hVD72w5h61tv6Nxh/FfO/cdGPo+ALenMWPow6zfNJXabhkWt1UxTxSUIVxignLCMXhxG1mWwrxgNeeB751VNCyGST73cJiAKYUt3HIXRXejzVlOG697PA8hzK4uXG5bZ3VdTj70/PdiSfCpuXY8Gfrd7373VwwheIggHcRFikwbLtKdhkCa67MNFoQDKIInMGu+boU1mNmZ+Ns4ZsXaBDAEC1GjrSvALzAiUCG0q3a0fZraiYj3NSgOQ582B4a+J6Kzj2Gn3PHG5C4QM0LB5yfynClvNS8SYMMx3CE+iBIfNu04jCsq4wluguJo4BEvgm199ycIaK0NXz+1JSw4H/J7Wa/EBOg3whlDn+uHPPR9AG5PYxYUN7T7TcMobxnW+hNYCfvhU0Al5hit56oJf7WJ8VbCFf1Hj9H6MJgFihVAVHztBM6F6dp7rsGaCucpabURWwW/+ARcM8XT3DsvGLp6DF0buv7r41s/bZ4weM2ut2BvQXFp6FNYZsPQacwtBmmq/yN2ospbXJp214CA5owp006Y6gGp9za7DSQM2JjevbovIMTQV62J75EFwL2uy1kUJSlwIi1F5KXCMquGPpGQBw1916jf03iVfi3KPUYuuCyTeVourZ122ztzd5iEUYJin7mQYDBCxHTPlUQjkVqjWIx2zPi0fmbNVTu3XITezIwKL4kv6QzrW2xKhLanrR009D0Bbk/DYugFxam9QSAkkDa1VSNn0aw9c3bYQr9vd7vbnSiyxNoULZaWuQYop9FH57laBYviLzHh6HKCQuOx7K4xVdzAGP16FsVvdR4Sbjtr3Ge1mzP674Z/PGDy0D+y6y3YG0P/oR/6oc8+44wzXjab/lD+PloCjSRTCGmJz6TPqlS1WLVF0PgR+eAJAV2v7wDigS8AILpxLQTD5N4mNYfGbqOkJrAS1C9/JO28sQVfNDd56Eq/MukwuR8Y+q4hv7/xVIqTttNMPEZV6hdfX21ozGJHugZffPCrG2kVSjHf3tNyRLnLFGGu5J9cBWEmxgim3NrOQExfWVqZKM279iLoCR9bX2LmzYOGvj/I7WXkTO6Di4sGr7dAH+ExrPR/Ly7VmCq3TrihNEVnY7695xv3MJeYKNdneOze3sNwbcJi33M5YdiYdI9OTShlIWCNIhDjP9xSAj6bM1du5yGe0fzCPEtZZ3WE3V+OoT/taU/76K43YG8MfbSVz7rTne503izawyxgP55ppXdlV5k8Vt+gDexaf5g6YNBA+lxfq9+SFoQJ9x3zfJuEobeR8nzbqF61a6MDqpKGqs8pi8nESeuJ+B0NitsWsPmJs+a1600/jLefFYihD3Y2JvcYMv+gSOBmhXEiPphrWMLYCYkenbrGjqzWJ3Ehonpp3bVHrAjTzIvNoe+Vou1zc8Wo1VlI+xZMBP8ijpvzNosjond4OMt+4La3UV/72tf+3cHmG4bm/RWun3CzuknDYk9Ei/GGQam+vXctBUjsR9irfZjFA/CKLEWryzQhQXqweKbuWdMq8813Hx+++A88ov5i3L1kewikNldChBS6tbDM/NZfnqC+48fQJw/9vCFqD0O8MF/vLZJXC4p5I3xM8AgJptsGIYARP8y6cdbgHT5B6TyN22a3SQkMgivWaGTA6LukQUEffKD8M95JkDR0fpptHvpPDT//zuSEvZ2+w8A7W4EezpIPncWImTpMIFiYsMBQPm2TDG9SIhMoFeUQFOeMwHxt0yI6B6xRvTO1E3ydBQIrjZuVKQJnTorV0Mxra3z+eQLACLPXjkZ18KHvDGX7H2g09K8dbMbQP28VGLkhew8z0cToKasp03W/ILyygPY55t61cBh+pbqpF9I1Fq0EzJQotD5aDaO1iZnnUpUyx23kTAiGa1z/o/vOrt8Sr+g8SG/unhn7l2euD5gaI8dLQx+/yIahY9aImdzBNBAm9wgThs03Ikgh0KwERXAdooK4CdCwkYGhMfvM1NnYgadNqk/Rkja0MfWDOTMTEUwal1aUth9RXJ+21qZvNfSfGT/LYw8Mff9EaBczKMp9MLLR0MWNhG+mR9pAxIJrRuCmYLfVPRXhiqFLdXMGBAFtA3Q2BCycrwGerFIEgNV/2FrA/RpZz9wepvu/39AZJQR0D1+pQNerr776UCluF+C6AY0xlqivHYb7hsHO50mFpGSFm/ATAyxtLMYs/kiWB3coM3348hx1lTtp3Sy6awwKaxPLF3zCb+9TwXCDVWZ3riU0nStK0Ci67zyyBPP909A7Y2noI0QfT4Y+C/CwNYe2DfKw+phgL4u3RiGqlU4I6DuErQ3Vtu8VHWjT8okLmMhsyIyjnKb0hjY9kEQ0FTPgJwE4YGUGounro7ETDvo9am73W+t3Kzj89DD07zgw9BsQNboepzJPoTp7sLnR0NfKUh6wEgZXDbf/+ds7A5gvIhbBknWBmdMyBMVtBceNwIpJ01wICQRfhJDJfSVufRdmw3LvLFiEES4vWo16DqPBHHzo1yOmbohdx9AHD28YjH8ewRUdhsvwf/LJJ2804OhlOBaQzDLK1aqym+ylNQNEfFN4c51/vfvEijg/BIrOQ9+pMdJ8tBUj1dpSFil0eBEzvyh3Fq1tnMu/HUb/wGOnoWdyH+KyMbkjLi0mf0vMt+9E+Ep/4Jdpw5hAWnwBP/1Pu9a29xa950+3KUlWCBgBoHHSZlR3a7zb3OY2J6pv1X99COpgWeh+FYcAK+AUvEFQiPB1L81r62M8MPQbIkW6nuYUQx+cb562FjMO37AatmgDTNs03rDcNUSke8JZhAtDry3BeA1M48sO24LcBAE5c+pA8HESZMWIMPPXV9hvLmGb6ZTpP3yzPtFcCoqbdoc89OsJUzfEbjO5D717w+Bzo6FjpmuQcgw0/NN8mbbR8z7DW78xzNZPND+FSlW56Gm0NtN35yG//BpUJ+uo/jpznZuC4rpHIKpI984gzVxcF5dX5wsvWi3JKsUpIbvlN+8eRe707/qu7/r4rvdnr0Fxt73tbV8yC/Vw0YU0ECZ3/sEWiaTHZ7ECoO9q098avLCaSxCtNmUNsnMPs0zfVaWoDQ8YAScNKiZPSGg8n/l0Vu297+QMC5oINCtDp6FPruJBQ9816vc0Xgx9MLCpFBfBYD7E4CMatJTwswauYb7MkNLQ1upaq8tH+3AW0YkI0WAQPBpIbUXV106QHa2l76UPdS7qszOyBtdJoatPbrJ+S5Xipv3Bh74nzO1jWAx98Px5hFMCa/jlG+cu6jN8Ro9j2msMFNdS1k74itmH9xh9NDaa2/lR832NlaJVN44Hs6RZ169UYmegMyK9zVh4SueGcM0Kq1Jc9J+VYc7bu6b+whnPfOYzjw9Dn7S1z7z//e//glmkR2HoLSAprkVtwSMKq+lxjYbk/2ZmRGBWvztAtRldt4ltMlN8QKivQNL3yg4yozCTS8Fobs2z6/21kRFn7gKP1GvsxukvaVCluMATYRyA/vQ8Yu/A0PdBdfYwZnnog68NQxf0Q2iFDYIp69HqQ3c+ulfkL4YeDlfBmJYugC0MrqllzhRGvmIawxesxyyK0IXv3FXreSOs1pY/chsQuvGhj2vp8Dz0PWBuH0NOHvpGQ8/kzh1JqxW8Fr6jm+G377hwouXhbE2LjHaKU5IOyZrEMiUwOvrNGsryKz7EI3+7t9LFYqlo3yyv+EljwbgzsTL0+AVhea0COkz+3XM+Tj+WDH0IwaNo3/wrNHTXBdhIJUCsRLAzfZOSSE9rZC7ilElG8YI2J+C0kf3P3C5ALpMQqY6USFhwUOThNndFP7pHDXf+Tho8n/32+bwHhr4PirOnMUdD/+7B4b8UzCkgLgyxQtGa4YbVirkP9nsPkzIwEE7BQUyNnRHuJUFxawBRc2DOF3AnYhdhc54Em3rWAQ0JQSQkILa9F+Weyf2pT33qgaHvCXe7HlZQ3DDvzwvrq/JEgAyLanywpPbObcTqKjZEfEltnJ9wKS/cg7fCIibPGoCPpOHDeEF2XUe/8RiCMQswf37zZY4XbCo+hfLJxz9n7t0jMBw/hv7ABz7wBbPpj+I3iWBgwqIYBSggJogI30mMsZdHrdLIvUdUmFNEIvaeL7332rUxMXMpEEld9ctM3ma3WZneSWjdI8iIr0eQRUTU89QDlbrBMXWBRpmV5u/gQ981tdnjeBdddNFZg5VzIyxpKmG2d8GfYX8VXmV2iDTvnMB1bQmJtAeEEXOvTTij7QgchUHR8KxNa7xK86qdjBKppIomdVa6XzAcHyV3VOdu63baVIo7MPQ9Am/HQ082x9cNNl8/NHoTFNcLje+dxTLrlLoGNOzouvxwgqTps/6sWUnw3X1hNjxmLTWO2BGKWH0mkBblXtsK1vhOQKrzIN6p69xfrFTS1jLdc7uKB5jP777qqquOJ0PP5E6ijxC1OP1h3DYTAYmIBQK+7zY5gkWyo+HYlDXwJymLmUWAUExbqpoo+T5/8IMf3ESoN94d73jHEz7E7usad0CCQKASWSmAqHv5Q5u79Aj5kNu6wi8c4eEx43647vFwh9eNegVe/epXnzU4PTdisKaFxdDDR8yS7zwMeq1Rt2HKGcHQOysIzqrhcyMpdCQGRDnONQBp1apF9IZVbZhMpWOugXsIoQIzfYdAp6GPheDA0G/UyP7zP25M7g8cbL52GObNMcOjNH7NCIpm8rHTmvnVPUUt5g/v/Oydkf5YaOsHM48e98fa2gzDf7S4HPS1Uhx3EWuYts3B/3jDytATTGLovVSm21q/3jUWgNOf/OQnX7vrbd9bUBwf+mzgo1aTC8LRYnoSVRtGQ2iB1jxeGgRTNh87803tRbHTtElSQBNYBLFlnuy6ghy19X0bnpbeZ9pNwKh/DxDAyJk8EVNRkISKhJARBs771//6Xz96CP11D2U/vG7UK5CGPj/wXA87CbPhQQxGP16ubBhXAIZ/O0zDMzNfhAQzZ0pfBWM+RyZL461mScRW331u7HBOS2euFDXf586ACGEEjyUt7aff9Tu/8zsbhn54fOqNGtp/7sfNY4JPH1xeMPi5OZcOBUtAaDeELxbP8MMiGg0vRoMVVJssWixYLEVhkKlbFpIAZ4y+/sRbNW4MPUbMXVX/mDq/e+3qh2CKuROouYVFucty2s7ryjkfD5q4keui+Hb42itDv9/97vczsxmPtnj8g3wfMU+AaEN69V0bL61AoIPHONa+xabtYNrd24bHeDF2Ehum657eESYRjrSbNo7Wz5KAsPG7ILAx7YDZewRORCXT6Wz6gaHvEOz7Huqtb33rWYOBcyMmYSyGR1NXoGV9SMUaGMdXKGiu84A5h1HmQXjlvgp7UswaS7ENWrWAN2cvjDa3MN5ZaQxuKe4j+eidiWJSGrOzysTf9z6/733vu3aElAND3zf4djh+DH2wdsHg++Yiw2GZxSf8iQoXw6HyZnjqjHQWwmG+doVp+K+VjEWnE4QTEFSfo5RxufLF1199x9T5z7mimhN31GrhJSBwSUndbN7iUzyToXGn7yt++7d/++tHaT0+DH3wdZO3ve1t/2oIRlHeJ54jLmghAiNf1oZjiIIR2viutWkWmR+bxtAmRKCM8cVf/MWbe9rU/qQKxdRJcnziIhe7l8+yjVNhTopPRE2eJFNpAKz/iGntSaC16zdui3OcN2tw0NB3SGz2OVQMffB+7mq1EUhGQxDoiRDBbVjvWudC6dfVByiIqPbcT/J21cRuDNUXMX6CQH3Tup0d/siu8xk6J0ydaU31KcVNulDtRzs/PA99n4Db09jnnXfe6YODCwYTN5frHR4obiyu0ebwA9PhkyAaHpnfRZpzrdYmHhDuenW99kdjStYIe3EonYlocq5S0fBcTDTy5tUYot4bY2X2spfkvzd/LoHum/lcMTFUX3+sNPQWacvQv1NQAi2E3yMiwQTfook43EbPboAgUK1NQsxaVMJA1/hruo8Zv83oxWRCkOjexlcLWNSkTWeejGhGvNaKR6uZHdOOAGLorAjd27X57rwrrrjiwND3RHh2Pexll1121uBl40MXKMnys5oOWYiaX21pCOH9aB56QT2IDWvU0WjcGDKNnol8NSUyTUYkG4/mL17FI4D7nhWL28vjX0XQbwnaieyRnoc+1w4+9F2DbY/jYehDazc+9DWwmRspgTDshzFCLU1Z3nhYlALp5yg6Fo77Lg1Zme5wHA65VKUZS1uL5tZWKmfjyoVvLkz3tPM1oFosQN8193hV/TR+vGEtLDZn5IrR0o8lQ3/eLMZ3rGaONhNBa7FJSZg0c7oIYCbCNpwvvvtIVYhV19qgNpXggDjWlpYfMUTY+E0CBmmwtvUpDS4g1L62ETfmycboWgw9szufZPf22uYwHkzueyQ8ux76jW9841lDwM5t3HARhkS6i8oVm1EbZkqMnbVJQJrAH0LBUeLZ/UpdhvXOCk2aCZJGJLCudghrRIqJ03Of4brYEdYwz6o2P77PBIEJLr12sH4wue8abHscD0MffN48ZkfzpQyxCoV1AcYYZu8sUTKY8ACVCPtp4koIBuossBZhzpQs7dUICaPNYw2044Zy9pwrZ2UNSI1+b2uJbM4BU//WLXXFnI/jy9BtYosu0rD/8+G16Kqy1c7DTjBhzLX2ETrBZ21C97XwPQQgMAiEaNEjNszgfIIYvTrxTD3dz18eQaTFiLzvuzQlhFd0sQA95qE1unjr2zww9D0Snl0PPXnoZw2GzxXYEx4QlPAZVhWcCTs0Fxo3K1LCgNQfaWOCQpnb3bPmysrswLx772VMqZ8IKnPpqpU0dvdVfCncVxq5cyrYSWBe3yXIzjnbPG3tEBS3a7Ttb7wY+jDWC2LoNGYMEI1XaCtFhx9cUFyMMxypoUDAjN6Ga6Z5hcE8eU2Uu4j5VgAzRtuV5O6zuCbuLvOg0QuWC9vio5ji66ffxM/fHBQXG8xfMfT9eDL0fOhtBG15NX2nVbeQLSjNwqJHdKSvtYEtrkCJtAcpDWnNbRwBIAIaoVkDHVYCyYwDPH2OWde+DZYz3EY2pmh6vnURzI2Pofc/8zzJsXaZ3N/5znceTO77oz07Hfn1r3/9WYOXjck9xhuuBMZhyOHCH5NhuENQOifhqXMQA4ZtP0SUrnPEfURDF8Oxpuh0lgisiNsai9K9glBpLxXmaB5TvvlEjezORHMuiKn5VjO7tLW554ypa30oLLNTtO1vsILiBtcXDK27OaYoqFkQZspS+O0lCJpwy3WU0rMWGUPnw6iMDxZPFqNV42bhEpjXHETQR/MVIlPHgSWBZba5CThlVWBqlz8vK0qgdffOvH9hxvmGxz/+8dcVSdnha29R7v3Gt7/97f9qCMd3itxtMUQndk1Zy4gQ02CLz7fRddp0m80UWR+ZCAPKqjn3vzzCGHCRjghVwBNNGTj6q4+08zY+4aLPCRbNix+09+6VPlT/ATFrAOmzAIwIJGm19lvf+oGh7xDs+x7q0ksvPWvwey5hc630JkZjK+htCFZYX6OEpaMhcsyL/a41ar3PcA6nouqlTRIS+MJ7V1ipc0U7p3k3prgUz5NujAJCzav3zkovbrMZ/9q5fsZjHvOYA0PfNwB3NP5o6A8aWvuaYYKfwzdNQQrPfOrRVMpcuAxr0UzYda+HXKkGJx6k9hjryrzrgyavwptYrHBcf9Fn9R8I07T5laH3v3lwh9HOw3hnod+kQM020+Mtw1sefPbZZ18XqLXD114Z+gTF/R+z+E/E0EXyihS34BGlGGwLym9Iy0Hc+CBJUHwqTOS1zzxI27B5EaCkrJh542dKrM82uWpv3X+HO9zhxCNX25s1YpJwEYBEbGYBENgRYZYiQcrr2vYhFy+fsb9t0huuy8k7vG7UK5CGnsmdphCxURUL9gWIrhar8Oa6e8Ozs0AQRpgQSXEh0ta4fBIe4J+gKQWHqR5Tp/EzlUYIRekjZGtOuvx2tbnnLF078zgw9Bs1sv/8j3vJS17y4KGnrxyB8yQmanQyrApwhumuqVsQDmVldJ0ZnjVUlgb8NnLt+dvrR8U4dBqzZ/mKvkejZWjw38M6awKrLGHZfBMiGk9wXZgXnL3lP2+ZYNBjydCfM4v+JOY/m8+M3SLJOecj952gBuk3fd+rDW2x60uwnWo+EVBaUW1WgirPMUAxJ9Zf48Tsm0tje8Zuwkb9Ez4CQ20bvzlJaWheCQYiMPutzW0bPPeqIcrfOs/NvW7yh9eNegVe+9rXbtLWpFge9eEJSGsRMFY+cX5t70zo/N6IVvf1cpYiYgnDvcI4f2Sf+dL1WVtxJQKWWMbkqXdu1FdgPei7BGMCbf3xz+dDnzNwYOg3amT/fxn60MtXjtZ6ksyM8IDuCXILY9FF6ZeYfhiMfso4iqE6K/oQ5LYKnM1iLVCzuon4xTsf8QOPW01AcA6Y3lkQBFmzHNS3IDvugJRBfGSJun/LCNHHj6FPytZzZkOfhBjZLBpHTLPF7NUGYtpt1KoZrxHn0ny6h7mx9spSRnRo41JwMv0ELOlyPYmHmdyDMwQyrYKC8q80HuCtv8bOh8g/39xJm/2mLWF81Wz8ww8a+vGgdvNYyU3pVxYg5m/4xcRZrFoVgXG0Glkg4Slsxkj5EUec9DgAACAASURBVDH/7pPbK7VGWpy0tTWid80R7lwhiipvedAQAtnZkJve3JtDvyWsN073Z4pvDmPx2qStHUzuxwPj/cqpfPngweYrBxsn9ZlmG83jFg1/KUkwi2mG6bAtZiT8yjLqfESjZSGh6fzyfR8elWHts7NB6+49i2lnsPthXTbUKkDrz/nsu+bfHDoLzYNrFX/Y8p23zPXjx9Df8Y53PGcW6UkkIVLc6iN0DARRtHB81LVvU3pXYMYCt9gRGMETAaaNidDweeurNt0PbNVxb9MDXD50WjVfoajHVTKLCNcvX5F0teba5pNECSv1NUTxVTPfA0M/JrQuhj7E5tw17oNfOqIVHvtOkFCfEaSwJe2HINq9CahMhgQCpnbaRFgMnwLwVmvR6qvnriJI0Iww9M4HV0B9dk4TjsWeZNlqnH7LySefvPkt5aFP28PjU48JxvuZP/dzP/fgoY2vHIXspDCMnks5DldHU9ZYjNagzv6nxME+CyiXJivs6vbRl+8of/zoYTfNWlAcyxUrFIFYlpPAOHEnGHrnIn5DMHff4P54MvSpY/6cWYQniWpkPifJrX6JgNHCSbGR6ypIbhtdeKJm75riUL9M7D1opY0JEMDWBjHVK9Wa35EpqICHBAfBGoLj6kMeZcRO0ZrA0kvaRZ+ZJUlyWx/6qwaIB4Z+TIjdS1/60k0eeviDufBDe1grVrUkzOfM16xOCAqGzkKEoMBp/YazsN81mrRqbmsEL7yGYxaEhIXVRdR1wndupM5e50lgXf031/DOMjXndMPQD09bOyYgn5+ZD32slK+cv5PCz5bWbYTTBL4Yeu99FnzJ3x0dXwOcW7WwK+tCHIizIJ4jrLNmdS7EnRAEGq//6wtdjl43PlM77ZzJvTFYthTE4frtnEiB6zt15rdpopeOSf+bnvKUp/zZE5Z2tP17DYpLQx8C8KR+K0ZHiuta2nSL3UYxudOi+a9XDaZrgioiMjSHNqiNb4wWnsSYFsHX2H3GaFPS0AXh1U+vGHljtJG0/Daz/vqcAMKP0viBmXmyvvjw64vJfYjfgaHvCOz7HiaGPvg4V6Rv76tvkKYdDgUBrdo3QsPsHp48QIXJkKlSyqS0NWeMDx0zX33wNHQMnXm+ewSTbqN4N3EhvcpBzw9JGOFfl6Y5AvK1o8UcGPq+wbfD8dPQh1luguLCA803TEo5izaG/fBEw+0axskNxPK6xo6sZnXPPujnqXDIN08o7jrc4i+9yx0XyCltjY9/ZeiE5tps458UB9vMWZT7tpDTRfP41L8/rtTrao7v8LVXhn7llVeeM0Tj7BZr3XTatSIxbYgodqCIQUsZ4CuJoUYAayMQLkDUtxxGvsPG5Ivn06bxvPe9793cL8dX2hwJs8/NicQXM++zlIvaCXxSmci4TP8Ban7DwYe+Q7Dve6jJzz1rMHMus7QodQ+pWDWEsEVzYEoXCBSeww+GvhIkv7ExEkw7S8oc03JoMNxRCCmXElNluCZoq68gLiWBtxeTe/ONybOc5apqDkPY0tBPnxSed+17/Q/j72YFpoDSxuQ+ODspLMXUZfiEKUxVGpq4i977jvuJJRV+0eE+Y94ClcNf5yjhElYFsWHQGDENvfPXHETM40POWavFt0/jF+flN1DyGrf59XnwftG4n44fQ5+guB+ZhXgGzTpi0AbRlDOJtEgqArX4bTr/Xf+3eYIlmCjbBKaZNisw2QC1e7uXKSemGyDqv7nkj4k4rUDAiNv0imnUbwBB9Np8Gg4JEfGrL0yfxWGbiveqg4a+GyJzQxilKPcYergKD0n10tbWgLiwEWaZIZkLaRBr9C/MrkE94Q9Dd1aYOCN6LAS160Wrrw9Bdo0lIFRFxK0QujmDRQmH984CYZuWHnFrvIJLJyjuY9PXA5/0pCf90g1hDw5zuP5XIIY+GHvV0OCbhSlm7/CBRoYvMR182M1M/QLKXDhaAzxp7PVFa6aY8XnTrN0roDTcdx6i7/0JUl7rg3Qvq23/d07RbL+FstY5jYE7N87VXDueGvpUSfuRIRrPkFLA7O1zJvdeLX6LxbeC0ZLORJCLbiRFKQjT9+WXt3GZCDH+3usrQrUG/ATAhAjSZPcFpADUiyav4pwAj4hr98XARefXd4Qt8CRM8ENuCyK8eub48EPa2vVPZG4IIxQUN9jcPA+dmU7gGVOe4MrwTnPgt8bY11QgD6lYNSC4Zppnfuef1C/zO79gfYhs5zvHpOtDdcS+C+MyRkS8J6B0vhC2rFxXX331R+c8PXAw/m9vCHtwmMP1vwKvetWr/sHQzJcNdm7KTRRNDUNrEGb0mTWWpkywRT+jtayu4WzNiJKCzE/fL1Ogpmv6cq05KAaTdZcwTThwhtzXe2dFWlv9C6wTba/0a+em37Nl8hddc801x09Dj6HPhj2DqY9ERaJrkyM2fZYW0/9tBN919/Tdah50rQ2IqM3iboB0yimnbDYZ86Z1M8dnGorpfuADH9gIABGoiGDmw8z5XoGBdt4mribL/k974UJIIuwv8NUfzWmb9vC6AcQ3j6/lj6//Y3YYYd8rMOk8Zw1ONxp6+EBQuGsQPfEWTOIyIzByJkG+RFHDNHgYp20ovBHh6h4uLKZOWBXFyzRPM6ldAmi4rw0NxwMpmg83VGM6n6Vtjmn+o9P/gaHvG3w7HP81r3nNmUPrXjoM8qaEStiNbooLITxKa0PHo5EsqgLO+q7raiqEyfoknMrcYAUQIMd15SyE43AZhhWWWYXnNQuJK5eVV9S9AjXbALgTQkpz7J4RZC8aZe94MvTZsGeQemgFAnCUkcS82xRmSP5Gfu2+qz3i1veIj4hcQXaC4ggSamJLGYqx/8Zv/MamP4w8ZmzjkyrlR8ao18jN2kTgIn69pK8hvqvbYJj5hTPPb57n5l73sODD60a9ApncB68n8tDhiQWIBoBYwTgs+54lS5AlzQLROuqLVzozrGYO7zwRFsJu7QWehn0MuX4FJzGFdlY9TpUQzQxaXxFU5ZY7dzP2R+feBz75yU8+aOg3anT/2Y8bnJ85dO6lg6kNQ5fmy1QtiFiGkBgQKZxh04O1FBAT/Cn+hBIWxgRxRqtZnVhhV7dsMwzHMpn43KWHrpbb2jpXTPn4xfo7pMvJHNkGYL9+zs2Z+6Drew2KS0Ofzd6Y3Pn9+EvaJFV8ROS2aErugY8I2z5HfEh9/NfywNu0otrb8ECiAh2TCn9MEmASXGZyTBih4l8MeP3PB0lA4M9vDmtAkupyqx++tgOGC+e3HRj6MSF0lX6dn7p5OEvYCkNhq//DlLiOloO2jbkjNqumE4ZFokttY57H1MNmDD28aS/GQ2AnH3n30qDSvrmuaPAYfEw9oti7p62tAXb9rw7ECLYfzYd+YOjHBOTzM9PQhwFvGDqBUS44Oq2qJoWIPxvePVUz3MMtC66zEj2NoQqaQ5/1wTUrE4plS1plvCPhlVsJPV93inbOBbD6z7dxUCdSoMVtzXl73bia9mJ53TdD/+EhZt+3EisBPy1W/rgWm+8FKFpc6Qo08ohI/7dJvo+Ze4BFfQggisilRcRoe/HR2CxSn+A8T3EjqQUc5sauIaZMqTTzCKmc4H6jfvq+tjO/140AsZeNPz7k5YbzS/Oh09AT+jx8iIYSjmjCq0lx9emtWrq0m1VDJwx0T+dlZegJDv4IvrURpAffq8Up/DYX7cScyG3PjeUMcpEx3Xe+5iwdNPQbDgR3MpMJinvo0NefGzq5YegwHS76jAHHAEWuwyUfuwwi9zbxaHkvmRSdH0WTwnn49ajscIp+1xcM939KW32wVmHoGP+6SKxXMI5HNC/ZVPWZBaH+ujbC7uvGZbsXur5Xhj556D80G/mDiJdcQ5JUDB2R6zvRkIGiNgFDcAOzfO0wzEBSHzZFGgRgrQE/9YcRB6r6bdMbK1OOAI76qs9ehAgmpQhs1woGkkscAFSsW4OOmucw/Mvm3oc94QlPuM4+f3jdqFdggoWeNBh4TrgNmxEk5vYwRAPhcsKoad0CfQiJTIbduwbQwWb9bPNiN3hk4hcExCLASuXc1J8iNM6TQNE0IibRhGqPE1bqlYmecDvjfmzO0QMG4weT+40a3X/24wbnjxha+MKhyZ/N8hq20W1CYgydPz2sr4HH3Jr1ihmL04h5U/Si0WKu4gHhsHcatUBSsViesRGOWXePBsWt2yQgTn/oOobuqZ7S1rZ+/uPJ0Ofxqc+exf/eVQNAtNqkpC1EZ93MvmuBlYBFwNYo4K4xZQqkk3/ryTwIWGO2IQIvIkZjMjnxhLfuj8BlXhRw1MbSnAJQzFxtYqUF10jI+oz4MXduI/T/cMD0ivnuu8ff8oljct6P3c8cAveFg4+HDj6/fTD5NyNCMT5BceHyaF1qAubqT0cUaQlh1vMOmAuZ2mnUEbDwKEVTYNxqSiQcI14yMjo/GHp9pNlwBXj0cHMIy2twaGfTsxCG6f/xzOGVc0aeN8+Hfuds/nVPjzm8bpQr0LPQByP/bLD91/uBIsxhnjU2Bq5KmwA2VswwTHDsPv0I6AyvrJ/hWRtme6Z0sSdr0LWU5IRR7VkHCNCr6d2ZoL2j/9H2BItcTwQUNU8G7xf+1m/91jc/97nP3Xls1N409De/+c0PmIU7dxb17qvPAwGJeKUJMwMe1a5pOW12C9sLCBQmYKKJ+HRNQEUAok0zma/1rtus6lI3Zhtfm9vd7nYbYiY3l+mxa4jZGgcQkWu8Nrw++i6zDEJKCBnh4j/Ob37AMPRfuVGe8GP+o84999yT7nSnO/3YYOg7BhObJw2J6wgPzI4Cc2jfmDcNBV4w6jAavlUnXH3otZWKJhK39keD6BC88N156lwQXut79emzGtSvanDdk0aUUMGHLoLeI1s7k73mjLxv+vuWRz7yke8+5pC40f78F7zgBZ8/Sthr5wfej9IVfRRwGZ3mCpLmJbAyF2gYCou1EfchtmkN0MRUOzv9v1YBrT8aOuF2DQBNkE7YTDgNq6rU4QNH/ej4j++N3W+RotzZ6D4CymD+6pn390zbV+06JXlvDP1d73rXObNIZ0e4aLq03ha9BUtDZw4UmaskpvssuMhJxImZXfUfpsCuBx7Muu/lh3uOeQDMbN5GKb6ff5CJk+bSfJndO6UCipLU5LZzCyDcBAumm+n/YzPOA3/gB37gUHjjRkjqXvSiF33B4Ovi2f/7sj4J2GTaVmCDEBjuIog0Bvet33cOwmQM/WiUbsvY/Y3D5F57FgH9EgJ6bwwBo40vIr5rNPzOXK++7wFG9Z3VKuavboNyno3NTbYVFP5k2j/ysY997M/dCLf58JNmBbJEDbYuGcx8VXserZPqFXa4YTBAeeSYKlrtOQBhCN1UQpZrSXraNrh4w1C5f4yt0ieh2LlLyIzWs/pKz3QenLfVf85dxW3QuClqgkNlhtSu+6fdB+Z3PHBcTe/dJTj2xtDf+ta3njME6eyYKeKDKdIumGtW5h1RY+LgZ2lz23CachIYjVhuYJ9JX6plNS6NhzlH3mQEqw3ruuc8S5lbgzmAs34aq40NGIhgc2x+gbt593/Mvut9HnB9bH7fA5/5zGceGPoukb+jsZ7//OffcgjHxYOLvyXfPHzAXsy160x6NGE5tk2TwCvaPMIUQYmArQy9tjT7LVHZ4EwQ0FqEBoFataLGpkGFY66A+kywFeNSu2o7dJ0wQrCWycH9BfdD+P5kxnrUd33Xd710R0t/GGbHKzA13G81OLh08P1VMoRUDVyFUtkUXeNHXxl1WIp+ugemBcOtAmx0P20+3HWd0hWtbw4UwVWzLuhZae9P5j9f3VfNSypc85Jl0vnjhuo3SEd2foZ3XDPzPW0qJP76Lrdhbwz953/+58+ZzT47wkGzXX12XWthabRtKtN67TB5fuoWXsQkIlU72kqErXvaQMEXJLo22D2N28ZFBPm9BUQw3dQnzZyJkUugMZp34wGAtCCA7P6uNfcB5MenrzO+93u/91DrepfI39FYaeiDjYsGi38r3An+gSGCJFcMYsLXKCCOdk4AlXu7ln7VJwJYW5pE90d4WLwEI4lfISg3P4w6YVu0MMEi3DY2oXo1RbJM1ZZ5tfOx1Yz+ZO555LiWDhr6jrC362HS0AdPlw6W/gaGThgNU6q+yaqgESu9ypcdJlliadfoOOtVtNRZSfHCeAWnua/xjSP2pPZp6VLWGheOV1+5PvjRWbJo6YTvrmP0AroH/x+e/+9/bBj6L/zCLzxnFrSo381ikuSlKcjVbbFaQIRG8FDfC/BhntRH3/XHZ9gir+ZLGvRa0IOJnEav1m9jqE4EiISQPkcY+Yl6V54QgTaW+YvKDFT9riGQ/3XanPl93/d9b9r1ATyMd/2vwDxK8q/O/l4yxOdvCMpUA0HkOa1WcNBKYDDgsPXJmD3LE38hwkcgCGOrIAqrzoP4Fdp/38Nq93YeleeUzUGY7p2ZnrDC1N6Z7Ls0qO35/NPB/qOHof/s9b/qhxH2sQIjvN5m3JmXz9j3bO89KCVMRUfD0pouSelhZeJyDfNrjQR0GkadG2eCsBse1+h2vIU1jNUIo17PjvPjfRVEVgsZDdy5WvtmFdsK3dfMWTgeGvpIcjebYJrzZnPPVGEH4VKkBUNugQVGtJG1Y8ZmAhfMw6TNByPPt+8jou7vPZOhzZfPS+prvMYIKIDFKkCjCRS1J5H1O3xHgxGcQctpvPrNRMRiUD+ZqWacR00U8If3cRAPY15/K3DBBRd82eDo4sHGHTFLeecIAIa+5sMyQa6uovV/M8a4V02GNh1+++PXC5f1gdCt5kPaEUuTCl2qJ0bA0tiZMrkNEFnzFZiK6bO+9Xn6+ifjU/zB62+1Dz3vcwUuueSSM4eZ/fTg6xY0Xlqtz/zV4SYscfNkKscDWJp6h6fud164MJnCwxYlrnvwi6OaOTeWcZwP79YOdjFyZ8z43t0XA+ce4D4eQfb3p5/Tn/a0p/2bXe7JXkzuU1b1G4cR/tRs5q0tCo0BgWhhmAhpLrVJyqMVI5DMMzHfXtoweWPUASAG3Ge+P0Vr+hwDpo30f98x2dC4VxNo2odgvK22vQFl9/Rd//d4yeZBc+l/D7lABOfeP55+HjnmmVfscvMPY12/KzDPP7/FZGr8y8HdoweTN4FfWApjEbReAnl6h4tVi1418FXDQEhc85lWDo8YO4KzaiQRwOaB0XMZEYDDuGJMrAercI1QhnEE2rgEhK1Z8gPT9tGPeMQj3nr9rvyh912vwJR7vcvQutcPhu4RLcRMw6OUSS7R5sYSikYza4eh7hdA52zQwgmIaH1tKU6NIxCza72ky3Ud5uuLgLCem/4/qo27tjJ3v2m1VNHcG2frbiqC9HvGnfvj86yOP93VfuycoV900UW3+JIv+ZILh4j8Xaa9FkAaWBvW5iqt2nULF4PnW2eWYcJugzHrTDj1TbqrD1KbyEvgsskrw+1ehA8DJzT0XX5LppbmTpOnia+SIb/Rqsn4P+FhW3Hrkhn/icPQf2tXG38Y5/pfgQkSutsQuYsGy3dFdATwhNVeiN/qP+w6LWLVWlaCxNy4XmOSJySvRJVwALfrGARjxFVcSm0EqBKAaUNhvTlzjTGpwraz3e+uf8LLuK++99u+7dv+2fW/+ocRdrkCk38+susX/dTQ6G9irYRvTBYTDSPoMfyGVVp27TD8sIPGCsrMUtR1AmQ4rB/MnVWVr5urSD807tXkvjJu/1u/Vfumja+uLBo7PiXQbs7INYP3f/iYxzzmrbvai30w9JMmHe05k+7ymAHAZ63pLTYUUyf1CLBhOuydFi5vlxbfwkl/AIA+Y/h8hr2v2kttY678MIFKQB6hAnHtuo3NvN91IF5NoKQ6mxmQ084bp/si7vP5IzPW1//jf/yPD/m5u0L9jsYZyfwz7373uz9uhLp/OnUMbpELKNzCRViDw/C2EhXMuWurdn5Ug0CUjjL4FXvhk/+ws9D/nSmxKTI0CK+E5ProXEVAEeDargGmq+mU+2wVuuuj8xPeB/cXz3ffObm5V+1oCw7D7HAFxod+t8HL+eM7/3KZQFLTVhcSrLJ+hn00tumuDNr0uWIpe4RN6WwyRQRrUq7qm9UrrFLMVsurc8eq5eysZ5BwgmnjI+YL5/hG8xhm/vtzVv7+ox/96BsvQ28BkuaGuP3EELpvToMtL3zNIaQx8FuvfkAEDlEBhhYwgiJSXuQjgsdfvkpbFl80cFoI4kPKouUw+dTWy//6XCU1EZBZCaT8ROjMm6Y0/f7m+PBP+/7v//7f3eHZOwy1oxX48R//8ZsPUfu5weU3ha+1Olx4lbYjFYeQ2fS2ZuoTjB7BOerzWwkkgdK9MBoh6oVpOzedFy4AgvTqVqodAusMCQ6tvwikegxSMsM8a5mI4iHIn5i5feMP/uAP/sKOlv4wzI5XYGoM3PQ+97lPj009k6Cn6uCap52AyGIkEync8q+LiQqzhF6WLPQ83BFEnRmCqFgmTF5kfHNiraW1OxMrU0fPnUFCt3NHwEbvWaUUjGpeo6xdO5+fNUz9p3b5eOyda+gw9rrXve6bZyHOm425qUAdZvQIn6T/VSvmZ5Hq032C0qTh2KiVudpwUhVTDEJmTu5Zze3830ASICJYrAkkNv4b19vkrpnferYAY2u2+dWZ8/1HQ/+POz5/h+F2swI3eeELX/iTM9TjMFWSvwAzjB3mRQIz0/Nt937UFH9Ue1+J0cqYEVjMv37COf8mwiY+JZyrHscUj3HLwZUZ4rzwH0ZYCcDO3vz2D8/Yp00BpffsZtkPo+x6BbJI3eEOd/iZwdCj0T+Ypxih8Zi3wLYV8+I0CJtrIJ0zgN7T/BuH9YuGLQuqz2KlnIOVkTuPLMIsu86PdSQYcDupg6JqHH/9VhB5x3z/oB/90R/9T7vch70x9IsvvvjvzUadP0TicywgAtMCIFSkNNdsoM1mIhdUxE+DsBEW+PQQGpu4ajI2vbH49ZkrSYZMOUw2fCkIpXkCwyfT3o8Q2t8YSfK0SVv70C43/jDW7lZgUtf+zxj6SjhW4VG6zopVwqZ3LqU1xY0pcT0ba2AbbBICVswzPRJUZXVg6PBPcyGwsiytuLeSq6CCYPY7t/d+aPo+beot/MbuVv4w0i5X4KEPfehnPeABD3jJMOeHU1pYjDDiowInhYg2vGKVuVyBMQoZF6rzQstfXai+C8/cTTTt1Q9ufHyGElYb9+FL3ALaarOeP79vfv8lM++HPOUpT7muLvmOXntj6Jdddtnfn8V++SzOTUUgWiimxdbANQuPIR8FzNH1srCLhrDxXSJQzIgrc/U95r2aJ4/6NFfNaP2//mkypNKuid5E6LSZ335VhO5Zz3rWISBuR6Df5TBpLXe9611fONh65MrQzQGeV8LHHAkrR4VD58M9n8rvWfGrX2cBgVvngPgReNezg4AZd53Han0itGytVB+bz4cSx5/KZv0v2ib30rhOzx/aegZNGG0U9AnLq9kantFd+IQrmNLOmYFD152bo1hdNe2j5+CTjbHygXWM9foqPKz8qv+3jP6ywf03zvm/7ukyO3rtjaFPYZnHzwb8xKqB2yh+EwwRYVivk46OasaIFE1+BRAJrzarT909CsWsqUPMN8z9+qgNP44gOYKJdLfaMgMdTQvKbL/1P/7BzPHBB9/ijhC/42Gm9OvnTlbEa2ePHwCTMItZElZp12ELwUPkViJ1FNMrY101oKPmeDiH6UWb2JjIETvnbA2EOyrsOgc0fPc4w6wOzJNzNv5w+njICK6X7HgLDsPtaAV+8id/8jYTEHfp0MN7hwMZDg0fQ5dKFmakPbKACmajlYvTEACtvaDOT2b5RLfxi1XwXS0Bq+CwCs0r41/P1FGBwnercrkKBlst/93zW06fkt4f39Hyb4bZG0N/29ve9hOzAY9HEFoQBI7ZvAnaWIvad1UgEvm+atj8Kt23+sePEi7tEDBmdIU38mUCY20KdhBAV98C8Bob8w4wVZQzrvnWnl+d+afvROdvN//7n/GMZzx7lxt/GGs3KzCpa3eefX/zYPAuNAhmcziXi67gTBjq/6OaxiqkwvhqBVoJzKohOVebA7/N7ug9n5/oYRkdCF/fOwMEDBkpxk6AVSFuzRvmS+c/TXjdnq1njMn9nN2s/GGUXa/Aeeedd//BQxr654c/dDYch/UwDYOuORPOQPeFV09S4+Jxf++9ul+tD/TUsxIIl0zlBNhVaED7uZKcl5Wpd98aVEpAOGqyXy0G/Z+iNr+nmgtZXt+3y33YC0OfR6fedgLf3jAbfh9Sm+hvARFyBhE5mq582BaJj4PG070kw74HhjZvDfahuax+Shu7Ai3wqIWtjCwmzm8jMri5iGxXlAaomWHqexUA6ru/ufbr0+YfDFP/97vc/MNY1/8KTKW4bxts/PTg72bhjhauPgEcw50ZwT1iQeBFAGk2XWdtQtj0Ef5Vn+v/VWCuTWfOuQu/EdE1ZWi1VIXbzmTjw3n/eyQwYmm+CjTVbylr289vnveHjhnyumeqHl43mhWYPf3se9/73s8dDH0nJhiWPKY67EdD0XUae5ik3KhtIEAu/JXa270V6FpdmQmj/a1KXIuJLq+Mv/sat5frq5WLlXi9Z3X/Egjc4/f1Hv0WNMoy0FgjbPy3+fywEWBft8tN3gtDf+c73/mds2lt/me3AS1Em5PEJe2sa5ioB5m0sQghTYLWQqtpkRHN2ghyQExXM7h7WQkIACQ9Ep6AOnm2oni7LxDSpGpHi8G8aVABb42eNP/tA1oC3Ium/ydO+df/vEsAHMa6/lagh1UMll49I3wdRkmIFMG+SvfcOs1oxWZYobnAGi1/1SjgvXfCbRhdzZQ0E1iE15XxM6c3x1WLT5jubHgOQd/T7BGz5i7gjrbiXM1Z/M/z/6POOuus86+/VT/0vI8VeMMb3vB3h3m/YnB5cvgLn4LXzEfGOugJnwAAIABJREFUT5gJG2EUZuEnfPUHd91bSrPKcN0XP6BIhS0uz/rCB2rPQkQZNN7KoOvf2EzxFDBWVnNsLAonTBNuCRLGSoid/392ntr52Oc+97l/tKs92TlDH1P73aagzKtnAb4i6Y0ktK2YtgFCG29jMXsaNu0agWuhaPkiKUWrExZEJ64mTBo180z3MvPw/9VePrpiGbXz7OdVEGDKbD7uRzSZ/L2vbfpdSXS/93u/99/mvmfP538+D7DYGQB2BbRjOM5N5omC3z24+ZHZ95spYxw2ME8a8Fq4qGs0hdXXR0Nfg9QQTfEk2q/Fmny3FkNC6PRFkAiHq0Dd9bDeNU8o7N5M6IQEZWNZuPTNTyoYFHGc+Vw5ff7Dxz3ucYe6CzeSQ3H++efffmj6iwcL98NUo99rNTgm7TCFCfbzWTH734O3VPhUlIZCVdu+6yyEyfpRqZDFyhlofELtyrQJy5g4Wm0uq0UMY++7ldavbfVjjnjMViD52Jyph333d3/3Zbva6p0y9AsvvPDzp+zrucPIH0ULwHQjPDR0GoaNQ3AQi1XT1YbEV9vVx4F5YtwIS9eNo32+eUSOlkEia+MBAwEmlSFmzKF+G7CsVgIxATR0ByD/+0h1/3l+z7Pnee7n7jo6cleAOy7jXHnllfcfHLx49ve2MEkoDTf8iX1HYyAUwhFC4n2Nz0Bgurf/YZnGLA0Nw9UH7MagV2JEiKifGDv/eWP640OsjVKvflP3CFxifmfhcg66f8b/0/n8k9P+e6Zi3E4jgI8L9nb5O9/0pjfdcZjnOYOHhw4WNvyENh0u0UiCKgUOPaWYhafwQhAMf5XYRltXgRHPoCCF6dWqFB1H0+G+ttF0c1r7aw7iWfAHlq9VEKkP7oH6hW9nSfXSxuBamHP4lpnfIwbrO0lL3hlDH5PM597lLnf53tnsp80CnNTCrOZzT3Vq42kTLeZqtllNHy1obfkNAWYlUrQT5hHSE1Mhpk5K7HsBciwBCGbvjSH4x8YjwnzjCCMpzhwQu1VjwdT9zgAxjH2W4r++aKTT55188skfHmD8l3mYzR/tssD/LgnCjXGsSy+99KvHt/y82fu/zjTO38eKxEfO/02QXF1DrQ1CQ5iEL64chJHAyqSOkDofMXhnhs/vqGaPCIb1iDJBobHCZmN0dvRd+35Hc6h/jB9hdpbWfrfWgz+c786Zvx/7R//oH/3BjREDN/bfNPToZve9732/epjnDw8G/s5g5SaUq/C1xmKgoQTVVYBd3UlcmuGo/3PtuIfVlVDLYkVYZGrH7OsXzmnarsG1sVd31urCMk/zd5bwGAxdnryHgLGQxd/GovCn87nCUs+cZxhcdwivx9dOGPr4Ev/Kve51r2fMJj11CNjNEYU1mCdTCr9iRKJFQcRaQISQdr4y9NquwUK0HtKgjVvNQTYVQ0YI6zdCxBdSv81znU9zMLf+R3RXc6M9Q3ABEhhWDWsFTmMPMP5kvr9mxr1m+r5mvr9qgPrB+btqQPXBGef3Rpv/0Ld+67dGDK9Lrj+89rUCNzn33HNvNibHoW2ff6sRxE4b/D1lDvNd4a2DHQ4InavWy1fOEkQLxrAxatoIrLlvbccSRIhg3nRm+swMSTBdmTvLgbgO2F/98QSK2vTqt4VtsSSrZrPVyE9YAhDErbvrj+b9lYPz50/A0wdGkC1Q7g/PPPPM62rUHl57X4EKxXzjN37jLWb//9pM5jaDwZPn/9sNvu4wtPpOE1Px1cPMToErsUu02lXp6cfAE0UmGshthMZjurWPoYcvOEZf8QL99Jl5vzNA464PJnhMfWXYfa+P/l+tt+j7Knxg4Nqh7SzIxt7ie3PWtgWaisj70Tkn/+L6Zup/6Qx98m5vOuX/vmAW8pT5QaeOef328/Szr5kF/6b5/Dl+vAUEhhaL9NXmtGjqRNeWvxFBI6HZEIQNY15B0/0W2xiYff26Z9XKmSZXgqpPmg1AmB/QIr5MNKtE5/9VO+++FbS+YxYidIS/+f1/OOtz7bR/31z/5Wnz7+b6e4Ygvv+Rj3zk78//BwZ/PZHCbZGYvzLa920HN18yw9x99vPOsw8RudvPvnzRvP+1wcfQu+s02XDs6U9dg7UV6wgP5mr6fXYuEBEmbowfNhAq6T+EZUQQNntfYzuaW3OBud6VdG2+COVK4Jwn1gSMO7yumlHtnCNt1nnO//99/j4+4yS4fnjm8bvz94H5++2Z42/Od++/+uqrPzbmyuv8XYfX9boCL3jBCxJKbztM9C6zl/cc/N5r8H332dPbzl5/wezTzefaZ8NF+EZ3Md4VR+EDfuCVlRQ9F6PEQgU/K32kTME+YRa9ZnJ3FmjphGiL1tho96p140WwiYk7l+bu7MC0M9H3lEYKnpgrfGfe/3DavXz+Xjw88erhbb8/ltf/MjTlzx4O8pewu/9TDH00788aZt1G334W8y6z4PecxbjnHM67JcnN3y1HYzlpNvsm/WCmOo/GY4pjnlklrRapSEEbjNjRrJnALf4aTNQ9tGibbMHXzUVcMeD1M21n3eSVGbu+EtSVsQPBKgGak/n5/a77jSs4CB717X+MYrsGfzKfY/D/Yf5eP20u+KVf+qX/8JcNlL8ErP0v2cU85/kLhoHfc9b23rPe9573e8wPufP8fdHs/efAHwYtupb2wfzY3vGbw26fBXTCzopdwmt9IRoIKMwiOrT+VYug9ZgLDOm3Pjs3zJY2CAFd50s4JeCuWpB+aUEIJByveEZUtXUGViI98/2T+fyJ+bt6+vrN+fxr8/6rc8+vT9TwVQcG/5d3lMa6dNKd7nSnLx0MPGB6feBg4+6Dib86a39zApv38EDLXq03BE80jxUHA17pKgUKs9f2qKCLWdcnfBIGCBIE09qugdAw3So5X84LAXelqytDt7IwC+cEDrhdtfHuMcc1PY6btd+45Sf/ffoN178/8/nQvH8wuj23/0oC7AgKBYr+p/8ZK9WnzdDTwL/0S7/09sOov3Im87Xz9zfn7w7zd6tZyJu1EC2owAiaCokIY0f40sJbLMTNwrVIghgsuA3FJEl5K0MGDAx33aBVq6/dqpH/jzZV/4jqCgZzQnQR3JWRa6MfTGD11zsMtKXmg9jRzrbm+M1PIthY663p80+n7x5NecG8/9OHPOQhH/vLO/rHp6d5DOTn3PnOd/6yweT951f/vTmQXzHreYvZh89sFewjaT/sIjJcP+1Lf+0dZrtagwigR7V2+06QdW5WQdZOrMIEbMM0/B1hlJu5r7jHqFfLFy3DmPCHiLkfw0e46iuMsiogirVn4l+Zv/4IyuvcYHyZ/x/NHCN4V0y7Vw8B/78e/OAH90Cjg0Xq/+fRvPzyy//WrO+T5va/M3t8m8HwZ7Z3/XEBoWerpQaeawPTYQTjZxJHE5vein1nCK2mFOkXFo/SefSQoED4JRTAjHEJrMaBx5WeOzcrU0aDjb/ylNXSQNhY41ho784+vK99ibdahPI/njE/Nr/jqhmrZx38SsLrKLS/8i3f8i0f/XS291Nm6FdcccWtxmdyxkz0jBn0vjHxGegkB271YdjY1exosywyPx9NWMWp2nXNJq8ax8o0bcS6IZjy0QVYCQYwrURx/f8o010Fg3UzV1/+2mYlSmsb142PSK7me/2vDNvcjUFCXMcknCCksxf/z3z/1G/4hm8499MBw6HtZ3zGRRdddJcxO/7AEKsHzLrmO/zMde39T5hk2m6faOOCe+yxMwLzK8FjtWrtEU+Eq3Y0Ct/bY4QC5t27Muv1//V781qx7vtVoFjPBaa8Ys1vX3Hb//zpsNs9R88L4dhZ/2S4XoWZlcHPXP/L9JlG8y/HGvXKgzXq0z+5l1xyyVeMUvaShNXV+mmf0WvCXZ8JqYRXbVYaXF9H+1uxha5T7I4qQqtiQxHq1zkn+sJEj9L/oysBr4Tfo/Rd+/WMa+P8OI9oN8GAZaJgOBY4TL57myP3MSXQWRARv1rk4H3WOSG1ALpfnb9Lpp9L5xHc//enEkD6FzL0KgDd//73/5ohcmfP5L52BjuJ9oDItMikJAtss0k7iJ0F7IcRAoBmBYMFXjfOQiN0iKhNJiUuks9muHUzPxnzXpn8yrTXfhCndVP1i6geHRfRWonyUYZ+dG5+N6nw6ByAnHZTfxFQErDrE2T4+gkqOfOQ0/6pE7shcncdofX5s5Zft67/+v/KWGjjiEbv3EnL4TyhFdN6MPSjWoszFF7CNGwYH3b0fVSQPErc1vsRJwSUQHBUAEDQEdwVr4JP63cl9Ou8VszXDsM2njmb22rtImjQZtazsBJiTGH6/Nj0/8xf/dVffcEhC+RTx3kt3/jGN37fBCP+sCIv3H7hzv9SF+GNYIpOrz50+7kKq6t5fcXzilM0uz1dNW9jOG8wVj+rQGpO5rgy4/XeFccwf1QQXWmt7zDzle5a6b5jeaLEwj/GbQ0ItPXjGSDmtwrJYmD8rtjX/P3+tPk3Y87/F+95z3t+4X+E9b+Qob/jHe/4mpHkXj4adIERGyKzSmZHpbX1h9msfkzgWCb556LS3bNKcusBRkCMj4H2vppbVnCsm7Uy3P8RQzcmwKxHBCFEZI6a3Y+CYxUMjhKxowLASphX4WL9ve5ZTfnm2fsaSHjNNddUMvHSWZtv2vXj+z49snLDaj1E7lsrkDFMeVMwet3TlQiRxldGvgqX3E6rVszEjuB5X1fgqCZjf50b+D46LzhpXHNa+0WMjgoJK37W9qupc437UEPB+KvVzf3r+ejaSsg+2RlZifPK5PXj+6NCDWI4guvbrrrqqv9tyiYf0t8+jeM0ddefPWmx31vp3tZ9dQ+ht+3v6kqCw3Uv0OCjmLA/hF7YPuqKXIUFZ4QCBMurdr4qQPpcmXj/OweW4+h8V6ya91HBljBKuF5puO9keqyCOIurs7YK0CwXhOHOU0JytLvfTlvvXYDpuuYzh9+be//Jr/3aryXAftJgur+Qof/iL/7it07pvRfPgJ9l4fg4+pFV81mlspXpM72JZKx9P2b1u2D0iNW6CUclplX6Oao1YYQrUTy6cQib90/GWPW7EtO13SrdreBihjGPVStfBYVVUDkKklXYcCCOCjYOwDoPdbZL/SsfePvgmsvHqvLgQ/GOT53KvfzlL3/ErW51qxeN5vJZrEfresPBysjgbdUUWKwIAc6H++ztKuAeJTorVhGHT2aJWrGpXxg8ytzXMwO72q5Yrh2B1ZljXnROVwHmKEZXYUi/+lkxvn639oHor3NczwpBoaDZj3zkI1eMOfLrD/XhP3Wc1/IlL3nJPxuMf084r7RqxVhWCxLNE5ZhcLW0wgJGBd+sO2gozbtxWRBXszymavxVYzUewaA+4GO1Cvv16DDsUBZX5Whl3s7Zes0Y5gW762eCwzqHxqZhx+fWc7RaK7qH5VkkPp660nUCAwbfd9P+3/zu7/7uGU94whM+aXzUX8jQp1Trt8xm/+xU7Zkxr3vSDbOHDbTpqwmydgJklAE8evD5IVdCYxEAyIIfleRXK8EqoSFQR4kbEByV6myMcYxrU4Gr8X2nr1VrXyUzv2ElyitBOvpbVgFjnb//VykSuAICRh5hq8pe/YiAn3svn8N6YOifBp2bJ6M9YtbvRWnot771rTfC6moWP4rTFaOrNg4zzoUz4/6VyKzMd53qiokVsytRIRCsGsmqERwVRvpuFQpWoXXVCpzz/7e9s/3VrLzKeOfMHAaGmQGmMFAESZG2FnyrSWPrB5MqscW+JJpgMFGbaFUmNhKQVvofmJL0Q9UmYAUC0wihJqUqH/hiLIQS2iGtoYkVapmmKZQOA8MwzEuHGa/fw/M7XW7PyDmHPd3GWU/yZD977/v1ute9rrXWfe/96J1L0NVbsS+24UTG6ZDAq3FrXyx/OWPXNCpo2oSsh8Rnx8yBBxM9/ECWlvoPX1Yh6xB6nKmbzMJ7+hlLZJ43tEmkQz2sF13JW8NVmVBOqg6WaHXyfM2r59ZHGXqtRrp8DE1dTRojCtxzh7mybV3qbEmyGs3D35VnqlFQ9bEyXmWy6np32tf5X5eP6pKCmLmhlLbXvTOSvvhQJo5adP2u3bt3vzd/+rI2Qs9OyGvSkLsy4Bv8cwYH07AADdXTFgCtFZ9PJI9vldKCU9HVgXdyK2hVgQ3JeuhxeC7ww3PrqYNQvYBqHa1kbhhxqArJMvTQVZpVGKo3VBV6FTLT6Cm5XjP/a76lN9ox8AgSGzMM3cwNrn9J3g/1n72sZCRfTZPHMH8vY3B7fs48dGRXY1SPvRqxlaCHv01XJ7fyp+KxZSdSLpUMladqvA49dueKJGvaWp+krjwqu8qynoOkXj1yDYcq496v/a+G7HBu19EYKkjnQjUOqFP59t/h5i/rMIrwYMaoCX3lYj5L+dnPfvbm6PMbGWd0Nzj73n7+Y0Nyh3h9E5oGqmRUd3JXnev71V0H1yhAtiQt5hPlaDTq3NE28ls2cuV/bJDefzdziVFZrHsAqhzVOSahVpk1/4miRZXPqiw7HytnDLnKaDT5qpdNOrBRtxutcHOd//vgdeSdtHklOIbsrsyD10foAW9nBn89hTL4KLpKuJXQbYSd19Kg4w7i0KLTkzCPimg5hea16rXUfEPrSYU1DK0MwycqQdf8hsYC5VQvrKardTpI9rH2pQpNzWMaytTTr885WqYRj1om6U1LmWIcwf9S0n+g1xZXrukg9OB3e/Berwfhe5o1nPAIfHqjPtqj/AyP1SuW3Cv5qTCqRz4kTuWmEr/RsErMQ4OwKrMa5VnO469KsBItv6uXUQ2UoRIcRimWizI4V6sird438oxC9+1zRqEkA+dHeTzuwYxDE/rKxXyW8o477vhUDtf7+m2fWKh6z8cSkTWdBZ/UcB4MjUXuM0bOgyqTvj6Yez4fLjFKtoaZzV+9WspCHuu6vtyhEaAcV2eucobGhaQ+d37+x8bpaqA4B2pfKrkrm3Up2dC7GFIGbaS+SuSU6R4z8rhhTmeZeiB6X62cMnblJWJrJ/SvfOUr12RAd6YhM0KXTLDabIDrL9xzvVBicfCGk72SdQV8qKCsTyVXlVH1ViTuamgMZdzB12uug1+9dq5rIWr5eV+BkLCt1zKrZ16NG+773LkColfkc4nDdg2jB5K3irKGSblWX08LoaPomtBXrukIuUfBzTx05cw3qSHP4m3YsW5047ff6pk4H4aeem3V0IAdGnt1flTj13xDj1glpQKyL3pHvsipGhNVpmyr6ZVTZVjZd92vGg7VaBlGIiyH/IY1VYZ4If6hBeXVcL/rueQzUmW+1NGEvnIRX0oJoWc8rkcW9HYZLwieMfT9CDV8LYlbCOPP/FDG1X2GzylXEuZoeFnjQd1ZnSkIzWgvv2mPckd5lO36tOUMeUAjWjlTJpVX55fyLznLPcs5lLa1Gjw1OlANd9tXI2gaEOpwn/4QF+pkCUkvnd/kZ/nDe3P9syt7pdZO6Hk93TUpcGcm23rDIgDNRgoq1+rQatL6oKEqjqESoqF69XoaDqqKpVpDQ2/c8oaKrCqo6pHUwZAkh23SWKGuasXpiVOGYUiViXXQz7qGTn6w0eO2DBVkFZhhO+2rOFbhq96/ylHv3ImDUuR3lOCXgnET+iqUXTz0P4yC+ttgu46xUjEpV4b+lAVwrvtGlGHvq+iqt1LXIIceu4qlEqTkqdxq9Hm9GspDgh96wcqfBqvybP9qhMi2VW+9zs0691Rmtq0qNw1N9ASyWudONXhdB1VJOx8NuTuHKM8y5gTyUObf+3sNfRWCnqS33Xbbp4L/9dUoU54leXV0XVr1T3sYa712asaDZDyUdcPGXCMdRhlfX0bjuxqq8ag86LU6/2p4W49XWbXNplUvet2wt/qxynD1wiu5V5273PVK6hqflaOqEeReJ9vly9JqJFYDiraxN0SHD6yySXdm6FIOefPdlfO1EzoeOoSOh+4fMdAYfvPy/BpSqBYZnTL8omVtWsMRriPo0VRjoG6Y477hDJWUJK1SqoOuYtMqMq3XJW2uz3eEL80G2kY7EVyElHPrp99sQNN7oDwE170BCqTWbf1LScNQVeCq9WpEQMWtUNCw6vXbB4mcc/KiMBlw//oyeR7O9zduuummfaub6qdu6vyv80eC5a1BIEPzo/Ae4wreyqlHkFKW6lFjsRqpKhK9Z45M2PooWCXkanCypkna+oYp38RoHd6zTcpENQCGSwSSrQb2ctEv/9JYGWdOUA5t4lNDpEYwNHL0Rgyh18ePqsHgfzaIa52T4K6Hbl98G9fcW3skHstV2eX+wqkruavveTbF/VXG46OMSR1DI6uStV4xssFYGLFi/KrOYkxwYkiHbBC1VUeRjvvwBfW5N0XHyT/CsmyNP+TT9X3yKD81IqCRQFmVA5xnyIwcMXQWPR/ygyRe52OdR5Vfqp6uXrgyK3Gbh76SzjmnISupc885xj2wnDtos+vBeFfKXjuh57G1a0JaO9OQWcidDyBTGQPoywcMkwishK61owKzM9Ur0MpZzlsVCAfRtJavhVmtIn7bLuvjmhsq3KjHvfq3rXoQNQxF+YCKYCNoWlAIKYpHofSFIqQ3POsGNhWcgqMyU+nSNoVOwRELjSFxqJ47aWgr11C8Gh9zkn8k96+6/vrrW9GtUN/de++9H8nY3Zpxmf33AF/Gla+yw7UqH5XU9Uw1OiX5eq6hUMdcInXJRC+eOpFPPq7pk18rX1nz39yQTWTY9Unz2n36QQjPMClySllZk5v1yb7qFStzRtpoF2WqJKsnrkGx3K5dlRr59eL0jvTcNEy5b5RJ2SeN5OE6LPfof84fzf33feITn3h+hcPcyYJANsV9JuO9Q0JnLCVbZUhvXJKvIfP6jnR1sAQuCQO03r3XHEs8T65pCOjo6M1Tt1FOxt6lAL1j5oxGbeUUPXf5iHMjyc7VakwqDMq6vFSvV13s9UrwtslQO+fOb3epG5ng0WJ5w7kgp7HpvL4KmveJ0C4dYcpll/vrCrk/9thj16SinZn067EQAJFHevLiEv7rdWY90BC+WuR6owy0W/lpaPW6BYZOaXFzjY5LUlpfXK/Kw3W0SozV23UA5hb8rHzve00vW/AFFUEhDQKkwjPc5waSPXv2LL0EALL3f3BJrydjnxTkag2q2KxTr1wlJQHUMKMCJNFYHuX771iUS/1zpduEvkrVfffdd38ksndrMF1nSLF6CcqQcgreroVpcCqTyizn1UOoY2vUSTnXEKyyB0n7hja9jhqVMlqmIpTEVWwaC5J1nrFf2lhE3zRQ9Iqsg7mNEeG8Nq1eA/Xw5bqelV6c0QUwdIcufVVpWodzvypYPRtxUn+gE9zdXo2i9PPRpGlCX6WsQ+jBdEbohqXxqqvxhW5TrjXANLyGe0okLI/qLvLVMVUeGfu694oxZXzlCMbdZa8aqlfH6cApS5VPyOcSsEaGsiapV507hK6Su06Y+lbZdj4YIVM/a/TYfwxoSZ35hONFWuY4HEo/NY40qOgj0QzwID1tL9yyK3neu+bn0L/+9a9fE7B3hsxnL5ahIXzdxGJldFyvWWvPjuiJus5RQ5EOtoKlNVg9ai0U8knEEltVnLVcrTbaUq02fqskFFLzoZh4cxJ90yNjELQUHUz/p5dzPQY9KPJqqRlWqaGgqrxIRxn0XQtVa1ey1zihDC1BlS+4kpdlANumMEewmtBXqeTw0IP/jNCVdRWCESZlkKPGmpa2clS9CH877o63y05GduqcoRyUHWP/7LPPzpScRi5GNdchWmTP3a+k5xrlYwRwT/ljvqoUSaOh7f4X2oDyVgZVSnWO4cWTnnQqJuB1Q5WErTFPO5z/c0966S12KsPqMVG3O9tV6joIennV6C7GQnvoq5RzkudNcZ8JzjskNh0ZHS89Q8ZuuagUZbhcxBGZ0BCt+3rUbcqfXj/yhF5FbtG5GrfqagnbcLx63qdOGH91b40WGNWRlJ2bbq6rnrV9F77qdL0WqVfDxHIo2+iGetxIMXW44U1dQl/hC7BjXhmhMwqGTsB5pEwN6+C4K/WsndBZQ8+g7Ewl66nAVwUCJg3R8qFSQJPMFAS9zmrhSVKCYlqtLcrSMuJYSU5lwNH8pJHQaKMhSEMbWpMqHQhQL8e8CBb3VZgIooNKWsuifLwXBBTrSwJnQPTKSaNXpbBUIve3wrZc//RQXGNRwGkjH9qp4jXUTjnFIn4kZXTIfRXKjjV0CD3yMvPQ9QZcP6+hNwndiIzyqMw4xi63MC/qozqOlaFD8xlalvD1iFR4yJXr2tThmhzy5/PCKi2VCe1/5plnZuSrUe2jd7ZPeUfRYrC6qUlSpU7z66WrXFXg1ismtFVPyXmLHNfQpPOvhvnpF7iosIfGrG2a19ce+ipk3KR5ouMz+b0DbF2fRpfl1cdLhpVhbg1Kw8F1aZLyJHy9efSjBnHdV2XUy6gNOow86NFK1BAa5/lr7lnZeRvgTM8qf+pG22WEkvu0UbKvvCD/1Chxlck6t81Xj+a3bvlG2RQDIxw+y69u5sgc0rBAtn1SzMfA7SNzRiMY45zrEn6wf30hdwg9Fe+EVxkovWUaCLnzYfJp3Uhq1VtReWm9A46T1nySM2ncpKEwqBy13mp+PRytIwHmvIanGUgJXUuIdtW3gSFg1u3AaSDQTgwBzln/Qeg45+MAeK7FRttcf9TLoJ+0S4FQaNzwUUNVtE9laZkqfnGrj7zZr7mn9UjKbEJfhbIj5B6FMPPQGScnI+OoB8l1vRllWFl3HjhGKBf3m7hZkXPluHqijB3lSeiG0nmaBIKlLXpPypLetvJUCZc26PGSl7Sea4wYHqVe0lAu9TInnGO0m9AgaZRF6qFdlMOcsd1G1yR2Q6Ya6vaxejTk1VhVaTJkknY1iLmvl6PBk2tfTrlX9ebPVQh6kkLowX2HJMwYQRpGftzHgIy4MctxdrzIq4FYQ9pGfiDRXEwuAAAX3UlEQVTqGsXSSze/hEoZRnogN+Wc8Xb3PGl1YNTJHF360VgwUqpnT54afneu6EQZQTNSLIrq13p0TpCGfEZYXe7SqNdZ1OmSvzhqSKurKcslK/iV9lZDRnmnzPny6leT7n1rflPcww8//DsB+S4I3fi/4ZXaeUBzwhuutmNaP6aXqDivaSQ706PcNAYk2Ep4NTzEgHhPD0CvRgVjvVqDChJHlBbtN9RpuNClAAXL9qq8tKRIr0eiIeGa+3BdqIY0La8qtrp0oPJX8BAaDaN6T+zLY2tfxkNvRbdyRXfPPfd8ODJ1W8Z2AZwlDcaasVRJaBg6Jio65crxZ2wde8dHmVYZIJt6x9YnoZKfyY6cI1uOrREsFK3tpE7XPF1/1Fsgv+1XEXGvbjpSWWGk64npJbsur2J02YE5oQLWGJCUNdBV2spsNc5V0hq15KXPkgN5KqHr2WmszIn/wWDaL5ZZuZjPUu7cufOvg+Of6kgwjsod942YIAvqYKODEnn17tW9GoeUq7NEOueCRObTQThB6F7TuPyD/Lg0Sl7D85RLeuXJuaaMq0e9XjlFjrJ/yJu6lvRGQyuUyrNH+2EUgHzUrTGvQ1gdXHDDACYtETDmqfjSR5ch3KyNHqAf3CMdRE+5c+PokSzDnfCpjtd8l/ujjz7622nQ5wLgBnfXUrDhdhqu136itelquUi2gFYtcie6k7uSv963ilNFoLVVQ/cqMcnUPBgjhs2xQgHV0BFp6FtdLgBk+oMg1ZArvyVuylChuUnQEKbhHy0s+qAQU48h+RrqmXvWS5afhKFwcpQg3CDkTk/PqW+uFO9In/4kj/McWeVcP2WTh9B/N7I9+yMiMFRJIV+MpwRXoz3KK+mRBz1yJ7ierQSut69MOze03Ot6JDLFOWFQ8mtU8ptyfC4euZDs9L5VphqztMM+sS5XjRPuqcxV8EYZkHfuuwPX67SrRuO4rgxqKFclaVRDWdZAdx22RrCMrqkj1BPOX871qIJFvxFxDTP2zjvv/PNk+2TGZYHxYqOzenXuCc70Mw4OY6ZekTj1cCV5mqDsVIOSaxrEziHSuqFSL1ajwd3vyLgGLnUgr4y/ssV9y0W2kB+IT8NUr5m6kDWNZmVLh4375LcfOknqZY1KuUaDXEPVaITz2HlNeqN5Gg4u/XJuSJ7om5uq6TvzkHnPRw7CCHCepJ4v5/yEjtprEvquXbt+KyDene+ihEInAYhKAJlB5yNBel+QajhdxSbAnFdPnHKqZ819lYoAAR4Da7nVOLCNWvqWRTlalioPQz/0Q0/IDQnm41xFpVIilMRAImT8xqtxOYI1j2qtuSRAm90gYrv1tMREofGcPAijAqtgqJi15Ehnu+fX/jVl/dHHP/7xJ9Yw10/ZLAlDvicK6wsZ+60+qqhMOxaMDUrN/RPKmWPOeBuBQYZcx8aglIiNyjhJJUZIU8Jj8is7XHP5ibQu/bheWCNAzh/KIo9GCXnqPPKRSvqFIlHZaoAg3ypmDXjnnFEplZpyWb1054rhdfqgstQbc95K/Mq6ylHj3DKct0ap5qT+91GCH86/Cr668aY/K0IgL5a5OHLzDxmnd2qwQSbqSPUuMujYSYyGta1Ix0P9zHVlRY/ZqA73KE8PVDJ1HlkWMqWDKNGhW9Fz27dvn5Wh/kV2589oz2SMNOhanC1l2JC+Mjo0MGtoXSNAo5O65DcdNtO4M585qLwaPaB9dd7qBNNWOLNGgzVQKN99XBqulkOazOOH0q4TvkjpNQk9a+gfSmPvDQCnaSlXknIyV2tKT9PwSl37q8/QGu5wsCuBSahlrWwmBAqc1qAWmaSnl+1AGiYETK85ONUboU8OFkcGHsuoKmcGQI+felDSbNigbD0myq5r8fbNCIR1gANlK2jiQn4VJUeNIoXKMZD0FdAcj6auJ3L9ixHkv7v22mubzFek2n6U6Pbbbz874/j54PhrjCcKQVmAII3WkAMlo/UucbqXQnJ3/U6Sd6LXMSUN91EMhgTdLOSmGe5RP2trkhl/1GCkiDb69InejOFDPX/qJk/1iJEl2o788qlKjnpIS3kYN5ZLeX706JxXKn4NGWVT2XedXoNWxa4yJZ8ejvOghkHdL6JeyXF/+vX7N9544xdWOdSdPAhE3t+Vsf9oMLwqMrQN/YYsMQ6MjfoRsFyGkXAl7ar3lX/lSpJmDC1T+TWSpD50zuCxKofMN+QT41l5kOh1fvTYqcM1eg1O8tTQuPOOPshRGhhGnpRFy6V+w+i0S8+b/MOIFP3n61NH8htlUoYbWKlTQteIpd/yAdd89as6wfeMROb/Kc7j1Ym8HlpOiF+T0B966KErUuhdadQ73GnnujKdrsRq+IEGoUDoACDqmdbwsmBX5aZxYCcF0EFXMVQP3cHRmvFeDeFRDm0wbEOdhqr5begSLxvguIaC5LfelALOc7xaYwicG5aqoaHQaoEZrlJYUNhaeHorKkdDQhydBNXg8fd8z8Cx4PxC8v5bcPh8+vzPac93MtjHWmOtDYGsLb4zsvJnwfn9mcznaLyqWJisyDkyI6Erl3r1NfqkwiMtMoVMVALTq5GsSK9ccU0j1rwauhKdisiQuVEn5FHCr/NKb1dPXwVlOcqxG+yMnnGs6/iurYKyc01vjGs++qlBbbuUadKIjcYEWBgK1XA1YqGxQPuS5pXcfzzHv4nX9rnI+6tv3+nPqhEIqZ8e3N8d0vyDyPqVGeNzI8cbXEat0USwN+IkwVanzLFl7JSjqrPJgzyoP40sGR1Cl/qEhXLHvEHuasTJjZiSpx4ssiMRc9QxcpnU9tkmnb/qLBnhlejtr9FQrhvNpVyjAfaBviu79ZFn+gC/aMioD8hHOegV+yHPOve5X97z/sm8LOwvTjTQr0noZMx/or894N2Uzv1mFMsWKqeDrgNUxVHDwnbOUJ8WnJNUy83GeV+yVzBUNgpXJXQ9CZWfm9Uog8FQQVIXg6y3JGH6eI4WHkBLuHhhKGDA1HJ0R6LhJ4nfjYAKEfcdrBpCqQaM5CweEoR4aBiJY9Ify7X9Sf9U0nwtSvPR5NmVtn+z3wi3al12wgwouYzrr0R+/jiK5N3B/LzI0SJr2YwJ8m/YUY+X8UfpML7IEvc5Vu/E8JsKhPTIj2TFfaJClIU8Ww51uixkRAdZ1rNGUVRFKUlLouZxXlG+ipgIE2Uhe84PN+HpvWt0QNL0nXbbJiNW1cOhrLnBufRCJ+pWyeuFG7HgnuFNlwiUebEJFsdT5kvB95u5d2/O78nLNb6TrMfHG/lTtyRkPuP+1sjRL2R835Ox/8Wg8ebouy0aahKMTpT6mDFTd5vG5ViuG+ExmqrDZsQGOSYNcqnnre5nRJhTzisdHuaJsqcHXflEB8x2GV3TqTQiq7xJ8sqdfdSA1oBxTunU+kiZvML1mlc+sT86vWDnngDxYx67R0GSNxSfMl8Mj/xj8vzldddd9/jrInQy548rNmfjxLuyW+/X07j3ZAL/dL6blwubVauMhguiAkB5rhuqWJjsNURhHtJ6XcvHgfQenTYE7T2tP71y0tJWw+OuOXMd8PTwqQuFpbChcOtjGypahZS89lFhhMAdCO5hEPgCEJWm9WoAzNcDl/YFpKyjKRtX/rkcv5t+PQmJp51fS9n/8cADD+zJi1BeXdzpz0lB4JZbbtl0ySWXvJnoVOTlV2PcvSMRmssynpsZN4w9FItRHGTOTUTcRxaRF0KGWt96vsiNoXQjUW5U85xOkZ9JroxzTyWjF+47siVFlZXGrl6HcqrCUZYlfD0PyyE9aQyh26cqs3r81KFCJb8fFTBlmda5WPPaZxXm/N7RzItncu3xfB/MGDyStjy+Y8eOH6SMJvKTIvVveEMiHhsuv/zycyN3PxuZ+CWOkbWfyvj+RKo8O/KyMeezRzurA1NJvRp07urWcVGelDMjmHTHHd+G/pUf5V/jonrCeuM6VbQDnat8aWTU0LmRWY5sQqM817j1nuUpo3S2RW7QsSSdfKWhbZtsh44j6YzG2RdJXqNYBzi6hWXU53L9saS9JecP3HDDDQf/t2FfkYc+KGDd/fffT1jmHbn+y6ns59PhS1Ph+enE2WnwRjsqoEMrR4VSJ72gC45Ggd6MYXcNCK08gauhxEr4KiGVFgBzX0++hkQNKamgETTARklD7FpzhoEMsUrktN11FZUlA6j3wwSgbD2UpD2W9h1Je17O94W06XvJ91TSPZk8T2Zg+f29DORzCS2+1KH0k6TBVlAsSu7SSy/dduGFF/5cxupnMk5vzSS9LGN0ccZoe75b893gOiQyoaergYeicR+Ghp5GADLhs+rzsPLSejkyLOEpS1xj4qNsKNf3uPsmN41flZjyjuwbFTBs759BOC/d0e7auGX4WI2eVJVl26eSVlkJrWU7n+3HPCp1PNcP5ftcvt/NtafSPwzYf88cfCzy/52Pfexjr65T9efHjkAM28XI7VmR9zdFri7J8W2R7bdnzN8SGfjJfM/KbzZinJbj7KVMfDRe1dHIGx+jlFxHHtjbgQwjdy7RqMOdF0aBXepR/iViIwLuGHffFuUj36SnXtey1fVc06BwvVxvGkOc3+QnnfeZp0Zq5RcjApzDMS7jkl9Dx6U4DW3KdVP5fK4dSx3J/tJTqe+rbICDzPNUyn+u9G+w10Lo/02gPv3pT2+MF3N2FMn5acQl6cBb0vC3BrDLMrhvSmIU3eYM0Olp3Gk5zp7xrQCosKoVX638agBI9Ian9d5VKHrmhjsdSIWHxlsfZQGoZel1oxy553uvtaC0LH0Hr2swll3TZVDwno+mnCOp70Daty+/sbaeCUZPRwCfDgbfy/n3k+7ZfJ/DGrvvvvsOtOf9Y9dZa6lw3c0337wpJH9Oxu3CyPylUSJviyy8JccLQn7n5vc5KXgLyi6yshhiWjAE6dqcxMbEdx1Oo9U1QWSRdHrayBtya0geovXdz2ycMy1yzkfvmd/VMHVuGB1C2end6/1bhmROGcg5StC1UKNrzi1D/irw3E8xx1/J+aH086V89+W7N7g8m7TfzvfJtOFbyf9UMPp+nrPdHwPqRw+hr2V0Os9JRSDjs3DZZZdtjs48L+R1buT6/FR4UWT14oztRZGjN2Xct+f6tpxvzfizVs9rLpde2oSsSe46Pi4dGanxqFFJesnUJRs9W0neEDZHd+7DD3wIa0OkkDVyi4yq/22D5dIWvnz0rI1ayS/OWyMKhuKrYevc4d78RTgQ98vp096Q9tMpY3fyP5njt1I3G5ufiNP8g7XwwOsm9OWkhsGOojsjjxdsTcO3pnMotnPxZAL6BQx0zvHoObJGcwa6ppA+W2kXc74+xyRbv5DOztoqcWtFVUXHPb4AB+AqRjdYkF/vh3soJkP/KFPSUW7qPZ4yjkVYMTWPRXm+EuB/mLxHo4iPJh2/X3766adZz96fvPuS5vmQ+PP8Thv2pty9SfdivhD53gwkHvj+/L/8weCDqdohw5OqcqYpfO7Jb4y3cWaUCfL/xiig8yIv50dWL4hcXcgx18+JbJyZ65sjh5syL86IbG3MtdNybTEytD4yvIACUKZVKiocFIUEyz0fL4PsfVUrMu0+krlsLy3rIPPkQUEafUIpaixQvuv+KrJ5NOp4ZPpY2gfpHkm5h6OcDqWugymHDWoHUg7/8vcsxmuOhM2fST8h8D1J80LyvpQ5dTD/Y857EnouTCOuJ6XWq6++ev0HP/jBiNXpW/JI79mpZHvGfXvkelvOt3HM2G+LDLwxMrYtc+WsyMSWyMwmuCC/cfyQ//WRz4X8nul+oz46UkYAnCPodq5x3x3lXCMqhpzXXea+1dPlVYiefD46athbA5w5YdRA7nDPC/Mrc/14+gJf/JD5kL68zJ6PYLAvbdibsjFg98SY+EGufzfXvs1SaubEnuxRe+nWW28d5bHLk0LoK5ESFV88CgZvYzqLBXc6pJ78KLozA9yZOd8SRbEl54R0FgPWhlxD4WHtLQYUno/fkOuLSbch1xeTdkMAXZcjxAtRz4AOkCgidsiyPg3p85sBQKEcQRnxzT6BAxGCQ7l/kFBg7h3kdwTnUMo4HOvuSK4fzPuxX84gHiZviPpoh8RXMvKnfJp1kZPF7Ec5LXK2mCjQ6ZHPM6I4zoyCQKHxPmWMXBTh1iihrfP7G5kb+c1c2RhZ3BhlMJs788jXaVEeKWZxMTK6DuXly5Vcrze0jtfi87OR/VdSL/PkcNKz/INsp4hoqTjjqe/wXEFB2gfze3+O+6IgMWZfTJp9KK6UR0j8IMSedhxOXYd37959pOfEKS/vJwJgAQ64+OKLN2bzcUTvjE1EcpH5HLdED3O+KbK5mevof0g/8ndm5G0T55FNvnAERjDkz/+NLGZerMv82BD5nBkFKWMh39l9KAJiThj7eNK9AhHPjdNXMAxyTlSVe8dx3lIGG5HhgEM5fznns29+H0iZB5Iuon7gQNqFx70/aZ/PFNybey8karafPNl4ejDOH3OBqO1JNV4nI/STIOb0ZV2sw3VXXHHFrF/f+MY3ZuAldMGxAnlSQT0JfesiGwERWEDGr7zyyoUok4UouYWLLrpoFsnyG6W1NK9ZRvKpDbx2PBA+/OaDsUs4PMooRR2F3GeRqRios+hUlNBw7vRINAJTI4AxsBBnEB5fjNe/EJldIKLFHED+I/PrQ7ILId8FvHyuQ+ghW8h91v4QLoR9PAYD0SYeAZ4tDXGPaymb6OyxEP3R5DkaYiYipeP2f/LR4P9PhD61kHX9jUAj0Ag0Ao3AZAg0oU8GfVfcCDQCjUAj0AiMh0AT+nhYdkmNQCPQCDQCjcBkCDShTwZ9V9wINAKNQCPQCIyHQBP6eFh2SY1AI9AINAKNwGQINKFPBn1X3Ag0Ao1AI9AIjIdAE/p4WHZJjUAj0Ag0Ao3AZAg0oU8GfVfcCDQCjUAj0AiMh0AT+nhYdkmNQCPQCDQCjcBkCDShTwZ9V9wINAKNQCPQCIyHQBP6eFh2SY1AI9AINAKNwGQINKFPBn1X3Ag0Ao1AI9AIjIdAE/p4WHZJjUAj0Ag0Ao3AZAg0oU8GfVfcCDQCjUAj0AiMh0AT+nhYdkmNQCPQCDQCjcBkCDShTwZ9V9wINAKNQCPQCIyHQBP6eFh2SY1AI9AINAKNwGQINKFPBn1X3Ag0Ao1AI9AIjIdAE/p4WHZJjUAj0Ag0Ao3AZAg0oU8GfVfcCDQCjUAj0AiMh0AT+nhYdkmNQCPQCDQCjcBkCDShTwZ9V9wINAKNQCPQCIyHQBP6eFh2SY1AI9AINAKNwGQINKFPBn1X3Ag0Ao1AI9AIjIdAE/p4WHZJjUAj0Ag0Ao3AZAg0oU8GfVfcCDQCjUAj0AiMh0AT+nhYdkmNQCPQCDQCjcBkCDShTwZ9V9wINAKNQCPQCIyHQBP6eFh2SY1AI9AINAKNwGQINKFPBn1X3Ag0Ao1AI9AIjIdAE/p4WHZJjUAj0Ag0Ao3AZAg0oU8GfVfcCDQCjUAj0AiMh0AT+nhYdkmNQCPQCDQCjcBkCDShTwZ9V9wINAKNQCPQCIyHQBP6eFh2SY1AI9AINAKNwGQINKFPBn1X3Ag0Ao1AI9AIjIdAE/p4WHZJjUAj0Ag0Ao3AZAg0oU8GfVfcCDQCjUAj0AiMh0AT+nhYdkmNQCPQCDQCjcBkCDShTwZ9V9wINAKNQCPQCIyHQBP6eFh2SY1AI9AINAKNwGQINKFPBn1X3Ag0Ao1AI9AIjIdAE/p4WHZJjUAj0Ag0Ao3AZAg0oU8GfVfcCDQCjUAj0AiMh0AT+nhYdkmNQCPQCDQCjcBkCDShTwZ9V9wINAKNQCPQCIyHQBP6eFh2SY1AI9AINAKNwGQINKFPBn1X3Ag0Ao1AI9AIjIdAE/p4WHZJjUAj0Ag0Ao3AZAg0oU8GfVfcCDQCjUAj0AiMh0AT+nhYdkmNQCPQCDQCjcBkCDShTwZ9V9wINAKNQCPQCIyHQBP6eFh2SY1AI9AINAKNwGQINKFPBn1X3Ag0Ao1AI9AIjIdAE/p4WHZJjUAj0Ag0Ao3AZAg0oU8GfVfcCDQCjUAj0AiMh0AT+nhYdkmNQCPQCDQCjcBkCDShTwZ9V9wINAKNQCPQCIyHQBP6eFh2SY1AI9AINAKNwGQINKFPBn1X3Ag0Ao1AI9AIjIfAfwE3WIuDfYYvo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-36512" y="-27384"/>
            <a:ext cx="28083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﻿</a:t>
            </a:r>
            <a:r>
              <a:rPr lang="en-GB" sz="1600" dirty="0">
                <a:latin typeface="Frutiger LT Std 65 Bold" charset="0"/>
              </a:rPr>
              <a:t>Collaboration for </a:t>
            </a:r>
          </a:p>
          <a:p>
            <a:r>
              <a:rPr lang="en-GB" sz="1600" dirty="0">
                <a:latin typeface="Frutiger LT Std 65 Bold" charset="0"/>
              </a:rPr>
              <a:t>Leadership in Applied </a:t>
            </a:r>
          </a:p>
          <a:p>
            <a:r>
              <a:rPr lang="en-GB" sz="1600" dirty="0">
                <a:latin typeface="Frutiger LT Std 65 Bold" charset="0"/>
              </a:rPr>
              <a:t>Health Research and </a:t>
            </a:r>
          </a:p>
          <a:p>
            <a:r>
              <a:rPr lang="en-GB" sz="1600" dirty="0">
                <a:latin typeface="Frutiger LT Std 65 Bold" charset="0"/>
              </a:rPr>
              <a:t>Care South London</a:t>
            </a:r>
          </a:p>
          <a:p>
            <a:r>
              <a:rPr lang="en-GB" sz="1600" dirty="0">
                <a:latin typeface="Frutiger LT Std 45 Light" charset="0"/>
              </a:rPr>
              <a:t>(CLAHRC South London)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0"/>
            <a:ext cx="1574611" cy="121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4624"/>
            <a:ext cx="2483768" cy="1178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12160" y="6341258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rbel" panose="020B0503020204020204" pitchFamily="34" charset="0"/>
              </a:rPr>
              <a:t>UKNSCC,  11</a:t>
            </a:r>
            <a:r>
              <a:rPr lang="en-GB" sz="2000" baseline="30000" dirty="0" smtClean="0">
                <a:latin typeface="Corbel" panose="020B0503020204020204" pitchFamily="34" charset="0"/>
              </a:rPr>
              <a:t>th</a:t>
            </a:r>
            <a:r>
              <a:rPr lang="en-GB" sz="2000" dirty="0" smtClean="0">
                <a:latin typeface="Corbel" panose="020B0503020204020204" pitchFamily="34" charset="0"/>
              </a:rPr>
              <a:t> June 2015</a:t>
            </a:r>
            <a:endParaRPr lang="en-GB" sz="20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34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Rapid tranquilisation related to smoking</a:t>
            </a:r>
          </a:p>
        </p:txBody>
      </p:sp>
      <p:graphicFrame>
        <p:nvGraphicFramePr>
          <p:cNvPr id="13315" name="Content Placeholder 3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r:id="rId3" imgW="8327858" imgH="4627265" progId="Excel.Sheet.8">
                  <p:embed/>
                </p:oleObj>
              </mc:Choice>
              <mc:Fallback>
                <p:oleObj r:id="rId3" imgW="8327858" imgH="4627265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49400"/>
                        <a:ext cx="8331200" cy="462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26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35829" y="1916832"/>
            <a:ext cx="7672516" cy="4297680"/>
            <a:chOff x="189" y="1482"/>
            <a:chExt cx="5163" cy="2169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9" y="1482"/>
              <a:ext cx="5039" cy="2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2618" y="1593"/>
              <a:ext cx="150" cy="8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1691" y="1515"/>
              <a:ext cx="931" cy="137"/>
            </a:xfrm>
            <a:custGeom>
              <a:avLst/>
              <a:gdLst>
                <a:gd name="T0" fmla="*/ 2 w 273"/>
                <a:gd name="T1" fmla="*/ 0 h 37"/>
                <a:gd name="T2" fmla="*/ 273 w 273"/>
                <a:gd name="T3" fmla="*/ 22 h 37"/>
                <a:gd name="T4" fmla="*/ 266 w 273"/>
                <a:gd name="T5" fmla="*/ 37 h 37"/>
                <a:gd name="T6" fmla="*/ 0 w 273"/>
                <a:gd name="T7" fmla="*/ 12 h 37"/>
                <a:gd name="T8" fmla="*/ 2 w 273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37">
                  <a:moveTo>
                    <a:pt x="2" y="0"/>
                  </a:moveTo>
                  <a:cubicBezTo>
                    <a:pt x="103" y="4"/>
                    <a:pt x="195" y="11"/>
                    <a:pt x="273" y="22"/>
                  </a:cubicBezTo>
                  <a:cubicBezTo>
                    <a:pt x="266" y="26"/>
                    <a:pt x="265" y="32"/>
                    <a:pt x="266" y="37"/>
                  </a:cubicBezTo>
                  <a:cubicBezTo>
                    <a:pt x="197" y="27"/>
                    <a:pt x="109" y="18"/>
                    <a:pt x="0" y="12"/>
                  </a:cubicBezTo>
                  <a:cubicBezTo>
                    <a:pt x="3" y="9"/>
                    <a:pt x="4" y="5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1548" y="1500"/>
              <a:ext cx="137" cy="7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938" y="1500"/>
              <a:ext cx="604" cy="52"/>
            </a:xfrm>
            <a:custGeom>
              <a:avLst/>
              <a:gdLst>
                <a:gd name="T0" fmla="*/ 0 w 177"/>
                <a:gd name="T1" fmla="*/ 0 h 14"/>
                <a:gd name="T2" fmla="*/ 20 w 177"/>
                <a:gd name="T3" fmla="*/ 0 h 14"/>
                <a:gd name="T4" fmla="*/ 177 w 177"/>
                <a:gd name="T5" fmla="*/ 3 h 14"/>
                <a:gd name="T6" fmla="*/ 175 w 177"/>
                <a:gd name="T7" fmla="*/ 14 h 14"/>
                <a:gd name="T8" fmla="*/ 20 w 177"/>
                <a:gd name="T9" fmla="*/ 10 h 14"/>
                <a:gd name="T10" fmla="*/ 0 w 177"/>
                <a:gd name="T11" fmla="*/ 10 h 14"/>
                <a:gd name="T12" fmla="*/ 0 w 177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14">
                  <a:moveTo>
                    <a:pt x="0" y="0"/>
                  </a:moveTo>
                  <a:cubicBezTo>
                    <a:pt x="10" y="0"/>
                    <a:pt x="18" y="0"/>
                    <a:pt x="20" y="0"/>
                  </a:cubicBezTo>
                  <a:cubicBezTo>
                    <a:pt x="73" y="0"/>
                    <a:pt x="126" y="1"/>
                    <a:pt x="177" y="3"/>
                  </a:cubicBezTo>
                  <a:cubicBezTo>
                    <a:pt x="173" y="7"/>
                    <a:pt x="174" y="11"/>
                    <a:pt x="175" y="14"/>
                  </a:cubicBezTo>
                  <a:cubicBezTo>
                    <a:pt x="127" y="12"/>
                    <a:pt x="76" y="10"/>
                    <a:pt x="20" y="10"/>
                  </a:cubicBezTo>
                  <a:cubicBezTo>
                    <a:pt x="14" y="10"/>
                    <a:pt x="7" y="10"/>
                    <a:pt x="0" y="10"/>
                  </a:cubicBezTo>
                  <a:cubicBezTo>
                    <a:pt x="2" y="6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192" y="1500"/>
              <a:ext cx="593" cy="30"/>
            </a:xfrm>
            <a:custGeom>
              <a:avLst/>
              <a:gdLst>
                <a:gd name="T0" fmla="*/ 173 w 174"/>
                <a:gd name="T1" fmla="*/ 8 h 8"/>
                <a:gd name="T2" fmla="*/ 0 w 174"/>
                <a:gd name="T3" fmla="*/ 8 h 8"/>
                <a:gd name="T4" fmla="*/ 0 w 174"/>
                <a:gd name="T5" fmla="*/ 0 h 8"/>
                <a:gd name="T6" fmla="*/ 174 w 174"/>
                <a:gd name="T7" fmla="*/ 0 h 8"/>
                <a:gd name="T8" fmla="*/ 173 w 17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8">
                  <a:moveTo>
                    <a:pt x="173" y="8"/>
                  </a:moveTo>
                  <a:cubicBezTo>
                    <a:pt x="145" y="8"/>
                    <a:pt x="74" y="8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  <a:cubicBezTo>
                    <a:pt x="65" y="0"/>
                    <a:pt x="149" y="0"/>
                    <a:pt x="174" y="0"/>
                  </a:cubicBezTo>
                  <a:cubicBezTo>
                    <a:pt x="172" y="2"/>
                    <a:pt x="172" y="6"/>
                    <a:pt x="173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2765" y="1622"/>
              <a:ext cx="896" cy="597"/>
            </a:xfrm>
            <a:custGeom>
              <a:avLst/>
              <a:gdLst>
                <a:gd name="T0" fmla="*/ 6 w 263"/>
                <a:gd name="T1" fmla="*/ 0 h 162"/>
                <a:gd name="T2" fmla="*/ 250 w 263"/>
                <a:gd name="T3" fmla="*/ 128 h 162"/>
                <a:gd name="T4" fmla="*/ 223 w 263"/>
                <a:gd name="T5" fmla="*/ 162 h 162"/>
                <a:gd name="T6" fmla="*/ 197 w 263"/>
                <a:gd name="T7" fmla="*/ 150 h 162"/>
                <a:gd name="T8" fmla="*/ 216 w 263"/>
                <a:gd name="T9" fmla="*/ 126 h 162"/>
                <a:gd name="T10" fmla="*/ 0 w 263"/>
                <a:gd name="T11" fmla="*/ 15 h 162"/>
                <a:gd name="T12" fmla="*/ 6 w 263"/>
                <a:gd name="T13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162">
                  <a:moveTo>
                    <a:pt x="6" y="0"/>
                  </a:moveTo>
                  <a:cubicBezTo>
                    <a:pt x="195" y="32"/>
                    <a:pt x="263" y="84"/>
                    <a:pt x="250" y="128"/>
                  </a:cubicBezTo>
                  <a:cubicBezTo>
                    <a:pt x="247" y="139"/>
                    <a:pt x="235" y="152"/>
                    <a:pt x="223" y="162"/>
                  </a:cubicBezTo>
                  <a:cubicBezTo>
                    <a:pt x="219" y="157"/>
                    <a:pt x="210" y="150"/>
                    <a:pt x="197" y="150"/>
                  </a:cubicBezTo>
                  <a:cubicBezTo>
                    <a:pt x="205" y="142"/>
                    <a:pt x="214" y="134"/>
                    <a:pt x="216" y="126"/>
                  </a:cubicBezTo>
                  <a:cubicBezTo>
                    <a:pt x="230" y="78"/>
                    <a:pt x="122" y="37"/>
                    <a:pt x="0" y="15"/>
                  </a:cubicBezTo>
                  <a:cubicBezTo>
                    <a:pt x="4" y="11"/>
                    <a:pt x="7" y="7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2"/>
            <p:cNvSpPr>
              <a:spLocks noChangeArrowheads="1"/>
            </p:cNvSpPr>
            <p:nvPr/>
          </p:nvSpPr>
          <p:spPr bwMode="auto">
            <a:xfrm>
              <a:off x="3330" y="2190"/>
              <a:ext cx="177" cy="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3368" y="32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2397" y="2252"/>
              <a:ext cx="1001" cy="1113"/>
            </a:xfrm>
            <a:custGeom>
              <a:avLst/>
              <a:gdLst>
                <a:gd name="T0" fmla="*/ 4 w 294"/>
                <a:gd name="T1" fmla="*/ 158 h 302"/>
                <a:gd name="T2" fmla="*/ 268 w 294"/>
                <a:gd name="T3" fmla="*/ 0 h 302"/>
                <a:gd name="T4" fmla="*/ 294 w 294"/>
                <a:gd name="T5" fmla="*/ 14 h 302"/>
                <a:gd name="T6" fmla="*/ 81 w 294"/>
                <a:gd name="T7" fmla="*/ 151 h 302"/>
                <a:gd name="T8" fmla="*/ 222 w 294"/>
                <a:gd name="T9" fmla="*/ 257 h 302"/>
                <a:gd name="T10" fmla="*/ 183 w 294"/>
                <a:gd name="T11" fmla="*/ 302 h 302"/>
                <a:gd name="T12" fmla="*/ 4 w 294"/>
                <a:gd name="T13" fmla="*/ 158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" h="302">
                  <a:moveTo>
                    <a:pt x="4" y="158"/>
                  </a:moveTo>
                  <a:cubicBezTo>
                    <a:pt x="8" y="82"/>
                    <a:pt x="177" y="44"/>
                    <a:pt x="268" y="0"/>
                  </a:cubicBezTo>
                  <a:cubicBezTo>
                    <a:pt x="269" y="7"/>
                    <a:pt x="277" y="14"/>
                    <a:pt x="294" y="14"/>
                  </a:cubicBezTo>
                  <a:cubicBezTo>
                    <a:pt x="213" y="57"/>
                    <a:pt x="85" y="94"/>
                    <a:pt x="81" y="151"/>
                  </a:cubicBezTo>
                  <a:cubicBezTo>
                    <a:pt x="77" y="200"/>
                    <a:pt x="137" y="234"/>
                    <a:pt x="222" y="257"/>
                  </a:cubicBezTo>
                  <a:cubicBezTo>
                    <a:pt x="185" y="262"/>
                    <a:pt x="177" y="280"/>
                    <a:pt x="183" y="302"/>
                  </a:cubicBezTo>
                  <a:cubicBezTo>
                    <a:pt x="78" y="270"/>
                    <a:pt x="0" y="224"/>
                    <a:pt x="4" y="1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15"/>
            <p:cNvSpPr>
              <a:spLocks noChangeArrowheads="1"/>
            </p:cNvSpPr>
            <p:nvPr/>
          </p:nvSpPr>
          <p:spPr bwMode="auto">
            <a:xfrm>
              <a:off x="2618" y="1593"/>
              <a:ext cx="150" cy="8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1691" y="1515"/>
              <a:ext cx="931" cy="137"/>
            </a:xfrm>
            <a:custGeom>
              <a:avLst/>
              <a:gdLst>
                <a:gd name="T0" fmla="*/ 2 w 273"/>
                <a:gd name="T1" fmla="*/ 0 h 37"/>
                <a:gd name="T2" fmla="*/ 273 w 273"/>
                <a:gd name="T3" fmla="*/ 22 h 37"/>
                <a:gd name="T4" fmla="*/ 266 w 273"/>
                <a:gd name="T5" fmla="*/ 37 h 37"/>
                <a:gd name="T6" fmla="*/ 0 w 273"/>
                <a:gd name="T7" fmla="*/ 12 h 37"/>
                <a:gd name="T8" fmla="*/ 2 w 273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37">
                  <a:moveTo>
                    <a:pt x="2" y="0"/>
                  </a:moveTo>
                  <a:cubicBezTo>
                    <a:pt x="103" y="4"/>
                    <a:pt x="195" y="11"/>
                    <a:pt x="273" y="22"/>
                  </a:cubicBezTo>
                  <a:cubicBezTo>
                    <a:pt x="266" y="26"/>
                    <a:pt x="265" y="32"/>
                    <a:pt x="266" y="37"/>
                  </a:cubicBezTo>
                  <a:cubicBezTo>
                    <a:pt x="197" y="27"/>
                    <a:pt x="109" y="18"/>
                    <a:pt x="0" y="12"/>
                  </a:cubicBezTo>
                  <a:cubicBezTo>
                    <a:pt x="3" y="9"/>
                    <a:pt x="4" y="5"/>
                    <a:pt x="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17"/>
            <p:cNvSpPr>
              <a:spLocks noChangeArrowheads="1"/>
            </p:cNvSpPr>
            <p:nvPr/>
          </p:nvSpPr>
          <p:spPr bwMode="auto">
            <a:xfrm>
              <a:off x="1548" y="1500"/>
              <a:ext cx="137" cy="7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938" y="1500"/>
              <a:ext cx="604" cy="52"/>
            </a:xfrm>
            <a:custGeom>
              <a:avLst/>
              <a:gdLst>
                <a:gd name="T0" fmla="*/ 0 w 177"/>
                <a:gd name="T1" fmla="*/ 0 h 14"/>
                <a:gd name="T2" fmla="*/ 20 w 177"/>
                <a:gd name="T3" fmla="*/ 0 h 14"/>
                <a:gd name="T4" fmla="*/ 177 w 177"/>
                <a:gd name="T5" fmla="*/ 3 h 14"/>
                <a:gd name="T6" fmla="*/ 175 w 177"/>
                <a:gd name="T7" fmla="*/ 14 h 14"/>
                <a:gd name="T8" fmla="*/ 20 w 177"/>
                <a:gd name="T9" fmla="*/ 10 h 14"/>
                <a:gd name="T10" fmla="*/ 0 w 177"/>
                <a:gd name="T11" fmla="*/ 10 h 14"/>
                <a:gd name="T12" fmla="*/ 0 w 177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14">
                  <a:moveTo>
                    <a:pt x="0" y="0"/>
                  </a:moveTo>
                  <a:cubicBezTo>
                    <a:pt x="10" y="0"/>
                    <a:pt x="18" y="0"/>
                    <a:pt x="20" y="0"/>
                  </a:cubicBezTo>
                  <a:cubicBezTo>
                    <a:pt x="73" y="0"/>
                    <a:pt x="126" y="1"/>
                    <a:pt x="177" y="3"/>
                  </a:cubicBezTo>
                  <a:cubicBezTo>
                    <a:pt x="173" y="7"/>
                    <a:pt x="174" y="11"/>
                    <a:pt x="175" y="14"/>
                  </a:cubicBezTo>
                  <a:cubicBezTo>
                    <a:pt x="127" y="12"/>
                    <a:pt x="76" y="10"/>
                    <a:pt x="20" y="10"/>
                  </a:cubicBezTo>
                  <a:cubicBezTo>
                    <a:pt x="14" y="10"/>
                    <a:pt x="7" y="10"/>
                    <a:pt x="0" y="10"/>
                  </a:cubicBezTo>
                  <a:cubicBezTo>
                    <a:pt x="2" y="6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192" y="1500"/>
              <a:ext cx="593" cy="30"/>
            </a:xfrm>
            <a:custGeom>
              <a:avLst/>
              <a:gdLst>
                <a:gd name="T0" fmla="*/ 173 w 174"/>
                <a:gd name="T1" fmla="*/ 8 h 8"/>
                <a:gd name="T2" fmla="*/ 0 w 174"/>
                <a:gd name="T3" fmla="*/ 8 h 8"/>
                <a:gd name="T4" fmla="*/ 0 w 174"/>
                <a:gd name="T5" fmla="*/ 0 h 8"/>
                <a:gd name="T6" fmla="*/ 174 w 174"/>
                <a:gd name="T7" fmla="*/ 0 h 8"/>
                <a:gd name="T8" fmla="*/ 173 w 17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8">
                  <a:moveTo>
                    <a:pt x="173" y="8"/>
                  </a:moveTo>
                  <a:cubicBezTo>
                    <a:pt x="145" y="8"/>
                    <a:pt x="74" y="8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  <a:cubicBezTo>
                    <a:pt x="65" y="0"/>
                    <a:pt x="149" y="0"/>
                    <a:pt x="174" y="0"/>
                  </a:cubicBezTo>
                  <a:cubicBezTo>
                    <a:pt x="172" y="2"/>
                    <a:pt x="172" y="6"/>
                    <a:pt x="173" y="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auto">
            <a:xfrm>
              <a:off x="2765" y="1622"/>
              <a:ext cx="896" cy="597"/>
            </a:xfrm>
            <a:custGeom>
              <a:avLst/>
              <a:gdLst>
                <a:gd name="T0" fmla="*/ 6 w 263"/>
                <a:gd name="T1" fmla="*/ 0 h 162"/>
                <a:gd name="T2" fmla="*/ 250 w 263"/>
                <a:gd name="T3" fmla="*/ 128 h 162"/>
                <a:gd name="T4" fmla="*/ 223 w 263"/>
                <a:gd name="T5" fmla="*/ 162 h 162"/>
                <a:gd name="T6" fmla="*/ 197 w 263"/>
                <a:gd name="T7" fmla="*/ 150 h 162"/>
                <a:gd name="T8" fmla="*/ 216 w 263"/>
                <a:gd name="T9" fmla="*/ 126 h 162"/>
                <a:gd name="T10" fmla="*/ 0 w 263"/>
                <a:gd name="T11" fmla="*/ 15 h 162"/>
                <a:gd name="T12" fmla="*/ 6 w 263"/>
                <a:gd name="T13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162">
                  <a:moveTo>
                    <a:pt x="6" y="0"/>
                  </a:moveTo>
                  <a:cubicBezTo>
                    <a:pt x="195" y="32"/>
                    <a:pt x="263" y="84"/>
                    <a:pt x="250" y="128"/>
                  </a:cubicBezTo>
                  <a:cubicBezTo>
                    <a:pt x="247" y="139"/>
                    <a:pt x="235" y="152"/>
                    <a:pt x="223" y="162"/>
                  </a:cubicBezTo>
                  <a:cubicBezTo>
                    <a:pt x="219" y="157"/>
                    <a:pt x="210" y="150"/>
                    <a:pt x="197" y="150"/>
                  </a:cubicBezTo>
                  <a:cubicBezTo>
                    <a:pt x="205" y="142"/>
                    <a:pt x="214" y="134"/>
                    <a:pt x="216" y="126"/>
                  </a:cubicBezTo>
                  <a:cubicBezTo>
                    <a:pt x="230" y="78"/>
                    <a:pt x="122" y="37"/>
                    <a:pt x="0" y="15"/>
                  </a:cubicBezTo>
                  <a:cubicBezTo>
                    <a:pt x="4" y="11"/>
                    <a:pt x="7" y="7"/>
                    <a:pt x="6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22"/>
            <p:cNvSpPr>
              <a:spLocks noChangeArrowheads="1"/>
            </p:cNvSpPr>
            <p:nvPr/>
          </p:nvSpPr>
          <p:spPr bwMode="auto">
            <a:xfrm>
              <a:off x="3330" y="2190"/>
              <a:ext cx="177" cy="9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23"/>
            <p:cNvSpPr>
              <a:spLocks noChangeArrowheads="1"/>
            </p:cNvSpPr>
            <p:nvPr/>
          </p:nvSpPr>
          <p:spPr bwMode="auto">
            <a:xfrm>
              <a:off x="3053" y="3221"/>
              <a:ext cx="347" cy="2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4" name="Freeform 24"/>
            <p:cNvSpPr>
              <a:spLocks/>
            </p:cNvSpPr>
            <p:nvPr/>
          </p:nvSpPr>
          <p:spPr bwMode="auto">
            <a:xfrm>
              <a:off x="3368" y="32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5"/>
            <p:cNvSpPr>
              <a:spLocks/>
            </p:cNvSpPr>
            <p:nvPr/>
          </p:nvSpPr>
          <p:spPr bwMode="auto">
            <a:xfrm>
              <a:off x="2397" y="2252"/>
              <a:ext cx="1001" cy="1113"/>
            </a:xfrm>
            <a:custGeom>
              <a:avLst/>
              <a:gdLst>
                <a:gd name="T0" fmla="*/ 4 w 294"/>
                <a:gd name="T1" fmla="*/ 158 h 302"/>
                <a:gd name="T2" fmla="*/ 268 w 294"/>
                <a:gd name="T3" fmla="*/ 0 h 302"/>
                <a:gd name="T4" fmla="*/ 294 w 294"/>
                <a:gd name="T5" fmla="*/ 14 h 302"/>
                <a:gd name="T6" fmla="*/ 81 w 294"/>
                <a:gd name="T7" fmla="*/ 151 h 302"/>
                <a:gd name="T8" fmla="*/ 222 w 294"/>
                <a:gd name="T9" fmla="*/ 257 h 302"/>
                <a:gd name="T10" fmla="*/ 183 w 294"/>
                <a:gd name="T11" fmla="*/ 302 h 302"/>
                <a:gd name="T12" fmla="*/ 4 w 294"/>
                <a:gd name="T13" fmla="*/ 158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" h="302">
                  <a:moveTo>
                    <a:pt x="4" y="158"/>
                  </a:moveTo>
                  <a:cubicBezTo>
                    <a:pt x="8" y="82"/>
                    <a:pt x="177" y="44"/>
                    <a:pt x="268" y="0"/>
                  </a:cubicBezTo>
                  <a:cubicBezTo>
                    <a:pt x="269" y="7"/>
                    <a:pt x="277" y="14"/>
                    <a:pt x="294" y="14"/>
                  </a:cubicBezTo>
                  <a:cubicBezTo>
                    <a:pt x="213" y="57"/>
                    <a:pt x="85" y="94"/>
                    <a:pt x="81" y="151"/>
                  </a:cubicBezTo>
                  <a:cubicBezTo>
                    <a:pt x="77" y="200"/>
                    <a:pt x="137" y="234"/>
                    <a:pt x="222" y="257"/>
                  </a:cubicBezTo>
                  <a:cubicBezTo>
                    <a:pt x="185" y="262"/>
                    <a:pt x="177" y="280"/>
                    <a:pt x="183" y="302"/>
                  </a:cubicBezTo>
                  <a:cubicBezTo>
                    <a:pt x="78" y="270"/>
                    <a:pt x="0" y="224"/>
                    <a:pt x="4" y="1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6"/>
            <p:cNvSpPr>
              <a:spLocks/>
            </p:cNvSpPr>
            <p:nvPr/>
          </p:nvSpPr>
          <p:spPr bwMode="auto">
            <a:xfrm>
              <a:off x="3347" y="3258"/>
              <a:ext cx="2005" cy="393"/>
            </a:xfrm>
            <a:custGeom>
              <a:avLst/>
              <a:gdLst>
                <a:gd name="T0" fmla="*/ 552 w 552"/>
                <a:gd name="T1" fmla="*/ 70 h 101"/>
                <a:gd name="T2" fmla="*/ 431 w 552"/>
                <a:gd name="T3" fmla="*/ 11 h 101"/>
                <a:gd name="T4" fmla="*/ 415 w 552"/>
                <a:gd name="T5" fmla="*/ 27 h 101"/>
                <a:gd name="T6" fmla="*/ 296 w 552"/>
                <a:gd name="T7" fmla="*/ 23 h 101"/>
                <a:gd name="T8" fmla="*/ 25 w 552"/>
                <a:gd name="T9" fmla="*/ 0 h 101"/>
                <a:gd name="T10" fmla="*/ 0 w 552"/>
                <a:gd name="T11" fmla="*/ 50 h 101"/>
                <a:gd name="T12" fmla="*/ 243 w 552"/>
                <a:gd name="T13" fmla="*/ 75 h 101"/>
                <a:gd name="T14" fmla="*/ 351 w 552"/>
                <a:gd name="T15" fmla="*/ 80 h 101"/>
                <a:gd name="T16" fmla="*/ 326 w 552"/>
                <a:gd name="T17" fmla="*/ 101 h 101"/>
                <a:gd name="T18" fmla="*/ 552 w 552"/>
                <a:gd name="T19" fmla="*/ 70 h 101"/>
                <a:gd name="connsiteX0" fmla="*/ 10000 w 10000"/>
                <a:gd name="connsiteY0" fmla="*/ 6931 h 10000"/>
                <a:gd name="connsiteX1" fmla="*/ 7868 w 10000"/>
                <a:gd name="connsiteY1" fmla="*/ 486 h 10000"/>
                <a:gd name="connsiteX2" fmla="*/ 7518 w 10000"/>
                <a:gd name="connsiteY2" fmla="*/ 2673 h 10000"/>
                <a:gd name="connsiteX3" fmla="*/ 5362 w 10000"/>
                <a:gd name="connsiteY3" fmla="*/ 2277 h 10000"/>
                <a:gd name="connsiteX4" fmla="*/ 453 w 10000"/>
                <a:gd name="connsiteY4" fmla="*/ 0 h 10000"/>
                <a:gd name="connsiteX5" fmla="*/ 0 w 10000"/>
                <a:gd name="connsiteY5" fmla="*/ 4950 h 10000"/>
                <a:gd name="connsiteX6" fmla="*/ 4402 w 10000"/>
                <a:gd name="connsiteY6" fmla="*/ 7426 h 10000"/>
                <a:gd name="connsiteX7" fmla="*/ 6359 w 10000"/>
                <a:gd name="connsiteY7" fmla="*/ 7921 h 10000"/>
                <a:gd name="connsiteX8" fmla="*/ 5906 w 10000"/>
                <a:gd name="connsiteY8" fmla="*/ 10000 h 10000"/>
                <a:gd name="connsiteX9" fmla="*/ 10000 w 10000"/>
                <a:gd name="connsiteY9" fmla="*/ 6931 h 10000"/>
                <a:gd name="connsiteX0" fmla="*/ 10657 w 10657"/>
                <a:gd name="connsiteY0" fmla="*/ 7835 h 10000"/>
                <a:gd name="connsiteX1" fmla="*/ 7868 w 10657"/>
                <a:gd name="connsiteY1" fmla="*/ 486 h 10000"/>
                <a:gd name="connsiteX2" fmla="*/ 7518 w 10657"/>
                <a:gd name="connsiteY2" fmla="*/ 2673 h 10000"/>
                <a:gd name="connsiteX3" fmla="*/ 5362 w 10657"/>
                <a:gd name="connsiteY3" fmla="*/ 2277 h 10000"/>
                <a:gd name="connsiteX4" fmla="*/ 453 w 10657"/>
                <a:gd name="connsiteY4" fmla="*/ 0 h 10000"/>
                <a:gd name="connsiteX5" fmla="*/ 0 w 10657"/>
                <a:gd name="connsiteY5" fmla="*/ 4950 h 10000"/>
                <a:gd name="connsiteX6" fmla="*/ 4402 w 10657"/>
                <a:gd name="connsiteY6" fmla="*/ 7426 h 10000"/>
                <a:gd name="connsiteX7" fmla="*/ 6359 w 10657"/>
                <a:gd name="connsiteY7" fmla="*/ 7921 h 10000"/>
                <a:gd name="connsiteX8" fmla="*/ 5906 w 10657"/>
                <a:gd name="connsiteY8" fmla="*/ 10000 h 10000"/>
                <a:gd name="connsiteX9" fmla="*/ 10657 w 10657"/>
                <a:gd name="connsiteY9" fmla="*/ 7835 h 10000"/>
                <a:gd name="connsiteX0" fmla="*/ 10657 w 10657"/>
                <a:gd name="connsiteY0" fmla="*/ 7835 h 10000"/>
                <a:gd name="connsiteX1" fmla="*/ 7868 w 10657"/>
                <a:gd name="connsiteY1" fmla="*/ 486 h 10000"/>
                <a:gd name="connsiteX2" fmla="*/ 7518 w 10657"/>
                <a:gd name="connsiteY2" fmla="*/ 2673 h 10000"/>
                <a:gd name="connsiteX3" fmla="*/ 5362 w 10657"/>
                <a:gd name="connsiteY3" fmla="*/ 2277 h 10000"/>
                <a:gd name="connsiteX4" fmla="*/ 453 w 10657"/>
                <a:gd name="connsiteY4" fmla="*/ 0 h 10000"/>
                <a:gd name="connsiteX5" fmla="*/ 0 w 10657"/>
                <a:gd name="connsiteY5" fmla="*/ 4950 h 10000"/>
                <a:gd name="connsiteX6" fmla="*/ 4402 w 10657"/>
                <a:gd name="connsiteY6" fmla="*/ 7426 h 10000"/>
                <a:gd name="connsiteX7" fmla="*/ 6359 w 10657"/>
                <a:gd name="connsiteY7" fmla="*/ 7921 h 10000"/>
                <a:gd name="connsiteX8" fmla="*/ 5906 w 10657"/>
                <a:gd name="connsiteY8" fmla="*/ 10000 h 10000"/>
                <a:gd name="connsiteX9" fmla="*/ 10657 w 10657"/>
                <a:gd name="connsiteY9" fmla="*/ 7835 h 10000"/>
                <a:gd name="connsiteX0" fmla="*/ 10657 w 10657"/>
                <a:gd name="connsiteY0" fmla="*/ 7835 h 10000"/>
                <a:gd name="connsiteX1" fmla="*/ 7868 w 10657"/>
                <a:gd name="connsiteY1" fmla="*/ 486 h 10000"/>
                <a:gd name="connsiteX2" fmla="*/ 7518 w 10657"/>
                <a:gd name="connsiteY2" fmla="*/ 2673 h 10000"/>
                <a:gd name="connsiteX3" fmla="*/ 5362 w 10657"/>
                <a:gd name="connsiteY3" fmla="*/ 2277 h 10000"/>
                <a:gd name="connsiteX4" fmla="*/ 453 w 10657"/>
                <a:gd name="connsiteY4" fmla="*/ 0 h 10000"/>
                <a:gd name="connsiteX5" fmla="*/ 0 w 10657"/>
                <a:gd name="connsiteY5" fmla="*/ 4950 h 10000"/>
                <a:gd name="connsiteX6" fmla="*/ 4402 w 10657"/>
                <a:gd name="connsiteY6" fmla="*/ 7426 h 10000"/>
                <a:gd name="connsiteX7" fmla="*/ 6359 w 10657"/>
                <a:gd name="connsiteY7" fmla="*/ 7921 h 10000"/>
                <a:gd name="connsiteX8" fmla="*/ 5906 w 10657"/>
                <a:gd name="connsiteY8" fmla="*/ 10000 h 10000"/>
                <a:gd name="connsiteX9" fmla="*/ 10657 w 10657"/>
                <a:gd name="connsiteY9" fmla="*/ 7835 h 10000"/>
                <a:gd name="connsiteX0" fmla="*/ 10657 w 10657"/>
                <a:gd name="connsiteY0" fmla="*/ 7835 h 10000"/>
                <a:gd name="connsiteX1" fmla="*/ 7868 w 10657"/>
                <a:gd name="connsiteY1" fmla="*/ 486 h 10000"/>
                <a:gd name="connsiteX2" fmla="*/ 7518 w 10657"/>
                <a:gd name="connsiteY2" fmla="*/ 2673 h 10000"/>
                <a:gd name="connsiteX3" fmla="*/ 5362 w 10657"/>
                <a:gd name="connsiteY3" fmla="*/ 2277 h 10000"/>
                <a:gd name="connsiteX4" fmla="*/ 453 w 10657"/>
                <a:gd name="connsiteY4" fmla="*/ 0 h 10000"/>
                <a:gd name="connsiteX5" fmla="*/ 0 w 10657"/>
                <a:gd name="connsiteY5" fmla="*/ 4950 h 10000"/>
                <a:gd name="connsiteX6" fmla="*/ 4402 w 10657"/>
                <a:gd name="connsiteY6" fmla="*/ 7426 h 10000"/>
                <a:gd name="connsiteX7" fmla="*/ 6359 w 10657"/>
                <a:gd name="connsiteY7" fmla="*/ 7921 h 10000"/>
                <a:gd name="connsiteX8" fmla="*/ 5906 w 10657"/>
                <a:gd name="connsiteY8" fmla="*/ 10000 h 10000"/>
                <a:gd name="connsiteX9" fmla="*/ 10657 w 10657"/>
                <a:gd name="connsiteY9" fmla="*/ 7835 h 10000"/>
                <a:gd name="connsiteX0" fmla="*/ 10657 w 10657"/>
                <a:gd name="connsiteY0" fmla="*/ 7835 h 10527"/>
                <a:gd name="connsiteX1" fmla="*/ 7868 w 10657"/>
                <a:gd name="connsiteY1" fmla="*/ 486 h 10527"/>
                <a:gd name="connsiteX2" fmla="*/ 7518 w 10657"/>
                <a:gd name="connsiteY2" fmla="*/ 2673 h 10527"/>
                <a:gd name="connsiteX3" fmla="*/ 5362 w 10657"/>
                <a:gd name="connsiteY3" fmla="*/ 2277 h 10527"/>
                <a:gd name="connsiteX4" fmla="*/ 453 w 10657"/>
                <a:gd name="connsiteY4" fmla="*/ 0 h 10527"/>
                <a:gd name="connsiteX5" fmla="*/ 0 w 10657"/>
                <a:gd name="connsiteY5" fmla="*/ 4950 h 10527"/>
                <a:gd name="connsiteX6" fmla="*/ 4402 w 10657"/>
                <a:gd name="connsiteY6" fmla="*/ 7426 h 10527"/>
                <a:gd name="connsiteX7" fmla="*/ 6359 w 10657"/>
                <a:gd name="connsiteY7" fmla="*/ 7921 h 10527"/>
                <a:gd name="connsiteX8" fmla="*/ 5801 w 10657"/>
                <a:gd name="connsiteY8" fmla="*/ 10527 h 10527"/>
                <a:gd name="connsiteX9" fmla="*/ 10657 w 10657"/>
                <a:gd name="connsiteY9" fmla="*/ 7835 h 10527"/>
                <a:gd name="connsiteX0" fmla="*/ 10657 w 10657"/>
                <a:gd name="connsiteY0" fmla="*/ 7835 h 10527"/>
                <a:gd name="connsiteX1" fmla="*/ 7868 w 10657"/>
                <a:gd name="connsiteY1" fmla="*/ 486 h 10527"/>
                <a:gd name="connsiteX2" fmla="*/ 7518 w 10657"/>
                <a:gd name="connsiteY2" fmla="*/ 2673 h 10527"/>
                <a:gd name="connsiteX3" fmla="*/ 5362 w 10657"/>
                <a:gd name="connsiteY3" fmla="*/ 2277 h 10527"/>
                <a:gd name="connsiteX4" fmla="*/ 453 w 10657"/>
                <a:gd name="connsiteY4" fmla="*/ 0 h 10527"/>
                <a:gd name="connsiteX5" fmla="*/ 0 w 10657"/>
                <a:gd name="connsiteY5" fmla="*/ 4950 h 10527"/>
                <a:gd name="connsiteX6" fmla="*/ 4402 w 10657"/>
                <a:gd name="connsiteY6" fmla="*/ 7426 h 10527"/>
                <a:gd name="connsiteX7" fmla="*/ 6359 w 10657"/>
                <a:gd name="connsiteY7" fmla="*/ 7921 h 10527"/>
                <a:gd name="connsiteX8" fmla="*/ 5801 w 10657"/>
                <a:gd name="connsiteY8" fmla="*/ 10527 h 10527"/>
                <a:gd name="connsiteX9" fmla="*/ 10657 w 10657"/>
                <a:gd name="connsiteY9" fmla="*/ 7835 h 1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57" h="10527">
                  <a:moveTo>
                    <a:pt x="10657" y="7835"/>
                  </a:moveTo>
                  <a:cubicBezTo>
                    <a:pt x="10058" y="6322"/>
                    <a:pt x="8303" y="1575"/>
                    <a:pt x="7868" y="486"/>
                  </a:cubicBezTo>
                  <a:cubicBezTo>
                    <a:pt x="7759" y="981"/>
                    <a:pt x="7627" y="2079"/>
                    <a:pt x="7518" y="2673"/>
                  </a:cubicBezTo>
                  <a:cubicBezTo>
                    <a:pt x="6848" y="2574"/>
                    <a:pt x="5616" y="2277"/>
                    <a:pt x="5362" y="2277"/>
                  </a:cubicBezTo>
                  <a:cubicBezTo>
                    <a:pt x="5018" y="2178"/>
                    <a:pt x="2754" y="1782"/>
                    <a:pt x="453" y="0"/>
                  </a:cubicBezTo>
                  <a:cubicBezTo>
                    <a:pt x="688" y="1980"/>
                    <a:pt x="543" y="3861"/>
                    <a:pt x="0" y="4950"/>
                  </a:cubicBezTo>
                  <a:cubicBezTo>
                    <a:pt x="1649" y="6436"/>
                    <a:pt x="3297" y="7129"/>
                    <a:pt x="4402" y="7426"/>
                  </a:cubicBezTo>
                  <a:cubicBezTo>
                    <a:pt x="5018" y="7624"/>
                    <a:pt x="5670" y="7921"/>
                    <a:pt x="6359" y="7921"/>
                  </a:cubicBezTo>
                  <a:cubicBezTo>
                    <a:pt x="6250" y="8515"/>
                    <a:pt x="6018" y="9537"/>
                    <a:pt x="5801" y="10527"/>
                  </a:cubicBezTo>
                  <a:cubicBezTo>
                    <a:pt x="7435" y="9617"/>
                    <a:pt x="9584" y="8580"/>
                    <a:pt x="10657" y="783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823069" y="3791985"/>
            <a:ext cx="2030189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rbel" panose="020B0503020204020204" pitchFamily="34" charset="0"/>
              </a:rPr>
              <a:t>Oct 2013</a:t>
            </a:r>
          </a:p>
          <a:p>
            <a:pPr algn="ctr"/>
            <a:r>
              <a:rPr lang="en-US" b="1" dirty="0" err="1" smtClean="0">
                <a:latin typeface="Corbel" panose="020B0503020204020204" pitchFamily="34" charset="0"/>
              </a:rPr>
              <a:t>Smokefree</a:t>
            </a:r>
            <a:r>
              <a:rPr lang="en-US" b="1" dirty="0" smtClean="0">
                <a:latin typeface="Corbel" panose="020B0503020204020204" pitchFamily="34" charset="0"/>
              </a:rPr>
              <a:t> ready </a:t>
            </a:r>
            <a:r>
              <a:rPr lang="en-US" b="1" dirty="0" err="1" smtClean="0">
                <a:latin typeface="Corbel" panose="020B0503020204020204" pitchFamily="34" charset="0"/>
              </a:rPr>
              <a:t>cmte</a:t>
            </a:r>
            <a:endParaRPr lang="en-US" b="1" dirty="0">
              <a:latin typeface="Corbel" panose="020B050302020402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9438" y="1268760"/>
            <a:ext cx="1304437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orbel" panose="020B0503020204020204" pitchFamily="34" charset="0"/>
              </a:rPr>
              <a:t>Health Act</a:t>
            </a:r>
          </a:p>
          <a:p>
            <a:pPr algn="ctr"/>
            <a:r>
              <a:rPr lang="en-US" sz="1600" b="1" dirty="0" smtClean="0">
                <a:latin typeface="Corbel" panose="020B0503020204020204" pitchFamily="34" charset="0"/>
              </a:rPr>
              <a:t> (2006)</a:t>
            </a:r>
            <a:endParaRPr lang="en-US" sz="1050" b="1" dirty="0">
              <a:latin typeface="Corbel" panose="020B0503020204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883494" y="594022"/>
            <a:ext cx="2391197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orbel" pitchFamily="34" charset="0"/>
              </a:rPr>
              <a:t>2011</a:t>
            </a:r>
          </a:p>
          <a:p>
            <a:pPr algn="ctr"/>
            <a:r>
              <a:rPr lang="en-US" sz="2000" b="1" dirty="0" err="1" smtClean="0">
                <a:latin typeface="Corbel" pitchFamily="34" charset="0"/>
              </a:rPr>
              <a:t>Smokefree</a:t>
            </a:r>
            <a:r>
              <a:rPr lang="en-US" sz="2000" b="1" dirty="0" smtClean="0">
                <a:latin typeface="Corbel" pitchFamily="34" charset="0"/>
              </a:rPr>
              <a:t> </a:t>
            </a:r>
            <a:r>
              <a:rPr lang="en-US" sz="2000" b="1" dirty="0" err="1" smtClean="0">
                <a:latin typeface="Corbel" pitchFamily="34" charset="0"/>
              </a:rPr>
              <a:t>cmte</a:t>
            </a:r>
            <a:endParaRPr lang="en-US" sz="2000" b="1" dirty="0">
              <a:latin typeface="Corbel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97822" y="2132856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Relaxed"/>
              <a:lightRig rig="threePt" dir="t"/>
            </a:scene3d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2006</a:t>
            </a:r>
            <a:endParaRPr lang="en-US" sz="2400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964540" y="6095037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Relaxed"/>
              <a:lightRig rig="threePt" dir="t"/>
            </a:scene3d>
          </a:bodyPr>
          <a:lstStyle/>
          <a:p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2015</a:t>
            </a:r>
          </a:p>
        </p:txBody>
      </p:sp>
      <p:sp>
        <p:nvSpPr>
          <p:cNvPr id="66" name="Oval 23"/>
          <p:cNvSpPr>
            <a:spLocks noChangeArrowheads="1"/>
          </p:cNvSpPr>
          <p:nvPr/>
        </p:nvSpPr>
        <p:spPr bwMode="auto">
          <a:xfrm>
            <a:off x="6170486" y="5645613"/>
            <a:ext cx="471080" cy="384394"/>
          </a:xfrm>
          <a:prstGeom prst="ellipse">
            <a:avLst/>
          </a:prstGeom>
          <a:solidFill>
            <a:srgbClr val="FF0000">
              <a:alpha val="59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Oval 23"/>
          <p:cNvSpPr>
            <a:spLocks noChangeArrowheads="1"/>
          </p:cNvSpPr>
          <p:nvPr/>
        </p:nvSpPr>
        <p:spPr bwMode="auto">
          <a:xfrm>
            <a:off x="3452876" y="4221088"/>
            <a:ext cx="471080" cy="38439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Oval 23"/>
          <p:cNvSpPr>
            <a:spLocks noChangeArrowheads="1"/>
          </p:cNvSpPr>
          <p:nvPr/>
        </p:nvSpPr>
        <p:spPr bwMode="auto">
          <a:xfrm>
            <a:off x="3563888" y="4916814"/>
            <a:ext cx="471080" cy="38439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363626" y="5485814"/>
            <a:ext cx="3088262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rbel" panose="020B0503020204020204" pitchFamily="34" charset="0"/>
              </a:rPr>
              <a:t>Nov 2013 </a:t>
            </a:r>
          </a:p>
          <a:p>
            <a:pPr algn="ctr"/>
            <a:r>
              <a:rPr lang="en-US" b="1" dirty="0" smtClean="0">
                <a:latin typeface="Corbel" panose="020B0503020204020204" pitchFamily="34" charset="0"/>
              </a:rPr>
              <a:t>NICE Guidelines smoking cessation in secondary care </a:t>
            </a:r>
            <a:endParaRPr lang="en-US" b="1" dirty="0">
              <a:latin typeface="Corbel" panose="020B0503020204020204" pitchFamily="34" charset="0"/>
            </a:endParaRPr>
          </a:p>
        </p:txBody>
      </p:sp>
      <p:sp>
        <p:nvSpPr>
          <p:cNvPr id="72" name="Oval 22"/>
          <p:cNvSpPr>
            <a:spLocks noChangeArrowheads="1"/>
          </p:cNvSpPr>
          <p:nvPr/>
        </p:nvSpPr>
        <p:spPr bwMode="auto">
          <a:xfrm>
            <a:off x="4079093" y="3762968"/>
            <a:ext cx="263032" cy="1961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Oval 22"/>
          <p:cNvSpPr>
            <a:spLocks noChangeArrowheads="1"/>
          </p:cNvSpPr>
          <p:nvPr/>
        </p:nvSpPr>
        <p:spPr bwMode="auto">
          <a:xfrm>
            <a:off x="4629668" y="2425438"/>
            <a:ext cx="263032" cy="1961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Oval 20"/>
          <p:cNvSpPr>
            <a:spLocks noChangeArrowheads="1"/>
          </p:cNvSpPr>
          <p:nvPr/>
        </p:nvSpPr>
        <p:spPr bwMode="auto">
          <a:xfrm>
            <a:off x="998549" y="1889090"/>
            <a:ext cx="265633" cy="20210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771671" y="2278613"/>
            <a:ext cx="1896673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Corbel" pitchFamily="34" charset="0"/>
              </a:rPr>
              <a:t>March 2013</a:t>
            </a:r>
          </a:p>
          <a:p>
            <a:r>
              <a:rPr lang="en-US" b="1" dirty="0" smtClean="0">
                <a:solidFill>
                  <a:prstClr val="black"/>
                </a:solidFill>
                <a:latin typeface="Corbel" pitchFamily="34" charset="0"/>
              </a:rPr>
              <a:t>River </a:t>
            </a:r>
            <a:r>
              <a:rPr lang="en-US" b="1" dirty="0">
                <a:solidFill>
                  <a:prstClr val="black"/>
                </a:solidFill>
                <a:latin typeface="Corbel" pitchFamily="34" charset="0"/>
              </a:rPr>
              <a:t>House Pilot</a:t>
            </a:r>
          </a:p>
        </p:txBody>
      </p:sp>
      <p:sp>
        <p:nvSpPr>
          <p:cNvPr id="4" name="Rectangle 3"/>
          <p:cNvSpPr/>
          <p:nvPr/>
        </p:nvSpPr>
        <p:spPr>
          <a:xfrm>
            <a:off x="5707053" y="3297758"/>
            <a:ext cx="2905283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  <a:latin typeface="Corbel" pitchFamily="34" charset="0"/>
              </a:rPr>
              <a:t>Aug 2013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  <a:latin typeface="Corbel" pitchFamily="34" charset="0"/>
              </a:rPr>
              <a:t>Trust  </a:t>
            </a:r>
            <a:r>
              <a:rPr lang="en-US" b="1" dirty="0">
                <a:solidFill>
                  <a:prstClr val="black"/>
                </a:solidFill>
                <a:latin typeface="Corbel" pitchFamily="34" charset="0"/>
              </a:rPr>
              <a:t>agrees to be </a:t>
            </a:r>
            <a:endParaRPr lang="en-US" b="1" dirty="0" smtClean="0">
              <a:solidFill>
                <a:prstClr val="black"/>
              </a:solidFill>
              <a:latin typeface="Corbel" pitchFamily="34" charset="0"/>
            </a:endParaRPr>
          </a:p>
          <a:p>
            <a:pPr algn="ctr"/>
            <a:r>
              <a:rPr lang="en-US" b="1" dirty="0" err="1" smtClean="0">
                <a:solidFill>
                  <a:prstClr val="black"/>
                </a:solidFill>
                <a:latin typeface="Corbel" pitchFamily="34" charset="0"/>
              </a:rPr>
              <a:t>smokefree</a:t>
            </a:r>
            <a:r>
              <a:rPr lang="en-US" b="1" dirty="0" smtClean="0">
                <a:solidFill>
                  <a:prstClr val="black"/>
                </a:solidFill>
                <a:latin typeface="Corbel" pitchFamily="34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Corbel" pitchFamily="34" charset="0"/>
              </a:rPr>
              <a:t>ready by 1/10/14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799530" y="2621598"/>
            <a:ext cx="2260118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Corbel" pitchFamily="34" charset="0"/>
              </a:rPr>
              <a:t>July 2008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Corbel" pitchFamily="34" charset="0"/>
              </a:rPr>
              <a:t>National smoking ban in hospital buildings </a:t>
            </a:r>
            <a:endParaRPr lang="en-US" sz="1600" b="1" dirty="0">
              <a:solidFill>
                <a:prstClr val="black"/>
              </a:solidFill>
              <a:latin typeface="Corbel" pitchFamily="34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5128158" y="1316835"/>
            <a:ext cx="232416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  <a:latin typeface="Corbel" pitchFamily="34" charset="0"/>
              </a:rPr>
              <a:t>2012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  <a:latin typeface="Corbel" pitchFamily="34" charset="0"/>
              </a:rPr>
              <a:t>Smoke Free Strategy </a:t>
            </a:r>
            <a:endParaRPr lang="en-US" b="1" dirty="0">
              <a:solidFill>
                <a:prstClr val="black"/>
              </a:solidFill>
              <a:latin typeface="Corbel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6055471" y="4316650"/>
            <a:ext cx="2765001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22225">
            <a:solidFill>
              <a:srgbClr val="FF0000"/>
            </a:solidFill>
          </a:ln>
          <a:effectLst>
            <a:glow rad="63500">
              <a:schemeClr val="bg1">
                <a:lumMod val="8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perspectiveRelaxed"/>
              <a:lightRig rig="threePt" dir="t"/>
            </a:scene3d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Oct 2014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SLAM Smoke Free Policy </a:t>
            </a:r>
            <a:endParaRPr lang="en-US" sz="2400" b="1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cxnSp>
        <p:nvCxnSpPr>
          <p:cNvPr id="7" name="Straight Connector 6"/>
          <p:cNvCxnSpPr>
            <a:stCxn id="33" idx="7"/>
            <a:endCxn id="135" idx="1"/>
          </p:cNvCxnSpPr>
          <p:nvPr/>
        </p:nvCxnSpPr>
        <p:spPr>
          <a:xfrm flipV="1">
            <a:off x="4832043" y="4916815"/>
            <a:ext cx="1223428" cy="51359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69" idx="3"/>
          </p:cNvCxnSpPr>
          <p:nvPr/>
        </p:nvCxnSpPr>
        <p:spPr>
          <a:xfrm flipV="1">
            <a:off x="1983157" y="5244915"/>
            <a:ext cx="1649719" cy="217022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2855665" y="4305575"/>
            <a:ext cx="596223" cy="10771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endCxn id="4" idx="1"/>
          </p:cNvCxnSpPr>
          <p:nvPr/>
        </p:nvCxnSpPr>
        <p:spPr>
          <a:xfrm flipV="1">
            <a:off x="4342125" y="3759423"/>
            <a:ext cx="1364928" cy="101626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1697675" y="2110295"/>
            <a:ext cx="487522" cy="54960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endCxn id="10" idx="0"/>
          </p:cNvCxnSpPr>
          <p:nvPr/>
        </p:nvCxnSpPr>
        <p:spPr>
          <a:xfrm flipH="1">
            <a:off x="3856918" y="1269782"/>
            <a:ext cx="238196" cy="866987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32" idx="7"/>
          </p:cNvCxnSpPr>
          <p:nvPr/>
        </p:nvCxnSpPr>
        <p:spPr>
          <a:xfrm flipV="1">
            <a:off x="5028048" y="2571360"/>
            <a:ext cx="758463" cy="77703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endCxn id="134" idx="2"/>
          </p:cNvCxnSpPr>
          <p:nvPr/>
        </p:nvCxnSpPr>
        <p:spPr>
          <a:xfrm flipV="1">
            <a:off x="4860006" y="1963166"/>
            <a:ext cx="1430233" cy="500981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-77766" y="3592483"/>
            <a:ext cx="4121845" cy="1322334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5427091" y="3189497"/>
            <a:ext cx="4121845" cy="1322334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9775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>
                <a:latin typeface="Corbel" panose="020B0503020204020204" pitchFamily="34" charset="0"/>
              </a:rPr>
              <a:t>Smoke Free Policy </a:t>
            </a:r>
            <a:endParaRPr lang="en-GB" sz="96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45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98192740"/>
              </p:ext>
            </p:extLst>
          </p:nvPr>
        </p:nvGraphicFramePr>
        <p:xfrm>
          <a:off x="467544" y="836712"/>
          <a:ext cx="820891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116632"/>
            <a:ext cx="8820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 smtClean="0">
                <a:latin typeface="Corbel" panose="020B0503020204020204" pitchFamily="34" charset="0"/>
              </a:rPr>
              <a:t>Smokefree</a:t>
            </a:r>
            <a:r>
              <a:rPr lang="en-GB" sz="4400" dirty="0" smtClean="0">
                <a:latin typeface="Corbel" panose="020B0503020204020204" pitchFamily="34" charset="0"/>
              </a:rPr>
              <a:t> Ready Committee </a:t>
            </a:r>
            <a:endParaRPr lang="en-GB" sz="4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82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ahmadyusrie.files.wordpress.com/2010/01/smoki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376498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4.bp.blogspot.com/_sDIQHm0S64A/TPArDmVjVxI/AAAAAAAAAXU/M8IdITr97fw/s320/cold-turk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50" y="1988840"/>
            <a:ext cx="354303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2030" y="260648"/>
            <a:ext cx="8730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rbel" panose="020B0503020204020204" pitchFamily="34" charset="0"/>
              </a:rPr>
              <a:t>Understanding how we treat tobacco  dependence in hospital settings? </a:t>
            </a:r>
            <a:endParaRPr lang="en-GB" sz="36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35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6536377"/>
            <a:ext cx="8748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rbel" panose="020B0503020204020204" pitchFamily="34" charset="0"/>
              </a:rPr>
              <a:t>Robson &amp; McNeill (in preparation)</a:t>
            </a:r>
            <a:endParaRPr lang="en-GB" sz="1200" dirty="0">
              <a:latin typeface="Corbel" panose="020B05030202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780928"/>
            <a:ext cx="8549073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Corbel" pitchFamily="34" charset="0"/>
              </a:rPr>
              <a:t>Patients are forced into nicotine withdrawal several times  day 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Corbel" pitchFamily="34" charset="0"/>
              </a:rPr>
              <a:t> Use of cigarettes deskills clinicians 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Corbel" pitchFamily="34" charset="0"/>
              </a:rPr>
              <a:t>Cigarettes used to reward and punish behaviour e.g. to de-escalate aggression, encourage compliance with medication, attend to personal hygiene, to keep patients occupied </a:t>
            </a:r>
            <a:r>
              <a:rPr lang="en-GB" sz="2000" dirty="0" err="1" smtClean="0">
                <a:latin typeface="Corbel" pitchFamily="34" charset="0"/>
              </a:rPr>
              <a:t>etc</a:t>
            </a:r>
            <a:endParaRPr lang="en-GB" sz="2000" dirty="0" smtClean="0">
              <a:latin typeface="Corbe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713002"/>
            <a:ext cx="8549073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Corbel" pitchFamily="34" charset="0"/>
              </a:rPr>
              <a:t>Since </a:t>
            </a:r>
            <a:r>
              <a:rPr lang="en-GB" sz="2000" dirty="0" err="1" smtClean="0">
                <a:latin typeface="Corbel" pitchFamily="34" charset="0"/>
              </a:rPr>
              <a:t>smokefree</a:t>
            </a:r>
            <a:r>
              <a:rPr lang="en-GB" sz="2000" dirty="0" smtClean="0">
                <a:latin typeface="Corbel" pitchFamily="34" charset="0"/>
              </a:rPr>
              <a:t> legislation (2008), inpatient services in UK implemented ‘smoking breaks’ every 1-2 hours </a:t>
            </a:r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395535" y="274638"/>
            <a:ext cx="8549074" cy="1143000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Corbel" panose="020B0503020204020204" pitchFamily="34" charset="0"/>
              </a:rPr>
              <a:t>Treating tobacco dependence in</a:t>
            </a:r>
          </a:p>
          <a:p>
            <a:r>
              <a:rPr lang="en-GB" sz="3600" dirty="0">
                <a:latin typeface="Corbel" panose="020B0503020204020204" pitchFamily="34" charset="0"/>
              </a:rPr>
              <a:t> </a:t>
            </a:r>
            <a:r>
              <a:rPr lang="en-GB" sz="3600" dirty="0" smtClean="0">
                <a:latin typeface="Corbel" panose="020B0503020204020204" pitchFamily="34" charset="0"/>
              </a:rPr>
              <a:t>inpatient mental </a:t>
            </a:r>
            <a:r>
              <a:rPr lang="en-GB" sz="3600" dirty="0">
                <a:latin typeface="Corbel" panose="020B0503020204020204" pitchFamily="34" charset="0"/>
              </a:rPr>
              <a:t>h</a:t>
            </a:r>
            <a:r>
              <a:rPr lang="en-GB" sz="3600" dirty="0" smtClean="0">
                <a:latin typeface="Corbel" panose="020B0503020204020204" pitchFamily="34" charset="0"/>
              </a:rPr>
              <a:t>ealth services </a:t>
            </a:r>
            <a:endParaRPr lang="en-GB" sz="3600" dirty="0">
              <a:latin typeface="Corbel" panose="020B0503020204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602462"/>
              </p:ext>
            </p:extLst>
          </p:nvPr>
        </p:nvGraphicFramePr>
        <p:xfrm>
          <a:off x="395536" y="5061544"/>
          <a:ext cx="8280920" cy="140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7664"/>
                <a:gridCol w="2771628"/>
                <a:gridCol w="2771628"/>
              </a:tblGrid>
              <a:tr h="41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Hours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Unit cost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Unit cost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orbel" panose="020B0503020204020204" pitchFamily="34" charset="0"/>
                        </a:rPr>
                        <a:t>Band 2</a:t>
                      </a:r>
                      <a:r>
                        <a:rPr lang="en-GB" sz="2000" baseline="30000" dirty="0">
                          <a:effectLst/>
                          <a:latin typeface="Corbel" panose="020B0503020204020204" pitchFamily="34" charset="0"/>
                        </a:rPr>
                        <a:t>a</a:t>
                      </a:r>
                      <a:endParaRPr lang="en-GB" sz="2000" dirty="0"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orbel" panose="020B0503020204020204" pitchFamily="34" charset="0"/>
                        </a:rPr>
                        <a:t>Band 5</a:t>
                      </a:r>
                      <a:r>
                        <a:rPr lang="en-GB" sz="2000" baseline="30000">
                          <a:effectLst/>
                          <a:latin typeface="Corbel" panose="020B0503020204020204" pitchFamily="34" charset="0"/>
                        </a:rPr>
                        <a:t>b</a:t>
                      </a:r>
                      <a:endParaRPr lang="en-GB" sz="2000"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One day: 40.86</a:t>
                      </a:r>
                      <a:endParaRPr lang="en-GB" sz="2000" b="1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orbel" panose="020B0503020204020204" pitchFamily="34" charset="0"/>
                        </a:rPr>
                        <a:t>£926.10</a:t>
                      </a:r>
                      <a:endParaRPr lang="en-GB" sz="2000" dirty="0"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orbel" panose="020B0503020204020204" pitchFamily="34" charset="0"/>
                        </a:rPr>
                        <a:t>£4086</a:t>
                      </a:r>
                      <a:endParaRPr lang="en-GB" sz="2000"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One year:16096.50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orbel" panose="020B0503020204020204" pitchFamily="34" charset="0"/>
                        </a:rPr>
                        <a:t>£18,782.75</a:t>
                      </a:r>
                      <a:endParaRPr lang="en-GB" sz="2000" dirty="0"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orbel" panose="020B0503020204020204" pitchFamily="34" charset="0"/>
                        </a:rPr>
                        <a:t>£1,609,650</a:t>
                      </a:r>
                      <a:endParaRPr lang="en-GB" sz="2000" dirty="0"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458112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latin typeface="Corbel" panose="020B0503020204020204" pitchFamily="34" charset="0"/>
              </a:rPr>
              <a:t>18 wards in one Trust: Time spent supervising smoking  </a:t>
            </a:r>
            <a:endParaRPr lang="en-GB" sz="18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68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bbie\Downloads\drawing_thought_bubble_text_11017 (5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52957"/>
            <a:ext cx="3782436" cy="434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ontent.presentermedia.com/files/custom/03047000/3047170/thought_bubble_custom_tex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076299"/>
            <a:ext cx="2376264" cy="253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Debbie\Downloads\thought_bubble_custom_text_13417 (4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2784354" cy="296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Debbie\Downloads\thought_bubble_custom_text_13417 (2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650" y="4644845"/>
            <a:ext cx="2304256" cy="245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Debbie\Downloads\thought_bubble_custom_text_1341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3609630"/>
            <a:ext cx="2268252" cy="241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Debbie\Downloads\thought_bubble_custom_text_13417 (1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817" y="3609630"/>
            <a:ext cx="2405880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Debbie\Downloads\thought_bubble_custom_text_13417 (3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619" y="864096"/>
            <a:ext cx="3756750" cy="274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Corbel" panose="020B0503020204020204" pitchFamily="34" charset="0"/>
              </a:rPr>
              <a:t>Staff listening exercises </a:t>
            </a:r>
            <a:endParaRPr lang="en-GB" dirty="0">
              <a:latin typeface="Corbel" panose="020B0503020204020204" pitchFamily="34" charset="0"/>
            </a:endParaRPr>
          </a:p>
        </p:txBody>
      </p:sp>
      <p:pic>
        <p:nvPicPr>
          <p:cNvPr id="5126" name="Picture 6" descr="C:\Users\Debbie\Downloads\thought_bubble_custom_text_13417 (7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301208"/>
            <a:ext cx="2064274" cy="220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19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8800" dirty="0" smtClean="0">
                <a:latin typeface="Corbel" panose="020B0503020204020204" pitchFamily="34" charset="0"/>
              </a:rPr>
              <a:t>Treatment pathway </a:t>
            </a:r>
            <a:endParaRPr lang="en-GB" sz="8800" dirty="0">
              <a:latin typeface="Corbel" panose="020B0503020204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3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260283" y="1513001"/>
            <a:ext cx="7774280" cy="1114944"/>
            <a:chOff x="2711250" y="939801"/>
            <a:chExt cx="8941488" cy="1114943"/>
          </a:xfrm>
        </p:grpSpPr>
        <p:sp>
          <p:nvSpPr>
            <p:cNvPr id="6" name="Rectangle 5"/>
            <p:cNvSpPr/>
            <p:nvPr/>
          </p:nvSpPr>
          <p:spPr>
            <a:xfrm>
              <a:off x="2711250" y="939801"/>
              <a:ext cx="8941488" cy="1114943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alpha val="0"/>
                  </a:schemeClr>
                </a:gs>
                <a:gs pos="47000">
                  <a:schemeClr val="tx2">
                    <a:lumMod val="40000"/>
                    <a:lumOff val="60000"/>
                  </a:schemeClr>
                </a:gs>
                <a:gs pos="1800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40000"/>
                    <a:lumOff val="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37371" y="1039871"/>
              <a:ext cx="7037531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800" b="1" dirty="0" smtClean="0">
                  <a:latin typeface="+mn-lt"/>
                </a:rPr>
                <a:t>Temporarily abstain</a:t>
              </a:r>
              <a:r>
                <a:rPr lang="en-US" sz="1800" dirty="0" smtClean="0">
                  <a:latin typeface="+mn-lt"/>
                </a:rPr>
                <a:t> from smoking whilst in buildings &amp; grounds, </a:t>
              </a:r>
              <a:r>
                <a:rPr lang="en-US" sz="1800" b="1" i="1" dirty="0" smtClean="0">
                  <a:latin typeface="+mn-lt"/>
                </a:rPr>
                <a:t>WITH</a:t>
              </a:r>
              <a:r>
                <a:rPr lang="en-US" sz="1800" dirty="0" smtClean="0">
                  <a:latin typeface="+mn-lt"/>
                </a:rPr>
                <a:t> NRT and/or psychological support </a:t>
              </a:r>
              <a:endParaRPr lang="en-GB" sz="1800" dirty="0" smtClean="0">
                <a:latin typeface="+mn-lt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096232" y="2679393"/>
            <a:ext cx="6995159" cy="1249558"/>
            <a:chOff x="2934632" y="2391559"/>
            <a:chExt cx="8616167" cy="14732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6" name="Rectangle 15"/>
            <p:cNvSpPr/>
            <p:nvPr/>
          </p:nvSpPr>
          <p:spPr>
            <a:xfrm>
              <a:off x="2934632" y="2391559"/>
              <a:ext cx="8616167" cy="1473200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ysDash"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26244" y="2550332"/>
              <a:ext cx="6602427" cy="1088585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800" b="1" dirty="0" smtClean="0">
                  <a:latin typeface="+mn-lt"/>
                </a:rPr>
                <a:t>Temporarily abstain </a:t>
              </a:r>
              <a:r>
                <a:rPr lang="en-US" sz="1800" dirty="0" smtClean="0">
                  <a:latin typeface="+mn-lt"/>
                </a:rPr>
                <a:t>from smoking whilst in  buildings &amp; grounds, </a:t>
              </a:r>
              <a:r>
                <a:rPr lang="en-US" sz="1800" b="1" i="1" dirty="0" smtClean="0">
                  <a:latin typeface="+mn-lt"/>
                </a:rPr>
                <a:t>WITHOUT </a:t>
              </a:r>
              <a:r>
                <a:rPr lang="en-US" sz="1800" dirty="0" smtClean="0">
                  <a:latin typeface="+mn-lt"/>
                </a:rPr>
                <a:t> NRT and/or psychological support </a:t>
              </a:r>
              <a:endParaRPr lang="en-GB" sz="1800" dirty="0" smtClean="0">
                <a:latin typeface="+mn-lt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828194" y="3928950"/>
            <a:ext cx="7424326" cy="1312215"/>
            <a:chOff x="3036570" y="3848804"/>
            <a:chExt cx="8776057" cy="165043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7" name="Rectangle 16"/>
            <p:cNvSpPr/>
            <p:nvPr/>
          </p:nvSpPr>
          <p:spPr>
            <a:xfrm>
              <a:off x="3036570" y="3848804"/>
              <a:ext cx="8616168" cy="1473200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02049" y="3912108"/>
              <a:ext cx="6710578" cy="15871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000" dirty="0" smtClean="0">
                  <a:latin typeface="+mn-lt"/>
                </a:rPr>
                <a:t>Use the opportunity to make a sustained quit attempt ,  </a:t>
              </a:r>
              <a:r>
                <a:rPr lang="en-US" sz="2000" b="1" i="1" dirty="0" smtClean="0">
                  <a:latin typeface="+mn-lt"/>
                </a:rPr>
                <a:t>WITH</a:t>
              </a:r>
              <a:r>
                <a:rPr lang="en-US" sz="2000" dirty="0" smtClean="0">
                  <a:latin typeface="+mn-lt"/>
                </a:rPr>
                <a:t> pharmacological and/or psychological support </a:t>
              </a:r>
              <a:endParaRPr lang="en-GB" sz="2000" dirty="0" smtClean="0">
                <a:latin typeface="+mn-lt"/>
              </a:endParaRPr>
            </a:p>
            <a:p>
              <a:endParaRPr lang="en-US" sz="1400" dirty="0"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16322" y="7283"/>
            <a:ext cx="9144000" cy="1200329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Tobacco dependence treatment options during an  </a:t>
            </a:r>
          </a:p>
          <a:p>
            <a:pPr algn="ctr"/>
            <a:r>
              <a:rPr lang="en-US" b="1" dirty="0" smtClean="0">
                <a:latin typeface="+mn-lt"/>
              </a:rPr>
              <a:t>in patient admission </a:t>
            </a:r>
          </a:p>
          <a:p>
            <a:pPr algn="ctr"/>
            <a:r>
              <a:rPr lang="en-US" dirty="0" smtClean="0">
                <a:latin typeface="+mn-lt"/>
              </a:rPr>
              <a:t>(if NICE recommendations are followed)</a:t>
            </a:r>
            <a:endParaRPr lang="en-US" sz="2000" b="1" dirty="0"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7120" y="3828074"/>
            <a:ext cx="3474720" cy="3055720"/>
            <a:chOff x="1435011" y="3582213"/>
            <a:chExt cx="3474720" cy="305572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6" name="Parallelogram 45"/>
            <p:cNvSpPr/>
            <p:nvPr/>
          </p:nvSpPr>
          <p:spPr>
            <a:xfrm>
              <a:off x="1435011" y="3701693"/>
              <a:ext cx="3474720" cy="2936240"/>
            </a:xfrm>
            <a:prstGeom prst="parallelogram">
              <a:avLst>
                <a:gd name="adj" fmla="val 68072"/>
              </a:avLst>
            </a:prstGeom>
            <a:grpFill/>
            <a:ln>
              <a:noFill/>
            </a:ln>
            <a:effectLst>
              <a:outerShdw blurRad="76200" dist="762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370491" y="3582213"/>
              <a:ext cx="749300" cy="13234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8000" b="1" dirty="0"/>
                <a:t>3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366221" y="2524107"/>
            <a:ext cx="3474720" cy="3055720"/>
            <a:chOff x="928789" y="2139295"/>
            <a:chExt cx="3474720" cy="3055720"/>
          </a:xfrm>
        </p:grpSpPr>
        <p:sp>
          <p:nvSpPr>
            <p:cNvPr id="73" name="Parallelogram 72"/>
            <p:cNvSpPr/>
            <p:nvPr/>
          </p:nvSpPr>
          <p:spPr>
            <a:xfrm>
              <a:off x="928789" y="2258775"/>
              <a:ext cx="3474720" cy="2936240"/>
            </a:xfrm>
            <a:prstGeom prst="parallelogram">
              <a:avLst>
                <a:gd name="adj" fmla="val 68072"/>
              </a:avLst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2000">
                  <a:schemeClr val="accent2">
                    <a:lumMod val="40000"/>
                    <a:lumOff val="60000"/>
                  </a:schemeClr>
                </a:gs>
                <a:gs pos="98000">
                  <a:schemeClr val="accent2">
                    <a:lumMod val="7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762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864269" y="2139295"/>
              <a:ext cx="7493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/>
                <a:t>2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-950174" y="1305295"/>
            <a:ext cx="3474720" cy="3055720"/>
            <a:chOff x="476475" y="586233"/>
            <a:chExt cx="3474720" cy="3055720"/>
          </a:xfrm>
        </p:grpSpPr>
        <p:sp>
          <p:nvSpPr>
            <p:cNvPr id="86" name="Parallelogram 85"/>
            <p:cNvSpPr/>
            <p:nvPr/>
          </p:nvSpPr>
          <p:spPr>
            <a:xfrm>
              <a:off x="476475" y="705713"/>
              <a:ext cx="3474720" cy="2936240"/>
            </a:xfrm>
            <a:prstGeom prst="parallelogram">
              <a:avLst>
                <a:gd name="adj" fmla="val 68072"/>
              </a:avLst>
            </a:prstGeom>
            <a:gradFill>
              <a:gsLst>
                <a:gs pos="0">
                  <a:schemeClr val="accent1">
                    <a:lumMod val="50000"/>
                    <a:alpha val="0"/>
                  </a:schemeClr>
                </a:gs>
                <a:gs pos="4000">
                  <a:schemeClr val="accent1">
                    <a:lumMod val="60000"/>
                    <a:lumOff val="40000"/>
                  </a:schemeClr>
                </a:gs>
                <a:gs pos="9700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762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411955" y="586233"/>
              <a:ext cx="7493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/>
                <a:t>1</a:t>
              </a:r>
            </a:p>
          </p:txBody>
        </p:sp>
      </p:grpSp>
      <p:sp>
        <p:nvSpPr>
          <p:cNvPr id="39" name="Rounded Rectangle 38"/>
          <p:cNvSpPr/>
          <p:nvPr/>
        </p:nvSpPr>
        <p:spPr>
          <a:xfrm rot="20048036">
            <a:off x="259884" y="2813354"/>
            <a:ext cx="8653688" cy="12312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698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</a:rPr>
              <a:t>It’s an OPPORTUNITY, not an OBLIGATION to stop smoking permanently 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1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C:\Users\Debbie\Downloads\icon_peg_figure_1600_clr_1188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728817" y="3365376"/>
            <a:ext cx="579215" cy="1080120"/>
          </a:xfrm>
          <a:prstGeom prst="rect">
            <a:avLst/>
          </a:prstGeom>
          <a:noFill/>
        </p:spPr>
      </p:pic>
      <p:pic>
        <p:nvPicPr>
          <p:cNvPr id="19" name="Picture 6" descr="C:\Users\Debbie\Downloads\icon_peg_figure_1600_clr_11887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7584801" y="3725416"/>
            <a:ext cx="579215" cy="1080120"/>
          </a:xfrm>
          <a:prstGeom prst="rect">
            <a:avLst/>
          </a:prstGeom>
          <a:noFill/>
        </p:spPr>
      </p:pic>
      <p:pic>
        <p:nvPicPr>
          <p:cNvPr id="1026" name="Picture 2" descr="C:\Users\Debbie\Downloads\single_puzzle_people3_1600_clr_4905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255288" y="1556792"/>
            <a:ext cx="1657759" cy="1243319"/>
          </a:xfrm>
          <a:prstGeom prst="rect">
            <a:avLst/>
          </a:prstGeom>
          <a:noFill/>
        </p:spPr>
      </p:pic>
      <p:pic>
        <p:nvPicPr>
          <p:cNvPr id="1028" name="Picture 4" descr="C:\Users\Debbie\Downloads\single_puzzle_people2_1600_clr_4902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685832" y="1473344"/>
            <a:ext cx="1606248" cy="1235576"/>
          </a:xfrm>
          <a:prstGeom prst="rect">
            <a:avLst/>
          </a:prstGeom>
          <a:noFill/>
        </p:spPr>
      </p:pic>
      <p:pic>
        <p:nvPicPr>
          <p:cNvPr id="1029" name="Picture 5" descr="C:\Users\Debbie\Downloads\single_puzzle_person8_1600_clr_4909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640523" y="1484784"/>
            <a:ext cx="1779349" cy="1334512"/>
          </a:xfrm>
          <a:prstGeom prst="rect">
            <a:avLst/>
          </a:prstGeom>
          <a:noFill/>
        </p:spPr>
      </p:pic>
      <p:pic>
        <p:nvPicPr>
          <p:cNvPr id="17" name="Picture 6" descr="C:\Users\Debbie\Downloads\icon_peg_figure_1600_clr_1188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32873" y="3221360"/>
            <a:ext cx="579215" cy="1080120"/>
          </a:xfrm>
          <a:prstGeom prst="rect">
            <a:avLst/>
          </a:prstGeom>
          <a:noFill/>
        </p:spPr>
      </p:pic>
      <p:pic>
        <p:nvPicPr>
          <p:cNvPr id="38923" name="Picture 6" descr="C:\Users\Debbie\Downloads\icon_peg_figure_1600_clr_11887.pn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8016949" y="3510161"/>
            <a:ext cx="57943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C:\Users\Debbie\Downloads\icon_peg_figure_1600_clr_1188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016849" y="3941440"/>
            <a:ext cx="579215" cy="1080120"/>
          </a:xfrm>
          <a:prstGeom prst="rect">
            <a:avLst/>
          </a:prstGeom>
          <a:noFill/>
        </p:spPr>
      </p:pic>
      <p:pic>
        <p:nvPicPr>
          <p:cNvPr id="16" name="Picture 6" descr="C:\Users\Debbie\Downloads\icon_peg_figure_1600_clr_11887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304881" y="3725416"/>
            <a:ext cx="579215" cy="1080120"/>
          </a:xfrm>
          <a:prstGeom prst="rect">
            <a:avLst/>
          </a:prstGeom>
          <a:noFill/>
        </p:spPr>
      </p:pic>
      <p:pic>
        <p:nvPicPr>
          <p:cNvPr id="13" name="Picture 6" descr="C:\Users\Debbie\Downloads\icon_peg_figure_1600_clr_1188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448897" y="4085456"/>
            <a:ext cx="579215" cy="1080120"/>
          </a:xfrm>
          <a:prstGeom prst="rect">
            <a:avLst/>
          </a:prstGeom>
          <a:noFill/>
        </p:spPr>
      </p:pic>
      <p:pic>
        <p:nvPicPr>
          <p:cNvPr id="46" name="Picture 6" descr="C:\Users\Debbie\Downloads\icon_peg_figure_1600_clr_1188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81217" y="3517776"/>
            <a:ext cx="579215" cy="1080120"/>
          </a:xfrm>
          <a:prstGeom prst="rect">
            <a:avLst/>
          </a:prstGeom>
          <a:noFill/>
        </p:spPr>
      </p:pic>
      <p:pic>
        <p:nvPicPr>
          <p:cNvPr id="47" name="Picture 6" descr="C:\Users\Debbie\Downloads\icon_peg_figure_1600_clr_11887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7737201" y="3877816"/>
            <a:ext cx="579215" cy="1080120"/>
          </a:xfrm>
          <a:prstGeom prst="rect">
            <a:avLst/>
          </a:prstGeom>
          <a:noFill/>
        </p:spPr>
      </p:pic>
      <p:pic>
        <p:nvPicPr>
          <p:cNvPr id="49" name="Picture 6" descr="C:\Users\Debbie\Downloads\icon_peg_figure_1600_clr_1188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385273" y="3373760"/>
            <a:ext cx="579215" cy="1080120"/>
          </a:xfrm>
          <a:prstGeom prst="rect">
            <a:avLst/>
          </a:prstGeom>
          <a:noFill/>
        </p:spPr>
      </p:pic>
      <p:pic>
        <p:nvPicPr>
          <p:cNvPr id="38931" name="Picture 6" descr="C:\Users\Debbie\Downloads\icon_peg_figure_1600_clr_11887.pn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8169349" y="3662561"/>
            <a:ext cx="57943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6" descr="C:\Users\Debbie\Downloads\icon_peg_figure_1600_clr_1188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169249" y="4093840"/>
            <a:ext cx="579215" cy="1080120"/>
          </a:xfrm>
          <a:prstGeom prst="rect">
            <a:avLst/>
          </a:prstGeom>
          <a:noFill/>
        </p:spPr>
      </p:pic>
      <p:pic>
        <p:nvPicPr>
          <p:cNvPr id="52" name="Picture 6" descr="C:\Users\Debbie\Downloads\icon_peg_figure_1600_clr_11887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57281" y="3877816"/>
            <a:ext cx="579215" cy="1080120"/>
          </a:xfrm>
          <a:prstGeom prst="rect">
            <a:avLst/>
          </a:prstGeom>
          <a:noFill/>
        </p:spPr>
      </p:pic>
      <p:pic>
        <p:nvPicPr>
          <p:cNvPr id="53" name="Picture 6" descr="C:\Users\Debbie\Downloads\icon_peg_figure_1600_clr_1188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964760" y="4237856"/>
            <a:ext cx="579215" cy="1080120"/>
          </a:xfrm>
          <a:prstGeom prst="rect">
            <a:avLst/>
          </a:prstGeom>
          <a:noFill/>
        </p:spPr>
      </p:pic>
      <p:pic>
        <p:nvPicPr>
          <p:cNvPr id="54" name="Picture 6" descr="C:\Users\Debbie\Downloads\icon_peg_figure_1600_clr_1188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640585" y="3284984"/>
            <a:ext cx="579215" cy="1080120"/>
          </a:xfrm>
          <a:prstGeom prst="rect">
            <a:avLst/>
          </a:prstGeom>
          <a:noFill/>
        </p:spPr>
      </p:pic>
      <p:pic>
        <p:nvPicPr>
          <p:cNvPr id="55" name="Picture 6" descr="C:\Users\Debbie\Downloads\icon_peg_figure_1600_clr_11887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496569" y="3645024"/>
            <a:ext cx="579215" cy="1080120"/>
          </a:xfrm>
          <a:prstGeom prst="rect">
            <a:avLst/>
          </a:prstGeom>
          <a:noFill/>
        </p:spPr>
      </p:pic>
      <p:pic>
        <p:nvPicPr>
          <p:cNvPr id="57" name="Picture 6" descr="C:\Users\Debbie\Downloads\icon_peg_figure_1600_clr_1188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44641" y="3140968"/>
            <a:ext cx="579215" cy="1080120"/>
          </a:xfrm>
          <a:prstGeom prst="rect">
            <a:avLst/>
          </a:prstGeom>
          <a:noFill/>
        </p:spPr>
      </p:pic>
      <p:pic>
        <p:nvPicPr>
          <p:cNvPr id="38939" name="Picture 6" descr="C:\Users\Debbie\Downloads\icon_peg_figure_1600_clr_11887.pn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5928221" y="3429199"/>
            <a:ext cx="57943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58" descr="C:\Users\Debbie\Downloads\icon_peg_figure_1600_clr_1188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928617" y="3861048"/>
            <a:ext cx="579215" cy="1080120"/>
          </a:xfrm>
          <a:prstGeom prst="rect">
            <a:avLst/>
          </a:prstGeom>
          <a:noFill/>
        </p:spPr>
      </p:pic>
      <p:pic>
        <p:nvPicPr>
          <p:cNvPr id="60" name="Picture 6" descr="C:\Users\Debbie\Downloads\icon_peg_figure_1600_clr_11887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216649" y="3645024"/>
            <a:ext cx="579215" cy="1080120"/>
          </a:xfrm>
          <a:prstGeom prst="rect">
            <a:avLst/>
          </a:prstGeom>
          <a:noFill/>
        </p:spPr>
      </p:pic>
      <p:pic>
        <p:nvPicPr>
          <p:cNvPr id="61" name="Picture 6" descr="C:\Users\Debbie\Downloads\icon_peg_figure_1600_clr_1188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60665" y="4005064"/>
            <a:ext cx="579215" cy="1080120"/>
          </a:xfrm>
          <a:prstGeom prst="rect">
            <a:avLst/>
          </a:prstGeom>
          <a:noFill/>
        </p:spPr>
      </p:pic>
      <p:pic>
        <p:nvPicPr>
          <p:cNvPr id="62" name="Picture 6" descr="C:\Users\Debbie\Downloads\icon_peg_figure_1600_clr_1188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92985" y="3437384"/>
            <a:ext cx="579215" cy="1080120"/>
          </a:xfrm>
          <a:prstGeom prst="rect">
            <a:avLst/>
          </a:prstGeom>
          <a:noFill/>
        </p:spPr>
      </p:pic>
      <p:pic>
        <p:nvPicPr>
          <p:cNvPr id="63" name="Picture 6" descr="C:\Users\Debbie\Downloads\icon_peg_figure_1600_clr_11887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648969" y="3797424"/>
            <a:ext cx="579215" cy="1080120"/>
          </a:xfrm>
          <a:prstGeom prst="rect">
            <a:avLst/>
          </a:prstGeom>
          <a:noFill/>
        </p:spPr>
      </p:pic>
      <p:pic>
        <p:nvPicPr>
          <p:cNvPr id="65" name="Picture 6" descr="C:\Users\Debbie\Downloads\icon_peg_figure_1600_clr_1188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297041" y="3293368"/>
            <a:ext cx="579215" cy="1080120"/>
          </a:xfrm>
          <a:prstGeom prst="rect">
            <a:avLst/>
          </a:prstGeom>
          <a:noFill/>
        </p:spPr>
      </p:pic>
      <p:pic>
        <p:nvPicPr>
          <p:cNvPr id="38947" name="Picture 6" descr="C:\Users\Debbie\Downloads\icon_peg_figure_1600_clr_11887.pn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6080621" y="3581599"/>
            <a:ext cx="57943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6" descr="C:\Users\Debbie\Downloads\icon_peg_figure_1600_clr_1188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81017" y="4013448"/>
            <a:ext cx="579215" cy="1080120"/>
          </a:xfrm>
          <a:prstGeom prst="rect">
            <a:avLst/>
          </a:prstGeom>
          <a:noFill/>
        </p:spPr>
      </p:pic>
      <p:pic>
        <p:nvPicPr>
          <p:cNvPr id="70" name="Picture 6" descr="C:\Users\Debbie\Downloads\icon_peg_figure_1600_clr_1188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84401" y="3429000"/>
            <a:ext cx="579215" cy="1080120"/>
          </a:xfrm>
          <a:prstGeom prst="rect">
            <a:avLst/>
          </a:prstGeom>
          <a:noFill/>
        </p:spPr>
      </p:pic>
      <p:pic>
        <p:nvPicPr>
          <p:cNvPr id="71" name="Picture 6" descr="C:\Users\Debbie\Downloads\icon_peg_figure_1600_clr_11887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840385" y="3789040"/>
            <a:ext cx="579215" cy="1080120"/>
          </a:xfrm>
          <a:prstGeom prst="rect">
            <a:avLst/>
          </a:prstGeom>
          <a:noFill/>
        </p:spPr>
      </p:pic>
      <p:pic>
        <p:nvPicPr>
          <p:cNvPr id="73" name="Picture 6" descr="C:\Users\Debbie\Downloads\icon_peg_figure_1600_clr_1188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83968" y="3284984"/>
            <a:ext cx="579215" cy="1080120"/>
          </a:xfrm>
          <a:prstGeom prst="rect">
            <a:avLst/>
          </a:prstGeom>
          <a:noFill/>
        </p:spPr>
      </p:pic>
      <p:pic>
        <p:nvPicPr>
          <p:cNvPr id="38955" name="Picture 6" descr="C:\Users\Debbie\Downloads\icon_peg_figure_1600_clr_11887.pn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272855" y="3573661"/>
            <a:ext cx="57943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74" descr="C:\Users\Debbie\Downloads\icon_peg_figure_1600_clr_1188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72433" y="4005064"/>
            <a:ext cx="579215" cy="1080120"/>
          </a:xfrm>
          <a:prstGeom prst="rect">
            <a:avLst/>
          </a:prstGeom>
          <a:noFill/>
        </p:spPr>
      </p:pic>
      <p:pic>
        <p:nvPicPr>
          <p:cNvPr id="76" name="Picture 6" descr="C:\Users\Debbie\Downloads\icon_peg_figure_1600_clr_11887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60465" y="3789040"/>
            <a:ext cx="579215" cy="1080120"/>
          </a:xfrm>
          <a:prstGeom prst="rect">
            <a:avLst/>
          </a:prstGeom>
          <a:noFill/>
        </p:spPr>
      </p:pic>
      <p:pic>
        <p:nvPicPr>
          <p:cNvPr id="78" name="Picture 6" descr="C:\Users\Debbie\Downloads\icon_peg_figure_1600_clr_1188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136801" y="3581400"/>
            <a:ext cx="579215" cy="1080120"/>
          </a:xfrm>
          <a:prstGeom prst="rect">
            <a:avLst/>
          </a:prstGeom>
          <a:noFill/>
        </p:spPr>
      </p:pic>
      <p:pic>
        <p:nvPicPr>
          <p:cNvPr id="79" name="Picture 6" descr="C:\Users\Debbie\Downloads\icon_peg_figure_1600_clr_11887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992785" y="3941440"/>
            <a:ext cx="579215" cy="1080120"/>
          </a:xfrm>
          <a:prstGeom prst="rect">
            <a:avLst/>
          </a:prstGeom>
          <a:noFill/>
        </p:spPr>
      </p:pic>
      <p:pic>
        <p:nvPicPr>
          <p:cNvPr id="81" name="Picture 6" descr="C:\Users\Debbie\Downloads\icon_peg_figure_1600_clr_1188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40857" y="3437384"/>
            <a:ext cx="579215" cy="1080120"/>
          </a:xfrm>
          <a:prstGeom prst="rect">
            <a:avLst/>
          </a:prstGeom>
          <a:noFill/>
        </p:spPr>
      </p:pic>
      <p:pic>
        <p:nvPicPr>
          <p:cNvPr id="38963" name="Picture 6" descr="C:\Users\Debbie\Downloads\icon_peg_figure_1600_clr_11887.pn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425255" y="3726061"/>
            <a:ext cx="57943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6" descr="C:\Users\Debbie\Downloads\icon_peg_figure_1600_clr_1188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20344" y="4157464"/>
            <a:ext cx="579215" cy="1080120"/>
          </a:xfrm>
          <a:prstGeom prst="rect">
            <a:avLst/>
          </a:prstGeom>
          <a:noFill/>
        </p:spPr>
      </p:pic>
      <p:pic>
        <p:nvPicPr>
          <p:cNvPr id="86" name="Picture 6" descr="C:\Users\Debbie\Downloads\icon_peg_figure_1600_clr_11887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040185" y="3501008"/>
            <a:ext cx="579215" cy="936104"/>
          </a:xfrm>
          <a:prstGeom prst="rect">
            <a:avLst/>
          </a:prstGeom>
          <a:noFill/>
        </p:spPr>
      </p:pic>
      <p:pic>
        <p:nvPicPr>
          <p:cNvPr id="87" name="Picture 6" descr="C:\Users\Debbie\Downloads\icon_peg_figure_1600_clr_11887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896169" y="3861048"/>
            <a:ext cx="579215" cy="936104"/>
          </a:xfrm>
          <a:prstGeom prst="rect">
            <a:avLst/>
          </a:prstGeom>
          <a:noFill/>
        </p:spPr>
      </p:pic>
      <p:pic>
        <p:nvPicPr>
          <p:cNvPr id="88" name="Picture 6" descr="C:\Users\Debbie\Downloads\icon_peg_figure_1600_clr_11887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680145" y="4221088"/>
            <a:ext cx="579215" cy="936104"/>
          </a:xfrm>
          <a:prstGeom prst="rect">
            <a:avLst/>
          </a:prstGeom>
          <a:noFill/>
        </p:spPr>
      </p:pic>
      <p:pic>
        <p:nvPicPr>
          <p:cNvPr id="89" name="Picture 6" descr="C:\Users\Debbie\Downloads\icon_peg_figure_1600_clr_11887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44241" y="3356992"/>
            <a:ext cx="579215" cy="936104"/>
          </a:xfrm>
          <a:prstGeom prst="rect">
            <a:avLst/>
          </a:prstGeom>
          <a:noFill/>
        </p:spPr>
      </p:pic>
      <p:pic>
        <p:nvPicPr>
          <p:cNvPr id="38971" name="Picture 6" descr="C:\Users\Debbie\Downloads\icon_peg_figure_1600_clr_11887.pn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2328862" y="3645099"/>
            <a:ext cx="5778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90" descr="C:\Users\Debbie\Downloads\icon_peg_figure_1600_clr_11887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28217" y="4077072"/>
            <a:ext cx="579215" cy="936104"/>
          </a:xfrm>
          <a:prstGeom prst="rect">
            <a:avLst/>
          </a:prstGeom>
          <a:noFill/>
        </p:spPr>
      </p:pic>
      <p:pic>
        <p:nvPicPr>
          <p:cNvPr id="92" name="Picture 6" descr="C:\Users\Debbie\Downloads\icon_peg_figure_1600_clr_11887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16249" y="3861048"/>
            <a:ext cx="579215" cy="936104"/>
          </a:xfrm>
          <a:prstGeom prst="rect">
            <a:avLst/>
          </a:prstGeom>
          <a:noFill/>
        </p:spPr>
      </p:pic>
      <p:pic>
        <p:nvPicPr>
          <p:cNvPr id="93" name="Picture 6" descr="C:\Users\Debbie\Downloads\icon_peg_figure_1600_clr_11887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760265" y="4221088"/>
            <a:ext cx="579215" cy="936104"/>
          </a:xfrm>
          <a:prstGeom prst="rect">
            <a:avLst/>
          </a:prstGeom>
          <a:noFill/>
        </p:spPr>
      </p:pic>
      <p:pic>
        <p:nvPicPr>
          <p:cNvPr id="94" name="Picture 6" descr="C:\Users\Debbie\Downloads\icon_peg_figure_1600_clr_11887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92585" y="3653408"/>
            <a:ext cx="579215" cy="936104"/>
          </a:xfrm>
          <a:prstGeom prst="rect">
            <a:avLst/>
          </a:prstGeom>
          <a:noFill/>
        </p:spPr>
      </p:pic>
      <p:pic>
        <p:nvPicPr>
          <p:cNvPr id="95" name="Picture 6" descr="C:\Users\Debbie\Downloads\icon_peg_figure_1600_clr_11887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048569" y="4013448"/>
            <a:ext cx="579215" cy="936104"/>
          </a:xfrm>
          <a:prstGeom prst="rect">
            <a:avLst/>
          </a:prstGeom>
          <a:noFill/>
        </p:spPr>
      </p:pic>
      <p:pic>
        <p:nvPicPr>
          <p:cNvPr id="97" name="Picture 6" descr="C:\Users\Debbie\Downloads\icon_peg_figure_1600_clr_11887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696641" y="3509392"/>
            <a:ext cx="579215" cy="936104"/>
          </a:xfrm>
          <a:prstGeom prst="rect">
            <a:avLst/>
          </a:prstGeom>
          <a:noFill/>
        </p:spPr>
      </p:pic>
      <p:pic>
        <p:nvPicPr>
          <p:cNvPr id="38979" name="Picture 6" descr="C:\Users\Debbie\Downloads\icon_peg_figure_1600_clr_11887.pn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2481262" y="3797499"/>
            <a:ext cx="5778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6" descr="C:\Users\Debbie\Downloads\icon_peg_figure_1600_clr_11887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80617" y="4229472"/>
            <a:ext cx="579215" cy="936104"/>
          </a:xfrm>
          <a:prstGeom prst="rect">
            <a:avLst/>
          </a:prstGeom>
          <a:noFill/>
        </p:spPr>
      </p:pic>
      <p:pic>
        <p:nvPicPr>
          <p:cNvPr id="100" name="Picture 6" descr="C:\Users\Debbie\Downloads\icon_peg_figure_1600_clr_11887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68649" y="4013448"/>
            <a:ext cx="579215" cy="936104"/>
          </a:xfrm>
          <a:prstGeom prst="rect">
            <a:avLst/>
          </a:prstGeom>
          <a:noFill/>
        </p:spPr>
      </p:pic>
      <p:pic>
        <p:nvPicPr>
          <p:cNvPr id="110" name="Picture 6" descr="C:\Users\Debbie\Downloads\icon_peg_figure_1600_clr_11887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222416" y="5589240"/>
            <a:ext cx="276497" cy="446863"/>
          </a:xfrm>
          <a:prstGeom prst="rect">
            <a:avLst/>
          </a:prstGeom>
          <a:noFill/>
        </p:spPr>
      </p:pic>
      <p:pic>
        <p:nvPicPr>
          <p:cNvPr id="111" name="Picture 6" descr="C:\Users\Debbie\Downloads\icon_peg_figure_1600_clr_11887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08154" y="5792530"/>
            <a:ext cx="216989" cy="350689"/>
          </a:xfrm>
          <a:prstGeom prst="rect">
            <a:avLst/>
          </a:prstGeom>
          <a:noFill/>
        </p:spPr>
      </p:pic>
      <p:pic>
        <p:nvPicPr>
          <p:cNvPr id="114" name="Picture 6" descr="C:\Users\Debbie\Downloads\icon_peg_figure_1600_clr_11887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20248" y="5879830"/>
            <a:ext cx="271760" cy="439209"/>
          </a:xfrm>
          <a:prstGeom prst="rect">
            <a:avLst/>
          </a:prstGeom>
          <a:noFill/>
        </p:spPr>
      </p:pic>
      <p:pic>
        <p:nvPicPr>
          <p:cNvPr id="115" name="Picture 6" descr="C:\Users\Debbie\Downloads\icon_peg_figure_1600_clr_11887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304881" y="5818635"/>
            <a:ext cx="216024" cy="349129"/>
          </a:xfrm>
          <a:prstGeom prst="rect">
            <a:avLst/>
          </a:prstGeom>
          <a:noFill/>
        </p:spPr>
      </p:pic>
      <p:cxnSp>
        <p:nvCxnSpPr>
          <p:cNvPr id="119" name="Straight Arrow Connector 118"/>
          <p:cNvCxnSpPr/>
          <p:nvPr/>
        </p:nvCxnSpPr>
        <p:spPr>
          <a:xfrm flipV="1">
            <a:off x="2665362" y="2819296"/>
            <a:ext cx="0" cy="504056"/>
          </a:xfrm>
          <a:prstGeom prst="straightConnector1">
            <a:avLst/>
          </a:prstGeom>
          <a:ln w="41275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flipV="1">
            <a:off x="2627784" y="5141371"/>
            <a:ext cx="0" cy="504056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V="1">
            <a:off x="4499992" y="2852936"/>
            <a:ext cx="0" cy="504056"/>
          </a:xfrm>
          <a:prstGeom prst="straightConnector1">
            <a:avLst/>
          </a:prstGeom>
          <a:ln w="41275">
            <a:solidFill>
              <a:schemeClr val="accent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V="1">
            <a:off x="4355976" y="5157192"/>
            <a:ext cx="0" cy="504056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V="1">
            <a:off x="6084168" y="2780928"/>
            <a:ext cx="0" cy="504056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V="1">
            <a:off x="6228184" y="5085184"/>
            <a:ext cx="0" cy="504056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V="1">
            <a:off x="8304881" y="2780928"/>
            <a:ext cx="0" cy="504056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V="1">
            <a:off x="8344073" y="5281972"/>
            <a:ext cx="0" cy="504056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2" descr="C:\Users\Debbie\Downloads\single_puzzle_people3_1600_clr_4905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402627" y="1484784"/>
            <a:ext cx="1657759" cy="1243319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568515" y="821660"/>
            <a:ext cx="1779349" cy="6631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Ladywell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3448472" y="824186"/>
            <a:ext cx="1843608" cy="6605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latin typeface="Arial Narrow" panose="020B0606020202030204" pitchFamily="34" charset="0"/>
            </a:endParaRPr>
          </a:p>
          <a:p>
            <a:pPr algn="ctr"/>
            <a:r>
              <a:rPr lang="en-GB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Bethlem</a:t>
            </a: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GB" dirty="0" smtClean="0">
                <a:latin typeface="Arial Narrow" panose="020B0606020202030204" pitchFamily="34" charset="0"/>
              </a:rPr>
              <a:t> </a:t>
            </a:r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5358484" y="815624"/>
            <a:ext cx="1805804" cy="669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Maudsley</a:t>
            </a: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7129264" y="815624"/>
            <a:ext cx="1907232" cy="669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Lambeth</a:t>
            </a:r>
            <a:r>
              <a:rPr lang="en-GB" dirty="0" smtClean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2675" y="6119195"/>
            <a:ext cx="1337231" cy="584775"/>
          </a:xfrm>
          <a:prstGeom prst="rect">
            <a:avLst/>
          </a:prstGeom>
          <a:noFill/>
          <a:ln w="25400">
            <a:solidFill>
              <a:schemeClr val="bg2">
                <a:lumMod val="25000"/>
                <a:alpha val="58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 Narrow" panose="020B0606020202030204" pitchFamily="34" charset="0"/>
              </a:rPr>
              <a:t>Specialist stop smoking clinics </a:t>
            </a:r>
            <a:endParaRPr lang="en-GB" sz="1600" dirty="0">
              <a:latin typeface="Arial Narrow" panose="020B0606020202030204" pitchFamily="34" charset="0"/>
            </a:endParaRPr>
          </a:p>
        </p:txBody>
      </p:sp>
      <p:pic>
        <p:nvPicPr>
          <p:cNvPr id="130" name="Picture 6" descr="C:\Users\Debbie\Downloads\icon_peg_figure_1600_clr_11887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94270" y="5731756"/>
            <a:ext cx="334377" cy="540407"/>
          </a:xfrm>
          <a:prstGeom prst="rect">
            <a:avLst/>
          </a:prstGeom>
          <a:noFill/>
        </p:spPr>
      </p:pic>
      <p:pic>
        <p:nvPicPr>
          <p:cNvPr id="132" name="Picture 6" descr="C:\Users\Debbie\Downloads\icon_peg_figure_1600_clr_11887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97463" y="5934870"/>
            <a:ext cx="262369" cy="424030"/>
          </a:xfrm>
          <a:prstGeom prst="rect">
            <a:avLst/>
          </a:prstGeom>
          <a:noFill/>
        </p:spPr>
      </p:pic>
      <p:pic>
        <p:nvPicPr>
          <p:cNvPr id="136" name="Picture 6" descr="C:\Users\Debbie\Downloads\icon_peg_figure_1600_clr_11887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19733" y="5840065"/>
            <a:ext cx="284314" cy="459497"/>
          </a:xfrm>
          <a:prstGeom prst="rect">
            <a:avLst/>
          </a:prstGeom>
          <a:noFill/>
        </p:spPr>
      </p:pic>
      <p:pic>
        <p:nvPicPr>
          <p:cNvPr id="137" name="Picture 6" descr="C:\Users\Debbie\Downloads\icon_peg_figure_1600_clr_11887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385099" y="5760896"/>
            <a:ext cx="255758" cy="413346"/>
          </a:xfrm>
          <a:prstGeom prst="rect">
            <a:avLst/>
          </a:prstGeom>
          <a:noFill/>
        </p:spPr>
      </p:pic>
      <p:pic>
        <p:nvPicPr>
          <p:cNvPr id="138" name="Picture 5" descr="C:\Users\Debbie\Downloads\single_puzzle_person8_1600_clr_4909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030019" y="5661248"/>
            <a:ext cx="1029813" cy="772360"/>
          </a:xfrm>
          <a:prstGeom prst="rect">
            <a:avLst/>
          </a:prstGeom>
          <a:noFill/>
        </p:spPr>
      </p:pic>
      <p:pic>
        <p:nvPicPr>
          <p:cNvPr id="139" name="Picture 4" descr="C:\Users\Debbie\Downloads\single_puzzle_people2_1600_clr_4902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951295" y="5733256"/>
            <a:ext cx="837962" cy="644586"/>
          </a:xfrm>
          <a:prstGeom prst="rect">
            <a:avLst/>
          </a:prstGeom>
          <a:noFill/>
        </p:spPr>
      </p:pic>
      <p:pic>
        <p:nvPicPr>
          <p:cNvPr id="140" name="Picture 2" descr="C:\Users\Debbie\Downloads\single_puzzle_people3_1600_clr_4905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670568" y="5681903"/>
            <a:ext cx="837264" cy="627948"/>
          </a:xfrm>
          <a:prstGeom prst="rect">
            <a:avLst/>
          </a:prstGeom>
          <a:noFill/>
        </p:spPr>
      </p:pic>
      <p:pic>
        <p:nvPicPr>
          <p:cNvPr id="141" name="Picture 2" descr="C:\Users\Debbie\Downloads\single_puzzle_people3_1600_clr_4905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34674" y="5805264"/>
            <a:ext cx="837264" cy="525686"/>
          </a:xfrm>
          <a:prstGeom prst="rect">
            <a:avLst/>
          </a:prstGeom>
          <a:noFill/>
        </p:spPr>
      </p:pic>
      <p:sp>
        <p:nvSpPr>
          <p:cNvPr id="142" name="TextBox 141"/>
          <p:cNvSpPr txBox="1"/>
          <p:nvPr/>
        </p:nvSpPr>
        <p:spPr>
          <a:xfrm>
            <a:off x="207914" y="3573016"/>
            <a:ext cx="1337231" cy="1323439"/>
          </a:xfrm>
          <a:prstGeom prst="rect">
            <a:avLst/>
          </a:prstGeom>
          <a:noFill/>
          <a:ln w="25400">
            <a:solidFill>
              <a:schemeClr val="bg2">
                <a:lumMod val="25000"/>
                <a:alpha val="58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 Narrow" panose="020B0606020202030204" pitchFamily="34" charset="0"/>
              </a:rPr>
              <a:t>Inpatient and CMHT tobacco dependence treatment advisers </a:t>
            </a:r>
            <a:endParaRPr lang="en-GB" sz="1600" dirty="0">
              <a:latin typeface="Arial Narrow" panose="020B0606020202030204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207913" y="764704"/>
            <a:ext cx="1337231" cy="1323439"/>
          </a:xfrm>
          <a:prstGeom prst="rect">
            <a:avLst/>
          </a:prstGeom>
          <a:noFill/>
          <a:ln w="25400">
            <a:solidFill>
              <a:schemeClr val="bg2">
                <a:lumMod val="25000"/>
                <a:alpha val="58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 Narrow" panose="020B0606020202030204" pitchFamily="34" charset="0"/>
              </a:rPr>
              <a:t>Lead Hospital tobacco dependence treatment advisers </a:t>
            </a:r>
            <a:endParaRPr lang="en-GB" sz="1600" dirty="0">
              <a:latin typeface="Arial Narrow" panose="020B0606020202030204" pitchFamily="34" charset="0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2002392" y="6411582"/>
            <a:ext cx="1388498" cy="3590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r>
              <a:rPr lang="en-GB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Lewisham </a:t>
            </a:r>
          </a:p>
          <a:p>
            <a:pPr algn="ctr"/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45" name="Rectangle 144"/>
          <p:cNvSpPr/>
          <p:nvPr/>
        </p:nvSpPr>
        <p:spPr>
          <a:xfrm>
            <a:off x="3866216" y="6433608"/>
            <a:ext cx="1388498" cy="3590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r>
              <a:rPr lang="en-GB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Croydon Mind </a:t>
            </a:r>
          </a:p>
          <a:p>
            <a:pPr algn="ctr"/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46" name="Rectangle 145"/>
          <p:cNvSpPr/>
          <p:nvPr/>
        </p:nvSpPr>
        <p:spPr>
          <a:xfrm>
            <a:off x="5551381" y="6358900"/>
            <a:ext cx="1851245" cy="4117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r>
              <a:rPr lang="en-GB" sz="1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Maudsley</a:t>
            </a:r>
            <a:endParaRPr lang="en-GB" sz="14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Smokers Clinic</a:t>
            </a:r>
          </a:p>
          <a:p>
            <a:pPr algn="ctr"/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47" name="Rectangle 146"/>
          <p:cNvSpPr/>
          <p:nvPr/>
        </p:nvSpPr>
        <p:spPr>
          <a:xfrm>
            <a:off x="7639614" y="6421234"/>
            <a:ext cx="1388498" cy="3590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r>
              <a:rPr lang="en-GB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Lambeth</a:t>
            </a:r>
          </a:p>
          <a:p>
            <a:pPr algn="ctr"/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48" name="Rectangle 147"/>
          <p:cNvSpPr/>
          <p:nvPr/>
        </p:nvSpPr>
        <p:spPr>
          <a:xfrm>
            <a:off x="3723084" y="39607"/>
            <a:ext cx="5147914" cy="626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r>
              <a:rPr lang="en-GB" sz="28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Maudsley</a:t>
            </a:r>
            <a:r>
              <a:rPr lang="en-GB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Smokers Clinic</a:t>
            </a:r>
          </a:p>
          <a:p>
            <a:pPr algn="ctr"/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395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0" grpId="0" animBg="1"/>
      <p:bldP spid="121" grpId="0" animBg="1"/>
      <p:bldP spid="127" grpId="0" animBg="1"/>
      <p:bldP spid="3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7200" dirty="0" smtClean="0">
                <a:latin typeface="Corbel" panose="020B0503020204020204" pitchFamily="34" charset="0"/>
              </a:rPr>
              <a:t>Overview </a:t>
            </a:r>
            <a:endParaRPr lang="en-GB" sz="7200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Corbel" panose="020B0503020204020204" pitchFamily="34" charset="0"/>
              </a:rPr>
              <a:t>Context </a:t>
            </a:r>
          </a:p>
          <a:p>
            <a:r>
              <a:rPr lang="en-GB" sz="4000" dirty="0" smtClean="0">
                <a:latin typeface="Corbel" panose="020B0503020204020204" pitchFamily="34" charset="0"/>
              </a:rPr>
              <a:t>Smoke Free Policy &amp; outcomes </a:t>
            </a:r>
          </a:p>
          <a:p>
            <a:pPr lvl="1"/>
            <a:r>
              <a:rPr lang="en-GB" sz="3600" dirty="0" smtClean="0">
                <a:latin typeface="Corbel" panose="020B0503020204020204" pitchFamily="34" charset="0"/>
              </a:rPr>
              <a:t>Tobacco dependence treatment </a:t>
            </a:r>
            <a:r>
              <a:rPr lang="en-GB" sz="3600" dirty="0">
                <a:latin typeface="Corbel" panose="020B0503020204020204" pitchFamily="34" charset="0"/>
              </a:rPr>
              <a:t>p</a:t>
            </a:r>
            <a:r>
              <a:rPr lang="en-GB" sz="3600" dirty="0" smtClean="0">
                <a:latin typeface="Corbel" panose="020B0503020204020204" pitchFamily="34" charset="0"/>
              </a:rPr>
              <a:t>rotocol </a:t>
            </a:r>
          </a:p>
          <a:p>
            <a:pPr lvl="1"/>
            <a:r>
              <a:rPr lang="en-GB" sz="3600" dirty="0" smtClean="0">
                <a:latin typeface="Corbel" panose="020B0503020204020204" pitchFamily="34" charset="0"/>
              </a:rPr>
              <a:t>Electronic cigarette policy </a:t>
            </a:r>
          </a:p>
          <a:p>
            <a:r>
              <a:rPr lang="en-GB" sz="4000" dirty="0" smtClean="0">
                <a:latin typeface="Corbel" panose="020B0503020204020204" pitchFamily="34" charset="0"/>
              </a:rPr>
              <a:t>Training  &amp; outcomes </a:t>
            </a:r>
            <a:endParaRPr lang="en-GB" sz="40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60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143000" y="1679780"/>
            <a:ext cx="6100763" cy="4249139"/>
            <a:chOff x="1356" y="37"/>
            <a:chExt cx="5532" cy="3853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56" y="37"/>
              <a:ext cx="5532" cy="3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1356" y="1978"/>
              <a:ext cx="5532" cy="683"/>
            </a:xfrm>
            <a:custGeom>
              <a:avLst/>
              <a:gdLst>
                <a:gd name="T0" fmla="*/ 5532 w 5532"/>
                <a:gd name="T1" fmla="*/ 203 h 683"/>
                <a:gd name="T2" fmla="*/ 5532 w 5532"/>
                <a:gd name="T3" fmla="*/ 0 h 683"/>
                <a:gd name="T4" fmla="*/ 0 w 5532"/>
                <a:gd name="T5" fmla="*/ 480 h 683"/>
                <a:gd name="T6" fmla="*/ 0 w 5532"/>
                <a:gd name="T7" fmla="*/ 683 h 683"/>
                <a:gd name="T8" fmla="*/ 5532 w 5532"/>
                <a:gd name="T9" fmla="*/ 203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32" h="683">
                  <a:moveTo>
                    <a:pt x="5532" y="203"/>
                  </a:moveTo>
                  <a:lnTo>
                    <a:pt x="5532" y="0"/>
                  </a:lnTo>
                  <a:lnTo>
                    <a:pt x="0" y="480"/>
                  </a:lnTo>
                  <a:lnTo>
                    <a:pt x="0" y="683"/>
                  </a:lnTo>
                  <a:lnTo>
                    <a:pt x="5532" y="203"/>
                  </a:lnTo>
                  <a:close/>
                </a:path>
              </a:pathLst>
            </a:custGeom>
            <a:solidFill>
              <a:srgbClr val="4A4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1356" y="37"/>
              <a:ext cx="5528" cy="802"/>
            </a:xfrm>
            <a:custGeom>
              <a:avLst/>
              <a:gdLst>
                <a:gd name="T0" fmla="*/ 5049 w 5528"/>
                <a:gd name="T1" fmla="*/ 0 h 802"/>
                <a:gd name="T2" fmla="*/ 431 w 5528"/>
                <a:gd name="T3" fmla="*/ 0 h 802"/>
                <a:gd name="T4" fmla="*/ 431 w 5528"/>
                <a:gd name="T5" fmla="*/ 0 h 802"/>
                <a:gd name="T6" fmla="*/ 364 w 5528"/>
                <a:gd name="T7" fmla="*/ 0 h 802"/>
                <a:gd name="T8" fmla="*/ 304 w 5528"/>
                <a:gd name="T9" fmla="*/ 7 h 802"/>
                <a:gd name="T10" fmla="*/ 247 w 5528"/>
                <a:gd name="T11" fmla="*/ 15 h 802"/>
                <a:gd name="T12" fmla="*/ 202 w 5528"/>
                <a:gd name="T13" fmla="*/ 26 h 802"/>
                <a:gd name="T14" fmla="*/ 161 w 5528"/>
                <a:gd name="T15" fmla="*/ 41 h 802"/>
                <a:gd name="T16" fmla="*/ 127 w 5528"/>
                <a:gd name="T17" fmla="*/ 56 h 802"/>
                <a:gd name="T18" fmla="*/ 97 w 5528"/>
                <a:gd name="T19" fmla="*/ 79 h 802"/>
                <a:gd name="T20" fmla="*/ 71 w 5528"/>
                <a:gd name="T21" fmla="*/ 101 h 802"/>
                <a:gd name="T22" fmla="*/ 52 w 5528"/>
                <a:gd name="T23" fmla="*/ 124 h 802"/>
                <a:gd name="T24" fmla="*/ 37 w 5528"/>
                <a:gd name="T25" fmla="*/ 150 h 802"/>
                <a:gd name="T26" fmla="*/ 22 w 5528"/>
                <a:gd name="T27" fmla="*/ 180 h 802"/>
                <a:gd name="T28" fmla="*/ 15 w 5528"/>
                <a:gd name="T29" fmla="*/ 210 h 802"/>
                <a:gd name="T30" fmla="*/ 7 w 5528"/>
                <a:gd name="T31" fmla="*/ 240 h 802"/>
                <a:gd name="T32" fmla="*/ 4 w 5528"/>
                <a:gd name="T33" fmla="*/ 274 h 802"/>
                <a:gd name="T34" fmla="*/ 0 w 5528"/>
                <a:gd name="T35" fmla="*/ 341 h 802"/>
                <a:gd name="T36" fmla="*/ 0 w 5528"/>
                <a:gd name="T37" fmla="*/ 802 h 802"/>
                <a:gd name="T38" fmla="*/ 5528 w 5528"/>
                <a:gd name="T39" fmla="*/ 322 h 802"/>
                <a:gd name="T40" fmla="*/ 5528 w 5528"/>
                <a:gd name="T41" fmla="*/ 322 h 802"/>
                <a:gd name="T42" fmla="*/ 5517 w 5528"/>
                <a:gd name="T43" fmla="*/ 255 h 802"/>
                <a:gd name="T44" fmla="*/ 5510 w 5528"/>
                <a:gd name="T45" fmla="*/ 225 h 802"/>
                <a:gd name="T46" fmla="*/ 5498 w 5528"/>
                <a:gd name="T47" fmla="*/ 195 h 802"/>
                <a:gd name="T48" fmla="*/ 5483 w 5528"/>
                <a:gd name="T49" fmla="*/ 169 h 802"/>
                <a:gd name="T50" fmla="*/ 5465 w 5528"/>
                <a:gd name="T51" fmla="*/ 142 h 802"/>
                <a:gd name="T52" fmla="*/ 5442 w 5528"/>
                <a:gd name="T53" fmla="*/ 116 h 802"/>
                <a:gd name="T54" fmla="*/ 5420 w 5528"/>
                <a:gd name="T55" fmla="*/ 94 h 802"/>
                <a:gd name="T56" fmla="*/ 5390 w 5528"/>
                <a:gd name="T57" fmla="*/ 71 h 802"/>
                <a:gd name="T58" fmla="*/ 5356 w 5528"/>
                <a:gd name="T59" fmla="*/ 52 h 802"/>
                <a:gd name="T60" fmla="*/ 5318 w 5528"/>
                <a:gd name="T61" fmla="*/ 37 h 802"/>
                <a:gd name="T62" fmla="*/ 5277 w 5528"/>
                <a:gd name="T63" fmla="*/ 26 h 802"/>
                <a:gd name="T64" fmla="*/ 5228 w 5528"/>
                <a:gd name="T65" fmla="*/ 15 h 802"/>
                <a:gd name="T66" fmla="*/ 5176 w 5528"/>
                <a:gd name="T67" fmla="*/ 7 h 802"/>
                <a:gd name="T68" fmla="*/ 5116 w 5528"/>
                <a:gd name="T69" fmla="*/ 0 h 802"/>
                <a:gd name="T70" fmla="*/ 5049 w 5528"/>
                <a:gd name="T71" fmla="*/ 0 h 802"/>
                <a:gd name="T72" fmla="*/ 5049 w 5528"/>
                <a:gd name="T73" fmla="*/ 0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28" h="802">
                  <a:moveTo>
                    <a:pt x="5049" y="0"/>
                  </a:moveTo>
                  <a:lnTo>
                    <a:pt x="431" y="0"/>
                  </a:lnTo>
                  <a:lnTo>
                    <a:pt x="431" y="0"/>
                  </a:lnTo>
                  <a:lnTo>
                    <a:pt x="364" y="0"/>
                  </a:lnTo>
                  <a:lnTo>
                    <a:pt x="304" y="7"/>
                  </a:lnTo>
                  <a:lnTo>
                    <a:pt x="247" y="15"/>
                  </a:lnTo>
                  <a:lnTo>
                    <a:pt x="202" y="26"/>
                  </a:lnTo>
                  <a:lnTo>
                    <a:pt x="161" y="41"/>
                  </a:lnTo>
                  <a:lnTo>
                    <a:pt x="127" y="56"/>
                  </a:lnTo>
                  <a:lnTo>
                    <a:pt x="97" y="79"/>
                  </a:lnTo>
                  <a:lnTo>
                    <a:pt x="71" y="101"/>
                  </a:lnTo>
                  <a:lnTo>
                    <a:pt x="52" y="124"/>
                  </a:lnTo>
                  <a:lnTo>
                    <a:pt x="37" y="150"/>
                  </a:lnTo>
                  <a:lnTo>
                    <a:pt x="22" y="180"/>
                  </a:lnTo>
                  <a:lnTo>
                    <a:pt x="15" y="210"/>
                  </a:lnTo>
                  <a:lnTo>
                    <a:pt x="7" y="240"/>
                  </a:lnTo>
                  <a:lnTo>
                    <a:pt x="4" y="274"/>
                  </a:lnTo>
                  <a:lnTo>
                    <a:pt x="0" y="341"/>
                  </a:lnTo>
                  <a:lnTo>
                    <a:pt x="0" y="802"/>
                  </a:lnTo>
                  <a:lnTo>
                    <a:pt x="5528" y="322"/>
                  </a:lnTo>
                  <a:lnTo>
                    <a:pt x="5528" y="322"/>
                  </a:lnTo>
                  <a:lnTo>
                    <a:pt x="5517" y="255"/>
                  </a:lnTo>
                  <a:lnTo>
                    <a:pt x="5510" y="225"/>
                  </a:lnTo>
                  <a:lnTo>
                    <a:pt x="5498" y="195"/>
                  </a:lnTo>
                  <a:lnTo>
                    <a:pt x="5483" y="169"/>
                  </a:lnTo>
                  <a:lnTo>
                    <a:pt x="5465" y="142"/>
                  </a:lnTo>
                  <a:lnTo>
                    <a:pt x="5442" y="116"/>
                  </a:lnTo>
                  <a:lnTo>
                    <a:pt x="5420" y="94"/>
                  </a:lnTo>
                  <a:lnTo>
                    <a:pt x="5390" y="71"/>
                  </a:lnTo>
                  <a:lnTo>
                    <a:pt x="5356" y="52"/>
                  </a:lnTo>
                  <a:lnTo>
                    <a:pt x="5318" y="37"/>
                  </a:lnTo>
                  <a:lnTo>
                    <a:pt x="5277" y="26"/>
                  </a:lnTo>
                  <a:lnTo>
                    <a:pt x="5228" y="15"/>
                  </a:lnTo>
                  <a:lnTo>
                    <a:pt x="5176" y="7"/>
                  </a:lnTo>
                  <a:lnTo>
                    <a:pt x="5116" y="0"/>
                  </a:lnTo>
                  <a:lnTo>
                    <a:pt x="5049" y="0"/>
                  </a:lnTo>
                  <a:lnTo>
                    <a:pt x="5049" y="0"/>
                  </a:lnTo>
                  <a:close/>
                </a:path>
              </a:pathLst>
            </a:custGeom>
            <a:solidFill>
              <a:srgbClr val="4A4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1356" y="697"/>
              <a:ext cx="5532" cy="854"/>
            </a:xfrm>
            <a:custGeom>
              <a:avLst/>
              <a:gdLst>
                <a:gd name="T0" fmla="*/ 5532 w 5532"/>
                <a:gd name="T1" fmla="*/ 0 h 854"/>
                <a:gd name="T2" fmla="*/ 0 w 5532"/>
                <a:gd name="T3" fmla="*/ 483 h 854"/>
                <a:gd name="T4" fmla="*/ 0 w 5532"/>
                <a:gd name="T5" fmla="*/ 854 h 854"/>
                <a:gd name="T6" fmla="*/ 5532 w 5532"/>
                <a:gd name="T7" fmla="*/ 371 h 854"/>
                <a:gd name="T8" fmla="*/ 5532 w 5532"/>
                <a:gd name="T9" fmla="*/ 0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32" h="854">
                  <a:moveTo>
                    <a:pt x="5532" y="0"/>
                  </a:moveTo>
                  <a:lnTo>
                    <a:pt x="0" y="483"/>
                  </a:lnTo>
                  <a:lnTo>
                    <a:pt x="0" y="854"/>
                  </a:lnTo>
                  <a:lnTo>
                    <a:pt x="5532" y="371"/>
                  </a:lnTo>
                  <a:lnTo>
                    <a:pt x="5532" y="0"/>
                  </a:lnTo>
                  <a:close/>
                </a:path>
              </a:pathLst>
            </a:custGeom>
            <a:solidFill>
              <a:srgbClr val="4A4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1356" y="2968"/>
              <a:ext cx="5532" cy="922"/>
            </a:xfrm>
            <a:custGeom>
              <a:avLst/>
              <a:gdLst>
                <a:gd name="T0" fmla="*/ 0 w 5532"/>
                <a:gd name="T1" fmla="*/ 577 h 922"/>
                <a:gd name="T2" fmla="*/ 0 w 5532"/>
                <a:gd name="T3" fmla="*/ 577 h 922"/>
                <a:gd name="T4" fmla="*/ 4 w 5532"/>
                <a:gd name="T5" fmla="*/ 645 h 922"/>
                <a:gd name="T6" fmla="*/ 11 w 5532"/>
                <a:gd name="T7" fmla="*/ 712 h 922"/>
                <a:gd name="T8" fmla="*/ 15 w 5532"/>
                <a:gd name="T9" fmla="*/ 742 h 922"/>
                <a:gd name="T10" fmla="*/ 26 w 5532"/>
                <a:gd name="T11" fmla="*/ 768 h 922"/>
                <a:gd name="T12" fmla="*/ 41 w 5532"/>
                <a:gd name="T13" fmla="*/ 795 h 922"/>
                <a:gd name="T14" fmla="*/ 56 w 5532"/>
                <a:gd name="T15" fmla="*/ 821 h 922"/>
                <a:gd name="T16" fmla="*/ 79 w 5532"/>
                <a:gd name="T17" fmla="*/ 843 h 922"/>
                <a:gd name="T18" fmla="*/ 105 w 5532"/>
                <a:gd name="T19" fmla="*/ 862 h 922"/>
                <a:gd name="T20" fmla="*/ 139 w 5532"/>
                <a:gd name="T21" fmla="*/ 881 h 922"/>
                <a:gd name="T22" fmla="*/ 176 w 5532"/>
                <a:gd name="T23" fmla="*/ 892 h 922"/>
                <a:gd name="T24" fmla="*/ 221 w 5532"/>
                <a:gd name="T25" fmla="*/ 903 h 922"/>
                <a:gd name="T26" fmla="*/ 274 w 5532"/>
                <a:gd name="T27" fmla="*/ 915 h 922"/>
                <a:gd name="T28" fmla="*/ 334 w 5532"/>
                <a:gd name="T29" fmla="*/ 918 h 922"/>
                <a:gd name="T30" fmla="*/ 401 w 5532"/>
                <a:gd name="T31" fmla="*/ 922 h 922"/>
                <a:gd name="T32" fmla="*/ 5172 w 5532"/>
                <a:gd name="T33" fmla="*/ 922 h 922"/>
                <a:gd name="T34" fmla="*/ 5172 w 5532"/>
                <a:gd name="T35" fmla="*/ 922 h 922"/>
                <a:gd name="T36" fmla="*/ 5240 w 5532"/>
                <a:gd name="T37" fmla="*/ 918 h 922"/>
                <a:gd name="T38" fmla="*/ 5296 w 5532"/>
                <a:gd name="T39" fmla="*/ 915 h 922"/>
                <a:gd name="T40" fmla="*/ 5348 w 5532"/>
                <a:gd name="T41" fmla="*/ 907 h 922"/>
                <a:gd name="T42" fmla="*/ 5390 w 5532"/>
                <a:gd name="T43" fmla="*/ 896 h 922"/>
                <a:gd name="T44" fmla="*/ 5427 w 5532"/>
                <a:gd name="T45" fmla="*/ 881 h 922"/>
                <a:gd name="T46" fmla="*/ 5453 w 5532"/>
                <a:gd name="T47" fmla="*/ 862 h 922"/>
                <a:gd name="T48" fmla="*/ 5476 w 5532"/>
                <a:gd name="T49" fmla="*/ 843 h 922"/>
                <a:gd name="T50" fmla="*/ 5495 w 5532"/>
                <a:gd name="T51" fmla="*/ 821 h 922"/>
                <a:gd name="T52" fmla="*/ 5510 w 5532"/>
                <a:gd name="T53" fmla="*/ 795 h 922"/>
                <a:gd name="T54" fmla="*/ 5517 w 5532"/>
                <a:gd name="T55" fmla="*/ 768 h 922"/>
                <a:gd name="T56" fmla="*/ 5525 w 5532"/>
                <a:gd name="T57" fmla="*/ 742 h 922"/>
                <a:gd name="T58" fmla="*/ 5528 w 5532"/>
                <a:gd name="T59" fmla="*/ 712 h 922"/>
                <a:gd name="T60" fmla="*/ 5532 w 5532"/>
                <a:gd name="T61" fmla="*/ 648 h 922"/>
                <a:gd name="T62" fmla="*/ 5532 w 5532"/>
                <a:gd name="T63" fmla="*/ 577 h 922"/>
                <a:gd name="T64" fmla="*/ 5532 w 5532"/>
                <a:gd name="T65" fmla="*/ 0 h 922"/>
                <a:gd name="T66" fmla="*/ 0 w 5532"/>
                <a:gd name="T67" fmla="*/ 483 h 922"/>
                <a:gd name="T68" fmla="*/ 0 w 5532"/>
                <a:gd name="T69" fmla="*/ 577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532" h="922">
                  <a:moveTo>
                    <a:pt x="0" y="577"/>
                  </a:moveTo>
                  <a:lnTo>
                    <a:pt x="0" y="577"/>
                  </a:lnTo>
                  <a:lnTo>
                    <a:pt x="4" y="645"/>
                  </a:lnTo>
                  <a:lnTo>
                    <a:pt x="11" y="712"/>
                  </a:lnTo>
                  <a:lnTo>
                    <a:pt x="15" y="742"/>
                  </a:lnTo>
                  <a:lnTo>
                    <a:pt x="26" y="768"/>
                  </a:lnTo>
                  <a:lnTo>
                    <a:pt x="41" y="795"/>
                  </a:lnTo>
                  <a:lnTo>
                    <a:pt x="56" y="821"/>
                  </a:lnTo>
                  <a:lnTo>
                    <a:pt x="79" y="843"/>
                  </a:lnTo>
                  <a:lnTo>
                    <a:pt x="105" y="862"/>
                  </a:lnTo>
                  <a:lnTo>
                    <a:pt x="139" y="881"/>
                  </a:lnTo>
                  <a:lnTo>
                    <a:pt x="176" y="892"/>
                  </a:lnTo>
                  <a:lnTo>
                    <a:pt x="221" y="903"/>
                  </a:lnTo>
                  <a:lnTo>
                    <a:pt x="274" y="915"/>
                  </a:lnTo>
                  <a:lnTo>
                    <a:pt x="334" y="918"/>
                  </a:lnTo>
                  <a:lnTo>
                    <a:pt x="401" y="922"/>
                  </a:lnTo>
                  <a:lnTo>
                    <a:pt x="5172" y="922"/>
                  </a:lnTo>
                  <a:lnTo>
                    <a:pt x="5172" y="922"/>
                  </a:lnTo>
                  <a:lnTo>
                    <a:pt x="5240" y="918"/>
                  </a:lnTo>
                  <a:lnTo>
                    <a:pt x="5296" y="915"/>
                  </a:lnTo>
                  <a:lnTo>
                    <a:pt x="5348" y="907"/>
                  </a:lnTo>
                  <a:lnTo>
                    <a:pt x="5390" y="896"/>
                  </a:lnTo>
                  <a:lnTo>
                    <a:pt x="5427" y="881"/>
                  </a:lnTo>
                  <a:lnTo>
                    <a:pt x="5453" y="862"/>
                  </a:lnTo>
                  <a:lnTo>
                    <a:pt x="5476" y="843"/>
                  </a:lnTo>
                  <a:lnTo>
                    <a:pt x="5495" y="821"/>
                  </a:lnTo>
                  <a:lnTo>
                    <a:pt x="5510" y="795"/>
                  </a:lnTo>
                  <a:lnTo>
                    <a:pt x="5517" y="768"/>
                  </a:lnTo>
                  <a:lnTo>
                    <a:pt x="5525" y="742"/>
                  </a:lnTo>
                  <a:lnTo>
                    <a:pt x="5528" y="712"/>
                  </a:lnTo>
                  <a:lnTo>
                    <a:pt x="5532" y="648"/>
                  </a:lnTo>
                  <a:lnTo>
                    <a:pt x="5532" y="577"/>
                  </a:lnTo>
                  <a:lnTo>
                    <a:pt x="5532" y="0"/>
                  </a:lnTo>
                  <a:lnTo>
                    <a:pt x="0" y="483"/>
                  </a:lnTo>
                  <a:lnTo>
                    <a:pt x="0" y="577"/>
                  </a:lnTo>
                  <a:close/>
                </a:path>
              </a:pathLst>
            </a:custGeom>
            <a:solidFill>
              <a:srgbClr val="4A4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1356" y="2181"/>
              <a:ext cx="5532" cy="1270"/>
            </a:xfrm>
            <a:custGeom>
              <a:avLst/>
              <a:gdLst>
                <a:gd name="T0" fmla="*/ 0 w 5532"/>
                <a:gd name="T1" fmla="*/ 1270 h 1270"/>
                <a:gd name="T2" fmla="*/ 5532 w 5532"/>
                <a:gd name="T3" fmla="*/ 787 h 1270"/>
                <a:gd name="T4" fmla="*/ 5532 w 5532"/>
                <a:gd name="T5" fmla="*/ 0 h 1270"/>
                <a:gd name="T6" fmla="*/ 0 w 5532"/>
                <a:gd name="T7" fmla="*/ 480 h 1270"/>
                <a:gd name="T8" fmla="*/ 0 w 5532"/>
                <a:gd name="T9" fmla="*/ 1270 h 1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32" h="1270">
                  <a:moveTo>
                    <a:pt x="0" y="1270"/>
                  </a:moveTo>
                  <a:lnTo>
                    <a:pt x="5532" y="787"/>
                  </a:lnTo>
                  <a:lnTo>
                    <a:pt x="5532" y="0"/>
                  </a:lnTo>
                  <a:lnTo>
                    <a:pt x="0" y="48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63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1356" y="359"/>
              <a:ext cx="5532" cy="821"/>
            </a:xfrm>
            <a:custGeom>
              <a:avLst/>
              <a:gdLst>
                <a:gd name="T0" fmla="*/ 5532 w 5532"/>
                <a:gd name="T1" fmla="*/ 23 h 821"/>
                <a:gd name="T2" fmla="*/ 5532 w 5532"/>
                <a:gd name="T3" fmla="*/ 23 h 821"/>
                <a:gd name="T4" fmla="*/ 5528 w 5532"/>
                <a:gd name="T5" fmla="*/ 0 h 821"/>
                <a:gd name="T6" fmla="*/ 0 w 5532"/>
                <a:gd name="T7" fmla="*/ 480 h 821"/>
                <a:gd name="T8" fmla="*/ 0 w 5532"/>
                <a:gd name="T9" fmla="*/ 821 h 821"/>
                <a:gd name="T10" fmla="*/ 5532 w 5532"/>
                <a:gd name="T11" fmla="*/ 338 h 821"/>
                <a:gd name="T12" fmla="*/ 5532 w 5532"/>
                <a:gd name="T13" fmla="*/ 23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32" h="821">
                  <a:moveTo>
                    <a:pt x="5532" y="23"/>
                  </a:moveTo>
                  <a:lnTo>
                    <a:pt x="5532" y="23"/>
                  </a:lnTo>
                  <a:lnTo>
                    <a:pt x="5528" y="0"/>
                  </a:lnTo>
                  <a:lnTo>
                    <a:pt x="0" y="480"/>
                  </a:lnTo>
                  <a:lnTo>
                    <a:pt x="0" y="821"/>
                  </a:lnTo>
                  <a:lnTo>
                    <a:pt x="5532" y="338"/>
                  </a:lnTo>
                  <a:lnTo>
                    <a:pt x="5532" y="23"/>
                  </a:lnTo>
                  <a:close/>
                </a:path>
              </a:pathLst>
            </a:custGeom>
            <a:solidFill>
              <a:srgbClr val="63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1356" y="1068"/>
              <a:ext cx="5532" cy="1390"/>
            </a:xfrm>
            <a:custGeom>
              <a:avLst/>
              <a:gdLst>
                <a:gd name="T0" fmla="*/ 5532 w 5532"/>
                <a:gd name="T1" fmla="*/ 0 h 1390"/>
                <a:gd name="T2" fmla="*/ 0 w 5532"/>
                <a:gd name="T3" fmla="*/ 483 h 1390"/>
                <a:gd name="T4" fmla="*/ 0 w 5532"/>
                <a:gd name="T5" fmla="*/ 1390 h 1390"/>
                <a:gd name="T6" fmla="*/ 5532 w 5532"/>
                <a:gd name="T7" fmla="*/ 910 h 1390"/>
                <a:gd name="T8" fmla="*/ 5532 w 5532"/>
                <a:gd name="T9" fmla="*/ 0 h 1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32" h="1390">
                  <a:moveTo>
                    <a:pt x="5532" y="0"/>
                  </a:moveTo>
                  <a:lnTo>
                    <a:pt x="0" y="483"/>
                  </a:lnTo>
                  <a:lnTo>
                    <a:pt x="0" y="1390"/>
                  </a:lnTo>
                  <a:lnTo>
                    <a:pt x="5532" y="910"/>
                  </a:lnTo>
                  <a:lnTo>
                    <a:pt x="5532" y="0"/>
                  </a:lnTo>
                  <a:close/>
                </a:path>
              </a:pathLst>
            </a:custGeom>
            <a:solidFill>
              <a:srgbClr val="63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6528" y="1922"/>
              <a:ext cx="263" cy="165"/>
            </a:xfrm>
            <a:custGeom>
              <a:avLst/>
              <a:gdLst>
                <a:gd name="T0" fmla="*/ 131 w 263"/>
                <a:gd name="T1" fmla="*/ 64 h 165"/>
                <a:gd name="T2" fmla="*/ 131 w 263"/>
                <a:gd name="T3" fmla="*/ 64 h 165"/>
                <a:gd name="T4" fmla="*/ 113 w 263"/>
                <a:gd name="T5" fmla="*/ 64 h 165"/>
                <a:gd name="T6" fmla="*/ 94 w 263"/>
                <a:gd name="T7" fmla="*/ 60 h 165"/>
                <a:gd name="T8" fmla="*/ 60 w 263"/>
                <a:gd name="T9" fmla="*/ 45 h 165"/>
                <a:gd name="T10" fmla="*/ 30 w 263"/>
                <a:gd name="T11" fmla="*/ 27 h 165"/>
                <a:gd name="T12" fmla="*/ 4 w 263"/>
                <a:gd name="T13" fmla="*/ 0 h 165"/>
                <a:gd name="T14" fmla="*/ 4 w 263"/>
                <a:gd name="T15" fmla="*/ 0 h 165"/>
                <a:gd name="T16" fmla="*/ 0 w 263"/>
                <a:gd name="T17" fmla="*/ 15 h 165"/>
                <a:gd name="T18" fmla="*/ 0 w 263"/>
                <a:gd name="T19" fmla="*/ 34 h 165"/>
                <a:gd name="T20" fmla="*/ 0 w 263"/>
                <a:gd name="T21" fmla="*/ 34 h 165"/>
                <a:gd name="T22" fmla="*/ 4 w 263"/>
                <a:gd name="T23" fmla="*/ 60 h 165"/>
                <a:gd name="T24" fmla="*/ 11 w 263"/>
                <a:gd name="T25" fmla="*/ 83 h 165"/>
                <a:gd name="T26" fmla="*/ 23 w 263"/>
                <a:gd name="T27" fmla="*/ 105 h 165"/>
                <a:gd name="T28" fmla="*/ 38 w 263"/>
                <a:gd name="T29" fmla="*/ 128 h 165"/>
                <a:gd name="T30" fmla="*/ 56 w 263"/>
                <a:gd name="T31" fmla="*/ 143 h 165"/>
                <a:gd name="T32" fmla="*/ 79 w 263"/>
                <a:gd name="T33" fmla="*/ 154 h 165"/>
                <a:gd name="T34" fmla="*/ 105 w 263"/>
                <a:gd name="T35" fmla="*/ 161 h 165"/>
                <a:gd name="T36" fmla="*/ 131 w 263"/>
                <a:gd name="T37" fmla="*/ 165 h 165"/>
                <a:gd name="T38" fmla="*/ 131 w 263"/>
                <a:gd name="T39" fmla="*/ 165 h 165"/>
                <a:gd name="T40" fmla="*/ 158 w 263"/>
                <a:gd name="T41" fmla="*/ 161 h 165"/>
                <a:gd name="T42" fmla="*/ 184 w 263"/>
                <a:gd name="T43" fmla="*/ 154 h 165"/>
                <a:gd name="T44" fmla="*/ 206 w 263"/>
                <a:gd name="T45" fmla="*/ 143 h 165"/>
                <a:gd name="T46" fmla="*/ 225 w 263"/>
                <a:gd name="T47" fmla="*/ 128 h 165"/>
                <a:gd name="T48" fmla="*/ 240 w 263"/>
                <a:gd name="T49" fmla="*/ 105 h 165"/>
                <a:gd name="T50" fmla="*/ 251 w 263"/>
                <a:gd name="T51" fmla="*/ 83 h 165"/>
                <a:gd name="T52" fmla="*/ 259 w 263"/>
                <a:gd name="T53" fmla="*/ 60 h 165"/>
                <a:gd name="T54" fmla="*/ 263 w 263"/>
                <a:gd name="T55" fmla="*/ 34 h 165"/>
                <a:gd name="T56" fmla="*/ 263 w 263"/>
                <a:gd name="T57" fmla="*/ 34 h 165"/>
                <a:gd name="T58" fmla="*/ 263 w 263"/>
                <a:gd name="T59" fmla="*/ 15 h 165"/>
                <a:gd name="T60" fmla="*/ 259 w 263"/>
                <a:gd name="T61" fmla="*/ 0 h 165"/>
                <a:gd name="T62" fmla="*/ 259 w 263"/>
                <a:gd name="T63" fmla="*/ 0 h 165"/>
                <a:gd name="T64" fmla="*/ 233 w 263"/>
                <a:gd name="T65" fmla="*/ 27 h 165"/>
                <a:gd name="T66" fmla="*/ 203 w 263"/>
                <a:gd name="T67" fmla="*/ 45 h 165"/>
                <a:gd name="T68" fmla="*/ 169 w 263"/>
                <a:gd name="T69" fmla="*/ 60 h 165"/>
                <a:gd name="T70" fmla="*/ 150 w 263"/>
                <a:gd name="T71" fmla="*/ 64 h 165"/>
                <a:gd name="T72" fmla="*/ 131 w 263"/>
                <a:gd name="T73" fmla="*/ 64 h 165"/>
                <a:gd name="T74" fmla="*/ 131 w 263"/>
                <a:gd name="T75" fmla="*/ 6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3" h="165">
                  <a:moveTo>
                    <a:pt x="131" y="64"/>
                  </a:moveTo>
                  <a:lnTo>
                    <a:pt x="131" y="64"/>
                  </a:lnTo>
                  <a:lnTo>
                    <a:pt x="113" y="64"/>
                  </a:lnTo>
                  <a:lnTo>
                    <a:pt x="94" y="60"/>
                  </a:lnTo>
                  <a:lnTo>
                    <a:pt x="60" y="45"/>
                  </a:lnTo>
                  <a:lnTo>
                    <a:pt x="30" y="27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15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4" y="60"/>
                  </a:lnTo>
                  <a:lnTo>
                    <a:pt x="11" y="83"/>
                  </a:lnTo>
                  <a:lnTo>
                    <a:pt x="23" y="105"/>
                  </a:lnTo>
                  <a:lnTo>
                    <a:pt x="38" y="128"/>
                  </a:lnTo>
                  <a:lnTo>
                    <a:pt x="56" y="143"/>
                  </a:lnTo>
                  <a:lnTo>
                    <a:pt x="79" y="154"/>
                  </a:lnTo>
                  <a:lnTo>
                    <a:pt x="105" y="161"/>
                  </a:lnTo>
                  <a:lnTo>
                    <a:pt x="131" y="165"/>
                  </a:lnTo>
                  <a:lnTo>
                    <a:pt x="131" y="165"/>
                  </a:lnTo>
                  <a:lnTo>
                    <a:pt x="158" y="161"/>
                  </a:lnTo>
                  <a:lnTo>
                    <a:pt x="184" y="154"/>
                  </a:lnTo>
                  <a:lnTo>
                    <a:pt x="206" y="143"/>
                  </a:lnTo>
                  <a:lnTo>
                    <a:pt x="225" y="128"/>
                  </a:lnTo>
                  <a:lnTo>
                    <a:pt x="240" y="105"/>
                  </a:lnTo>
                  <a:lnTo>
                    <a:pt x="251" y="83"/>
                  </a:lnTo>
                  <a:lnTo>
                    <a:pt x="259" y="60"/>
                  </a:lnTo>
                  <a:lnTo>
                    <a:pt x="263" y="34"/>
                  </a:lnTo>
                  <a:lnTo>
                    <a:pt x="263" y="34"/>
                  </a:lnTo>
                  <a:lnTo>
                    <a:pt x="263" y="15"/>
                  </a:lnTo>
                  <a:lnTo>
                    <a:pt x="259" y="0"/>
                  </a:lnTo>
                  <a:lnTo>
                    <a:pt x="259" y="0"/>
                  </a:lnTo>
                  <a:lnTo>
                    <a:pt x="233" y="27"/>
                  </a:lnTo>
                  <a:lnTo>
                    <a:pt x="203" y="45"/>
                  </a:lnTo>
                  <a:lnTo>
                    <a:pt x="169" y="60"/>
                  </a:lnTo>
                  <a:lnTo>
                    <a:pt x="150" y="64"/>
                  </a:lnTo>
                  <a:lnTo>
                    <a:pt x="131" y="64"/>
                  </a:lnTo>
                  <a:lnTo>
                    <a:pt x="131" y="64"/>
                  </a:lnTo>
                  <a:close/>
                </a:path>
              </a:pathLst>
            </a:custGeom>
            <a:solidFill>
              <a:srgbClr val="DED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6532" y="1825"/>
              <a:ext cx="255" cy="161"/>
            </a:xfrm>
            <a:custGeom>
              <a:avLst/>
              <a:gdLst>
                <a:gd name="T0" fmla="*/ 127 w 255"/>
                <a:gd name="T1" fmla="*/ 161 h 161"/>
                <a:gd name="T2" fmla="*/ 127 w 255"/>
                <a:gd name="T3" fmla="*/ 161 h 161"/>
                <a:gd name="T4" fmla="*/ 146 w 255"/>
                <a:gd name="T5" fmla="*/ 161 h 161"/>
                <a:gd name="T6" fmla="*/ 165 w 255"/>
                <a:gd name="T7" fmla="*/ 157 h 161"/>
                <a:gd name="T8" fmla="*/ 199 w 255"/>
                <a:gd name="T9" fmla="*/ 142 h 161"/>
                <a:gd name="T10" fmla="*/ 229 w 255"/>
                <a:gd name="T11" fmla="*/ 124 h 161"/>
                <a:gd name="T12" fmla="*/ 255 w 255"/>
                <a:gd name="T13" fmla="*/ 97 h 161"/>
                <a:gd name="T14" fmla="*/ 255 w 255"/>
                <a:gd name="T15" fmla="*/ 97 h 161"/>
                <a:gd name="T16" fmla="*/ 247 w 255"/>
                <a:gd name="T17" fmla="*/ 75 h 161"/>
                <a:gd name="T18" fmla="*/ 236 w 255"/>
                <a:gd name="T19" fmla="*/ 60 h 161"/>
                <a:gd name="T20" fmla="*/ 225 w 255"/>
                <a:gd name="T21" fmla="*/ 41 h 161"/>
                <a:gd name="T22" fmla="*/ 210 w 255"/>
                <a:gd name="T23" fmla="*/ 26 h 161"/>
                <a:gd name="T24" fmla="*/ 191 w 255"/>
                <a:gd name="T25" fmla="*/ 15 h 161"/>
                <a:gd name="T26" fmla="*/ 172 w 255"/>
                <a:gd name="T27" fmla="*/ 7 h 161"/>
                <a:gd name="T28" fmla="*/ 150 w 255"/>
                <a:gd name="T29" fmla="*/ 0 h 161"/>
                <a:gd name="T30" fmla="*/ 127 w 255"/>
                <a:gd name="T31" fmla="*/ 0 h 161"/>
                <a:gd name="T32" fmla="*/ 127 w 255"/>
                <a:gd name="T33" fmla="*/ 0 h 161"/>
                <a:gd name="T34" fmla="*/ 105 w 255"/>
                <a:gd name="T35" fmla="*/ 0 h 161"/>
                <a:gd name="T36" fmla="*/ 82 w 255"/>
                <a:gd name="T37" fmla="*/ 7 h 161"/>
                <a:gd name="T38" fmla="*/ 64 w 255"/>
                <a:gd name="T39" fmla="*/ 15 h 161"/>
                <a:gd name="T40" fmla="*/ 49 w 255"/>
                <a:gd name="T41" fmla="*/ 26 h 161"/>
                <a:gd name="T42" fmla="*/ 30 w 255"/>
                <a:gd name="T43" fmla="*/ 41 h 161"/>
                <a:gd name="T44" fmla="*/ 19 w 255"/>
                <a:gd name="T45" fmla="*/ 56 h 161"/>
                <a:gd name="T46" fmla="*/ 7 w 255"/>
                <a:gd name="T47" fmla="*/ 75 h 161"/>
                <a:gd name="T48" fmla="*/ 0 w 255"/>
                <a:gd name="T49" fmla="*/ 97 h 161"/>
                <a:gd name="T50" fmla="*/ 0 w 255"/>
                <a:gd name="T51" fmla="*/ 97 h 161"/>
                <a:gd name="T52" fmla="*/ 26 w 255"/>
                <a:gd name="T53" fmla="*/ 124 h 161"/>
                <a:gd name="T54" fmla="*/ 56 w 255"/>
                <a:gd name="T55" fmla="*/ 142 h 161"/>
                <a:gd name="T56" fmla="*/ 90 w 255"/>
                <a:gd name="T57" fmla="*/ 157 h 161"/>
                <a:gd name="T58" fmla="*/ 109 w 255"/>
                <a:gd name="T59" fmla="*/ 161 h 161"/>
                <a:gd name="T60" fmla="*/ 127 w 255"/>
                <a:gd name="T61" fmla="*/ 161 h 161"/>
                <a:gd name="T62" fmla="*/ 127 w 255"/>
                <a:gd name="T63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5" h="161">
                  <a:moveTo>
                    <a:pt x="127" y="161"/>
                  </a:moveTo>
                  <a:lnTo>
                    <a:pt x="127" y="161"/>
                  </a:lnTo>
                  <a:lnTo>
                    <a:pt x="146" y="161"/>
                  </a:lnTo>
                  <a:lnTo>
                    <a:pt x="165" y="157"/>
                  </a:lnTo>
                  <a:lnTo>
                    <a:pt x="199" y="142"/>
                  </a:lnTo>
                  <a:lnTo>
                    <a:pt x="229" y="124"/>
                  </a:lnTo>
                  <a:lnTo>
                    <a:pt x="255" y="97"/>
                  </a:lnTo>
                  <a:lnTo>
                    <a:pt x="255" y="97"/>
                  </a:lnTo>
                  <a:lnTo>
                    <a:pt x="247" y="75"/>
                  </a:lnTo>
                  <a:lnTo>
                    <a:pt x="236" y="60"/>
                  </a:lnTo>
                  <a:lnTo>
                    <a:pt x="225" y="41"/>
                  </a:lnTo>
                  <a:lnTo>
                    <a:pt x="210" y="26"/>
                  </a:lnTo>
                  <a:lnTo>
                    <a:pt x="191" y="15"/>
                  </a:lnTo>
                  <a:lnTo>
                    <a:pt x="172" y="7"/>
                  </a:lnTo>
                  <a:lnTo>
                    <a:pt x="150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05" y="0"/>
                  </a:lnTo>
                  <a:lnTo>
                    <a:pt x="82" y="7"/>
                  </a:lnTo>
                  <a:lnTo>
                    <a:pt x="64" y="15"/>
                  </a:lnTo>
                  <a:lnTo>
                    <a:pt x="49" y="26"/>
                  </a:lnTo>
                  <a:lnTo>
                    <a:pt x="30" y="41"/>
                  </a:lnTo>
                  <a:lnTo>
                    <a:pt x="19" y="56"/>
                  </a:lnTo>
                  <a:lnTo>
                    <a:pt x="7" y="75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26" y="124"/>
                  </a:lnTo>
                  <a:lnTo>
                    <a:pt x="56" y="142"/>
                  </a:lnTo>
                  <a:lnTo>
                    <a:pt x="90" y="157"/>
                  </a:lnTo>
                  <a:lnTo>
                    <a:pt x="109" y="161"/>
                  </a:lnTo>
                  <a:lnTo>
                    <a:pt x="127" y="161"/>
                  </a:lnTo>
                  <a:lnTo>
                    <a:pt x="127" y="161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1761" y="1630"/>
              <a:ext cx="4644" cy="1938"/>
            </a:xfrm>
            <a:custGeom>
              <a:avLst/>
              <a:gdLst>
                <a:gd name="T0" fmla="*/ 4640 w 4644"/>
                <a:gd name="T1" fmla="*/ 0 h 1938"/>
                <a:gd name="T2" fmla="*/ 4539 w 4644"/>
                <a:gd name="T3" fmla="*/ 109 h 1938"/>
                <a:gd name="T4" fmla="*/ 4317 w 4644"/>
                <a:gd name="T5" fmla="*/ 311 h 1938"/>
                <a:gd name="T6" fmla="*/ 4063 w 4644"/>
                <a:gd name="T7" fmla="*/ 491 h 1938"/>
                <a:gd name="T8" fmla="*/ 3785 w 4644"/>
                <a:gd name="T9" fmla="*/ 645 h 1938"/>
                <a:gd name="T10" fmla="*/ 3485 w 4644"/>
                <a:gd name="T11" fmla="*/ 772 h 1938"/>
                <a:gd name="T12" fmla="*/ 3167 w 4644"/>
                <a:gd name="T13" fmla="*/ 873 h 1938"/>
                <a:gd name="T14" fmla="*/ 2829 w 4644"/>
                <a:gd name="T15" fmla="*/ 941 h 1938"/>
                <a:gd name="T16" fmla="*/ 2477 w 4644"/>
                <a:gd name="T17" fmla="*/ 974 h 1938"/>
                <a:gd name="T18" fmla="*/ 2297 w 4644"/>
                <a:gd name="T19" fmla="*/ 978 h 1938"/>
                <a:gd name="T20" fmla="*/ 2121 w 4644"/>
                <a:gd name="T21" fmla="*/ 974 h 1938"/>
                <a:gd name="T22" fmla="*/ 1780 w 4644"/>
                <a:gd name="T23" fmla="*/ 941 h 1938"/>
                <a:gd name="T24" fmla="*/ 1450 w 4644"/>
                <a:gd name="T25" fmla="*/ 877 h 1938"/>
                <a:gd name="T26" fmla="*/ 1139 w 4644"/>
                <a:gd name="T27" fmla="*/ 783 h 1938"/>
                <a:gd name="T28" fmla="*/ 847 w 4644"/>
                <a:gd name="T29" fmla="*/ 663 h 1938"/>
                <a:gd name="T30" fmla="*/ 573 w 4644"/>
                <a:gd name="T31" fmla="*/ 517 h 1938"/>
                <a:gd name="T32" fmla="*/ 322 w 4644"/>
                <a:gd name="T33" fmla="*/ 345 h 1938"/>
                <a:gd name="T34" fmla="*/ 101 w 4644"/>
                <a:gd name="T35" fmla="*/ 154 h 1938"/>
                <a:gd name="T36" fmla="*/ 0 w 4644"/>
                <a:gd name="T37" fmla="*/ 326 h 1938"/>
                <a:gd name="T38" fmla="*/ 4 w 4644"/>
                <a:gd name="T39" fmla="*/ 1739 h 1938"/>
                <a:gd name="T40" fmla="*/ 4 w 4644"/>
                <a:gd name="T41" fmla="*/ 1825 h 1938"/>
                <a:gd name="T42" fmla="*/ 22 w 4644"/>
                <a:gd name="T43" fmla="*/ 1866 h 1938"/>
                <a:gd name="T44" fmla="*/ 75 w 4644"/>
                <a:gd name="T45" fmla="*/ 1904 h 1938"/>
                <a:gd name="T46" fmla="*/ 108 w 4644"/>
                <a:gd name="T47" fmla="*/ 1919 h 1938"/>
                <a:gd name="T48" fmla="*/ 191 w 4644"/>
                <a:gd name="T49" fmla="*/ 1934 h 1938"/>
                <a:gd name="T50" fmla="*/ 4415 w 4644"/>
                <a:gd name="T51" fmla="*/ 1934 h 1938"/>
                <a:gd name="T52" fmla="*/ 4475 w 4644"/>
                <a:gd name="T53" fmla="*/ 1930 h 1938"/>
                <a:gd name="T54" fmla="*/ 4531 w 4644"/>
                <a:gd name="T55" fmla="*/ 1919 h 1938"/>
                <a:gd name="T56" fmla="*/ 4580 w 4644"/>
                <a:gd name="T57" fmla="*/ 1900 h 1938"/>
                <a:gd name="T58" fmla="*/ 4614 w 4644"/>
                <a:gd name="T59" fmla="*/ 1878 h 1938"/>
                <a:gd name="T60" fmla="*/ 4636 w 4644"/>
                <a:gd name="T61" fmla="*/ 1851 h 1938"/>
                <a:gd name="T62" fmla="*/ 4644 w 4644"/>
                <a:gd name="T63" fmla="*/ 1821 h 1938"/>
                <a:gd name="T64" fmla="*/ 4640 w 4644"/>
                <a:gd name="T65" fmla="*/ 0 h 1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44" h="1938">
                  <a:moveTo>
                    <a:pt x="4640" y="0"/>
                  </a:moveTo>
                  <a:lnTo>
                    <a:pt x="4640" y="0"/>
                  </a:lnTo>
                  <a:lnTo>
                    <a:pt x="4591" y="56"/>
                  </a:lnTo>
                  <a:lnTo>
                    <a:pt x="4539" y="109"/>
                  </a:lnTo>
                  <a:lnTo>
                    <a:pt x="4430" y="214"/>
                  </a:lnTo>
                  <a:lnTo>
                    <a:pt x="4317" y="311"/>
                  </a:lnTo>
                  <a:lnTo>
                    <a:pt x="4194" y="405"/>
                  </a:lnTo>
                  <a:lnTo>
                    <a:pt x="4063" y="491"/>
                  </a:lnTo>
                  <a:lnTo>
                    <a:pt x="3928" y="570"/>
                  </a:lnTo>
                  <a:lnTo>
                    <a:pt x="3785" y="645"/>
                  </a:lnTo>
                  <a:lnTo>
                    <a:pt x="3639" y="712"/>
                  </a:lnTo>
                  <a:lnTo>
                    <a:pt x="3485" y="772"/>
                  </a:lnTo>
                  <a:lnTo>
                    <a:pt x="3328" y="824"/>
                  </a:lnTo>
                  <a:lnTo>
                    <a:pt x="3167" y="873"/>
                  </a:lnTo>
                  <a:lnTo>
                    <a:pt x="3002" y="911"/>
                  </a:lnTo>
                  <a:lnTo>
                    <a:pt x="2829" y="941"/>
                  </a:lnTo>
                  <a:lnTo>
                    <a:pt x="2657" y="963"/>
                  </a:lnTo>
                  <a:lnTo>
                    <a:pt x="2477" y="974"/>
                  </a:lnTo>
                  <a:lnTo>
                    <a:pt x="2387" y="978"/>
                  </a:lnTo>
                  <a:lnTo>
                    <a:pt x="2297" y="978"/>
                  </a:lnTo>
                  <a:lnTo>
                    <a:pt x="2297" y="978"/>
                  </a:lnTo>
                  <a:lnTo>
                    <a:pt x="2121" y="974"/>
                  </a:lnTo>
                  <a:lnTo>
                    <a:pt x="1949" y="963"/>
                  </a:lnTo>
                  <a:lnTo>
                    <a:pt x="1780" y="941"/>
                  </a:lnTo>
                  <a:lnTo>
                    <a:pt x="1615" y="914"/>
                  </a:lnTo>
                  <a:lnTo>
                    <a:pt x="1450" y="877"/>
                  </a:lnTo>
                  <a:lnTo>
                    <a:pt x="1293" y="836"/>
                  </a:lnTo>
                  <a:lnTo>
                    <a:pt x="1139" y="783"/>
                  </a:lnTo>
                  <a:lnTo>
                    <a:pt x="989" y="727"/>
                  </a:lnTo>
                  <a:lnTo>
                    <a:pt x="847" y="663"/>
                  </a:lnTo>
                  <a:lnTo>
                    <a:pt x="708" y="592"/>
                  </a:lnTo>
                  <a:lnTo>
                    <a:pt x="573" y="517"/>
                  </a:lnTo>
                  <a:lnTo>
                    <a:pt x="446" y="435"/>
                  </a:lnTo>
                  <a:lnTo>
                    <a:pt x="322" y="345"/>
                  </a:lnTo>
                  <a:lnTo>
                    <a:pt x="210" y="251"/>
                  </a:lnTo>
                  <a:lnTo>
                    <a:pt x="101" y="154"/>
                  </a:lnTo>
                  <a:lnTo>
                    <a:pt x="0" y="52"/>
                  </a:lnTo>
                  <a:lnTo>
                    <a:pt x="0" y="326"/>
                  </a:lnTo>
                  <a:lnTo>
                    <a:pt x="0" y="1739"/>
                  </a:lnTo>
                  <a:lnTo>
                    <a:pt x="4" y="1739"/>
                  </a:lnTo>
                  <a:lnTo>
                    <a:pt x="4" y="1825"/>
                  </a:lnTo>
                  <a:lnTo>
                    <a:pt x="4" y="1825"/>
                  </a:lnTo>
                  <a:lnTo>
                    <a:pt x="11" y="1848"/>
                  </a:lnTo>
                  <a:lnTo>
                    <a:pt x="22" y="1866"/>
                  </a:lnTo>
                  <a:lnTo>
                    <a:pt x="45" y="1889"/>
                  </a:lnTo>
                  <a:lnTo>
                    <a:pt x="75" y="1904"/>
                  </a:lnTo>
                  <a:lnTo>
                    <a:pt x="75" y="1904"/>
                  </a:lnTo>
                  <a:lnTo>
                    <a:pt x="108" y="1919"/>
                  </a:lnTo>
                  <a:lnTo>
                    <a:pt x="150" y="1930"/>
                  </a:lnTo>
                  <a:lnTo>
                    <a:pt x="191" y="1934"/>
                  </a:lnTo>
                  <a:lnTo>
                    <a:pt x="236" y="1938"/>
                  </a:lnTo>
                  <a:lnTo>
                    <a:pt x="4415" y="1934"/>
                  </a:lnTo>
                  <a:lnTo>
                    <a:pt x="4415" y="1934"/>
                  </a:lnTo>
                  <a:lnTo>
                    <a:pt x="4475" y="1930"/>
                  </a:lnTo>
                  <a:lnTo>
                    <a:pt x="4531" y="1919"/>
                  </a:lnTo>
                  <a:lnTo>
                    <a:pt x="4531" y="1919"/>
                  </a:lnTo>
                  <a:lnTo>
                    <a:pt x="4557" y="1911"/>
                  </a:lnTo>
                  <a:lnTo>
                    <a:pt x="4580" y="1900"/>
                  </a:lnTo>
                  <a:lnTo>
                    <a:pt x="4599" y="1889"/>
                  </a:lnTo>
                  <a:lnTo>
                    <a:pt x="4614" y="1878"/>
                  </a:lnTo>
                  <a:lnTo>
                    <a:pt x="4629" y="1866"/>
                  </a:lnTo>
                  <a:lnTo>
                    <a:pt x="4636" y="1851"/>
                  </a:lnTo>
                  <a:lnTo>
                    <a:pt x="4644" y="1836"/>
                  </a:lnTo>
                  <a:lnTo>
                    <a:pt x="4644" y="1821"/>
                  </a:lnTo>
                  <a:lnTo>
                    <a:pt x="4640" y="326"/>
                  </a:lnTo>
                  <a:lnTo>
                    <a:pt x="464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1757" y="344"/>
              <a:ext cx="4644" cy="2264"/>
            </a:xfrm>
            <a:custGeom>
              <a:avLst/>
              <a:gdLst>
                <a:gd name="T0" fmla="*/ 2301 w 4644"/>
                <a:gd name="T1" fmla="*/ 2264 h 2264"/>
                <a:gd name="T2" fmla="*/ 2481 w 4644"/>
                <a:gd name="T3" fmla="*/ 2260 h 2264"/>
                <a:gd name="T4" fmla="*/ 2833 w 4644"/>
                <a:gd name="T5" fmla="*/ 2227 h 2264"/>
                <a:gd name="T6" fmla="*/ 3171 w 4644"/>
                <a:gd name="T7" fmla="*/ 2159 h 2264"/>
                <a:gd name="T8" fmla="*/ 3489 w 4644"/>
                <a:gd name="T9" fmla="*/ 2058 h 2264"/>
                <a:gd name="T10" fmla="*/ 3789 w 4644"/>
                <a:gd name="T11" fmla="*/ 1931 h 2264"/>
                <a:gd name="T12" fmla="*/ 4067 w 4644"/>
                <a:gd name="T13" fmla="*/ 1777 h 2264"/>
                <a:gd name="T14" fmla="*/ 4321 w 4644"/>
                <a:gd name="T15" fmla="*/ 1597 h 2264"/>
                <a:gd name="T16" fmla="*/ 4543 w 4644"/>
                <a:gd name="T17" fmla="*/ 1395 h 2264"/>
                <a:gd name="T18" fmla="*/ 4644 w 4644"/>
                <a:gd name="T19" fmla="*/ 1286 h 2264"/>
                <a:gd name="T20" fmla="*/ 4644 w 4644"/>
                <a:gd name="T21" fmla="*/ 113 h 2264"/>
                <a:gd name="T22" fmla="*/ 4636 w 4644"/>
                <a:gd name="T23" fmla="*/ 83 h 2264"/>
                <a:gd name="T24" fmla="*/ 4614 w 4644"/>
                <a:gd name="T25" fmla="*/ 57 h 2264"/>
                <a:gd name="T26" fmla="*/ 4576 w 4644"/>
                <a:gd name="T27" fmla="*/ 34 h 2264"/>
                <a:gd name="T28" fmla="*/ 4531 w 4644"/>
                <a:gd name="T29" fmla="*/ 15 h 2264"/>
                <a:gd name="T30" fmla="*/ 4475 w 4644"/>
                <a:gd name="T31" fmla="*/ 4 h 2264"/>
                <a:gd name="T32" fmla="*/ 236 w 4644"/>
                <a:gd name="T33" fmla="*/ 0 h 2264"/>
                <a:gd name="T34" fmla="*/ 191 w 4644"/>
                <a:gd name="T35" fmla="*/ 4 h 2264"/>
                <a:gd name="T36" fmla="*/ 109 w 4644"/>
                <a:gd name="T37" fmla="*/ 19 h 2264"/>
                <a:gd name="T38" fmla="*/ 71 w 4644"/>
                <a:gd name="T39" fmla="*/ 34 h 2264"/>
                <a:gd name="T40" fmla="*/ 23 w 4644"/>
                <a:gd name="T41" fmla="*/ 68 h 2264"/>
                <a:gd name="T42" fmla="*/ 4 w 4644"/>
                <a:gd name="T43" fmla="*/ 113 h 2264"/>
                <a:gd name="T44" fmla="*/ 0 w 4644"/>
                <a:gd name="T45" fmla="*/ 199 h 2264"/>
                <a:gd name="T46" fmla="*/ 4 w 4644"/>
                <a:gd name="T47" fmla="*/ 1338 h 2264"/>
                <a:gd name="T48" fmla="*/ 214 w 4644"/>
                <a:gd name="T49" fmla="*/ 1537 h 2264"/>
                <a:gd name="T50" fmla="*/ 450 w 4644"/>
                <a:gd name="T51" fmla="*/ 1721 h 2264"/>
                <a:gd name="T52" fmla="*/ 712 w 4644"/>
                <a:gd name="T53" fmla="*/ 1878 h 2264"/>
                <a:gd name="T54" fmla="*/ 993 w 4644"/>
                <a:gd name="T55" fmla="*/ 2013 h 2264"/>
                <a:gd name="T56" fmla="*/ 1297 w 4644"/>
                <a:gd name="T57" fmla="*/ 2122 h 2264"/>
                <a:gd name="T58" fmla="*/ 1619 w 4644"/>
                <a:gd name="T59" fmla="*/ 2200 h 2264"/>
                <a:gd name="T60" fmla="*/ 1953 w 4644"/>
                <a:gd name="T61" fmla="*/ 2249 h 2264"/>
                <a:gd name="T62" fmla="*/ 2301 w 4644"/>
                <a:gd name="T63" fmla="*/ 2264 h 2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44" h="2264">
                  <a:moveTo>
                    <a:pt x="2301" y="2264"/>
                  </a:moveTo>
                  <a:lnTo>
                    <a:pt x="2301" y="2264"/>
                  </a:lnTo>
                  <a:lnTo>
                    <a:pt x="2391" y="2264"/>
                  </a:lnTo>
                  <a:lnTo>
                    <a:pt x="2481" y="2260"/>
                  </a:lnTo>
                  <a:lnTo>
                    <a:pt x="2661" y="2249"/>
                  </a:lnTo>
                  <a:lnTo>
                    <a:pt x="2833" y="2227"/>
                  </a:lnTo>
                  <a:lnTo>
                    <a:pt x="3006" y="2197"/>
                  </a:lnTo>
                  <a:lnTo>
                    <a:pt x="3171" y="2159"/>
                  </a:lnTo>
                  <a:lnTo>
                    <a:pt x="3332" y="2110"/>
                  </a:lnTo>
                  <a:lnTo>
                    <a:pt x="3489" y="2058"/>
                  </a:lnTo>
                  <a:lnTo>
                    <a:pt x="3643" y="1998"/>
                  </a:lnTo>
                  <a:lnTo>
                    <a:pt x="3789" y="1931"/>
                  </a:lnTo>
                  <a:lnTo>
                    <a:pt x="3932" y="1856"/>
                  </a:lnTo>
                  <a:lnTo>
                    <a:pt x="4067" y="1777"/>
                  </a:lnTo>
                  <a:lnTo>
                    <a:pt x="4198" y="1691"/>
                  </a:lnTo>
                  <a:lnTo>
                    <a:pt x="4321" y="1597"/>
                  </a:lnTo>
                  <a:lnTo>
                    <a:pt x="4434" y="1500"/>
                  </a:lnTo>
                  <a:lnTo>
                    <a:pt x="4543" y="1395"/>
                  </a:lnTo>
                  <a:lnTo>
                    <a:pt x="4595" y="1342"/>
                  </a:lnTo>
                  <a:lnTo>
                    <a:pt x="4644" y="1286"/>
                  </a:lnTo>
                  <a:lnTo>
                    <a:pt x="4644" y="113"/>
                  </a:lnTo>
                  <a:lnTo>
                    <a:pt x="4644" y="113"/>
                  </a:lnTo>
                  <a:lnTo>
                    <a:pt x="4644" y="98"/>
                  </a:lnTo>
                  <a:lnTo>
                    <a:pt x="4636" y="83"/>
                  </a:lnTo>
                  <a:lnTo>
                    <a:pt x="4629" y="72"/>
                  </a:lnTo>
                  <a:lnTo>
                    <a:pt x="4614" y="57"/>
                  </a:lnTo>
                  <a:lnTo>
                    <a:pt x="4599" y="45"/>
                  </a:lnTo>
                  <a:lnTo>
                    <a:pt x="4576" y="34"/>
                  </a:lnTo>
                  <a:lnTo>
                    <a:pt x="4554" y="23"/>
                  </a:lnTo>
                  <a:lnTo>
                    <a:pt x="4531" y="15"/>
                  </a:lnTo>
                  <a:lnTo>
                    <a:pt x="4531" y="15"/>
                  </a:lnTo>
                  <a:lnTo>
                    <a:pt x="4475" y="4"/>
                  </a:lnTo>
                  <a:lnTo>
                    <a:pt x="4415" y="0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191" y="4"/>
                  </a:lnTo>
                  <a:lnTo>
                    <a:pt x="146" y="8"/>
                  </a:lnTo>
                  <a:lnTo>
                    <a:pt x="109" y="19"/>
                  </a:lnTo>
                  <a:lnTo>
                    <a:pt x="71" y="34"/>
                  </a:lnTo>
                  <a:lnTo>
                    <a:pt x="71" y="34"/>
                  </a:lnTo>
                  <a:lnTo>
                    <a:pt x="45" y="49"/>
                  </a:lnTo>
                  <a:lnTo>
                    <a:pt x="23" y="68"/>
                  </a:lnTo>
                  <a:lnTo>
                    <a:pt x="8" y="90"/>
                  </a:lnTo>
                  <a:lnTo>
                    <a:pt x="4" y="113"/>
                  </a:lnTo>
                  <a:lnTo>
                    <a:pt x="4" y="199"/>
                  </a:lnTo>
                  <a:lnTo>
                    <a:pt x="0" y="199"/>
                  </a:lnTo>
                  <a:lnTo>
                    <a:pt x="4" y="1338"/>
                  </a:lnTo>
                  <a:lnTo>
                    <a:pt x="4" y="1338"/>
                  </a:lnTo>
                  <a:lnTo>
                    <a:pt x="105" y="1440"/>
                  </a:lnTo>
                  <a:lnTo>
                    <a:pt x="214" y="1537"/>
                  </a:lnTo>
                  <a:lnTo>
                    <a:pt x="326" y="1631"/>
                  </a:lnTo>
                  <a:lnTo>
                    <a:pt x="450" y="1721"/>
                  </a:lnTo>
                  <a:lnTo>
                    <a:pt x="577" y="1803"/>
                  </a:lnTo>
                  <a:lnTo>
                    <a:pt x="712" y="1878"/>
                  </a:lnTo>
                  <a:lnTo>
                    <a:pt x="851" y="1949"/>
                  </a:lnTo>
                  <a:lnTo>
                    <a:pt x="993" y="2013"/>
                  </a:lnTo>
                  <a:lnTo>
                    <a:pt x="1143" y="2069"/>
                  </a:lnTo>
                  <a:lnTo>
                    <a:pt x="1297" y="2122"/>
                  </a:lnTo>
                  <a:lnTo>
                    <a:pt x="1454" y="2163"/>
                  </a:lnTo>
                  <a:lnTo>
                    <a:pt x="1619" y="2200"/>
                  </a:lnTo>
                  <a:lnTo>
                    <a:pt x="1784" y="2227"/>
                  </a:lnTo>
                  <a:lnTo>
                    <a:pt x="1953" y="2249"/>
                  </a:lnTo>
                  <a:lnTo>
                    <a:pt x="2125" y="2260"/>
                  </a:lnTo>
                  <a:lnTo>
                    <a:pt x="2301" y="2264"/>
                  </a:lnTo>
                  <a:lnTo>
                    <a:pt x="2301" y="226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1761" y="341"/>
              <a:ext cx="4644" cy="3227"/>
            </a:xfrm>
            <a:custGeom>
              <a:avLst/>
              <a:gdLst>
                <a:gd name="T0" fmla="*/ 2320 w 4644"/>
                <a:gd name="T1" fmla="*/ 3 h 3227"/>
                <a:gd name="T2" fmla="*/ 1855 w 4644"/>
                <a:gd name="T3" fmla="*/ 3 h 3227"/>
                <a:gd name="T4" fmla="*/ 161 w 4644"/>
                <a:gd name="T5" fmla="*/ 3 h 3227"/>
                <a:gd name="T6" fmla="*/ 161 w 4644"/>
                <a:gd name="T7" fmla="*/ 3 h 3227"/>
                <a:gd name="T8" fmla="*/ 138 w 4644"/>
                <a:gd name="T9" fmla="*/ 7 h 3227"/>
                <a:gd name="T10" fmla="*/ 120 w 4644"/>
                <a:gd name="T11" fmla="*/ 11 h 3227"/>
                <a:gd name="T12" fmla="*/ 97 w 4644"/>
                <a:gd name="T13" fmla="*/ 15 h 3227"/>
                <a:gd name="T14" fmla="*/ 78 w 4644"/>
                <a:gd name="T15" fmla="*/ 26 h 3227"/>
                <a:gd name="T16" fmla="*/ 63 w 4644"/>
                <a:gd name="T17" fmla="*/ 37 h 3227"/>
                <a:gd name="T18" fmla="*/ 49 w 4644"/>
                <a:gd name="T19" fmla="*/ 52 h 3227"/>
                <a:gd name="T20" fmla="*/ 34 w 4644"/>
                <a:gd name="T21" fmla="*/ 67 h 3227"/>
                <a:gd name="T22" fmla="*/ 22 w 4644"/>
                <a:gd name="T23" fmla="*/ 82 h 3227"/>
                <a:gd name="T24" fmla="*/ 22 w 4644"/>
                <a:gd name="T25" fmla="*/ 82 h 3227"/>
                <a:gd name="T26" fmla="*/ 11 w 4644"/>
                <a:gd name="T27" fmla="*/ 101 h 3227"/>
                <a:gd name="T28" fmla="*/ 4 w 4644"/>
                <a:gd name="T29" fmla="*/ 123 h 3227"/>
                <a:gd name="T30" fmla="*/ 0 w 4644"/>
                <a:gd name="T31" fmla="*/ 142 h 3227"/>
                <a:gd name="T32" fmla="*/ 0 w 4644"/>
                <a:gd name="T33" fmla="*/ 165 h 3227"/>
                <a:gd name="T34" fmla="*/ 0 w 4644"/>
                <a:gd name="T35" fmla="*/ 3062 h 3227"/>
                <a:gd name="T36" fmla="*/ 0 w 4644"/>
                <a:gd name="T37" fmla="*/ 3062 h 3227"/>
                <a:gd name="T38" fmla="*/ 4 w 4644"/>
                <a:gd name="T39" fmla="*/ 3095 h 3227"/>
                <a:gd name="T40" fmla="*/ 11 w 4644"/>
                <a:gd name="T41" fmla="*/ 3125 h 3227"/>
                <a:gd name="T42" fmla="*/ 26 w 4644"/>
                <a:gd name="T43" fmla="*/ 3152 h 3227"/>
                <a:gd name="T44" fmla="*/ 45 w 4644"/>
                <a:gd name="T45" fmla="*/ 3178 h 3227"/>
                <a:gd name="T46" fmla="*/ 45 w 4644"/>
                <a:gd name="T47" fmla="*/ 3178 h 3227"/>
                <a:gd name="T48" fmla="*/ 71 w 4644"/>
                <a:gd name="T49" fmla="*/ 3197 h 3227"/>
                <a:gd name="T50" fmla="*/ 97 w 4644"/>
                <a:gd name="T51" fmla="*/ 3212 h 3227"/>
                <a:gd name="T52" fmla="*/ 127 w 4644"/>
                <a:gd name="T53" fmla="*/ 3219 h 3227"/>
                <a:gd name="T54" fmla="*/ 161 w 4644"/>
                <a:gd name="T55" fmla="*/ 3223 h 3227"/>
                <a:gd name="T56" fmla="*/ 288 w 4644"/>
                <a:gd name="T57" fmla="*/ 3223 h 3227"/>
                <a:gd name="T58" fmla="*/ 288 w 4644"/>
                <a:gd name="T59" fmla="*/ 3227 h 3227"/>
                <a:gd name="T60" fmla="*/ 1926 w 4644"/>
                <a:gd name="T61" fmla="*/ 3223 h 3227"/>
                <a:gd name="T62" fmla="*/ 2320 w 4644"/>
                <a:gd name="T63" fmla="*/ 3223 h 3227"/>
                <a:gd name="T64" fmla="*/ 4355 w 4644"/>
                <a:gd name="T65" fmla="*/ 3223 h 3227"/>
                <a:gd name="T66" fmla="*/ 4355 w 4644"/>
                <a:gd name="T67" fmla="*/ 3219 h 3227"/>
                <a:gd name="T68" fmla="*/ 4482 w 4644"/>
                <a:gd name="T69" fmla="*/ 3219 h 3227"/>
                <a:gd name="T70" fmla="*/ 4482 w 4644"/>
                <a:gd name="T71" fmla="*/ 3219 h 3227"/>
                <a:gd name="T72" fmla="*/ 4516 w 4644"/>
                <a:gd name="T73" fmla="*/ 3219 h 3227"/>
                <a:gd name="T74" fmla="*/ 4542 w 4644"/>
                <a:gd name="T75" fmla="*/ 3208 h 3227"/>
                <a:gd name="T76" fmla="*/ 4572 w 4644"/>
                <a:gd name="T77" fmla="*/ 3193 h 3227"/>
                <a:gd name="T78" fmla="*/ 4595 w 4644"/>
                <a:gd name="T79" fmla="*/ 3174 h 3227"/>
                <a:gd name="T80" fmla="*/ 4595 w 4644"/>
                <a:gd name="T81" fmla="*/ 3174 h 3227"/>
                <a:gd name="T82" fmla="*/ 4617 w 4644"/>
                <a:gd name="T83" fmla="*/ 3148 h 3227"/>
                <a:gd name="T84" fmla="*/ 4632 w 4644"/>
                <a:gd name="T85" fmla="*/ 3122 h 3227"/>
                <a:gd name="T86" fmla="*/ 4640 w 4644"/>
                <a:gd name="T87" fmla="*/ 3092 h 3227"/>
                <a:gd name="T88" fmla="*/ 4644 w 4644"/>
                <a:gd name="T89" fmla="*/ 3062 h 3227"/>
                <a:gd name="T90" fmla="*/ 4640 w 4644"/>
                <a:gd name="T91" fmla="*/ 161 h 3227"/>
                <a:gd name="T92" fmla="*/ 4640 w 4644"/>
                <a:gd name="T93" fmla="*/ 161 h 3227"/>
                <a:gd name="T94" fmla="*/ 4636 w 4644"/>
                <a:gd name="T95" fmla="*/ 138 h 3227"/>
                <a:gd name="T96" fmla="*/ 4632 w 4644"/>
                <a:gd name="T97" fmla="*/ 120 h 3227"/>
                <a:gd name="T98" fmla="*/ 4625 w 4644"/>
                <a:gd name="T99" fmla="*/ 101 h 3227"/>
                <a:gd name="T100" fmla="*/ 4617 w 4644"/>
                <a:gd name="T101" fmla="*/ 82 h 3227"/>
                <a:gd name="T102" fmla="*/ 4617 w 4644"/>
                <a:gd name="T103" fmla="*/ 82 h 3227"/>
                <a:gd name="T104" fmla="*/ 4606 w 4644"/>
                <a:gd name="T105" fmla="*/ 63 h 3227"/>
                <a:gd name="T106" fmla="*/ 4591 w 4644"/>
                <a:gd name="T107" fmla="*/ 48 h 3227"/>
                <a:gd name="T108" fmla="*/ 4576 w 4644"/>
                <a:gd name="T109" fmla="*/ 33 h 3227"/>
                <a:gd name="T110" fmla="*/ 4557 w 4644"/>
                <a:gd name="T111" fmla="*/ 22 h 3227"/>
                <a:gd name="T112" fmla="*/ 4539 w 4644"/>
                <a:gd name="T113" fmla="*/ 15 h 3227"/>
                <a:gd name="T114" fmla="*/ 4520 w 4644"/>
                <a:gd name="T115" fmla="*/ 7 h 3227"/>
                <a:gd name="T116" fmla="*/ 4497 w 4644"/>
                <a:gd name="T117" fmla="*/ 3 h 3227"/>
                <a:gd name="T118" fmla="*/ 4479 w 4644"/>
                <a:gd name="T119" fmla="*/ 0 h 3227"/>
                <a:gd name="T120" fmla="*/ 2320 w 4644"/>
                <a:gd name="T121" fmla="*/ 3 h 3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44" h="3227">
                  <a:moveTo>
                    <a:pt x="2320" y="3"/>
                  </a:moveTo>
                  <a:lnTo>
                    <a:pt x="1855" y="3"/>
                  </a:lnTo>
                  <a:lnTo>
                    <a:pt x="161" y="3"/>
                  </a:lnTo>
                  <a:lnTo>
                    <a:pt x="161" y="3"/>
                  </a:lnTo>
                  <a:lnTo>
                    <a:pt x="138" y="7"/>
                  </a:lnTo>
                  <a:lnTo>
                    <a:pt x="120" y="11"/>
                  </a:lnTo>
                  <a:lnTo>
                    <a:pt x="97" y="15"/>
                  </a:lnTo>
                  <a:lnTo>
                    <a:pt x="78" y="26"/>
                  </a:lnTo>
                  <a:lnTo>
                    <a:pt x="63" y="37"/>
                  </a:lnTo>
                  <a:lnTo>
                    <a:pt x="49" y="52"/>
                  </a:lnTo>
                  <a:lnTo>
                    <a:pt x="34" y="67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11" y="101"/>
                  </a:lnTo>
                  <a:lnTo>
                    <a:pt x="4" y="123"/>
                  </a:lnTo>
                  <a:lnTo>
                    <a:pt x="0" y="142"/>
                  </a:lnTo>
                  <a:lnTo>
                    <a:pt x="0" y="165"/>
                  </a:lnTo>
                  <a:lnTo>
                    <a:pt x="0" y="3062"/>
                  </a:lnTo>
                  <a:lnTo>
                    <a:pt x="0" y="3062"/>
                  </a:lnTo>
                  <a:lnTo>
                    <a:pt x="4" y="3095"/>
                  </a:lnTo>
                  <a:lnTo>
                    <a:pt x="11" y="3125"/>
                  </a:lnTo>
                  <a:lnTo>
                    <a:pt x="26" y="3152"/>
                  </a:lnTo>
                  <a:lnTo>
                    <a:pt x="45" y="3178"/>
                  </a:lnTo>
                  <a:lnTo>
                    <a:pt x="45" y="3178"/>
                  </a:lnTo>
                  <a:lnTo>
                    <a:pt x="71" y="3197"/>
                  </a:lnTo>
                  <a:lnTo>
                    <a:pt x="97" y="3212"/>
                  </a:lnTo>
                  <a:lnTo>
                    <a:pt x="127" y="3219"/>
                  </a:lnTo>
                  <a:lnTo>
                    <a:pt x="161" y="3223"/>
                  </a:lnTo>
                  <a:lnTo>
                    <a:pt x="288" y="3223"/>
                  </a:lnTo>
                  <a:lnTo>
                    <a:pt x="288" y="3227"/>
                  </a:lnTo>
                  <a:lnTo>
                    <a:pt x="1926" y="3223"/>
                  </a:lnTo>
                  <a:lnTo>
                    <a:pt x="2320" y="3223"/>
                  </a:lnTo>
                  <a:lnTo>
                    <a:pt x="4355" y="3223"/>
                  </a:lnTo>
                  <a:lnTo>
                    <a:pt x="4355" y="3219"/>
                  </a:lnTo>
                  <a:lnTo>
                    <a:pt x="4482" y="3219"/>
                  </a:lnTo>
                  <a:lnTo>
                    <a:pt x="4482" y="3219"/>
                  </a:lnTo>
                  <a:lnTo>
                    <a:pt x="4516" y="3219"/>
                  </a:lnTo>
                  <a:lnTo>
                    <a:pt x="4542" y="3208"/>
                  </a:lnTo>
                  <a:lnTo>
                    <a:pt x="4572" y="3193"/>
                  </a:lnTo>
                  <a:lnTo>
                    <a:pt x="4595" y="3174"/>
                  </a:lnTo>
                  <a:lnTo>
                    <a:pt x="4595" y="3174"/>
                  </a:lnTo>
                  <a:lnTo>
                    <a:pt x="4617" y="3148"/>
                  </a:lnTo>
                  <a:lnTo>
                    <a:pt x="4632" y="3122"/>
                  </a:lnTo>
                  <a:lnTo>
                    <a:pt x="4640" y="3092"/>
                  </a:lnTo>
                  <a:lnTo>
                    <a:pt x="4644" y="3062"/>
                  </a:lnTo>
                  <a:lnTo>
                    <a:pt x="4640" y="161"/>
                  </a:lnTo>
                  <a:lnTo>
                    <a:pt x="4640" y="161"/>
                  </a:lnTo>
                  <a:lnTo>
                    <a:pt x="4636" y="138"/>
                  </a:lnTo>
                  <a:lnTo>
                    <a:pt x="4632" y="120"/>
                  </a:lnTo>
                  <a:lnTo>
                    <a:pt x="4625" y="101"/>
                  </a:lnTo>
                  <a:lnTo>
                    <a:pt x="4617" y="82"/>
                  </a:lnTo>
                  <a:lnTo>
                    <a:pt x="4617" y="82"/>
                  </a:lnTo>
                  <a:lnTo>
                    <a:pt x="4606" y="63"/>
                  </a:lnTo>
                  <a:lnTo>
                    <a:pt x="4591" y="48"/>
                  </a:lnTo>
                  <a:lnTo>
                    <a:pt x="4576" y="33"/>
                  </a:lnTo>
                  <a:lnTo>
                    <a:pt x="4557" y="22"/>
                  </a:lnTo>
                  <a:lnTo>
                    <a:pt x="4539" y="15"/>
                  </a:lnTo>
                  <a:lnTo>
                    <a:pt x="4520" y="7"/>
                  </a:lnTo>
                  <a:lnTo>
                    <a:pt x="4497" y="3"/>
                  </a:lnTo>
                  <a:lnTo>
                    <a:pt x="4479" y="0"/>
                  </a:lnTo>
                  <a:lnTo>
                    <a:pt x="2320" y="3"/>
                  </a:lnTo>
                  <a:close/>
                </a:path>
              </a:pathLst>
            </a:custGeom>
            <a:noFill/>
            <a:ln w="476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6" name="Content Placeholder 10"/>
          <p:cNvSpPr txBox="1">
            <a:spLocks/>
          </p:cNvSpPr>
          <p:nvPr/>
        </p:nvSpPr>
        <p:spPr>
          <a:xfrm>
            <a:off x="1928036" y="2487591"/>
            <a:ext cx="4526280" cy="3257550"/>
          </a:xfrm>
          <a:prstGeom prst="rect">
            <a:avLst/>
          </a:prstGeom>
        </p:spPr>
        <p:txBody>
          <a:bodyPr anchor="ctr" anchorCtr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prstClr val="black"/>
                </a:solidFill>
                <a:latin typeface="Corbel" panose="020B0503020204020204" pitchFamily="34" charset="0"/>
              </a:rPr>
              <a:t>Does the patient currently smoke tobacco? Yes__  No__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prstClr val="black"/>
                </a:solidFill>
                <a:latin typeface="Corbel" panose="020B0503020204020204" pitchFamily="34" charset="0"/>
              </a:rPr>
              <a:t>Usual daily cigarette consumption __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prstClr val="black"/>
                </a:solidFill>
                <a:latin typeface="Corbel" panose="020B0503020204020204" pitchFamily="34" charset="0"/>
              </a:rPr>
              <a:t>Time to first cig of the day__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prstClr val="black"/>
                </a:solidFill>
                <a:latin typeface="Corbel" panose="020B0503020204020204" pitchFamily="34" charset="0"/>
              </a:rPr>
              <a:t>CO reading___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prstClr val="black"/>
                </a:solidFill>
                <a:latin typeface="Corbel" panose="020B0503020204020204" pitchFamily="34" charset="0"/>
              </a:rPr>
              <a:t>Has the patient been advised of support available to stop smoking Yes</a:t>
            </a:r>
            <a:r>
              <a:rPr lang="en-US" sz="2400" b="1" dirty="0">
                <a:solidFill>
                  <a:prstClr val="black"/>
                </a:solidFill>
                <a:latin typeface="Corbel" panose="020B0503020204020204" pitchFamily="34" charset="0"/>
              </a:rPr>
              <a:t>__ No__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prstClr val="black"/>
                </a:solidFill>
                <a:latin typeface="Corbel" panose="020B0503020204020204" pitchFamily="34" charset="0"/>
              </a:rPr>
              <a:t>Does the patient consent to a referral to a specialist? Yes__ No__ </a:t>
            </a:r>
          </a:p>
          <a:p>
            <a:pPr mar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Corbel" panose="020B0503020204020204" pitchFamily="34" charset="0"/>
              </a:rPr>
              <a:t>If no, has the patient been offered NRT for temporary abstinence</a:t>
            </a:r>
            <a:r>
              <a:rPr lang="en-US" sz="2400" b="1" dirty="0">
                <a:solidFill>
                  <a:prstClr val="black"/>
                </a:solidFill>
                <a:latin typeface="Corbel" panose="020B0503020204020204" pitchFamily="34" charset="0"/>
              </a:rPr>
              <a:t> Yes__ No__</a:t>
            </a:r>
            <a:r>
              <a:rPr lang="en-US" sz="2400" b="1" dirty="0" smtClean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solidFill>
                <a:prstClr val="black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109954" y="1667534"/>
            <a:ext cx="6198372" cy="4290773"/>
            <a:chOff x="1479939" y="496889"/>
            <a:chExt cx="8264496" cy="572103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" b="88706"/>
            <a:stretch/>
          </p:blipFill>
          <p:spPr>
            <a:xfrm>
              <a:off x="1518117" y="496889"/>
              <a:ext cx="8146116" cy="64008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062" b="-587"/>
            <a:stretch/>
          </p:blipFill>
          <p:spPr>
            <a:xfrm>
              <a:off x="1521229" y="5394960"/>
              <a:ext cx="8146116" cy="82296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42" t="-28" r="91363" b="-28"/>
            <a:stretch/>
          </p:blipFill>
          <p:spPr>
            <a:xfrm>
              <a:off x="1479939" y="497275"/>
              <a:ext cx="731520" cy="566928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643" t="15" r="-868" b="-71"/>
            <a:stretch/>
          </p:blipFill>
          <p:spPr>
            <a:xfrm>
              <a:off x="8830035" y="510958"/>
              <a:ext cx="914400" cy="5669280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66" y="4207271"/>
            <a:ext cx="2249615" cy="267811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51520" y="188640"/>
            <a:ext cx="8568952" cy="954107"/>
          </a:xfrm>
          <a:prstGeom prst="rect">
            <a:avLst/>
          </a:prstGeom>
          <a:solidFill>
            <a:srgbClr val="76A9E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Corbel" panose="020B0503020204020204" pitchFamily="34" charset="0"/>
              </a:rPr>
              <a:t>Implemented a new electronic referral system &amp; integrated it with electronic health record system</a:t>
            </a:r>
            <a:endParaRPr lang="en-GB" sz="2800" b="1" dirty="0">
              <a:latin typeface="Corbel" panose="020B05030202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3850" y="6525344"/>
            <a:ext cx="8416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rbel" panose="020B0503020204020204" pitchFamily="34" charset="0"/>
              </a:rPr>
              <a:t>Grant from SLAM BRC – in collaboration with National Centre for Smoking Cessation &amp; Training </a:t>
            </a:r>
            <a:endParaRPr lang="en-GB" sz="1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17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7479155"/>
              </p:ext>
            </p:extLst>
          </p:nvPr>
        </p:nvGraphicFramePr>
        <p:xfrm>
          <a:off x="323528" y="260648"/>
          <a:ext cx="8640960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734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bbie\Downloads\custom_stopwatch_1321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592" y="153343"/>
            <a:ext cx="3888432" cy="443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 flipH="1">
            <a:off x="6572445" y="2767598"/>
            <a:ext cx="809168" cy="720080"/>
          </a:xfrm>
          <a:prstGeom prst="ellipse">
            <a:avLst/>
          </a:prstGeom>
          <a:noFill/>
          <a:ln w="349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2507701"/>
              </p:ext>
            </p:extLst>
          </p:nvPr>
        </p:nvGraphicFramePr>
        <p:xfrm>
          <a:off x="467544" y="4293096"/>
          <a:ext cx="8229600" cy="2088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636" y="1787317"/>
            <a:ext cx="1575854" cy="159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46861" y="1787317"/>
            <a:ext cx="1177067" cy="76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46860" y="2739614"/>
            <a:ext cx="1152128" cy="74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286453" y="2368651"/>
            <a:ext cx="431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>
                <a:latin typeface="Corbel" pitchFamily="34" charset="0"/>
              </a:rPr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9290" y="3522494"/>
            <a:ext cx="4444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NRT Patch + oral NRT + behavioural support 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332656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Nicotine replacement therapy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8993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AsOne/>
      </p:bldGraphic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>
                <a:latin typeface="Corbel" panose="020B0503020204020204" pitchFamily="34" charset="0"/>
              </a:rPr>
              <a:t>E cigarette policy </a:t>
            </a:r>
            <a:endParaRPr lang="en-GB" sz="6000" dirty="0">
              <a:latin typeface="Corbel" panose="020B0503020204020204" pitchFamily="34" charset="0"/>
            </a:endParaRPr>
          </a:p>
        </p:txBody>
      </p:sp>
      <p:pic>
        <p:nvPicPr>
          <p:cNvPr id="4" name="Picture 2" descr="http://www.medicalnewstoday.com/images/articles/278/278313/e-cigarett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087791"/>
            <a:ext cx="3117726" cy="231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http://www.vapeclub.co.uk/img/products/vapeclub-disposable-electronic-cigaret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22" y="1503483"/>
            <a:ext cx="1798478" cy="179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5573" y="1503411"/>
            <a:ext cx="1836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rbel" panose="020B0503020204020204" pitchFamily="34" charset="0"/>
              </a:rPr>
              <a:t>Disposable </a:t>
            </a:r>
            <a:endParaRPr lang="en-GB" sz="2400" dirty="0">
              <a:latin typeface="Corbel" panose="020B05030202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6166" y="2790063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rbel" panose="020B0503020204020204" pitchFamily="34" charset="0"/>
              </a:rPr>
              <a:t>Prefilled Disposable</a:t>
            </a:r>
          </a:p>
          <a:p>
            <a:r>
              <a:rPr lang="en-GB" sz="2000" dirty="0" smtClean="0">
                <a:latin typeface="Corbel" panose="020B0503020204020204" pitchFamily="34" charset="0"/>
              </a:rPr>
              <a:t>Rechargeable  </a:t>
            </a:r>
            <a:endParaRPr lang="en-GB" sz="2000" dirty="0">
              <a:latin typeface="Corbel" panose="020B05030202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17352" y="1503483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rbel" panose="020B0503020204020204" pitchFamily="34" charset="0"/>
              </a:rPr>
              <a:t>F</a:t>
            </a:r>
            <a:r>
              <a:rPr lang="en-GB" sz="2000" dirty="0" smtClean="0">
                <a:latin typeface="Corbel" panose="020B0503020204020204" pitchFamily="34" charset="0"/>
              </a:rPr>
              <a:t>illable</a:t>
            </a:r>
          </a:p>
          <a:p>
            <a:r>
              <a:rPr lang="en-GB" sz="2000" dirty="0" smtClean="0">
                <a:latin typeface="Corbel" panose="020B0503020204020204" pitchFamily="34" charset="0"/>
              </a:rPr>
              <a:t>Rechargeable  </a:t>
            </a:r>
            <a:endParaRPr lang="en-GB" sz="2000" dirty="0">
              <a:latin typeface="Corbel" panose="020B05030202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03800" y="4832603"/>
            <a:ext cx="44275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Corbel" panose="020B0503020204020204" pitchFamily="34" charset="0"/>
              </a:rPr>
              <a:t>Not offered as first line 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Corbel" panose="020B0503020204020204" pitchFamily="34" charset="0"/>
              </a:rPr>
              <a:t>Must be part of Care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Corbel" panose="020B0503020204020204" pitchFamily="34" charset="0"/>
              </a:rPr>
              <a:t>Not to be used in communal areas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Corbel" panose="020B0503020204020204" pitchFamily="34" charset="0"/>
              </a:rPr>
              <a:t>Not to be used during therapeutic conversations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Corbel" panose="020B0503020204020204" pitchFamily="34" charset="0"/>
              </a:rPr>
              <a:t>Not to be used in ward gardens </a:t>
            </a:r>
            <a:endParaRPr lang="en-GB" sz="2000" b="1" dirty="0">
              <a:latin typeface="Corbel" panose="020B0503020204020204" pitchFamily="34" charset="0"/>
            </a:endParaRPr>
          </a:p>
        </p:txBody>
      </p:sp>
      <p:pic>
        <p:nvPicPr>
          <p:cNvPr id="6146" name="Picture 2" descr="http://www.ub2c.co.uk/userfiles/2-Pack%20USB%20Rechargeable%20Electronic%20Cigarette%2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66" y="4003956"/>
            <a:ext cx="1790449" cy="170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clker.com/cliparts/e/3/9/7/1245686792938124914raemi_Check_mark.svg.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92441"/>
            <a:ext cx="1069101" cy="9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clker.com/cliparts/e/3/9/7/1245686792938124914raemi_Check_mark.svg.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42" y="3508606"/>
            <a:ext cx="1069101" cy="9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jakarade.com/inc/update1.1/frontpagelogo/crossmar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290" y="2158662"/>
            <a:ext cx="1165126" cy="126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21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6396" y="473131"/>
            <a:ext cx="3663996" cy="3447610"/>
            <a:chOff x="763988" y="914400"/>
            <a:chExt cx="2225173" cy="293787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73" t="-2581" r="73381" b="61142"/>
            <a:stretch/>
          </p:blipFill>
          <p:spPr>
            <a:xfrm>
              <a:off x="1005840" y="914400"/>
              <a:ext cx="1554480" cy="219456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" t="18795" r="70994" b="46003"/>
            <a:stretch/>
          </p:blipFill>
          <p:spPr>
            <a:xfrm>
              <a:off x="763988" y="2164212"/>
              <a:ext cx="2225173" cy="1688062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219200" y="1391167"/>
              <a:ext cx="990600" cy="708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Arial Black" pitchFamily="34" charset="0"/>
                </a:rPr>
                <a:t>Tobacco dependence treatment  </a:t>
              </a:r>
              <a:endParaRPr lang="en-US" sz="16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6" t="13944" r="13443" b="-2501"/>
          <a:stretch/>
        </p:blipFill>
        <p:spPr>
          <a:xfrm>
            <a:off x="2103120" y="1819722"/>
            <a:ext cx="5394960" cy="438912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5364087" y="548680"/>
            <a:ext cx="3528392" cy="3150134"/>
            <a:chOff x="6126480" y="961370"/>
            <a:chExt cx="2478608" cy="273744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19" t="-2" r="3122" b="60288"/>
            <a:stretch/>
          </p:blipFill>
          <p:spPr>
            <a:xfrm>
              <a:off x="6126480" y="961370"/>
              <a:ext cx="2478608" cy="219261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06" t="21998" r="-7" b="49201"/>
            <a:stretch/>
          </p:blipFill>
          <p:spPr>
            <a:xfrm>
              <a:off x="6211824" y="2317672"/>
              <a:ext cx="2225173" cy="1381142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742335" y="1609917"/>
              <a:ext cx="1293294" cy="519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Arial Black" pitchFamily="34" charset="0"/>
                </a:rPr>
                <a:t>Enforcement 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Arial Black" pitchFamily="34" charset="0"/>
                </a:rPr>
                <a:t>of ban 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991669" y="2240942"/>
            <a:ext cx="5217646" cy="2102458"/>
            <a:chOff x="1991669" y="2240942"/>
            <a:chExt cx="5217646" cy="210245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02" t="20404" r="15995" b="44398"/>
            <a:stretch/>
          </p:blipFill>
          <p:spPr>
            <a:xfrm>
              <a:off x="1991669" y="2240942"/>
              <a:ext cx="5217646" cy="1688062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3657600" y="2240942"/>
              <a:ext cx="1981200" cy="210245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95536" y="5661248"/>
            <a:ext cx="84969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orbel" panose="020B0503020204020204" pitchFamily="34" charset="0"/>
              </a:rPr>
              <a:t>Getting the balance right between treating smokers and enforcement of smoke free policy is a challenge ……</a:t>
            </a:r>
            <a:r>
              <a:rPr lang="en-GB" sz="2000" b="1" dirty="0">
                <a:latin typeface="Corbel" panose="020B0503020204020204" pitchFamily="34" charset="0"/>
              </a:rPr>
              <a:t>Prioritise treatment of tobacco addiction over enforcement</a:t>
            </a:r>
          </a:p>
          <a:p>
            <a:endParaRPr lang="en-GB" sz="20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1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6" dur="1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7 0.02708 L 0.01702 0.11289 " pathEditMode="fixed" rAng="0" ptsTypes="AA">
                                      <p:cBhvr>
                                        <p:cTn id="8" dur="1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" y="42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9 0.03657 L 0.01216 -0.05409 " pathEditMode="fixed" rAng="0" ptsTypes="AA">
                                      <p:cBhvr>
                                        <p:cTn id="10" dur="1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45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Rot by="1500000">
                                      <p:cBhvr>
                                        <p:cTn id="12" dur="1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2" presetClass="path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01702 0.11289 L 0.00868 -0.04252 " pathEditMode="fixed" rAng="0" ptsTypes="AA">
                                      <p:cBhvr>
                                        <p:cTn id="14" dur="1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777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01216 -0.05409 L 0.01216 0.10132 " pathEditMode="fixed" rAng="0" ptsTypes="AA">
                                      <p:cBhvr>
                                        <p:cTn id="16" dur="1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7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Rot by="-1200000">
                                      <p:cBhvr>
                                        <p:cTn id="18" dur="1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0.00868 -0.04252 L 0.01702 0.07959 " pathEditMode="fixed" rAng="0" ptsTypes="AA">
                                      <p:cBhvr>
                                        <p:cTn id="20" dur="1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610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0.01216 0.10132 L 0.01216 -0.03189 " pathEditMode="fixed" rAng="0" ptsTypes="AA">
                                      <p:cBhvr>
                                        <p:cTn id="22" dur="1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900000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1702 0.07959 L 0.01702 -0.00922 " pathEditMode="fixed" rAng="0" ptsTypes="AA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4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1216 -0.03189 L 0.02049 0.05877 " pathEditMode="fixed" rAng="0" ptsTypes="AA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45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ebbie\Downloads\figures_walk_into_computer_1600_clr_126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5334" y="764558"/>
            <a:ext cx="4559378" cy="255521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220072" y="1662314"/>
            <a:ext cx="3639505" cy="3314911"/>
          </a:xfrm>
          <a:prstGeom prst="rect">
            <a:avLst/>
          </a:prstGeom>
          <a:solidFill>
            <a:srgbClr val="00B0F0"/>
          </a:solid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b="1" dirty="0" smtClean="0">
                <a:solidFill>
                  <a:schemeClr val="tx1"/>
                </a:solidFill>
                <a:latin typeface="Corbel" pitchFamily="34" charset="0"/>
                <a:cs typeface="Calibri" pitchFamily="34" charset="0"/>
              </a:rPr>
              <a:t>Tobacco addiction in mental health settings</a:t>
            </a:r>
          </a:p>
          <a:p>
            <a:pPr lvl="0"/>
            <a:endParaRPr lang="en-GB" b="1" dirty="0" smtClean="0">
              <a:solidFill>
                <a:schemeClr val="tx1"/>
              </a:solidFill>
              <a:latin typeface="Corbel" pitchFamily="34" charset="0"/>
              <a:cs typeface="Calibri" pitchFamily="34" charset="0"/>
            </a:endParaRPr>
          </a:p>
          <a:p>
            <a:pPr lvl="0"/>
            <a:r>
              <a:rPr lang="en-GB" b="1" dirty="0" smtClean="0">
                <a:solidFill>
                  <a:schemeClr val="tx1"/>
                </a:solidFill>
                <a:latin typeface="Corbel" pitchFamily="34" charset="0"/>
                <a:cs typeface="Calibri" pitchFamily="34" charset="0"/>
              </a:rPr>
              <a:t>What works in mental health </a:t>
            </a:r>
          </a:p>
          <a:p>
            <a:pPr lvl="0"/>
            <a:endParaRPr lang="en-GB" b="1" dirty="0" smtClean="0">
              <a:solidFill>
                <a:schemeClr val="tx1"/>
              </a:solidFill>
              <a:latin typeface="Corbel" pitchFamily="34" charset="0"/>
              <a:cs typeface="Calibri" pitchFamily="34" charset="0"/>
            </a:endParaRPr>
          </a:p>
          <a:p>
            <a:pPr lvl="0"/>
            <a:r>
              <a:rPr lang="en-GB" b="1" dirty="0" smtClean="0">
                <a:solidFill>
                  <a:schemeClr val="tx1"/>
                </a:solidFill>
                <a:latin typeface="Corbel" pitchFamily="34" charset="0"/>
                <a:cs typeface="Calibri" pitchFamily="34" charset="0"/>
              </a:rPr>
              <a:t>Use of NRT, bupropion, </a:t>
            </a:r>
            <a:r>
              <a:rPr lang="en-GB" b="1" dirty="0" err="1" smtClean="0">
                <a:solidFill>
                  <a:schemeClr val="tx1"/>
                </a:solidFill>
                <a:latin typeface="Corbel" pitchFamily="34" charset="0"/>
                <a:cs typeface="Calibri" pitchFamily="34" charset="0"/>
              </a:rPr>
              <a:t>varenicline</a:t>
            </a:r>
            <a:endParaRPr lang="en-GB" b="1" dirty="0" smtClean="0">
              <a:solidFill>
                <a:schemeClr val="tx1"/>
              </a:solidFill>
              <a:latin typeface="Corbel" pitchFamily="34" charset="0"/>
              <a:cs typeface="Calibri" pitchFamily="34" charset="0"/>
            </a:endParaRPr>
          </a:p>
          <a:p>
            <a:pPr lvl="0"/>
            <a:r>
              <a:rPr lang="en-GB" b="1" dirty="0" smtClean="0">
                <a:solidFill>
                  <a:schemeClr val="tx1"/>
                </a:solidFill>
                <a:latin typeface="Corbel" pitchFamily="34" charset="0"/>
                <a:cs typeface="Calibri" pitchFamily="34" charset="0"/>
              </a:rPr>
              <a:t> </a:t>
            </a:r>
          </a:p>
          <a:p>
            <a:pPr lvl="0"/>
            <a:r>
              <a:rPr lang="en-GB" b="1" dirty="0" smtClean="0">
                <a:solidFill>
                  <a:schemeClr val="tx1"/>
                </a:solidFill>
                <a:latin typeface="Corbel" pitchFamily="34" charset="0"/>
                <a:cs typeface="Calibri" pitchFamily="34" charset="0"/>
              </a:rPr>
              <a:t>Providing Very Brief </a:t>
            </a:r>
            <a:r>
              <a:rPr lang="en-GB" b="1" dirty="0">
                <a:solidFill>
                  <a:schemeClr val="tx1"/>
                </a:solidFill>
                <a:latin typeface="Corbel" pitchFamily="34" charset="0"/>
                <a:cs typeface="Calibri" pitchFamily="34" charset="0"/>
              </a:rPr>
              <a:t>A</a:t>
            </a:r>
            <a:r>
              <a:rPr lang="en-GB" b="1" dirty="0" smtClean="0">
                <a:solidFill>
                  <a:schemeClr val="tx1"/>
                </a:solidFill>
                <a:latin typeface="Corbel" pitchFamily="34" charset="0"/>
                <a:cs typeface="Calibri" pitchFamily="34" charset="0"/>
              </a:rPr>
              <a:t>dvice </a:t>
            </a:r>
          </a:p>
          <a:p>
            <a:pPr lvl="0"/>
            <a:endParaRPr lang="en-GB" b="1" dirty="0" smtClean="0">
              <a:solidFill>
                <a:schemeClr val="tx1"/>
              </a:solidFill>
              <a:latin typeface="Corbel" pitchFamily="34" charset="0"/>
              <a:cs typeface="Calibri" pitchFamily="34" charset="0"/>
            </a:endParaRPr>
          </a:p>
          <a:p>
            <a:pPr lvl="0"/>
            <a:r>
              <a:rPr lang="en-GB" b="1" dirty="0" smtClean="0">
                <a:solidFill>
                  <a:schemeClr val="tx1"/>
                </a:solidFill>
                <a:latin typeface="Corbel" pitchFamily="34" charset="0"/>
                <a:cs typeface="Calibri" pitchFamily="34" charset="0"/>
              </a:rPr>
              <a:t>How to refer for specialist support</a:t>
            </a:r>
          </a:p>
          <a:p>
            <a:pPr lvl="0"/>
            <a:endParaRPr lang="en-GB" sz="1600" dirty="0" smtClean="0">
              <a:latin typeface="Corbel" pitchFamily="34" charset="0"/>
              <a:cs typeface="Calibri" pitchFamily="34" charset="0"/>
            </a:endParaRPr>
          </a:p>
          <a:p>
            <a:pPr lvl="0"/>
            <a:r>
              <a:rPr lang="en-GB" sz="1600" dirty="0" smtClean="0">
                <a:latin typeface="Corbel" pitchFamily="34" charset="0"/>
                <a:cs typeface="Calibri" pitchFamily="34" charset="0"/>
              </a:rPr>
              <a:t> </a:t>
            </a:r>
            <a:endParaRPr lang="en-GB" sz="1600" dirty="0">
              <a:latin typeface="Corbel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1688" y="908720"/>
            <a:ext cx="4176464" cy="753594"/>
          </a:xfrm>
          <a:prstGeom prst="rect">
            <a:avLst/>
          </a:prstGeom>
          <a:solidFill>
            <a:srgbClr val="00B0F0"/>
          </a:solid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b="1" dirty="0" smtClean="0">
                <a:solidFill>
                  <a:schemeClr val="tx1"/>
                </a:solidFill>
                <a:latin typeface="Corbel" pitchFamily="34" charset="0"/>
                <a:cs typeface="Calibri" pitchFamily="34" charset="0"/>
              </a:rPr>
              <a:t>LEVEL 1: ELearning. Basic knowledge</a:t>
            </a:r>
          </a:p>
          <a:p>
            <a:pPr lvl="0" algn="ctr"/>
            <a:r>
              <a:rPr lang="en-GB" b="1" dirty="0" smtClean="0">
                <a:solidFill>
                  <a:schemeClr val="tx1"/>
                </a:solidFill>
                <a:latin typeface="Corbel" pitchFamily="34" charset="0"/>
                <a:cs typeface="Calibri" pitchFamily="34" charset="0"/>
              </a:rPr>
              <a:t> ( 2 hours)</a:t>
            </a:r>
            <a:endParaRPr lang="en-GB" b="1" dirty="0">
              <a:solidFill>
                <a:schemeClr val="tx1"/>
              </a:solidFill>
              <a:latin typeface="Corbel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63998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SLAM  Education &amp;Training </a:t>
            </a:r>
            <a:endParaRPr lang="en-GB" sz="4000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graphicFrame>
        <p:nvGraphicFramePr>
          <p:cNvPr id="1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7072450"/>
              </p:ext>
            </p:extLst>
          </p:nvPr>
        </p:nvGraphicFramePr>
        <p:xfrm>
          <a:off x="179512" y="3703951"/>
          <a:ext cx="4824536" cy="254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0" y="320368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orbel" panose="020B0503020204020204" pitchFamily="34" charset="0"/>
              </a:rPr>
              <a:t>1174</a:t>
            </a:r>
            <a:r>
              <a:rPr lang="en-GB" dirty="0" smtClean="0">
                <a:latin typeface="Corbel" panose="020B0503020204020204" pitchFamily="34" charset="0"/>
              </a:rPr>
              <a:t> staff have completed E Learning Courses</a:t>
            </a:r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1640" y="3970279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rbel" panose="020B0503020204020204" pitchFamily="34" charset="0"/>
              </a:rPr>
              <a:t>p &lt;0.001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484678" y="6328199"/>
            <a:ext cx="308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orbel" panose="020B0503020204020204" pitchFamily="34" charset="0"/>
              </a:rPr>
              <a:t>KNOWLEDGE pre &amp; post </a:t>
            </a:r>
            <a:endParaRPr lang="en-GB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26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Graphic spid="15" grpId="0">
        <p:bldAsOne/>
      </p:bldGraphic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ebbie\Downloads\class_has_answer_1600_clr_566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92311"/>
            <a:ext cx="4285314" cy="144360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10540" y="1206908"/>
            <a:ext cx="4045436" cy="4251015"/>
          </a:xfrm>
          <a:prstGeom prst="rect">
            <a:avLst/>
          </a:prstGeom>
          <a:solidFill>
            <a:schemeClr val="accent6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000" b="1" dirty="0" smtClean="0">
                <a:solidFill>
                  <a:schemeClr val="tx1"/>
                </a:solidFill>
                <a:latin typeface="Corbel" pitchFamily="34" charset="0"/>
                <a:cs typeface="Calibri" pitchFamily="34" charset="0"/>
              </a:rPr>
              <a:t>Assessing nicotine dependence</a:t>
            </a:r>
          </a:p>
          <a:p>
            <a:pPr lvl="0"/>
            <a:endParaRPr lang="en-GB" sz="2000" b="1" dirty="0" smtClean="0">
              <a:solidFill>
                <a:schemeClr val="tx1"/>
              </a:solidFill>
              <a:latin typeface="Corbel" pitchFamily="34" charset="0"/>
              <a:cs typeface="Calibri" pitchFamily="34" charset="0"/>
            </a:endParaRPr>
          </a:p>
          <a:p>
            <a:pPr lvl="0"/>
            <a:r>
              <a:rPr lang="en-GB" sz="2000" b="1" dirty="0" smtClean="0">
                <a:solidFill>
                  <a:schemeClr val="tx1"/>
                </a:solidFill>
                <a:latin typeface="Corbel" pitchFamily="34" charset="0"/>
                <a:cs typeface="Calibri" pitchFamily="34" charset="0"/>
              </a:rPr>
              <a:t>Facilitating choice of stop smoking medication (PGD for NRT)</a:t>
            </a:r>
          </a:p>
          <a:p>
            <a:pPr lvl="0"/>
            <a:endParaRPr lang="en-GB" sz="2000" b="1" dirty="0" smtClean="0">
              <a:solidFill>
                <a:schemeClr val="tx1"/>
              </a:solidFill>
              <a:latin typeface="Corbel" pitchFamily="34" charset="0"/>
              <a:cs typeface="Calibri" pitchFamily="34" charset="0"/>
            </a:endParaRPr>
          </a:p>
          <a:p>
            <a:pPr lvl="0"/>
            <a:r>
              <a:rPr lang="en-GB" sz="2000" b="1" dirty="0" smtClean="0">
                <a:solidFill>
                  <a:schemeClr val="tx1"/>
                </a:solidFill>
                <a:latin typeface="Corbel" pitchFamily="34" charset="0"/>
                <a:cs typeface="Calibri" pitchFamily="34" charset="0"/>
              </a:rPr>
              <a:t>Managing temporary abstinence/smoking cessation  </a:t>
            </a:r>
          </a:p>
          <a:p>
            <a:pPr lvl="0"/>
            <a:endParaRPr lang="en-GB" sz="2000" b="1" dirty="0" smtClean="0">
              <a:solidFill>
                <a:schemeClr val="tx1"/>
              </a:solidFill>
              <a:latin typeface="Corbel" pitchFamily="34" charset="0"/>
              <a:cs typeface="Calibri" pitchFamily="34" charset="0"/>
            </a:endParaRPr>
          </a:p>
          <a:p>
            <a:pPr lvl="0"/>
            <a:r>
              <a:rPr lang="en-GB" sz="2000" b="1" dirty="0" smtClean="0">
                <a:solidFill>
                  <a:schemeClr val="tx1"/>
                </a:solidFill>
                <a:latin typeface="Corbel" pitchFamily="34" charset="0"/>
                <a:cs typeface="Calibri" pitchFamily="34" charset="0"/>
              </a:rPr>
              <a:t>Provision of behavioural  support  </a:t>
            </a:r>
          </a:p>
          <a:p>
            <a:pPr lvl="0"/>
            <a:endParaRPr lang="en-GB" sz="2000" b="1" dirty="0" smtClean="0">
              <a:solidFill>
                <a:schemeClr val="tx1"/>
              </a:solidFill>
              <a:latin typeface="Corbel" pitchFamily="34" charset="0"/>
              <a:cs typeface="Calibri" pitchFamily="34" charset="0"/>
            </a:endParaRPr>
          </a:p>
          <a:p>
            <a:pPr lvl="0"/>
            <a:r>
              <a:rPr lang="en-GB" sz="2000" b="1" dirty="0" smtClean="0">
                <a:solidFill>
                  <a:schemeClr val="tx1"/>
                </a:solidFill>
                <a:latin typeface="Corbel" pitchFamily="34" charset="0"/>
                <a:cs typeface="Calibri" pitchFamily="34" charset="0"/>
              </a:rPr>
              <a:t>Use of  E Cigarettes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634" y="692696"/>
            <a:ext cx="5003421" cy="514212"/>
          </a:xfrm>
          <a:prstGeom prst="rect">
            <a:avLst/>
          </a:prstGeom>
          <a:solidFill>
            <a:schemeClr val="accent6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b="1" dirty="0" smtClean="0">
                <a:solidFill>
                  <a:schemeClr val="tx1"/>
                </a:solidFill>
                <a:latin typeface="Corbel" pitchFamily="34" charset="0"/>
                <a:cs typeface="Calibri" pitchFamily="34" charset="0"/>
              </a:rPr>
              <a:t>LEVEL 2: Advanced clinical skills (3 days) </a:t>
            </a:r>
            <a:endParaRPr lang="en-GB" sz="2000" b="1" dirty="0">
              <a:solidFill>
                <a:schemeClr val="tx1"/>
              </a:solidFill>
              <a:latin typeface="Corbel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63998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SLAM Education &amp; Training </a:t>
            </a:r>
            <a:endParaRPr lang="en-GB" sz="4000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68552" y="2942894"/>
            <a:ext cx="4572000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GB" sz="2400" dirty="0" smtClean="0">
                <a:latin typeface="Corbel" panose="020B0503020204020204" pitchFamily="34" charset="0"/>
              </a:rPr>
              <a:t>124 staff attended training between 7/2014 and March  2015 </a:t>
            </a:r>
          </a:p>
          <a:p>
            <a:endParaRPr lang="en-GB" sz="2400" dirty="0" smtClean="0">
              <a:latin typeface="Corbel" panose="020B0503020204020204" pitchFamily="34" charset="0"/>
            </a:endParaRPr>
          </a:p>
          <a:p>
            <a:r>
              <a:rPr lang="en-GB" sz="2400" dirty="0" smtClean="0">
                <a:latin typeface="Corbel" panose="020B0503020204020204" pitchFamily="34" charset="0"/>
              </a:rPr>
              <a:t>Evaluated </a:t>
            </a:r>
            <a:r>
              <a:rPr lang="en-GB" sz="2400" dirty="0">
                <a:latin typeface="Corbel" panose="020B0503020204020204" pitchFamily="34" charset="0"/>
              </a:rPr>
              <a:t>using a 44 item questionnaire </a:t>
            </a:r>
            <a:endParaRPr lang="en-GB" sz="2400" dirty="0" smtClean="0">
              <a:latin typeface="Corbel" panose="020B0503020204020204" pitchFamily="34" charset="0"/>
            </a:endParaRPr>
          </a:p>
          <a:p>
            <a:endParaRPr lang="en-GB" sz="2400" dirty="0">
              <a:latin typeface="Corbel" panose="020B0503020204020204" pitchFamily="34" charset="0"/>
            </a:endParaRPr>
          </a:p>
          <a:p>
            <a:r>
              <a:rPr lang="en-GB" sz="2400" dirty="0" smtClean="0">
                <a:latin typeface="Corbel" panose="020B0503020204020204" pitchFamily="34" charset="0"/>
              </a:rPr>
              <a:t>Knowledge, confidence and attitudes all significantly increase after training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2295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Nicot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54" y="1542971"/>
            <a:ext cx="2474640" cy="158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reginele.ro/wp-content/uploads/2014/01/sperma-de-calita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582" y="1076778"/>
            <a:ext cx="378472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393305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i="1" dirty="0" smtClean="0">
                <a:latin typeface="Corbel" panose="020B0503020204020204" pitchFamily="34" charset="0"/>
              </a:rPr>
              <a:t>“Smokers smoke for the nicotine, but  die from the tar”</a:t>
            </a:r>
          </a:p>
          <a:p>
            <a:pPr algn="ctr"/>
            <a:endParaRPr lang="en-GB" sz="2400" i="1" dirty="0" smtClean="0">
              <a:latin typeface="Corbel" panose="020B0503020204020204" pitchFamily="34" charset="0"/>
            </a:endParaRPr>
          </a:p>
          <a:p>
            <a:pPr algn="ctr"/>
            <a:r>
              <a:rPr lang="en-GB" sz="2400" i="1" dirty="0" smtClean="0">
                <a:latin typeface="Corbel" panose="020B0503020204020204" pitchFamily="34" charset="0"/>
              </a:rPr>
              <a:t>Professor Mike Russell, </a:t>
            </a:r>
            <a:r>
              <a:rPr lang="en-GB" sz="2400" i="1" dirty="0" err="1" smtClean="0">
                <a:latin typeface="Corbel" panose="020B0503020204020204" pitchFamily="34" charset="0"/>
              </a:rPr>
              <a:t>Maudsley</a:t>
            </a:r>
            <a:r>
              <a:rPr lang="en-GB" sz="2400" i="1" dirty="0" smtClean="0">
                <a:latin typeface="Corbel" panose="020B0503020204020204" pitchFamily="34" charset="0"/>
              </a:rPr>
              <a:t> Smokers Clinic, 1979</a:t>
            </a:r>
            <a:endParaRPr lang="en-GB" sz="2400" dirty="0">
              <a:latin typeface="Corbel" panose="020B0503020204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latin typeface="Corbel" panose="020B0503020204020204" pitchFamily="34" charset="0"/>
              </a:rPr>
              <a:t>Separate the nicotine from the smoke</a:t>
            </a:r>
            <a:endParaRPr lang="en-GB" dirty="0">
              <a:latin typeface="Corbel" panose="020B0503020204020204" pitchFamily="34" charset="0"/>
            </a:endParaRPr>
          </a:p>
        </p:txBody>
      </p:sp>
      <p:pic>
        <p:nvPicPr>
          <p:cNvPr id="6" name="Picture 2" descr="http://4.bp.blogspot.com/-HJfzffCNTG0/T1tjvySJZ_I/AAAAAAAAAPg/-ZQClAU9kiQ/s1600/toilet_cleaner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84563"/>
            <a:ext cx="1979712" cy="1473437"/>
          </a:xfrm>
          <a:prstGeom prst="rect">
            <a:avLst/>
          </a:prstGeom>
          <a:noFill/>
          <a:ln w="412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realtimeshortstories.files.wordpress.com/2011/08/formaldehyd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390243"/>
            <a:ext cx="1872208" cy="1473437"/>
          </a:xfrm>
          <a:prstGeom prst="rect">
            <a:avLst/>
          </a:prstGeom>
          <a:noFill/>
          <a:ln w="412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dc2.healthtap.com/ht-staging/user_answer/reference_image/15755/large/Carbon_monoxide_poisoning.jpeg?138667173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390243"/>
            <a:ext cx="2012637" cy="1473437"/>
          </a:xfrm>
          <a:prstGeom prst="rect">
            <a:avLst/>
          </a:prstGeom>
          <a:noFill/>
          <a:ln w="41275"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mg.ehowcdn.com/article-new/ehow/images/a05/7p/3h/extend-nickel-cadmium-rechargeable-batteries-800x80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574" y="5384562"/>
            <a:ext cx="1767634" cy="1437837"/>
          </a:xfrm>
          <a:prstGeom prst="rect">
            <a:avLst/>
          </a:prstGeom>
          <a:noFill/>
          <a:ln w="41275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Image result for benzen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207" y="5376855"/>
            <a:ext cx="1367793" cy="1445544"/>
          </a:xfrm>
          <a:prstGeom prst="rect">
            <a:avLst/>
          </a:prstGeom>
          <a:noFill/>
          <a:ln w="41275"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42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content.presentermedia.com/files/custom/03047000/3047170/thought_bubble_custom_tex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076299"/>
            <a:ext cx="2376264" cy="253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Debbie\Downloads\thought_bubble_custom_text_13417 (4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2784354" cy="296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Corbel" panose="020B0503020204020204" pitchFamily="34" charset="0"/>
              </a:rPr>
              <a:t>Are staff’s worst fears realised??</a:t>
            </a:r>
            <a:endParaRPr lang="en-GB" dirty="0">
              <a:latin typeface="Corbel" panose="020B0503020204020204" pitchFamily="34" charset="0"/>
            </a:endParaRPr>
          </a:p>
        </p:txBody>
      </p:sp>
      <p:pic>
        <p:nvPicPr>
          <p:cNvPr id="8194" name="Picture 2" descr="C:\Users\Debbie\Downloads\drawing_thought_bubble_text_11017 (6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751" y="2342964"/>
            <a:ext cx="4100017" cy="437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63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578836527"/>
              </p:ext>
            </p:extLst>
          </p:nvPr>
        </p:nvGraphicFramePr>
        <p:xfrm>
          <a:off x="395536" y="332656"/>
          <a:ext cx="8424936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27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11500" dirty="0" smtClean="0">
                <a:latin typeface="Corbel" panose="020B0503020204020204" pitchFamily="34" charset="0"/>
              </a:rPr>
              <a:t>Context &amp; background  </a:t>
            </a:r>
            <a:endParaRPr lang="en-GB" sz="115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30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730943988"/>
              </p:ext>
            </p:extLst>
          </p:nvPr>
        </p:nvGraphicFramePr>
        <p:xfrm>
          <a:off x="179512" y="476672"/>
          <a:ext cx="8280920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01344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latin typeface="Corbel" panose="020B0503020204020204" pitchFamily="34" charset="0"/>
              </a:rPr>
              <a:t>Implementation of the NICE guidelines requires development, implementation and sustainable treatment and staff training pathways</a:t>
            </a:r>
          </a:p>
          <a:p>
            <a:r>
              <a:rPr lang="en-GB" dirty="0" smtClean="0">
                <a:latin typeface="Corbel" panose="020B0503020204020204" pitchFamily="34" charset="0"/>
              </a:rPr>
              <a:t>Support and address staff fears and concerns </a:t>
            </a:r>
          </a:p>
          <a:p>
            <a:r>
              <a:rPr lang="en-GB" dirty="0" smtClean="0">
                <a:latin typeface="Corbel" panose="020B0503020204020204" pitchFamily="34" charset="0"/>
              </a:rPr>
              <a:t>Support staff to treat tobacco dependence with nicotine, not tobacco </a:t>
            </a:r>
          </a:p>
          <a:p>
            <a:r>
              <a:rPr lang="en-GB" dirty="0" smtClean="0">
                <a:latin typeface="Corbel" panose="020B0503020204020204" pitchFamily="34" charset="0"/>
              </a:rPr>
              <a:t>Invest in improving the experience of tobacco dependence treatment 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7284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5822" y="3861048"/>
            <a:ext cx="6400800" cy="1752600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Acknowledgements </a:t>
            </a:r>
          </a:p>
          <a:p>
            <a:r>
              <a:rPr lang="en-GB" sz="24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Professor Ann McNeill, </a:t>
            </a:r>
            <a:r>
              <a:rPr lang="en-GB" sz="2400" b="1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IoPPN</a:t>
            </a:r>
            <a:r>
              <a:rPr lang="en-GB" sz="24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, KCL </a:t>
            </a:r>
          </a:p>
          <a:p>
            <a:r>
              <a:rPr lang="en-GB" sz="24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Mary Yates, Matron, SLAM</a:t>
            </a:r>
            <a:endParaRPr lang="en-GB" sz="2400" b="1" dirty="0">
              <a:latin typeface="Corbel" panose="020B0503020204020204" pitchFamily="34" charset="0"/>
            </a:endParaRPr>
          </a:p>
        </p:txBody>
      </p:sp>
      <p:sp>
        <p:nvSpPr>
          <p:cNvPr id="4" name="AutoShape 2" descr="data:image/png;base64,iVBORw0KGgoAAAANSUhEUgAAAfQAAAGsCAYAAAArC1UQAAAgAElEQVR4Xuy9CdhlVXWuSxVFD0Xfq4gQFb3RJHr15CYmV0VscpJ4ElCjaGKMeESkVRq5ImpiEz12iAIqgiDSiICUaOxirldPgrG7Vzg2R8TQ931PwfnexX7/O2q69v//Ray9K/Wv/Tz7WXuvNdecc835zfGNMeaYcy1aa/gMLTC0wNACQwsMLTC0wH/4Flj0H/4JhgcYWmBogaEFhhYYWmBogbUGQh9AMLTA0AJDCwwtMLTAGtACA6GvAZ04PMLQAkMLDC0wtMDQAgOhDxgYWmBogaEFhhYYWmANaIGB0NeAThweYWiBoQWGFhhaYGiBgdAHDAwtMLTA0AJDCwwtsAa0wEDoa0AnDo8wtMDQAkMLDC0wtMBA6AMGhhYYWmBogaEFhhZYA1pgIPQ1oBOHRxhaYGiBoQWGFhhaYLUm9KOPPnrxE57whEU33XTT4s0333zRxhtvvOiaa65ZtNVWWy1ed911F2200UaLb7311kUbbLDB4iVLlizKucV33nln90z5v/z+++9/kN9XXHHFA/fcc8+DuW8tjsnvgR122KHr/euvv/6Be++9d/ljH/vYB//pn/7pgZT5wACLoQVWgxZYdOaZZy4O5pfcfvvtizfddNPFd9999+KlS5euvXz58u4b/C8J5td+8MEHl/DNZ+1gfnFf3YPxsY+0aNGi+3Pxfo4ZH8sXL168/K677lr+wAMP3J/x9MB66633AOccK1ddddXyYZysBghZQFWAC/K4i7fYYou1d95557XzWRJ8rr1OPhkD6yLy+QanyP8lI05YkvGwiLEBV5A+42Btjjm3dsbLWsnnwYyr+/idaw8k/f38DuYzxJYvp4nBfsbB8py/N/fdd8cdd9yXZPcxPpLvfddddx3pll988cVwx1Q5ZJUTOh3xtKc9bZ086Hpp9w023HDDTdIIS9dff/2N0iAbpqE2jPDYcMstt9wwDbZxBMpGaayN0mgbJe3Gadj1I2jWHXUG+SxKO6+T7+J02hI6KL+XJB3PQucuSh8/mI5CSD2QvBfRScljOddo+CgBdMRaqcNauYSku/uWW265N3W5K3nenfP3hPTv5HwUibuS/z25966UdU++nL816W7LPbnlzjvvu+++u3LunpR1d+p9/y9/+cv789x0cqdQDJ+F3QIh5rWDl/WCy/UjkDZKaywN1jcIUW8UfG0cbG0SfC+N4Ng4eNwk+FsawcF3w+B4Y8ZOcAdpr5P/64L/4Jnf3bmMmSX5j4BCYHWEjlDK+bWSLwKpOyZt99sP//nmWkfeqd/9+X9/8NwdU869+XJk/NzLWEnd7sy1O5LHbSn/1uD9tpR5e8q7LWPwtgjH26OE3JF0dySf2zIWbs+4uPOyyy67J2PivmFMLNyxMDLQINsljIVgcf1gBYxvBPaDH8bApvm/aY6bwwVprQ2Dtw2Cvw34nfMbBo/rMyaCWb7rJ/36wRoEvyS4WwRXIPJTxtrhEGQ+CgDHxclz0c0339z9hgPAY/JDaV0rR+Q1pM6YeCD3PxAZ3/3O/Q9k7ELi991www335hmSVQZYOCJ1uyt53p2y7k6au1Lf24L5G3PuppRxU/7flP+3pe435747c9sdGTN3XXLJJXfuv//+8M+vjSf+3YSOsEqFNthss82WRjhtm4Z5VAb1NmmILSOotsxA3yoPtWUaiQ7adJNNNtk05zakQ9Sy0JbyQdJ09cGaiKBAS6In1krDrpUO684rkBRQnEuDrpUy6ZC1YsGstfXWW3ejJo3YXUsjQtxdXggw0tEXHCF1flMeack/1lAnAMPV3W/S5X/X2akH1sv9SXdvyrw399yd33fypSNz/facvy2de0vqfVPqd22Ug+ty7bqkvSHpbkletyYvOvaeF73oRYOQ+48t4xb94z/+43rp743Sx1sE39sGL1sGT1sHW9sEd1tHaG0dJRJQbhE8Lc31TYKD9YKVdXJtHUzrpFsb6wKcPmRwZJQHq3zALfjmGkQNRsGqhKz1DWb5kG5kXHT/ScuXc9zrGDKd5dgN/ndckb9jh7FoOaRj7PBNvR6A+CkeqwXyz/PdGaXlljzPTXnOG5LHDTleGwv/2tTh+rTP9Ul/bdJen3Q3n3XWWXfl21lFw+c/VgtA1jvttNO6u+666wbBx8bBzubI/+BlG8ZB8LF98LJdrm2WIwrspjlulHSMmw2CjfUYExhnKKYQMDJfjFdMgj+wDCYdC6QFz8FXd43xQrqMyy5d8NWNHTgFuY68dywo9+ECsE5ZpOG/PMO9cgf3ogxw5Fy4ryubD+Xxm3y4N8/PA90fzrgPjsj/u1O/O1Lmrbl+bep9Wf5fGvLneEXOX5eyb8zvW1/5yleiMKwU2a8UodNpT3nKU7bIw+ySRtqVYwbzrqnUI1PRbfNwW+W4NA+zLpoQjYcA0EKAbBFWNHYlbBoL8qVxSE+H0Mh0BI3CUWuD3wo88k1DzAgY7qUTuH7bbbd1nRjLv+tEBVsEa9ex5MPvCOBOWeA+OkMw8F9AkRcdRP3paP57D/cLCM7xHDwfZZCe/yF03Ji4a+7K+Ttyz83p9JtShxtz7trkfXX+/1vq/295zitT7+tTxm0RfHcPrs3VR7BdcMEF60UD3zp4QjhtH0XxUTnuGsw8Jt8dIPEM7s2wPm688Ua8RlgEHbZQKvktuapgqrBqSZMGHHOetHwqAZPO844NhY4k71gxnUJR4Ud6lWPvGSmtMwKsKgDgmjyrdc91hZjPYh4+I0fGC8LPMaKikTHQjQkU4NTlBnCfZ74sz/6LjJ9LGQ9Je2Ue/+oovSjAKyXYVh/UrFk1iTxa8uQnP3nj9NMWwfcOOe6cftol/fuI/N8OAy79uDmWdvp2o2CfDy5uLOYOd8p3WgYsil9ltPJZrHAEw2JOHIsp7kPmcx9YJT9kPrhE/jqWyIPfpNOoo05gNOO1k9eMU/47hrbddtvuHPWGLyibe7DcySNGbFc2ZVIe5/nP/SoT1A/OIA15Oab5b32DeTxhGIW35veNqecvk98PU+6/5v+P873ida97HZ6xWcfBnISOEEslfiMP8ZRU4On5PjW/6cBN812bCqn5c6QheWgawMZCa4L4JG4Ij4cmPcTOh7R2AvdzXQGi9W06OlLilzw5R/40Ko3neRqVhkOoSux0LNepO+UoQLWAtEL4T+eSjnqSF9cQUNQdENjBehEAkG2iUiLwSAuguNf24Rz1wa2TdGhvtwQM1+f8VQi4nP55gPSLPPslaHLJ/6bXvOY1WPXDZxW3wIc+9KH1dtttt20Te/G49M1Tgpmnpk+eEMxsm/7ZKJheN31NjMfMILbPFQhgEuwjLMATSqYCRlxInuAT7HIvvyVifpOPAtDH1sIWUxKqwk8BBsbAZBUkjAnypGwVV8aCeFeocgSrjpcRVmeEGNcZDxy5F6HnONOSJ99rr722e27iWBhHpkchV0nXyspzLE8b3JV8bk55lwTzP0he/5p0/29+x4v/y1sHRXcVgz/ZH3/88evE6t4qOioG3BNzapfg4BHpm51QaIOdLXJu4/xemz5WOUQW0r9iSOJCBvMBt8rNSmrigGukIR8xL4lL8o4Hxgr3QZRiU4VSkuU/mOQ/eFOx5j6NSLALLhmrpAHv4Fpu4D9pScMH4va3BmtbPunkGo1YznFfHfs8a/1SF/LkWXP+nnyvSd1/lry+m7F47tVXX/3d4L83KGY2Ql/0la985fFpqP1T+J/ku00KYM6ue6BaecmSStNIfBBgkCCNiBbDYNXSpXH5MvhVBnR9q8VIqtVCV2HQ8qARtDbsaDqL85ah9kf5dFAsrK6z0igzVjkkrDJAOrQyn7ECT0EpWLmPZ9Aq9xkka/KiHoBEoidfhT7Xq8Zo29bphZF3gmAlXPiX5fYf5/r30+n/X+r2sxwvyzwMrpnh82tqgfPOO2/bDLoXpJ//KO3/m8HyjumbDdOvixhsKpujObiub1FatRA4PjS99pC7nK/eH/tYYQJWSSv5Ipj0VnFNzClYtGjIW6WhCjuVAK5TD/FveebHeNEFqdUkaasw6/EiLZhU0Dm+KIP68my6GME6ZWjV01YqxLQX7UQ5KDa0pUJbgamCS94q7ciN1IF5/BtSzs9z6f/O85x54YUX/uiEE04YlNtfE+6xvl/4whdum754bNr3t9J3/3tk+G8m+0emX5YiusQmmABT9BcYUBmzv8HQdttt18licMNHnGg4kVYecawo2zXmwG+1vkmvTBbrYog8qrXvVBRy2XLgJMYNmNKyBpM8A8/E83Gee8gXXJKPYx7FlA/nGD/epxKhEkB7gHHHsHUlfw1X2s/fKuPWgfwoQ46jTPLMmLkmPy/I+Q8fdNBB32u7fiyhf+Mb33hmKvzRNN5jUxkiBWcay8ppcW6zzTZdQ9AAVMT5aQbs9ttv33Xk5Zdf3lWIBrChtLxprPpgzFt7zbIUhLWBqrvSuQ+1Qy1vGpXOo14IGxpcIJGngKMhOS9IuY860dlqjj6XglAXS3XF8IzUnXqQv/OPCmrJXoErQAGiLiXaTYDYYZY9AtODyYdgjGtSt+/k+A+pyze++tWvXjrMQT586ZZ4kE2jfL40/fuKfH8nfbOuhKx2bn+BKQY9Y8DpI7CixUEtVBQlPnCjRQDWuE9PlYJIy0PhNNLSV5j/BmNa197n+DB9FXpaRN4jznSZKzzArYKVtM4hglkwKQErmElPGo6Ux/jSE0eejAuEOfczpplrZFxxnrK5l3KwdlSUaG+uMU75TTtbrvXIPYT0X5ln/2LKPe7Vr371dx9+rw93nn/++Rumf347MuslafdnBUuPDI42jiK7iL4SL5WgkGfIfc7pAVIpBdfK0+oBVWFUadOwURZqxOmW1vrWmyTJ6wnQytUSr0oBY486aEVr6JEWua4yTJnkSzrqT93BH2OZ/Hk+0laFXWVGTzD/mdoFy3oXHC/k6xSx7Uh+esU0gFWaHb961ORdvbq04UjGnHXppZe+/JhjjlnBmJuN0PfNwx5bNSUyKq6AbiTQ+KZhMPMAuKKpEI0lSfLwDGoeit/ObUh41ep2nl03ig2oIKHRaQi8ANX1zn3cgwuUhqDjnMcgD8rli2AxeAGBQ9k+B0JGz4IdSkdxj65Sg+0ojw4nD9I4bcBvyqMOglj3k+4U2o6Ora4j2pGvCgHtTT5+deVrpSnMc7w/31+kXv+QOh938MEHXzSIqZVvgUwvvTp9eEz6OdB5KO5C7R4sSKScF3d4n/S+cA/ps7xrBv9aNIwN3M18EBgSuYqairDKpsJBRZV7nEbS2lZASOYqyiqHCkzHk/gVR1VJd/yp5IpnSZ/zesh4DnBPfcQ31hjEzNiHjBmblKPQlbCrsEdIkg/tRf60XQ1kVVZoIVEXLSi9X2m/r2b8veiII464aeV7fLjjy1/+8u9F9h0S7PxB+nxLp3fECrJUj6RYlMCU3fQLv+v8OP3NB7kJLh0vEh64R+Zq0XOvWOE+FWfd2VrhpNHzpGeqkh7nHFPgibqBFWUmmCO9+OZZxD73VW8tzwCOddc77lVIyFtlk3NymmXqtdAoUNYrt1VQybfKef5rnTvWNRRs5/z/Yb57vPGNb3zIZTD6zEroaexjTUgj8OA0EqTIRytS9zYPh9amKxmic+BxH4SOxscARsCpWQkENRldMhK6wk4LQyvdALiqiSFUuK6mr/sEAjegjcbnGZzL4NnUJEfuvU4oUVeu4abnaIdRnvOcClHaQ4BpnSsMaQPbgXuph2TNszlf6rSBA8c01c3qcyEYaQ87mPJHisi/JM1+hx122L8O4mr+LcB8+S677HJ6+u6FVTHTC0W7Ow/GdVZS0I8KB8lLzd7+Jg04AMvVo6TArH2s94ZzCgGFgun4T50cC3qwdC+Szk+1aBSkKpoeHdeSv5aC5Tg3Sv6MN56PczyTyrseMMhZJZ7xTXtJyuTreOaarkWDWs3PMUM+jDGtGRVdPWgSf+p5e/L6sze84Q1fmX9vDylpgXPOOefRIdzT049Pd8oEuadnUs+J3hSsUD2QGln0A5hjPOhRIS/6zUhw02pkgQk9qWK9YpUxwz16icSgaVUuNTC1cnkmLW+DmpWleg94NknSMiVUiVgFBDzrUau4lAuoox5cLehK9twjV6nE613Qq6EHQO6QA/QoqNCYl1yZfvhp0j47cv7yeRH617/+9X0hdAuiIyVcXRB0mBaIGgQP6Jwy6dBwdFcoCFxCoLXKfz4QvgOYDrGj6AQ1GDU1tSOOnNOSAgTO0/HwBuCQl24QAWVncb8CWEtIoFJnvQzUTQ8FQsylblgs5O9zKRydRxUoPEPVVBXSPpOaG+ltBz0dtA/nBSF5OS1R048Gz4nf+9739hnc7/MX3J/4xCc2SezEsuDlD5yzk3RrLiqrBkjS3pAS+POrAsp9Er4KH+klZPMCs/wGc3y0sJ2fUyhQHy1c41a4Rp6OP++tUz7k6XyhhF8tEy120jhtgKXt+HS8iFfqTzq+1Ie6MLeoYmxEv546zuPJYHxXQZsNOWZWwVRrhee0bRwHPIPCzPbgGVM3vFN7H3jggWfMv7eHlLRArPO/CfaOT3uzUVfXKLQ9/UTb6lJWMXPKqHpv9FoRdyR5GvwGnsGFMlPi5L+KXw1mkx9UTiV0jRjJzXqqzOqhAqeSvljVmtcD5NikDPKjrspSyyOtVr3eB5UIn03vK8+ILNCj5zgHtyroco/11ROrcccYquOVOlYFwTwZj3oyUq+fpuz5E3rmY/dNYx+rFahg0qJ0/pAHxpKlIOe9GMhq5Ghuhv3r0nBwSngKCMoCPLp9LJO8nNvQLaMWRYOajx1CAzu3p/tajdA5COfvqAt5ct55Fy006sVzCWitJoWMmqjWUnUBKdzIX+JVKXFAVGtKK7xqnwow7lND042km5fz1J+0CubU4+y0+18M0fDzF9ynnnrq0giyZcHqM/TWVDd09eKICwWQniZwa8S3fcHYUEFw0HI/58TtiJhm5tUUfNVjpeZvvtRNt73la71qTdS5OoWgGPU/ZYsd7tMlqduSsWQ+/OZ5XMPrmGfXRa1pxjptABkQNwP2+U8sDfXT8rBczmEJkpcR8tSDZ9JK57fjVgtGoZsjm+Dsfeihhw6EPn+4dykj4w+NLHo3mKDfVEglIOQUfeMUpwol9+JloZ+QQ3hl8WLqtXR8aOFXnEu4enUNLNXFrIJQZaRWN+WrVDg2VGDr9FMrj7XkqTekCJbq2FU5t25yjdOwlI+xhnGqV1rlAZxTngagHKhCobLBUezLayqmTvFSJ/JRMeK6Cgn5qSSMDICf5jnmT+hY6Gn0Y20oGqN1z5Exned8tNoLEeScd40ev6kMGrnCTHLT3awQo+JYvM6t0JC6PiRfBnoNQJLkOTp/Tt0AnUKBxqGxdX3ayT4f99E5zAXaGVwDYNTdjqQORjLyG+WF+lVAAW7uU2iSn1oYoNStSXtK5FolWiZa8oJAV433uGLA57DDR+36uQjTlwwRwPOXcBJ6MPwMFcqq7dM/uv7AFv1iII1KG31n1Df3kk6tmjS6lR0D9KWDl7QSsuPMvlWzF+cqmfS1c+5aHFogVZBUwud6FYo8g+51j3qCrJ9TRloUtgvP5DhTgWdscB/TamDevSdoU8dTJQnK0kPH89N+BqQ6dp2i0tJz+mNkRbGz3UDo84f6TMqvfe1rh6X/3kWb048Go5EAfOta5ugGW8g7/us95bjjjjt22K6eSfJz7TX9xm+no7hHvPqbsrkfQtOCV6ZW8tabWa1d8aws5b9c4cMqN6sb3Ah2sKkn1qkglW+wyBhxelbvgWNVZVNvrUF4lKtMtl0kcD1q5KWSpDdZb65TILarPCAPJ++VI3Qs9Ai3Y20IG1UNiiPXaHzXlvIAEpzBBGrUVlBhZsXVdNTCCKLQCtXdUQlW14ZuCR5QbU+rlTIBEMRKg3G/QEHJEER0qA2qYgIYBITuberm3DzPrItfZUQLQ6Glu0Rha13JRyGlcBOECuuqOPnbtlNYV7e//SBwec602/l5zr2G5Wzzl3IQegTOMghdd3a1ZnWTqTVrvWshSNhgB1IjHX0tmYrlaq1X5U7rw3z0BumdqYqbwkLi1YWvgFL5UKA4hhWi1I97xL9u8Crs9BS5GxYCXW8cv+uSPYQYuEMoMwZQ3LG2yVdhppIEOZunc6wKSec3SaOxwDMYq2AZYN4xkd+p1v17H3LIIYOFPn+4dynjcj80ffRu+kkPpkQsNiUh2px0yGfaXm8q6Zx2FYf0KzxQ+5W+hRNcqtxaupSvN0iiMz8fy/EEJjSW9FyJ1zpmK0fotVKhdQwxvlylpCLhFC9pJF+VeXmr5ifGtdLlHKdy5UnHstfNX5c///VuqEzrHdEjRbmkT/t3c+iR8fObQ4/29l/zEB9JZbslaw5IOpIGUJunchIqv+lIOp5BaAANRMZ9LnGomh8Nxf2kR1DUdDycc+MuDeJhatCCRCxJq2GRLwCi83WL0PDcq8dAVyJpqCtlOSdS3TY2ImXw7Hx105CHrk/S6VaUoAWaz2hepnXgCP4KSMnATuZ/tcR8LsrQrT+yppZl4O05EPr8JZyEjstdIjJ2woFelozMxGY41wYOVATErEKLfrOP+K33xTgRMKvVQ1kSsSSut0fXvN4aBQH/jcRVwXPOvM5/1mAj5zBtIV3sKgnkozBXEVVAupcD9+LRsg3wiOHpyguUOpwy/ngurXRiDSiXfKkL5KCFQzrGOOPP1TJc09KvApjfjE/yyT1swzwQ+vyhPpPyi1/84uGRe+80zggM0T/It2oIiRsMN5Q2/4Nf+hm57gom3dX0jfk5FeWmSfQr+FSRpKxq4Cj3JVHwRxqtZo1EvQQSfPUgVzL2ugYS+SpnHZvcq0xWnkuwKuOOTZ7ZeBennh0bEj5tVKd1LVvPB3WXG+o40/tEesau6TUyefaR6/2nuW/+LvfsT/2qZHJCHmKxGj8NSkV5GH6rrVE4jUAFsFZ5EF0ozvmNBt+Mi9BOMnKSPMmPfHS56TakAc1PjQlwUC+XpUl2uo90i+oR4D/5UD8+zo/oPtSF4ry1xMmRr5GfdqpClfuN7uUZALRRvLpLbB8tHDU2n0/XkgSgRSWh09YStpYJedqGzuHo5UiaZQlG2bNdo/gwxvyCuQVCj2XRWei64LSatZbFsru9iTXdfwoq+gMcq3A53yhZ0s+MI45OHXEv+WvBa4Uq7MSSHiSuG/NBJ2lhkU4XtuRp/RSiVWGoCqXYV5gbf8J/p4J0Tboxh7IB0kaZh4D50IbUBfLX42a9XNvsGPW5nULQvcvzGY+jguLafdp+5DXr5tAHC33lh+qXvvSlN6ff3ibOlaUaYOBBeU/7I6vpX1cz8R8cYJGbliP9qQcLfKskkFbj0O2AVZrBBrg0yl6CBBPKZp6wyl3/6yXzmued1uW/40iZq2UvUYJ18KqSzT16T1UUHKPygSSt8qDirVeJ8xoH3KN8p/1Mazl6g5URWvvOm+sF4Ej+uX5x2nP3I4888qra82OXreVVoq9KIR2h09EKASrGA3LOSlgpOoWBRloaSs1dFyQdynW+aOtERtLZkqzzeWpjPlTrslao1flxtRy1ODsZFzv322G6i6h7FcjWmXQuyyNPg/ScNxeoAoG6YpXwrAgxBwNtYkSyAFPACgQtM/7XQeCzCBTqKplwjnZhILjrkUGHCv0AZln2gR8IfSVkHIQe4l2Wfn2GUypVk9fjogbt1JPz6NVqVkCK2755bvu0Wt265EhPX2qhaz3Uaa6qBJKXwks3pZ4AXXW617VsuS7+JPzRdE03vqvw1CWr4gp5M45UXLWsq5cJUtaCcvmnU1KQtPnrXoX4kQnmbSCVeZKe37SNiuvombs59IHQVwLso6TZd+GotPdbq7emkiO/3ZscXCEDtRix1sELOKy7gurN4V7kIn1Ev9clwiqMyvuKa63zKvvkl+rF0roVRxWv9bdYrnnopfVZHQuOIT1eeg2on1410kiuEj7n9Gg59h13kriGGOf1hlWr2/GsbNdbwH9Xm+gpHHlFLspx9wSDXj0vQo/L/a/yEJ9IoYt5GOdJHPwuN+AaBVhJOp3BSSVcb87gRhgw8LHCES7kAyhsKAWkpKRmYqPxMAouFQoEjW5zGoTBrhKhu0NBJpmqaGgl6zqxsQAf51ROdM1UAHFOl4kWO8+r+13gaWHTPnYQjS+gq0C13tbLTtJFL8BJp3uXo0EbtsMIlMsSFDcQ+krIOC309H9H6GCpDnyy8pyDT2ElcVeLWEJVATSuQkUSDEjaWgBgTwLThe79kpg4AcfixykZiV9LnPz5QLxaQIwLhLR457eYG03XdPXiw/NwL3VBODuHzfjmnFhUyHFdhYcxj3UGeTOnzmoX7mMZE3kZVU35pOUDoWP1GWBEvkbU0578Jk/GGp/RmORNVgOhrwTWTXruued2hA7G6vSPbSs+VTqddgVfep3oF/qXj6sdkLngK68Z7TDCl34T03oCnMICMxol9GmrSM+HrH0mCZx6+VHZVi5zXp7RG8o5ZXlVAsS4AYNOxeqZ5R5jqfSY0V5VXquYa5SpuOs1ZszLgxqWerStK/c4xTFqtx8lv+fMm9Djct87BZ6Uxu5eBC/x+bA1MtJdo2g4rRu0cj4MUF3juhnpaANo1OK1WOxkytOaJl81di3w2oHV0qVBFFAKvVEQwQq73JFOEFfryq1h9Uj0WWCWoeBXk3ODDT0MdqpejWp1cc18qrVUgWgaASCwBQ7lGnwkWEbEviwDdZhDXwkhxzr0EM75GZx/WAPXdHHpRidLrvNxdYOWhuSri540KnnVte04ERcqflUDFytOMWkBOH+opV3n38SxVrrzeQoYlVLOcz/pVBRUmH1ehbZCx/FMXnwZJ4xV3enij/tQ2ikLgqYszrFsjTEPmbs8re7joMGg1436cJ0y+Og9oK0dZyMliai4l8VCP2sluntImvhqTE0AACAASURBVBaQ0FXIXO5L+2qA0M9cd88BrHH7QLKR0PGGqpA6BaSCB87gAoMpxbxeWAMiwY19Ll6V78pBx4QWdbWwNTirbFWO2ukaiY4X5arjVwW7jifHlO5/xwnnneuXp1RKzId6OrYdv3KShqB1JF3lCRUieZf/ozb+Qdpujze96U0PaVOjz1iXewj9Zan8yRnQa1fCYYCTOR1M5xr97YDkodTQqiuYihqFW9eUtu6OarXaKdTVjqralufrsf62g8aN3va67pFqldf5G4WeFnq12GgXlQ1dMrpfJGnuq2Dx+aq7tALStrGDeQ7yZHBwjvLcutb2Ja9cX5bApMFCXwmx/alPfYq3p50Xgno27Wrf6Ynxv33v/K8uRvtQ68L/YN1ByUDkvx4qvS9a1hUPCh3x0GJ8JR5thaTV+pgtj76x4/hQANoWVQl1Okwh5pIfBLZxKwpBFCKXkmqJO/fuenc9T7Q/10jHh9/cn3T3pr9enBdVnPtw22Sh3peXEB2R9n+HHhktaK1WjTNjKUjnlCpyn9/eq5KrksZ/FV3logGajAdjghwPEp2Kq/ivxNyOBbE87mi/zgfzc3HFCqQZjuv7bx4c5Qr5oxK/ctw247/eQH7Lj0bb611TXoza5vtJukd2SHwoaGX0GUvoedPai5LhqanIOjYqlTOSVZKxQ5zoN7Cm1ZRqZ4wbQG3D9zXyXJ3Td31l75lvHqarHTnTsOlUO7Z2qta7HailRFotQ34LcNoekOtW1X1DOQ4MhJ7vdR8FpSxL/oOFvhKSWkJPH3SETr9oaVcyN9aB/mGgqWGrrDIu6lfB9HAIeS7cjiNdy5rv+JmtnNZq6XuOev9seVUhZ5vWAETw7z4RGgW0pYRCWzpdQFqMiGD/3uQ7EPpKYN2keSnLoSH0bmMZjRDaWG8SbW8wF6sZ6FtWMOgeNjhM9zVkjgdGkie9040quPLAbLK+Ko4r81jzxeHK5NmmnWtMznWd/Oq4rEaiMoc8aGNj12w7jnrC0k/fSz7PnTehZx36nrFWTstN6zCgGDya+64xrK7uWtG+hq2CoX2o2mittjXfxh/XkO35uch6rg6Z7fp88ibNOM+AQk5C0b2pu8e2YNAZOOX2jBC6S0ZSxrK8M3qw0OcLnqSrhF49L7S1ljXk7dIbre5qSbe4rv3c1+dWby6MjsPcbPnP59HnwnpfHuJ3Plgf93zjlJtq2Wjp2xcugdNKQfaMrLx70xcvjmAbLPT5dHpJkyj3Q9O+3Tp0YzN84ZUGgwFZyCZc68h+A4z1yjrtoxu6YmM2y3ccfscpqm2+47DY8g/59cnd+TTXXGOz5a6HU1Yf51VvsQah09Mj2X9h+uZ57UuJxlroCYrbKwV9OkEs66B1Vcu7zyKdjaTHDey+DkVA2ihzWTW1k1ZGwPTVp69R5yPw5tIK56to9NXJTlV7dh5X943R0+4hr6acgXZuvi8++uij750PaIc0a611/PHHb5gtLM+Lxbg77UGb1q0r67RHH9Zns5Zt39mE28oqtXOR+VzYba+3CrfP2ArNlcGzAr7v2WY711c3lVqUXNc3k3+U2Iime190+OGHnzfgeOVaIFHuh8YK7Cx0l5sZ7Az2nfaAwI21qEZFOw7IR5ltH1ZZ3tZuZXlkZcdPlan/nnvnwm9fq/eVN045mI/CblvTxqNVY/+SPnn+vAk9FsufpVM/E2LoIoAklz7hNJdwmQ/MquBoQVCvtVqaWkv1FvTdP045qETekvpcQrHmORexPxxQtO3W9+w8P89r9OUoUvrsH//4x38xbP06H+Q9lOZ973vfBo985CPPjgX+fCO6nRuer6XdJ6DmK0jG1XScZTFXvitjWYwru5J8HRvVejBAqSoAVUZw33yV7XFjqO9ZyzTI3cH+nyco7oL59/aQkhbI29YOjWfv3bQlsThs2a0nVqu7ttRcmBtHbPW+PizMlz/Gld+eb5XQuXp7PrJ7Plww7vnH5d+OjVa+zyETvhXl9o+iyD60scroM9ZCj4B7ajr19KTbxcFaj33n5tMxpjHYSKHZR9oSsy5oXTxW3vkH5/j5XwPpnJ+uS8JaxUFSro3b/p6NWOerBPRZHbOBZC4haJ1MZ1uMIvfP/slPfjIQ+lwjuVz/5Cc/uX7I/LOxSv5oPgNc/LckXhXf9rdYq9WaaxC3wmq+QrXFZYuXSrr1t1aW48ixUOtpbAHn6nzpXM9Xr48bN+PGxLjnTn3vinz4s1gqX1qJ7h6SpgU+//nPHxZP1LtYSujub3147mus+RCc+B9H6H19Ohu+50vo8+nc2Uj24T7vbAQ8H+zPdX8Zw5enLd6VZzg+XtiH1piOPmMJfa+99lr76U9/+m9lYL86N/5x0m+XTDqfSttR44TOXOdrPlWAWIZBYro7axSwxOw8s4ED3Es6LVbSVUK3YWske1UqvN5G2HPeKPU+zaoPIOOE6jiBPtf5+Qg72jTt9um40P6q7ez5AH0Bp1n0rne9a6/g6O/SBrvONgDbNqo4rgKxPe+1ios+RU/8zwzSUVRtn8Ks0tuHndkw2Y5NPT1gnPHSR+ROh/lcpGmnyLjmOPGotdc+d5/i3Ifxtt3Ks96TMk6ODDgqO2Zds4Cx+7Ae/bjjjnt9lhB/IP2TZnzIXd6HvZbk55JT9XpVasedV5b3jatxDzYfRXcW3KzgNeqT533POB9lus1LObIyCuyYPO5M+Zemn74dGfWJ/L4w8v3/X2xv382FhNy0bnz2j08Gv5+Cnpbvb+e7c/5vnC+fFdzx44ROBUqbhv9u+AKwXBepW023nsLDCHAFBnlD/nVdostcDOCwfMHjkgDuMejAOWjjBdrOqABRIWijmFtB2CegxnVuSyJ9ABoH/tK+V6ct/iYC7gtz9e1w/VdaYNHf/d3fPTl9u3f69Zlp68clxUZzkWXFtrhwXLT/KwFXrNR+rUKwFab1f/3d4syx4VQUaauS2o5HNw+RzMWiY478XL9OWtcKi3/yV7nmnGPUtfbkV8tvFfj5KL+jflie8Xplfn8/dWLfgDMOO+yw2wYsr3wLBOvbpx/ene+euXsDMTEb5sbJcfvPe13NYxDjyhBwHSOzkei4a239xXI79lp524fB9rls5Vp2n6Layow+paFPoR3V6cHkzwYMN+R7aX7/9xz/KW36g7TnNbMZamMt9D54JKMlCaLYKgP3CQHBk/L9jaR7TCq2UwbX1jkuTaHrtgLJh1cLbDuCzidEHyEBMbteEaFglCsCoG6ZZ0CY61LrzlnU3XXh7Q53NCLX3OmKuuiqdxpA95NCViWjdq5KSBVUfUsz5iL0ucAwbpg2ShHBbz9L/b+c8+dll7hvD/PnKy/gvCM4XxwldqsMnt/J91lpU7D+6By3yXGT4GFJ268t5p0C8Xwl+D5BUgf3OEJvyVxloeZXhRe/a2yJZTTY6R5bC5001er2HstScbatDJbiHpXkStatp0sFoE/xbYVeyugEW77Xp/wrcvxpjt/M+P12FIVL0k8P7TozfB52C6QNN0vfY6w9J98/zPc30s6Qew4PGWt8+o4V27UCnncfc7eLNU0f/tr7x42vFsPjSL2vzjXPlrzH4bGtV813rnHsvbNg/cGMh3uSjs0VIO9/y/P8j3x/Fpz/PP9/Hq69OvPk7NL20H7Mc3xWitB78loUQGyQpQ6bR/Btm4G2U9Lsmso8JsffT8V2y3FthUG1Vmpensc6cHMDfkO8vl/ZKEzSthsVIIy0GFzuUnfbqa4/ziOUXGtJPVznrRVi+uqK1+IQCL5Rq1ooZY3gjEtnNq2vdnQVghWkFYSjgXJvjjfnezmdnuNFeYQfpd2+kza4vM8NMxcIhuuztkCH8eBqy6TaMd9d0lePTbs/LsdH5bhVzm2a4+bpj3XGkW5L7H3CoJ5rhWUrXPlfCb0VHn1TRu1TtoJVhdt7HSdujlOVFMYPeOejMk1+WmScN39d7ioXFesjBSKHB28d4frGHK9LWf8z34uTzSU5XpJ7canfPkwjrZrRihIbubptcn9S2nq39Mdj8yV+6lH5bpM+2ISu7lh+1LdisDXUWmzyXw8s/Q12VBrNq8rjcU9IPq087Es7l8LQEnuVw62BVfPvUx6qEtoqpLPkuzzXLkp+Z+f43bTFNfl9beIZbnjve9/LvsbzIu/eZ1818Fhr0Yc//GGA8NpU9rWp7FI6Xdd22+CjQb3CvB1pDIajjm5wINkqPCRdCVcw+VzVQjGtlrhpOG++VQPUMvc6eetOdNtYSZy8nKvnd7VEfN4KFoVaK9y4F+mWsq/L4UqEW75X5f9VOfK/I/IMkCsvvfTSmwdLfBUheI5s99lnn3Wyd/VGwcHSYHPz9MdT01+vSP/8p/TPQ3vDNoKvJWnT9FkOYmYcsc+W1xhMzdSnrRvlV2Fpfeo58lTxdfxwvW7Z6S5hjFvHbJ0u6yP05IvlzX4X54Px5HdL1jvfnv3d7xmU0+lgW+iiyOazRfp9h5x7ZHCxXY7bpq+2HxH+7wQLG+vdqZh0x0QNKEm/WuumpzzzqHKzffoqoyuGHWc1fR/51ustcY8j37ackXzuTo8z1jzf553KtdvyHB/JWPhI2vcysvl19vK/10KftS7Mv2dt7yvyEAQabVOWmsw0SBVcDHijZvs6z63yFAweFUht41dFQTLv6yA7p3ZqBYkdU+vkTm8VgLU+nicf7+M357VYquAtALk16c/Is34s13+R82hsdw/C7dcJ+1WTV7TrrdJnf53cD8t3C3EpxqslM07g9FkXVfCNI/oWwy22vF7v7xOErXJRPVNVIdaishznTCH9am1psZNvJffchzv9y2mToy+++OLvnHXWWctXTa8Mua6CFiCAdOloOur16cc/SJ/PeGLBmJ5S+h3jR3mo/BN7FY+t/K317jOKah59Y8T7+xTmPpnfR9Bt27WKQL3eKgX+L2MRMn9LxsGxq2qPkFVK6Dwsrpy8mOHleaj3pdG3sKNrByHotILd55rG0KXYEnbtqNqIrZCs16q2VDvfjh0nAAvRdsVW66XWw/vJu3XP13vcFrQPvDl3adrnqDz3WcP84CoQQxPIkjiTvOfgb9KX70px3WvE5rK2W8HVknqL1zbPdjxU70+L3757W2FZx0Rr7bcKAdcV4NxnHAnnGL91hYrerVHQ6xfCAfumvf5tAt0yFLGKWiD9t10I+43p79emvzeoVnr1yiLvUPTECEfl+ziMWeU+ud43ZvrGiVgeZ03X65X465hqfyu7Ka/P0q/P4+9gnhUZb0/696wqMu/G9irq5xWyRciF1N+Qk0enU9erLzIhoXsD0+FuRF8bbVxHVWFVSbNt5Jas+wBSLepaeevRnmuBoDegrZMCT6uFdM49NlY8gRCve9vb3vaVSfTJUMaqawHc8bvtttvh6d83p79XmFeXUKvg67Oax1nlrXJbyVgM1mMrpPqUhTZNqwi3ynAVcHWc1jHhPKmR8e4LPlJ2v5u0L//bv/3b/7HqemHIeVItEPmemOYNjwy23mBQtFiAtPn6RrJK6BJin3HTKsGzyeR2LLVjoi//Pgy3SkKrBFQu4Hc7TVu9EOZVdpg8KcHW+//93//9Kl2RMRFC5+E+9KEPLU2A23H5+RduYcp55+N0Q1cXncKrJeC24SuJ9nXUbIRuJ/VZ6H0KQx+RK0BbTbOCuoKjEvro/JVpk31C5sNSs0lJoVVczjvf+c7NY7mcGEy8sAocixXTWimtO76P0Ptw3kfoLZYrYfcpD+MIvVr6LXG346BtzjomGOMGteb89fn/imD9i6u4C4bsJ9gCccFvGtL+SHD8UjGG8qZHFqNND007BqrCWK/NNgb6MF3HUJ+cppw+nM6m9LYk3pZb+cMpJcsu/y9Kuj2j+Px4VXfJxAidBznxxBOfnk76XAb0Dr6iUrdcDZgZZy23jTGXi6W1VNqOq53eB6qavq9jq8BrtbNWuxNMtU4jABK1fnh+f3CYJ1/VcJ9s/h/84Ad/P7j+bPqW6OFOo2+VUS2YVhi1aet9YqsquhVXFWsV4/xux0xVCKrC0Efms1nytU7VIlKocW6ktH84Y/+gIVp9slicRGnZXfQ3g6dzUtYuWt8cDYZuiVw8Vtlqmj4F12utbDWfeuwj9Nnkfzsua1mt7K/lVMW1Yr3cQ0T7QW9+85uPmUQfTJTQcb3vsssuH05nvcYAOR6ykmGf26IKmhYUrcXRknSf1dwHjD5Q9RF61ciq0KudWevbCtpq6YzmmL6a9LxI5cZJdPhQxuRaYOR6Py79/Nd91oNk3gq8SrzjhNA44dVnnY+zQFqFoArKivNK0H1jos/yqQFwxsjEM8VKjT9++9vfjst9+Kx5LbAoSuxb81hv1h1dsdwnuyX+cdf6vFt9hN7XlH1GWJ8CO2589CkFbT3lK2NH/E+elJX/bAzzvBD6TybR3RMldB7olFNO+ZMIsDPiilnfpQo8fF+DtMRYG6TPOh/nfhznTm87rHZWC5oq1KrSIWFXD0PNl9+zWDv3xy27z1ve8pZPTqKzhzIm3wKxWv5LsH4aeHeQe6zWi673toazCa8+QhaPfdi23KoMVIHaCsBWGW6JfZzl0go5x0Ce8fPZK/8l73//+++afE8MJU6iBTK1+uRg6oJ8WerWfZTVrdEk5iuOa/pK5q1sr9zQ/rbcPiOtzWdcmj7ltq+civVK5vJZxv1nswRz7/33358NZFb5Z+KEfvrpp++WRv1KyHxHLRPnVqpW3ycsZmuNKiSrVdxHtLXDq+CrAKrCq6apnda63Gu5fcKv3jtKe23W3e4Ri+WHq7ynhwKm0gIf+MAHHhecfyVuZtbxztQBrFV3ex+hVzz1Vb4qta3COY7QWzKvQqpVHiqh95F7XxkqCMbCKNjIO8Lt7Zk7P2oqHTEUOpEWOPbYY9kS/PPp/2e27vbWem2nm6oCwG+vz4eEW5neh+s6Xuq0VB+pt0pB3zQWaapxV5ctuwQ7z/COeF+PnEjjp5CJE3pey7pNNiv4Sh70SeMIvSXTPs2oFSbV+miFW23ocWTu+SpY50PKLYm3pG2n91nyOfejBAo+Jx1+9aQ6fChnsi3wnve8Z5t4Yb6cgKEnVxyL/Wql+FtirQpuJWJ/t4Te5wnqE2yt4OwbX+0YGqcw1HFovirokvpo7vzBtMFrQ+jHT7YHhtIm2QIsU952220/kT7/K/DsS7KUgzVwjDHgt61jVXhVEmdTcGuaPsXUMeNUQJ9sb8dYxbOE3ioCrbfWfDlP8HPq9fq3vvWtH55UH0yc0M8888xN04kXpGH/D4WaWnyr4fQ1VhUgffPjrbYlCNoGba0P/isgne9sO73m0YKm7Xzzt76ta2b0rP9P3kf8RxkE7NU7fNbAFmB1By7IkNnvKXQ4Iuhc4VE9Q1Xw1TXcrfuxdbe3+BJ31bppCb/Fe83TutYxWcfMOHdoW38tlYyX+/O8e+eFIGesgd08PFJpgVjp701/H2KclFhS0ZMUJfNW3rYKZ58y2Sqz4t09QGpMk7jVY0Ba0/XJ9LZ801vveo9jpr3G/4zfB3L91ZHvJ04KIFMh9Lgfv5hO+l07BcFVt1BVKLQ7qqlBVW2sr3E9V12c46xtCb8ScAWgIOxTFPpcNVVDq/U1/6q85PrXU9afZIcxNucfPmtgC7z73e/eJBvNfCEE/gxxzdF1uRKmj95aAAqMaslX4m2xLuar8qCwG2eV9Ak109bYFs5pdVchWT0LVcApVEeKyX0Z9y8LoZ+1Bnbz8EilBbLt9zuCgyMgbN+7Ub02lfy0xCtedbVX+W26cfK+YrvtjJpPHzcop6vC246ZOg5UBlqDsn2u/E/RD742+y1MzCs1cUI/7bTTnhjh9oU0yk41KE4Lw4asgs1rdpqd33bcOEFXibft+L7OrhpaS/imr51f62fHa11Vgq+/uSfA/XYA/4II/VsGibBmtkAs9K3Tz2xx+lusxZbM2QNdrCtQ+gRRa4m3+PN6a13X862SOY7A+5SDvvFSBVm9p04RqKT7foNcw+W+T9Yrf3zN7OnhqWyBj370ox8Ibg7Qvd16eUjXrvBoZXrFb/UGKY/7jKk6juo9dZyNI/e2fNPVYyu/a75V7mucjpTfD2aK+dBVuTvcCkrOJGF49tlnPyYP/v40zB/nu4gGqq4R/tsR9XfVlmqnzdWp4zqjJfg+ASegKoBaQVbJfjZhOHK/dNaNO2aN3hN9STp7j8yz8qq84bOGtQDziXmXwUsjvI4JnjZTkI3DW3UjmmbcObFdr/cptHXstNNAbT36hFifFdJaIn1lkFedQwfvue+cxBP818wpXruGdfXwOKMWiCxLWNBGpwfz/7nPS4S878N0JVqvzxY02pe+VWJn65Q+bhgnw+sYqEHWtQ4tj8ltGQPs3/62HN83iX1GJmqhZ/58nzTOR/OwiyXs2uh0YLXa+6wM02sVty7LthOrhVE1rPZ8VRT83WpkEngVYJXw+zTB1o1DGs4h4PK9P8/4kQi5tw7r0Nc8mXjcccf9bvB5Zp7sETX4R/dhK7Dc67rPAq7Yqi01G6FXodV6uWYbJ21Z5mMe1XtWhaBuVY/tffnPC1k+fNlllx0yvCVwzcN7ZNj6W2+99YF5siPjhd24ystqqM1F1NW6ri75KpfFaOuZqiRbf1cFuY/M27QtP7SKbb1ecV/lfUnzzdTzT4844oibVnWvT5TQP/3pT/9WXMynRHD9b3UzjWo5GCBRhYqaXtvIbRRwa3G0BDuO3FsBWYVUJey2UyXn2Tp7XJlFEbkzrsiXZeOBc1d1Zw/5T7YFPvKRj/ynaOafCaYfjYudb99cuEqsOB9nSY8TULM9VSXVVvkcR+p9hN6n3PaNkzomVQCMhUn65XnG9+f8EcNOcZPF4iRKy9z5TsHJ+SnrNwn6rFhXodWQq9esW/X8SN6t67wSuJhsz1VcViIfxw9VRrf3tkagY6NVVlvcc3107oa0xWsPPfTQz+beX+urUvv6dKKETgXOO++8l6UzP5FOWK9PgFWLo9W2Wq2otQT6OqwVOrWDWsHVJ+DGaFwz726vlk8fsbfCuY3oD9CXpT1eNbghJyFyJl9GIn73TR9/MGS+REJXWFmbulSyCoxxVsNsT9Hndm+FUrVQ2jHTVyZp6jhoMd2SfSvcyvsZsFT2HLA+eRxOqsTEjLwieD823+496SqrGnDiS8OtxWvFX+t9al314q6Op5Yz6nO3hmGV/zWvOj5ag6zvnhowV71YI6PtnLwD/qWTenvmNAj9t9O5/5DGJVioa28FAL/btbitgGst5ipcWkFpZ46zfGpnCay2M2sH9VnrlcTVMMcpAXWaYASC22Kd//nwhrVJiZvJlxO3+1PBe/p5C94L3QqwPpd5S7hVEFWB4vlWaFWrploSdSy146YVXH1CrSqvfXnVsdK630dW+keD9X0n3wtDiZNqgWyktG0U1y8Hg09yaWbdc6Fa1Y6FPiW0zzJv3e9946Ql3FZhrcppm7bK8tnGSstJ4wh9FBh9/Jve9KbX5p5Vbp13/Depjracz33uc7tFuH01nbyDhK4gaDWt2TT/agXMR1MbBx5d3yoSdmpN3+cZaOsm2QuYPlJvtbd0+PUR8s+N9va9SffDUN5kWuBjH/sYgu0r+W5TLfSWhFvB0+LJ/5VUW7elQrCmrdG37fhqW0ABqeDsm/6qY837W+u9JXPqgHDL572xzt84mZYfSplGC7DvQuQ7W7/+nm9aMzbKqHcwVEm8j9D7xkNLpNVAqgpqG69Sib/eQzR6xfy4Onne8daOi3a8if8RoX8ohH7ApPpi4oQel/vjMo/+1TTKI3hIBvsoQKw7xj3RdTbWDA2lu86lADVtuyZ2XIcDrGzg0uVZhaAdUd3glHPXXXd19aqaZbuz12yBHW09/F+F8WhZz0Dok0L6lMo5+eSTnxQ8s9VxR+gqfBVzLvEC2/52RUTfnLQCcYsttlgra9y7tb66Ns3f++++++61brvttrVuv/32FTbTaN2XNg/nWSPPWOFY5/crrsmfvBkHWmKOCfOq42sk3N4dC/3wKXXFUOwEWgBCD3aWpe+f4Wuyq7sdGSg2W4tY7IIb5LB84NLHPiOpWsdgl/GwdOnSXllfiRfs3nTTTZ2sH+f+F888B2OM8cBRxaQqyNSxVVxG8v79CYY7eAJN3xUxcUJPpPvjUu7XImB2zAvf1+JLoyrM6GwE1WMe85hOALme246zkyF+O1otqyVOhSGCdPPNN5+V0BWk5IsAVLFo3ZpVW6MD7egKWupj2XoAWqHH+dT/+oBksNAnhfYplCOhp6+3AVMIEo4KCZXaupzRsdB6i0hbhcyWW245I7zcYlN8kgdlMbbyQpQO02JxNouI/BkvG2644YyioOBSIFJX8r3mmmu6PK2TlpHPZp2KRfP3sdAPm0I3DEVOqAUg9ODnCynu96tyWbGvUQbG8uKSme1fa6A0uBK/yvn2EVpPEDiDzMkzy4FXUHRb5RL83nDDDTOE3jflqqcKHDMmJHTOt97W6667ruMj+MAv6fN9/5FHHrnmEvrxxx+/fQTMaenMP4xgWETDSs6S4FZbbTVD6HZaJXRJnaNCqnWrSKoc6QyEn0Kqda8LHvJDwbjllltmCL1qYfW3QmzUaTN7FlcNlA7GMuILWBV0dPhI2F2b38PLWSYkbKZRzIknnviY66+//gvB/OOrpZH16Z3wUWGEJBkHflVkq7JaXeFgiHGy2WabdYLGqGK9Wiqo4Pnmm2/uCH3k9p5xd/YReyX0GpVfPQs8B/leffXVXZ5VydUq07qX/JPvAxl/h2fXrPdMox+GMifTArycJfL0/ODt/xwZLTNe1naaFCMLuaxlW71BeoAg9dGeHTPucZ9EUnWskA+eWPLkCAarrJdLlMvXXnvtjJepEnodcxptldA5Vwmd+kHoHJXtpEk5F+e+Q9/xjneg4EzkM3ELnacKqf9OXCOfS2ftdMcdd3TCYAtdKwAAIABJREFUQXKmoeiQnXfe+Ve0IAGi0Kv31E6ojc153IdZHzmjDeqyrOm0kLBm0NwAkgReAzTqbwAIaOhswSih6zKCzBGmVdsbAYKtMJdFqP/NsAZ9IlifSiF77bXX2k984hOfGaz+Zchu92BvO7CWF1h0eNR9B16qFeP83myEDqYhdLAHBlUOzAsskieEjnuxkm/rcq8xI4yXbA7SWTnk7by5HjPGHeO2Err41mPlmEhdHgz+v5uyz0ieJ7/zne+8biodMRQ6qRZYdNRRR/1VMHNkSHUXp0XbKSQwBaHjjZXQVUqpKBjWQq+EXpVQjTaNPfJhTDEucL3X/MSwiq74xaCs01XVMKQeldC1vB2zynoJnbyLW/7O3P4Xke2fn1TDd3w1ycIsK273HdMoX0tjPg7C00pXg4PQH/3oR3eCpM6bSOh0tJqb99TnaIN0EEzbbbddZ6Hr1mnTcD8dgnWOoKLDFVIKv6pBek0Lnc7mXBV6dDRkzreCdpTP1yM4Xx4X5JXT6IOhzMm2QAb2uiG0EyB2hBUWeiV0LXRd8u10khjU4tBCxxKRPBkvure1WiB0FFS+Enolb5XWqrxC6HgPHC8KTuqkssC4ZZyA9zo+qnsSnKfM5fm+8i1vecspk23xobRptsAxxxzzysjYE4KXJcpE46A0pCBzvk7V1GVuenaQw+MIneeTVDmCffNEIXWak3R1ukgL/aqrruq4pxK/aT2SZ/U6VU+YZTNmGV88J2NxlObWjIsXJCDuW5Psh6kQeraA3T6d99U0xBO00BE8kjOd8qhHPaprBzUrO0SBohJAx1crpt4jaSOYsIgUUJyvc40KOvKG0HGftITeBsVVi4RORMDyUelwWgCLX5c7eRhUkfvPye+XTGqP30mCaiirtwUWZUnP8cHYq8GZHiO1/UroYKedN2y9RAgNlAIEl9a589nO8ZEn3i8weOONN84QukqBtaxWD9fIEwunjpfWO4aSistyNkInL3ZDzHh7eeYRTx9wsXBaIKs79gz+Tst3Ha3z6lFFButybwkd3DgNiuyEMElf8ao3qsYrMSbI03ipurmNPFI9pxC68Sx1TJjW8tqgOMdLNTDxgFHHYqHfnHyef9hhh/3zJHt9KoT+hS98Ybs8LIT+xD6XO27ERzyiC4KfIXR/6zKhkxFWErpu9Np4dgyCCeFnoIR52DFa/LooM+fZkXCds1RTqx2vO0ZXjBa6QR+ABWHKM9Y59JEVdW7Sv3gg9EnCfaplLcpLK44PJjpCN6CtErrKKrjRwqbGYq7O8yFk8DrVuULu575qpTNGEDbgUPJtCb22CliGzPk6D+68vIF2Bo4yThx3dUpJrxXncs/y1GvvgdCnir2JF55g0D3T76cFcx2h690R1+AGD5UWeg0aRlYqi+WHGtBZp4skdI7gDu4g33aFRvXIIu/1MDnv3brdK6lriGm41aktpwYwBPmUwLmO0A855JCFQegRKh2hq4HVADfcfTvssMMKZK4wExykNzqezubTzguKYiwOAohobD4qAVo0nNOFzzWid6kXgs+vhFzLkNANvqhaoPkhSBGq3l+E5LkpfyD0iYuaqRW46OMf//jxwe2rwS5CBzKu83ESulHuep7EoIJE9+L2228/Q+gIRBVTvUWkMyiuKr8SvmPGcowJQfHVQtdaqsoGhI4Ag9DrtFR1T1IfPkm7PM8zEPrUYDedgk899dQ9g78ZC11Cd74bzCHnjQGR0OtqIYOUwbXu+uqp0sjT48pUEePKpZxVcTUgjiP5IpfB73wJXSVVWV89VtSP/KibhJ663Zw0C4/QETS1w+xoXOTVrWJHCog611jd7tV9yG8AQkcjPLHUdYtQjmtzjRJGUBksQQfpsnH+uy6rMO+6Btj6VmUD16SBF0ZAkm/KPzfpBkKfjryZRqmLPvnJT3Yud3AGHlE0JdcaTKmFrvUr/sSXljZWPtjmW6NrdVGS3hgVcIhQbD9tGWCTevFlXFimUwLUDTxL6NVz5W+F88jKGgh9Gmibcpmf+cxnfoXQDZDTWmYMQOrV5V7nsyV0p2OV832GG+ewoI39qBHuNoUYZvwwLiB0xkSdu69KgmNDC11S1ytQx4QGoFySNDcn74VH6AgHBFB1MdLRWNQKk2oFKPiMCK4an5aGHa5l49xKjUZXkELgfOg0fuOeJMCB/BVoll+D4szbTjYamOeomqWETh38jvI5N88+EPqUBc8Ei18UN+QMoUuaWhE18MxlnC3Zas3rfmQeXpc7mAJ31VNl3Am4rutkwXM7J+l4kNB1uZMfabXQjTyW0PU89Qll6hmMDy73CYJsdSlKQsfl7lSQMVLKabDLV+NI+ahRpmEkoXtfHRcSMOdQaiX0NlBUC528+A0B44nld5XrtQzbkuu62ynDvKrXijHGGNJCz7N2Lvf9999/YbncdZvTOLWjIXQ/1c3ifJ5L1xRuFcjVSpesccXYyTS8gURc132CtwCt7corr5zpHAUdeY7Wjs8UpSXiHDr5KFSd4ycYycALATsSzF9Imj0ntWn/6jLQF3A9OkKPwtdZ6BC6QWcqjE4nVUIXv9UVSTo+xIVgpXM/+YljhIrWA0eUShRVrpOPpF+Focoz1w2Kc+/5Wi/q5l4NBMVpvUjodS50FKk8EPoCBD0u9zz2zBy6hleV6cZqqNRq3apEVk+nCmg11sSvUfNgD0Jnysi86rSqU1kGi6Lk8rsEKq8wzUv+esdI4xsTOQ9fwV3165QV9Ui5N2WsPO/ggw++cJLdP5WguAsuuGDrdMxXQmhPdq5ZQqfD3BwA8raz67yfVnB1TbbWuaBQmyPykY4mHwDgNpxqXO6oxZpdLHQ+LleoIKreAstQe1Nzo0x3m0OQVkIvwRcXpMw/Hwh9knCfalmLPvWpT/2KhS5RazVLxFXBrbEcChPOYaGDawWJFrnpR4TarUPHolbRJZ04NO7DaxydQ3djGSOOjRBmrIBrooQdI62FTj4jwcmytWEOfarQm3zhwfpLgsNT0vdLXLFRZTQYhdBRHl3ya4yTmDQIs674ENsqpZK5iq9bfGtk6dHlusafQZ0YW97XxqlUL4AYZ1zw23l4ucvNw4yG55jnvj71f+5BBx000fd0TIXQzz///K0iAL6chv3tGowm7OhoLI9qTdjgfRZ6dR9WDVAB57w8+Ro9STr3i9el6Hw+wk/SN8DIDuaopQ7QqBeWli5Tj0ZnmmcN+hgpAhfk+QdCn7ysmVaJi2K1dEFxCBQw4+YX4rxiuyq41UskoXOE0LFItBxUPMWgWMeSdhlmnT6qDSG+uacSuoJQoarLHWF4xRVXzGxq00foIytmIPRpIW6K5cYbtXdwe1KIbW2xLMZ0sUPmEHBVSDXiqLoKqV5PzmngVeVUUkdWuyGSsU2k19XP/eLXpZxuhFSnvuQTlV7SwBXtuxic9q27gVpuyrw+1xcWoaejViB0O5xOQVjZoLUTW0K3MzlWK57OU9PjiPBEUAkU867z93Q8nYRFwz11FzjdlSPta+ZFF3Qyna3m5t703O+cPICsrsiB0KcoaaZY9Kc//emPBAuv1eVed7PSQgdnCDIDiKhuDQICVwa3uduc21JWQjcwDmsa8uWoNaJCqsXUEju4dy5SQtdzoBuUqanLL798RhhXhVWvg4Se5907u4cN69CniL1JF33SSSe9LHg8GUKvhCopgxFd7lrAxogox10SBpbrlFAlX8cNuOS8waZa/Rp1zm07ZYQXlo2RSOfUl1gfyeeZYDnHlxiXg/QgYAC6ediCJvR02K8QOo1JRyOsqhukzotXl3udQ69pjKTUsjDKXU0LAWdAHB1Fp9FBCCrmVshLQhcczqc4H8R/t8e0IxV8biHLsUZSCtbUb7DQJy1lplxeCP2YYGE/LXTn+8S5Lu26hFNF1akihQ7nDYozyl1BpEKg58npJK4rlBSQNkkld3DvCy5Ip6JLvQz4ZJxgoVMvl2JWK53zPE8U3C7KfSD0KYNvwsV/4hOfeFkwcHKws7bR6dWNDT58kQqY5FM2ZelwBm4NPFMZrdOfWt8qwdyvGx8samkrcyViNyW79NJLO0LnHrmDulTPLuedUq37MjgmyMt3JTgWOC5Il3seeiyhE/CjgKjze1rYdnQbFFc7w7Scg3h1x9AxCjDyQbuS0CFzoh9d6kaHS+AGW2g9cR7tjg4kvRqlcyxYRnQ24PRZBkKfsGRZjYpL5O8xwcIMoTvfp4UCnpyiMfCtCqM6B0la5s/BdH3VaSVoLBuUVuM5nC7Sgq5p67QV40MFeCScVnjFMXVknNTg0YrvaqEPhL4aAXCCVYHQU9zJwdWMhd663N2LwSknVwwpPw3G1CPlkrbqiVXhJC3nnZPXC4X8tlzSUJbGHPg1CLR6g6tXStnevqiIPLX2kfEYbgaILkhCT0N/ubXQFSoIEyx0hQQNXN2ORpO3yxm0OshHV4yBanQ0uxKZxnejO8/oC2LccIAydbVo7dNRaHNa6tYPwnYPXwQoRE4aBKmbF7SWUQAxWOgTFDCrQ1EtoTv/bbCmFoRYdD5R61xMa4nrsuS8c4GSPmOED3m5Fp1rdW5RRVl8ey9YnQ+h47KsFrqeBi2uwUJfHVA3nTqccMIJL4t8PDmYmiF05btz6O4UJw6NTId4nUrVW2W0OjLXFUrVNe+qJ/dlcEUT6bW6aQnn0DlCxHyoR92MqTUKa3C03lqnajnicicv6mPEfLB/Xb57JCjuB5PsgakExeXlLFtkh6B/SGc9tY1ypzERJuyCVSOAK6HrcqezFUZto9VOAQxV+NHwantqeAg9l/ggqMiXNCgCum90v+hqVzgiNAUg5boUj2fDkqkvAChKxwWp/xAUN0m0T7ksCD2CZz9w67ugEWIuDxOLXK+BRBK6AlGyJg++Cqw6XlRk3T3OzY0q7uuYqqROnbT8q4WuVwy8o7TiyVKIWbbKLk0toQ9z6FMG3hSKl9BTdEfoelKr290XqVC9GpVuej2hKprKbf5rUVc3Ohh2TtxdGBlLBrWRL+SLrMfwYkwwfgx2I395Q2XBMVJJnWvun2LEvHPojq9g/5qUt/sBBxzwo0k2/1QIfdmyZZtHaHwxD/10yU+tjIeX0HWbVAudBqdjEBZ1OUNtNNNUtzpWEPlqPbTCDzAgqAiW8OUsbEvo26ycr0FAkq87EQlQ8ne/bDucaygHClPOF0L/UgT5n2Wd4kPRSsNnjW8B5tAhdHCLIAFfTtk4Vy52qwtcckR48NFyd28FLeOKS9IhzLjHFRdgX4HjOLDRq8AF2+BZL5YKtIRuoB3eJ4VsS+jgnPIjPJcPhL7GQ/tXHtA5dC30cYSOl0oMgUmVVTJ0PwbO6cXit9hFFhshP1Ieu2tOr7oMTqVUV77z85Cwbn4wrufAMVanppzf17ijbBQD3e7uFOf4ShlXp67PWUiE/qV0wtPqsjWFGNY0e7nbcdWSUCNzfkVCFVH8l8gr+fuO5xq4Q74StcKKTmZuRTe6gUu6zI24NHKdcqkv9WFtrtaU75+W5HsUiK9Fc/zTN77xjQ9tVTd81vgWyFKeY4KTjtDBjC53Sb1G7GopKOAURjQSGCMPLBxwrVDjmgKPvMQ0Vgmkrlu+jU2pCrCeKS0XvQYG7CHAXIeOlV7nzrXOHbekhdBz77AOfY1H94oPeOKJJ+4dbJzUutyV1+AKhRbyxUJmPLgyQwVVow3ZqjKqN8p5dZVb40/IryqjFdsqmXIExhtl6Z4H++4OCnath1Na7hGv1wsOUFlmjIn/UTkLi9AjiL6UBnmacx/VQqfhcLlroTvHouYkmRs41LoOhRadbr52snMcAkNC182DkGLDjKpcUB8+unMqiMifvCkLEtcF+otf/GImShMAVHCM3KEDoS8wISehIwjcjc2VFOCG3zUgiOapy9cUTgb24D0iMM7oW8eHUb/kBfZQUvE+udtVjeeoFjr3VUJXuOkRY6xq3YB1vuYlvivBkz4K7bCX+wLDOY+b9xb8dbDwseBisbLVaUmbwziN6s52zlvsV68U+WgY6dEinTjnty9nMY6qKsDcr6LLuHCnQxQLSN085Rvn77W6DWKt4wHLnHGgy92pACz0jN2FY6FD6FjoConqPq+ETodI2GpWam52kK5sBZqCT8FGekgXi8jNZGj4OrcjgCB0LHQtHTqaDtfy9hWsBkeQj+sREYDOpzt/bhS97hwtnoDna7l3sNAXkLDL2tzOQq+E7gYzeosQKi591NOkYquCKr7BJoRuQKaCiKNL13yRCrgkHyPi63SW+an8gm1XdJiXFnoldAKBqhtfYcyRD2VH0HUu9+H1qQsI6HnUYP1VwdEJwcJisagBJskijw1Gc8kZeANT4kxsck63OPerSFYZ7zSo+aooMKbEr7EpjAc3RmL5p9Hwkrruf/I3ONp6g2/qYoCdU7Qqs6RbcIQegfGlNMqMy92GpjGwXnjXc2uh64asFrpEqRCR9KtgpFMQZBBzXVNeA9nMEyEFofMfxaK+qY28VTwM4lCICghcL24cgpWO5gY4VUpUDJL/QOgLS8Yh5Lp16ODBCF8wXt+6pvBTkBmoI27AH4IETCO4dAPWOWzTupMVmDQwU+Gkp8rxUq36Suh0kRYJ9W4J3cjk6m7X+zVa/7489R0IfYFhPVu/vipY6whd/EjoYA68MgbEKjgGm+DbKRusXz2lylktb4NJjRMxnR5Sd08Ey+Cwut5HsR1dZDr5cI+bjlG+slqD0Y3D6ELHmUac00/I+QVL6Oecc064dbML0ni/W+fQFS4IOJat6epwLMxF6CXgrOtAhZ9BSL5Bqm+JgqBzj2oA4vI53fXkb3Rk3QZQMLqUgTSAF82N/Oh8tbtK6Pk9WOgLSNBlXvGY4KybQ0e5dLkM+AF/urj1Fim8uFZXdKh8koeBa1WxdZwodBCMWCQIHDdWcoVGnavXQjewSIz3ETqeLBQFN7WpsSkq1ygUwf/ylD0Q+gLCOY+aANAZC10LubrcwStE6jSmwWngUQLmCCbFrVObyFkw6vhwjbgEDX9wTouevJ3a1bpmPJCe8o2Ir0aac/TIa85TnmOG8g2Gc/kbY6wSesq+It/dX//61/94kl0/lSj3vJxlaTpzWRrtGbrcaXwJnY5mYxmtabUzhU8NltBV6dyFbvfqZqEMLW0DIGxkhBX56kJBSPlyFveUN3CDMrSOdOEo9HSlkx9pvM58vHM/VcvM9a8NhD5JqE+/LAld7w/ucj5uASuhi/MqAJ3P4xq/yUMLXexrWegm13pxmY4ud3e+QljxGcV0zMzXV0LvC4oD3yiqEnrfTnHcN0q3PIJ578MPP3zY+nX6EJxYDSD04OiE4KADWfXAgldw7DsD9EIhJ5H9YKcuC+N+FUc9ocptFVSwDkmTFy50SdzYEb2kutIZE8h5N1HivrpySS+CVrnTSRpk5OuGTSgGErrehYzPy8M7ux944IE/mVijp6CpEnoeuiP0OjdIQ9JJfYSu8KFzvEdCNyinErok7VabWEQKTQWVbiCteTrGvdzdpx2NT3e9QKrBFQYuUXfS8qGz+dZ37nJdQEHo+T9Y6JNE+5TLgtBDnvtJ6BAyeDCwjerVuA7n0FV0xT1YJR2Whd6hdg5QK95tX/EaSei6ECuhi2GVzxrlbqCeCgJEjYUOvp1rr/PnCuzRtpidhT4Q+pTBN+HiIXRc7gbFqZyCLz7gFVnJF/kM/sAcH0mdtCiO4M1la9xnXi4lc84dklVB1jXOf6157jPmifHAkmLGgnPuNXC5xqOYl/P71MvVHowB17ZroY9WoSwsQk9HLkvDzBA6jWRHQaQSeg146yN0ztXlAqbRQtcD4EYeutvVCqt1AqhYZuZe7q5bV7i5rpF0gkQQCVLOKzwRgD/72c864VtdnCNh+7WUPRD6hAXNNItjDr0SOkQOLpwKqsRtdC/1dSqJ3yqpWuhgVMFWp5x0k0voNSiuDaIbZ6G74c04lzs4123aEjp1Hc0vLo+SPBD6NIE3hbKzidKrgstuDl1ZLGE6BYmRBPb5r5cJ+ek5rXSMLLBtbAfY1w3uNJFL3sjTADoem/FBWmNTUIbd+hVlwdUmeq3qnL3KrRxkACh51eks8qku9wVJ6GnoZVroWgdV86oWupaEZE16LftqoVeXdhVC1UI30E5C1woyPRoXyxkoA9eNwRUGSFgXXZ/8d427wRZ0MNcRtLyRCmEqsHTvp07/GE/An+R96LdPYbwNRU6hBVi2JqFDhG5vrDBBqInD6gkyoEdho5LqEh3n/rwu8Su8wLSbG+mibKeoqoWuy11C10K3XF3u4NrldlonRh9TZ9LFrbk85Q+EPgW8TbNIXe7Bdudy7wtuE18cwZHv1MAaBz/gyyA1ZKs4Jz/xRjqMMNLy26VlcIFr0h0PjCnn5X0TpqtM6sYxNYBOhZqy9e7qzSUvykXek59K7ch7u7AsdAgdC935wGqh03guJWhd6RKi7kf+m6Za3WpkugnpXIOQ6py8HaaLEk0LC52PL3NR43MZhIEVdGi7kxxCr7ojmaehwylfDY86J903U4//vP/++986zYE3lD25FugjdDFldC7jACGh5dHGjxjsCc5wFdaXUWjht4QOpg0kUnlQsfUeyrXMltBbC12XO0fK75tDN7gJQo+w2zsbKA1z6JOD2tRLOuWUU/YJUR8XvC1CLoMVPjWGCYyAbzZIMjaJ677OFJJ0Exffakke/pY7cHm7XNjXp7pZjQ1BOSgVusoZE8hpdxDVa2VAp3xkHSuh1wh3p2hdRVLn0DOenr3ffvv9dJKdMZU59PPOO2+TdOL5aeA/dC7cBuRIoxjY0FoSCjQD42zwmo6Ok6AlfudKaiSxwUdqkFrYEDp5uDSCztZtjhDlQ1oFn/dzj8ESozW4nUbI1+U9HnP/N1PHgdAnifYplwWhB3NdlDtEqAdIYeHGMgZUis9KurrHSeP7CWrATsVyDYqT0GtUui56LRLHYBsUVwNMXbaGMEQ4Ol3QRrlzD7jP9rDLY0ENFvqUsTfp4oP1fYPxY8GbCqZkCc6rvDdWCTL2vG5yrG8tdxQDxo1z7RpwWsk16NPdF0lj3BJ5Mw5IP4rvWCFYmnQ1rkSPMePEKHx+qxSYF0Yb55wGGKX5Zcbos2Ow/XySbT8VQs8axY123nnn8yJInq0lbUfyn45X2PUReg0OktCrJa/QI51ptdBrfjR0dbnTyWpudJaR8QCNTtLtw3nqKcAEqsvWyINgOF0zXNcyokw6P8/7zeQ3EPok0T7lstjLPbiZ2ct9yy23nNkUBoEBRiRPrWXJvLrdtZgNKjI+Qxw6HVTn+cA26cYRukow90roKr+63FU03MtdQtfq0t1eBS2Ezhz6YKFPGXwTLv60007bN7g4VmvaFUJgSXwYzAbm9GBireuFBVcua5ZonQIF26ZjrED6Tr+CcYNFHT+Ua3qXmqGUkhbPrV4By2GMOe3FOS14DUo3lVGZ4L9pRjL+0oyTZ+dta5dMsumnRui77LJLL6EjNOj8rbbaqmugGhSnxWJQAkcJnc5UoLWETjp3itMloiXDcRTE0GluaIR0NPn5pjXu8e1Tzt0776PWByiq9cQ8PF/ydIMaBd9Iw/tmOnwg9EmifcplQejBy4yFTlAcOKruxDr1pIXQepJIg0ADV25K0waGSr4IGoRdtdB1kdsc5m95Bh+5bLSNR3EzjUroTiepMJMn2B8Ifcqgm1Lxp59++gyhO22k7MWV7iohcAv+wZhkzjWC28CP+35wLwqwRpjeLFYkOX/OmFAuu6OnZUvQKsy46fHEIpN9Xwd4V9mo6Z0Ws/51DbrKgUujTZPzl6ZeC4vQ09grWOjO49EJutz57VcSrkFxnPN6DZ6T9Olk8pXQJX3djQa7caRTfIc5ebnMrXao+QIEQKWmKBBcPsSbqFAM+Nb3XlM+5QSo30yHD4Q+JYEzjWIh9OCu2ykOwYMAc/mOwqR6rKrLXbL1KKG79K0qtnXKyakfBI8Wuutt2/n5ltBd1SGhGxSnu5I867K56vonL4TxQOjTQNr0y4TQI3OP1Q1dI9y1liVB3euMB/APLhkfELWKqIquGylxD1a1G8RoaPkGQoM/DcZzTNAy5IXhhsFFPrMROunBdXWnoywbaEr9UA6ot96vUfzIpcH/wiH0XXfd9byW0HXt0aFY6K3gUTvT+uDIPVrnErvuSd3tdKDRjDUYqJK6SgKdAwnzwYKqe1qrPCjoABHlS9JuH2gH10hK0miNUa8A4ptxRQ6EPn3ZM7EatISOFQIu9OAg9FQYwax4V5GVcLXQsc7rGlrHglaIUe4GxY1zubflOBepctoGxbWEriCrLnfqQLkDoU8MXqtVQbjcg59j3d7VZZhgXDmPHMQwQm4in8FZXWZGOu5zSRrXnZoiva52jmCS61jx5iHJO49OA6kwu0dIn4Uu6at4eL9Kt1NZ9U1reoGpH/yDhZ7yn73vvvsuDJc7hJ6GerZWuctm3HJPQq8WuvMhBrxJ6HRAO4dehRq/+wid/AQYeQEAItLR3Iy+dBtB/junAgj47/wOgkwLifRGAVNPLHXSohzUtbpY6FEcBkJfrcTQqq2MhA7WtMzdR9rpGD1FEnprRTsPqLtbC92pqRqLouBxRyuDPJ1z16OlAuzTS+glYnfmVawGxeHq5LfLhKrLnXypBwIvbs1hDn3Vwmq1zB0LHUJ3/lnjSU8mmAR3yHnkIjJaLEmckrRynnvBnNNLXGfcKLdpCKx8FGSnP8Wwhhx5ObWKbOZ+lA5d9NTF8SDfUHfxzW/kunPoKK0YcJSn8aeFvmAI/fzzz98wmhSEvruuEAmdDuNTCV3L2AbWYqhLe6rgq3PtbjkoodNhCj/TqVSQFlcM27VyrV3n67yPwUJqjOTJvQgwPgBKVxCCT5c/ZE+6kSU2EPpqKYpWXaWy2cYxwUo3h26Mhta5EbYKE9OoKFarQQ+V71RXWElZ9TL6AAAgAElEQVTQrhyZjdCrAkxdtEYoh/wM4lSBMMBUQkeIUY7LNnVJOodeCZ116ENQ3KrD1eqYM4QeD9SxvqcAPLhHO7/Bn+5uA+XcJIlro2nJmfXmenycMpUnNKzI02lQ8OvKEblDZaB6YolOrxZ6X5S7Rp95SuiuXjIoTqNR72244H+G7J99wAEH/Nsk+2cqQXF5V+76j3/84z+XRn6+ZGoQgnPSuE7qNq02So1sbIPiJHyJWsHGf3cEqi73ltBHrvDOQqc+7pVtEBGdr2DVk4C7kS9pEHIQuIEeKAduI6siYeR76vHfA4Lnv+Y1r7llkh0+lDW9FjjzzDO7OfS6QsL3BGgBUDvdgrrQrbFWh4Tu1q9iq46RNigOAenyIC2gOkXl2JHQ3R52NkKnnuMInWujOfT7QugvfcMb3vDZ6bX8UPKkWwBCj7V8LDJU8gN3kjr4rO52LWlwp3KJFSzx61bnWqv8StKkxXDTq8ozO01VY1MYC8pq16E7baQHwfvIwzl0g0RVlCFzDbdK6KOA0J8R5f66173uskm2/TQJ/ew01Askci10GpsGGUfoCjXTa8HUo2nMu7rc+5atVRe+S864Bwvd6HY7Uw2RexSkLlfgHB2MQqDVzn7B1e2kSz7pLkwZz8scy02T7PChrOm1wGc/+9lup7g6F4giaJS7niM9T7WmrXeKcVIJXVdhnZaqy9b4bVkSuhY95ajccuR6XaZTA0yd00RR5TwCW2FYFQUJPS73+0LsLz744IPPmV7LDyVPugXOOOOM/TPN+EGwLZ71YkqQ/Ac7vnmwymtIW6IGk05XGt2uoqmC4DaxeARUMpHhFdsSPBgmTgqXu3s5qMDq6a0eK5WKltCdQ8dwM06LcSOhE+W+YAh9t9126wi9dblL6EYAK+RaK0VC57ydUDuvKgp9hF4D4qyDLvdqodc5Qt2KWlFG0Lv1K+fJgzXoaJeA8Je//GWnFLhpgi6cPOeF6fCB0CctaaZYXrXQ3ahCiwJsiSuDLevqjpbQ67I1g9FMU/Gs65KjhK7HqW+aqo/QtfZ1uyM8DfysEcItoY92XRwIfYqYm1bRUV4PzrTpfxPX4Mrpmiqzua5iCm4xiMCl5OmYUAlw2lMC5z94dl6bdFro4pyyxbCWuu/sqHu5672V+LmPTyV0ZbybykDqzqFbLvfl/M8WFKHH5X52GvAFzhna0Aqz+RC6GlgfoVdL3ghEgKOF3VolaoNu/er8oBYIZRi4NJoDX2E7TcDj9oZ1WQPKAdeM9qReABsLPekGQp+WxJlCuRB6BNV+kqtryJ22MZjMqaI+C138GBRHHrogq7tQhRdMgmld7gbu1Kkn3YtaJUbDG6xULXStfoQYv92Uwx0Q9YBxj4Se42ChTwFv0ywyhH5QvKzvA29gD/mpq1tvkcps9Zq6sgmDjHFR596NcHc5m8YRWDMOhLx8qZZKgBxDuS69hNCZQ6+Erse1Tt1K6HVKzGlT93LHW8XYMR6G+4P5hUXoWOgRHJ2FXiPdEUA0CG4Y59Cra7Cmr4TeRgObjk6shK4gU4i18+h0tK88VXOsb5QymMj8q/vIAUSZLhVyCZzR9GqqeeYLU5eB0KcpdSZcNlHuUQr3AztGudcANL1GKrdaCNViaAm9YlPLR3ekVotR7iikvjmwEnp1dWqhI0xbQtfK0UIH54zT9gUtClfGQBTa+wZCnzDQVoPiPve5zx0UbLwPHBkIrFzUaMNYAjtcl8jBn8QI1t3P3fgPVxr5iEbCG5di/FLdvZB8LJP74RgJnfJ10atYOA4ldvKsXrA6DlzCSRlOz1K3jLmFRehPeMITZghdAaaVTKP7jmgatyV009OIuiVrgI9krWVBB9hxLjFTSGqVKCgRQkS5c6+ucqMvuYf7dWm6vIf6UYaBcoAHLdKXBnAd8FJHlZdcuzDf5x1xxBHDHPpqIIAmUQUIPQKuI3QwgeBCiEiIEqHWdZ3Hqwqorkvn/6p7UsXWlSBgcT6E7jznfAjd3bHAe2uhq/Aa5T4Q+iSQtfqVAaGHpDsLHXxDzE6ncuS8y8HACr9dPqY1D841nIzrUGnlP/dpdZs3+HVL5Drfzn01PYTOHLoWuu75ugKqEjrjtMZPjbysM3KevFVEKCs88uMYc7snduSKSfbOVILi4npcd6eddjoznfKndQ5di4JzEnrfHLpBbBK6QqSdF1eT4ig52yl1vrFa/c6tVEKvFogaIvertZmn2qLR8ljn5ENHE+QHiHXT5NqFWfM+EPok0T7lsvIGqs5CN8jHF5u43EYvjhZzdf1J6AolcORSTISbc5UqAboZJXRIGKHFPTUAqCq/YlvhqYWucgCudTfiZuQ3FrpufF2WPsdoHTpR7oPLfcrYm3TxWaLZEXqNODeuqMrQqoxiOLnZku/F0AurvHVaSYwxDlwZhRGlguxbCPVyOfeuAuAGYvX1qeK3z0Kv7njHoNNZ5KUi4eZiwfzFke+7Zy/3qybZ9tMk9DPSmS+s7kEJvbXQa3AQHewco5qdhG7DSdA1EEILfRyhaxX5PvQ6J6KW6Rxn1dZIZ0RmndOBzN0pzs0OeA7uZV49gvZfUv/nD1Huk4T7dMvibWsQukt0JHSIFsFWCbQKMqeF6jQS2HLJjcGaWvg+JeNDQveNf9xTCd28q1fAOfSqYOiB6iP06vbXbUldEbCZvhpc7tOF3VRKh9CD9fdB0lrV4h4sgktw5lat4LC+IQ0cuUOcLnPzqcuHTcM18tTz5ZjQuytvkJ50GG4QcfuCo9ksdJUJPb+OLfLhWnW5x0K/OHP0C4fQH/WoR52RjpkhdEmazqbxnUOvARNV+NQo90ro7Zy4c+i6ViT01prXChkJoZklOc7dKASN5AVAapHO9StwueZLBdh5Dnc7HgeekXK5L+6eC/MMwxz6VMTNdAplY5lgZT+J1yBNMOUcIjXTalaAtYRu5DrYdJvLVsm0DPdyl9Dd47qu5a0eKn6PW7bmVFd1uWuhVwFq2RJ6BN6Ls7HMsGxtOrCbSqkExUXmvs+5bD1HyFnIlA8yGbkoQRtNXvEj8YM9xoFLPKvxZ5Ayst44kbqSo3KCO7xJ6L4/vV3KqWWvkVZ5SEWZMYWcJy8JnfpxDxb6giL0vD61s9B1uVdCp8GwaukctSI7uQof0in01MRaQjdfLfSajnt1a0routydH8SK0qVZA4WqdwDwVG8Av8sc4oy7n+dxq8IQ+vfS4c/NhhvXT2XEDYVOvAWYQw+RdoTO19iMPmvC6aTq/hP7CCUEiUt+jDCv8STGarQudzdB0oWoAlED44wNUfmlXBVjsG0gkC53xladfnKsUsdhDn3iMFstCmTZWvD935B3krHKoku9kPEohH1ylYfgPtJyn2Tv1JIkDm7rtK0rRii3jh29TWDW3d2wrDG2dM+3hmF116sw61Gum8uQD9fJB0KnPhB6ZPzCsdAzh76Cy11CRVhJ6HV+pSVfLXQ1qL4od+fayc+5kpbQFZKW77I1l+TQ4bpEHSm6zj1PPbVaLFNrhrlGtVEVlJGw/f6VV165x0Doq4X8mUglnEMHWy6v0QXeEmwldLGv4IKkwSkkqtu+WuiVpE3r29acr6/lOd9uYFxroeuu1O0uoYPjdh9shSL3IIxxuUdJHiz0iSBs9SkkhH54CO6dTkeCFTBX14xzzRcMueoCvPLRWNNFbjCyu8s5Jw52Naa4xzgRvaZOY2noqZDiOYWIq4U+W5R7HS8Gbxv8jBHIdcaihJ68Fxyhnx7B8V8UJtWioMHQ3OrSmkrEChbnGWskfHVPtoQOeOocutZ9jYZ3Dp1zkLmEXtchGqBB+Vrd1N8gCTRA53PIz81pUCq4F0GX899P+j2y9etgoa8+cmiV1uTjH//4McHAfhbitJIWinjXWq4Wd51u0kJXiOgulNSre7PPQne+vs4vWibHltAVmgpOl/3wv24sY/mthT4Q+iqF1WqZ+TnnnHNESPUdYAEZqUcTjOuy5hpY09gCT2CI8QDmUHydutRLqjdL2S9Ba+Bpode9GerqEdIzJjC0+LpSZNxmSzSuSqrcobvfWAAUA+pVCT15/wiX+4EHHnjNJDtoKkFxRx999JLnPve5n05Hv0hC11KmsWl0NweoRK4LRTf6OEKvbnfd325ioOtFMlcbdBcsLXRA5zaCRrkbMKELyYhKLae6lIH7BSRCz+hN6gYAIPTcNxD6JNE+5bJOOumkY6JUdi53Vz8gSOo+0uKzYlvcz2Whi2lw6bjSc+RmNpbV53Lvs9BVDhxzdWMZld6aZw2KM8p9IPQpA28KxZ999tlHxFp9B/h2SgjsYM2CKXCCjDSmQ8MIo4uP+7+7ftzpKeW5WAfnyGy9SOTnSg6na/Vw1cBOLHS+yniVXD293lPn0CV0FRLXyGO0oUBQRy30EPoPEhi9x/7773/dJJt/aoT+vOc975R04kucAzEQyKUxNWJQ4aaQslPrHIfEr7vRuQ6FVI1Ur/nVOXnSuj6RfOygGhjnHA51cG5H60ZtEQudvNye0L2KnWekjHy/n/sGQp8k2qdcluvQwQkfl/Q4ry2GwRP4ras7qoVuUJxWQXUvKoi4V68ReKuELg6rhV7nIesceg0eNT9d7hK6+76bbw3IYw592Mt9ysCbQvGnnnrqEZGf71DZc49zjBkj040B4Qi+q9EFXvmCMT4G17nKQgtcL6zymLyQ9V53HKgAmC9jgpVIfRa6+JVfGCdiWwPQrV/1VvksPAN1irLwg3wXFKGfms5+sUQusWopI+wQVHzUtBR0pFER8LrCzyA3BZT3+FYr01mu1pJKgjsIcR+E7s5aAsqIZOrAh86jfmhvELmaJf+5lpdTdPlsvfXWM5HMIxB8P5rlQOhTEDbTKlJCB3MIFrAlvrQQJG4Jvda1TkuBNcZHnUNXmVVh5T94xIJxu01wbFmSf3XRO9fpqo4aTKTLnbpj3YBvd9lySqpa6JQNobMOfYhynxbqplNuXs5yRDD0DrCmwuoKJjCFuxuZ7JSmQW9gGuxL5uKxxlMp+w3UrNO21TVfp4DEuvPeKBbVQje+qSq53qN8r1NiynmsdJ7FoGuelXGBhb6gCH333Xc/NY34Yt3YCivIzrk5BY07/riO0TQGTtToRDvB/Exj8JHXq/CjHMGB8GOPX+7zbWu6jZyrByhqgJbDOd1D5KEVhhZIZ9eNckZbIH4/ysNA6NORN1MpFUJnDl28obTWrVirq7wvKE5PkEIJIaSVr/CSgFVsFTgu6ekj9Ool4z6Dl5xXrJY59XIdL4LL8ltC5x6UjoylgdCngrbpFvqpT32qc7kbN6SFC76Q37q26/7n4M53Xri8zKeoFrcBcRprNQaKdHVfh2oQajTqYWoJfVxgah1bGnFuUIOsJ5/6GtYFSeiZQ+8IXe3KI43tkjEar2r8krAkSjpJVsWgJXRdNrpznLuxPK5rpQsiNn6h811j27csx6hLAzkkczREOpl5FQQa1+lsN1DQcxBB+/2kGQh9unJnoqWzDj346ObQwYvTQL5gRSFnjEZ1udepIQkda8Blla7llcjFNBhsLXSJunqz9FgZ8KkbnQYyHkQvFnniyeoj9Kqgky5LdzqX+2ChTxRqUy9MC939FTTGUDCdi9Zr5H4MzkNrhBlcLBb1Wil7q1dXWUt51bsrhyjvGTvIed+H7g6illEtdF3uldANENUA9H3olKu3ivpnfPww2H/OgplDD6Gfko55ifMVVXuisYwAdr1hDXQzAELXYnWt1HQuHaNTXSOoK5xzLj+TjLkX65w9fhVWLmtAeHqPrhfzN2jObQghc9wwdDZ5qr0ZMDEKlvthrPeJd/jUR/oCrgDvQw/+uretgV1w41RQO/+MUGjn0DnnHCLYUlGs1otBPIwbA9jqzlxa6M5bOu5UNLXQdV3aXUYRq0z4PnQtLCPtJXTdprwPfQiKW3igJygumOgsdOWlSqOWNbh0GSVYd9c2p13rtKreK45izXlz45XIDzkNd4hv7zOmCjJ33hsM17et1XlyvcOOJzlGo5Jx4HQW8r7K+NEc+vfyTpCJ7zMylaC4vfbaa+2E85+URt/bzq5LYnS5V1e7xG8UvOCggdX+DOCR1I1qlNARPqbR8jB6V6Knc3CTU051iQo8O9pgCwSYLnm9AQjbq6++ugMOnc48ERa6z0OZsZouSlm7v+51r7t64Q33hfnErENnpzgtEKNxJVlxrCCrgZ7Vo+T7APr2odbFqFsSDIJpjuDPfderR0s3ontAGJWsd6yWbdAqwpB6SOhaYnVVCtdxuWc8DHu5LzDIZ3rp/wp+3q7SqTIKpiBdZSMGk/PkxilJmuJSTItHvbKcl/x1u2uhG+tkXtWad9karnI9t3WlCffovaoKsuPTsgyMwwNW41l4noyP72TcPXfSW3tPhdCzbG3x85///BPTCH9pgysoFCoQYNWYOF8FHJ3SWjF1zDjfCHnSKQie6pasHU1nAxaXmfH6VAN+tKDaQCK1ROpIWXToaG68uxeXJGVD7oDFOXSucS5pL4r7aSD0BSToWLbG29Z05RnX4drZ6q1qg+JUUrVGwFDdh7quLZfMtdB9la9Lg9o1tyq35M24Yiy4ssO8qlcMBQGXJWkrofdZMVjoA6EvIJCPHjVz6G+NpXwUxoybIPHbuWflom8clKSV6RWTnHNDGc4jV+UCN57RWtcTq3x23EjQerg03BiDxoF4T2sYGjMloWt88iworYwFpwuo50hh+E6eceEQ+h577HFiGuEvaSzn5hAaBryxLaBkScPpVqyalp1VrZLq8gMIujfrjlzVuq9zfqSnc3h9Kr8hYSM0VS5cIqQLhw40P55FQQc4AA0ufH5vtdVW3dH5SCz01G0g9AUk6yB0LHSFi5jUUgc/4ptmcU5di8HYES0DCb0NdHMpj1NCLhWiPC2XdhkOaav3ySA33f7i1uheBDLzoW6mYfpqxRgUB6EPc+gLCOh51Lw+9a0h8KPAhx4iZTi4AMPIV+Q8MlZZrXeoKqWu6AC/yGs9WPACY0lrn3vc6KgGh9a9HVRaMbiMtHfOvQ28q/EoTkEp9yX1kReq4yeXWjOOkv93LrvssudO+vXYU7PQn/nMZ56YDvpLGsp1iTSWGhwdzTU1NRvSJWt2ksvG6lpBBZPudDqaBkfwqX1xJH/SOk8vMLIla1enug7d6EvS1rkb8qmkbj0FLYTOdYPiBGrAdBGv1zv00EMHl/sCkXVxQ34gmDugKoMIKb1HzvsZFKeiqsu7EjqCxHtd0lNd5I4BA4A4kk5Lp0b0KrgcW3qlzEPvlQqCkb2OkapQ1Eh9rutyHwh9gYB89JiJF3lrCPso8ABewK6byPjqXQ0m5TAy2nXcZGO8Brhz7tylzI4RFU3J3WWc1S2vQiyeSUsddLk7DVVjsarbvXKLU61yBXVEYWYMUDbPMJpSXVgu92c961knRqPpLHQa2qhBGorf22yzzcz7wwWDOwJV7a0G8dCYCr8a1KCL0zka3TWuPdTioZzR/tMdobu20M37JX8VAOd+qtsdIJCH6yh9tR7Kge6lkUvmopD+YKEvIDl32mmnvTdYOcTpIARcH6EbNCRunR4yME28cn+1LsBndReqOGihg1vXvuuZquOE/Mlb4SQ56y1wPh6BhaJqfIjBfUYfa+1zPfEo9wXvwxz6AsI5j5qNZd4ao+wolU2nivSqglPjiiRSlU2tcHGri13Xt7h0ikqrm3IZTy0xOyZUSF126etTDdxrg0sl9eqtqhY6cl5PlUYb5VPf4H5hEToWekhuhtB1ufh2HQidjkAoKCgQPggwiJ10WhbO+VUXvOMHIURHusVmdZnrutHy4TiyKrqOonN0i7q5gFYQ/+1c52Gok3lxP799tZ5R+zzTaI79ojzHQOgLSNBlKc97g5+O0Bn0ErqrJKpA0Qskqddo9LpsrcZ4OB70amm9qGAauGMgqopCVRzArcTvcro6Nt1pC+uG37g43Zazujap72h+sSP0Aw44YHh96gLC+plnntlZ6Mps5Carh9wPwSP4ATdiR0IGk07v0GwqBspvYzrApsSLXNU1XuW046ES+mj77ZmgOMaEZZifHjLrpyGoJ4v6Id+ZUlAJZswg4+MB+JfEYj3voIMOeujtXBP6TMXlnmdb9PWvf/1jefhX2YgKAIQEny233HLmBSd1mYJLcKr1oLWhG10LGqEoyWoJOSdIGtckSsIGsdHZnNMV47yj7h4FMR1JfagL1rcBb0bMoxwAYvJxDt0ISebQh6C4CaF8NSnmrLPOmrHQwR5CQIvZQDWwowVvbIZEreU+cul1CkF1MWpJG1DH/VoQYFHl1HluBZTl8B9hxRipeXMOrGspjebGZyx0haiBedafZwzxD0Fxqwn+JlmN008/vZtDNxDTFUccwYWE7ku4dGu7tBcMujQMfDrPXuW3FrreUNIZj9J6qvTcGhQnERuHovWvoeZYakldg8wxOHrR1sxUljssZox8K4T+gqxDf+jl7xP6TI3Qv/GNbxyXh9/Hrf6MRocgIT3m0GlcSVRrWELUrScQ3B2ITuVDfi7vQQAh+CBVBZYaoWAgf347P0gHAw7rgBWiS1Ow6ILniDCrWxuSF0KQ/LjXbWSNjEzai/IdLPQJAX11KAYLPQLkEN2PYMalZ/zWE6XnSMtZIeJ5FVWEX31xEM+opcFvsCehg0fL0xNQA9hUaikTzNeYET1XTm+RL5sv8RxYWLokq3JO+WCdKPdhL/fVAX2TrQNz6JHvR0FwYLANfqY2KrSu8lARderUaVhlupay89gcyddpWnCqV8m01cNV40pYmgypg9+6Vr4aitTRaVWVVZVfV0RRtpvl6Kml7Mj2byUWa+EQ+re//e3j0nj7aCVofdA4NBYChUbUKqCT0eZ0RRoNz32SukFFWgjk5RtxjKisa9MrgNQafTkL6XbccccZUldAqQgYjen6dO7zg8BTu8Ta9wUARmmSNud/zBz6wQcffMVkh9pQ2rRaQEJHEIFLjsZpcORTI9QroUumYhsM1bluBVgVPGLQXQurp8m9E8iX8aYL06klxhofhLECVWXbtb8G5qkgVIEL1nlG9nIflq1NC3HTK1dCB9fgUINMS9vXSiOXwQ3yFjLVwDNQmnuV74wXPyqejhEtf6dWVWwtV9c8WGaMERRHHIgby4BXPrrqHWc1TqoGrbpcjuvGdvFsKAjUM56pbyX/hUPo//zP/3xcGqgjdKPRaRyEBEfnnOkghIoBE3aQxG+0bhV+NKjanW5wLaE2QEIBRgcZkYmbnHqoBEjiRvsCCgPhdL87P2NHG2DEXCNpfCc6zzPyAvw0dXx2XDKXT2/YDSVPsgUSKPTeCI5DJG5XXrj0SyvGObq6IkO3uwLJdbziCmFjpO//Yu/eg+7L6jq/ewlxjONoTBxAFNFyYsXojI5OyqqpTGKBFBYOHXtEhGmgm1vbcmmppiXaMGUEKiPDFA7eEAZbLsMd5N7d0s2tQVQsiVqpiloElMbSmIopSGMPaJPv+3Bev1o8ZfLX9Nm/1LNP1VPnPPvsvdY6e33W9/r5rm1NMV5Figg721xiF6/CTgSL59JY7YDYePuewVq7yjrXtBfPK6E5JaAHhb6z3E+JtO37mhz6/zTy83+An/ARVrDYc3RSouE3pR221kekhjERz/AJZ9jrOCWti7OpVc7gqvSlchmpnodu61eKfGXHC9N3rPHJ39eGkHvjVGfPOOi3zsZi75vfeH4U+rvf/e7nz8J/HEHEM1GT/lVf9VWHCXfzhB0JOWS3vm+yMBuF7in6dVetdU/2ANF1nb+CpP/zfpDxUupK6+pL2EbYR/0hZe/BLEL+a8hdniZjZI7/wfyGXaFvL3tONoLJKz5nFvs18nTybbgajrcWKH146/+VYRu+bP6yEomkqHg4KeDCi+F5Jd913llWPA+E8eChQp0XjhtX2K3vBLKQZYKMQGycvLCjF/TpGcvOcj8Zyi6OjqZE81+OUfjUsIDEmay0W2fYke+m6KWcwtjKiu8XUagwulZUqPromrCoRNhaYKQi2tV+jlbvwuTC/HL0dII12bXWTJ9bE/YcaW2Ef7+ja+bY+ybddH4U+vve977nz4Q+jiLnlQh19LhRk2eHtzUMgtAm3Oe72umGdi0vOQFkiz/WlnN4J0pyem+CEINqp4liUMib5yHJ4TSGzulVe8oZjqGXC6ABkiPLfVfoF4fsOdkoUugjDA4eOuEm9J1AWF84HYQHQcMIDdPrk6pqB6FIns8aSfCEV+Vla2ickWkdSCV1jjJPhDhs98ZSmxkKdnS0rtSkC/dXtraH3E8GsYumoxT6yM6nwhfvFimt4ynf5Hyv5G6vcCT8Dm8ioqKp2uxc9eAiV9JQasJX3lPttQ5s+GXr4rWa42zufV2XDISu41AeZflB32jnuEbfM+d876Mf/ehPnHJStiLFfd6tt97683PzryK4WFHd9Ca0kHt/6mJZSljrCUSEtm6YsH0TaBKEZbrWQ1a6htfTBPWd+l4lc1lvjSPvvPHJxwSSrvXgFcxkCh3Aur5xy69gUsoFHXM4u0I/JdIvgr4Kuc/CP5SthVGhwYxBhDJh8pUYt/JE1khWwiuiZ23Jc8N/6wlhJwHWK4XPqOya+uwVjjvf2kCeq9IkAZgAa4y101hqw0OMbLVpT4dV6OaFqUPfy9YuAgCecAjDFzko9LASvipDTk7a0KXj4T8jM5wihXYO3lRYDn9hHofE5mAcONwP0av6siGYkHvXcO46P6xH6sRvUv1hPcAw3cTQaM3AOZa8FFTXSn/Vx3z/jo997GMPmlTT7Se87Z+3mUJ/z3ve87y5cU9cQ9jdMOGZe9zjHgeCQS95El48Eg9lzDprknkVAUHosHebujSx68QARNd1fZN82223HcYR016dLXAEuNoWAeDBG2dCb93rWq7TBiCMjennDwZU933qU5+659BPifgN+5JDV6GRABMvHSEAACAASURBVCAICCqKFU6lmMKjSFH4UvaW0oV5USRtyC0WcaK41zI5Bu8a3eqzjZQanwgBIpy12MOHPK1KSShs93/rZEKO5RI/Pb9lr0PfEHdbdD2PCv6XIz+fSpHzjkU2w04OG4zhfYTP8Nx5yeIwrBqj32EN8OhhWPWTvLzI7RpCl47t3LBZ+8rmhP8ZD1Kq1iFDmfMmNesxrCJuUgOzRs+XQr/lllueNz/+oNB5IEIv3cy73/3uF5RmE5wAk1tBQJPX6Ps+Jxwx4zFy5ci70QkcgKkvHknXd74tClmRgSOB2TXYiyvAuoY3Q9FnufHiPRTDOQnKgHsM7//BXL/n0LeQNhv1Gct9sH7w0MOBh0KIHuFhrN5EWEqICaO3NhCG8nDsHy3V1PfOVeWRcOyFUS9nz6vn9TMeRAsaI9Zxa8Wuh31ue+TWgjEg+GHrN8aE5gi2Oe3Tu0LfCHNbdZuHPjh76j3vec+DbE4u8sTDfzK2cHvYJ6M5PeEwozX8hkGkOB5z66RjHDZk0s6XQ19z4rXRqzXSK9wXYSplVP9huFftIFczchnCUmOr8Wsnu34LhnvnHYnR75g1cn489Le//e0Hhd7kea3hkyZ7DeMJvaj5Q8IhyFYykDD5uptcE5zHDUAUvtCm8jaWno37C2myEFmRjZlnJSyEhS8yQAAm1Bqb/bob25HEsYfct5I2G/X7K7/yK88ZXFxDEFHGFG3Dgj+hbcqZp4ws1HGhQrtTUdDYuRQ1QpsUkXe3ARdEuouBEd5Fw2pb+VGCsEqQzhfe9Fu6Ru37cc+FT4/g2xX6Rpjbqtt5OMsFUlx4Q6Qkk5O/Kfvkpiit3UEZtJ5YKSUljYkAHdZqh5IWXRKNrd3VU4fv4/4IB6PBBkprrlxayrWqQfoNvUSpOGy1k1Fg74Zjmur8KfQRZAeFzuJS89oNzzPGHJTja/K6mUKLrCo5yf5v0psIFtxKsii8wmgINLW7evIA0zgCU8Kqayjy2se8R4AQLegc+SC5/d57FGsv4VURiQHBrtC3kjYb9fu6173uOSMUruGpIGqGwzXknuCgnAkQ7+G668N12JQLx/rtvM7pJWcputX/QoKUeucKKzIoOseDM4xF9Cqcq+FtjEWu+kvonSWvto4rWxus7wp9I8xt1e1g/V9O2vSpPOVwGm77yzsOT8l4pWqwE6YQLBmHduOExb5PEfc9B0+9+rove5jsnDUKHCaT7/GcpIwYADx5a6p33C2he0x5hjUydW2snIAxYs9fyH0m8Ym8XzWH8uSVrfUdhd+N6zueeZPUsW44ABBO3Wys8yZAqEU40CSxDLUhL9LjU7WhFCEBWPuNSfidAaB/AhHJLk+mv4Al19k1jWmE3IcGWPd9whOe8EdbLbq939PegVju1aEnfIQRRXYyEHv1HSZ7/8M/gcJTDquULiXtHDwU4fn+z0ANh+t2xituCTos975bK0MSnL06L2GYUO6cuC52VLSuGNV5LkMM+vSs7b1s7bRQ27y3G2+88adGwf2okDlsh9VC1Tk6ycT+krHhP0yJrpK/IqD9j1RcG2skq7UULqV9VoyrlOJkua4x2FiGc7ZiX4SscadzapN+Efq3zjIMUugIouE/hT6/8VyF3J87N/BHmkwhFoqwm1jIvZvYMdYXa4ulRrkLgSRgeDpueoBosoUn5UnkCwGh84UmPUkqgGRB9t71cvX93xgSWEKiNtNo7Moa+r7QZJOd8BV6qs8RsB+e33XfJz7xiR/efPXtAzjJHXjJS17ynMHAoQ493KQI8T6y7uE5/DBwkXFW77nPCQ3kNblHlSIIPYQhbyQM66++7GCI8JbngmzXGAlGefkw3xpZ85sEssjZmp4q3dTWr9Wh7yz3k0DsounkTW9603MHEz+ybk3M4AsXKcFSoMn5lSOCcBxOlUsiLDOCpWmTpxmqqpPUn+OAdDN43Rw71VBdk1IPrwxSJW8Iz/VnPQi7p4+sBxwV6VkR4KMeuWn0yPfNTqCfzQmc6LUZy332cn/2CKJruzkJr95XK6rJIYB45kLpynCEZ0yIGy3f2OSxqkzcWnNYf4SfHI9yH0YEIp0QZW0zQPpM0TMUpAWav8CZt1/fTXagaDzHDf0/PILuvlPWsCv0E4F96256fOpg5pqwxlu2A5Ya8XCEh8HAXYlxdlKUL1y9kc4Xeod7NbeIR+rEOy+FzoNZcY3EqRyOAc1I9kAKYX/RKxvcSKEdS9sOCn0iUfvT1rYG4An7nxz6T4/MuzqMhZ9wS76nZMNl/CRbv8p3976G0eFdjltFB+Wu0ins9yLnw6Zob8dXB07ov/F0vr3k1wgA8jJmPPnPGK+/fsORD3VhPbtufsONY2xcem4U+pStPXtu5LVuWDedMk1wNNHdbEKlG7V6MHLkgJAwUcNbWxRs33fze+eRYEV2Xn3Z/ar+muQ8Go89VZKD/RgwKGbeTu00uUCkjrLjWaP1bce5+s4ynD4OHvqu0E8oZTbuKg99cHxNeEhAKHlMSPnD14BvuJcH7CeIJAm5I8j1HSMXrvMehMnrw+50sItAJwdev6JN+rbbovx9Qqw1Et5FnjpXHW/jaM0dc5WfnvHuCn1j7J26+9n69aenUulqe7mrCApDtiKOFGfrV6RmIfrOV1HEuYLvlSQnz63cLDzbtpjiXvkoIr7J4D6nE+ozzCuho5N4911vfYjOevARAijHrt/R+WPM3vi7v/u7lz73uc89Hx76e9/73mfPzb9Wnrwb041sgppAZWu8g244D533Ic+B+EYA8cyb3LUUoUkRpjRpQjG9I1nIfTdJhYRMOm9eOYVwe9+vBknGQL+Bt9V3Cb5+Q8K160fQ5pnvIfdTS5oN+6sOPQ+dAKEE1ygPI3YVUA0Zw5bRymtPCDEyhQUJRcLGw1kIrPrQdxjFFFY/TvELXSIAUexhG8O3yBOvf2UKL+SjQw5999A3BN4GXb/5zW/+6QmpX43HwUANgxmD4UPOuc9kc3LYVsIUOeMwfKUwPdhIZKg+MlxbG7XPOK7N1gAOFWO5/zs/hc84EOXtmrM47juy3170tWvXud7Vv3d940ihT7r1fHnoI1iulT/BzBXKKByjpKGbKbTCUybghBmbpL5TN4uwJvxeP4XxWVA8GWH6zkc4CnCeoNM45GaMoe/6LNcp1Ih41FgI0cbnAQB+a+eVQ98V+gaSZsMuR8g9ZzB9jc01KG8eMYN1VeC83ZUUh7uRJ6KWPTzKUSIJhenWSe+qOuTtO6fzGwtyKYHZe+0ikYZn4VKek/3hRbAQinhMXdM6GcF28ND3HPqGwNug60Lu4+hcHf5wmHJ8wloYwtHonQxeo1Fhj7GJdd7PcG4KmROF3Nx34THsJvcp5/qsDRFYTPvkfGtPySWDuHZEg31GuKPYGawe8qL0tLYaz6yPG4cQen4U+jve8Y5DyJ2HwavmBQgnmkShwW4WxUrwCanwPHj1cjdNQv0kAIV2ePlNDOKRkGITnQCT57RjXf0JZVojcpj2y2ZN1ndt9Hu6PjDr+xiS+fBYmnvIfQNhs1WX5dAH8weWuzx12KSUpYLWnPWaF2/cXcc7ptDDIEGHAdx1vHwEIMKO5716/QxlgovHJI3UOoFpIfd+B3Y+oZuADOe4MXvZ2lZo27bfQu6DiavDgyhOeGzLVThGiO5/kdmwE6bI4t67nryuPU6fa8JmOqH2wnjrAj/KOUibyM/SqnaIw7S3Bq0H3nrj4pAh1mUMtxZriwFsJ7s5dsNg/5+dmxz6kOJ+am7CjzYB3XzeBO8ihd533dg1fw2m8uI8c2VqQpLeE1DKehCQ5NWxJdWiMxQi8zRZHn6hThiLOFA1ZizJjIXOzVqT38yD6Td1nnA7D6ixTzjmw+0Ut+fQtxU8p+y9kPv0d03zj4hT/whxFC3h1XeUY7giuAg7ESchb6F2ZCDez1pzWx8MW2sLdyV8rl66MKS15LzWCwPW2sC073+RggyJytbm3B98ylOe8vpT3uu9r23vwGyi9NMjvw8h9xQyA7PoUp8pZkpyjbBKYfKOw1/4kv/mvYsCIdHZJS4M149QPvzCe+9kfLK5fhiyta0yipePiLeWy4l8tRZqi8MorTqYf9PI+B+Yx2P/+1POxGYs93l86jPm5j1NGMTNVgpQDp1CX8ONvHFhFpYXSyoFurIblZqx4OqPgbDmCG1NmCJPGStVExbFcmwsAa5xNpG9GqenTtUO4ds4+l9usjEG4MAwyv8j83ffH/uxH/vfTjnhe1/b3YFIcYXcjSAchRF7HcCjqFH/45gI8RF84TzMifzIo69CqzWSwEmh46fUXmmkXnKKQvIIpgwECj0Dgncu6uTxkwnRyo9aH5Q5gzmhOttffmrW1IOvueaaN2135/eeT30H8tAH11dTmJGD8TaQzJK1HC4poM6xPTd8Jk/ly22qVLudl3zNkQqzrQdGQOsgzNqARlSLsvaArbDLqKDUpX9FVPGr1gir0uTGk75oLCqzjgbvG0c/POTcKPQhxf3kTMLThUSU2yDyrE/MEUoPlIhoFHrHzip8oUahHGxJOUGeCA+9CWtiKOM1P5hQbaLUo9e2/HoTrK+UdpZofVWqFhgp9MaBjAdQY8F9dK697+QW//DUi23vb5s7UMh9FPDBQw8H1XALDa4s9/C5VnE0WrnIcOp/qRzscnk/ihwGEYaEP8M9hi/eiPZrm0dCGLY+Ol8UTSVI7x6w0TVYwSIFxw1E7pg1/c8G52/b5q7vvW5xB+bxqT878vbxvNqwGn6SmcnKnKHwymi0W1sys3OQzvoe+bnjIqPIb/2f4SgXLhrLgOXZc/I6N4XLgUuhc9rwUHjp1ilDhB4Stke467dQ6I2RQv/ABz7wkJ/5mZ85Hx765NB/cm720004qwgBZw0jElS8ayFJSh2ZAptxVdSdE5BqD2hqjwUnrNI777wJwphEtFC2EECEW7pGeMjuWLXd9TwYEYU1fF+bA6zbRuC1U9wfbLHg9j5Pfwde85rXHB7OgrwpqhNuKcS+C+fC64xPhuvKNE+o8WYYAEL0OCmYuMKWhBV2L0+dIR1eEdxUllhDogNhnZGQQExA87qQTvsdKfTxzO4YA/j7n/zkJ7/19Hd873GrOzDppecPjq+EJXlnac/+VyrmuR2NVag8rCVDw3vrQalw52REOnf1wq2R+vRo4hR+56iHD7f1ISXK0/esDZECKQK6RMS2PlR5iMTKoXtyW+3PsTf+3u/93vlR6JND/8mZ3Kd3w1r8yAhNYJOJjUuZyweevdHCId1o7XROEyP01zuFvtbKUraMiSb+WCN+4ZnsjY9ybyy1XRsBQDlP7/LvvddGFiAWfH0HnCa8Mfb7JmR/25yzK/StJM4G/b7lLW95zuDpmgw+HgWlKXWUwMPpWAUUBnz4IkhWhjmv2DrBxj2WSF7IW4oUUfzWzRpS75g0gMiZnevk0YXxw7RQ5BplaE01znl86h1z7vcPV2RX6BtgbqsuX/rSlz5/cHFl6Z3kJqJxyjBsKQXuPaNQ5PUoGy+kJlO8MNq5DFKVHsliKarOq61eUlW8b2Tm1kXyuR08M0zlvtf9Rta0FYfPuqptTmfttC5aY0h1SuXOpULPQ8da78bbdSfhwvMwmd2obi7lS2HzaDpPyUwKFlNY2KTv1nyjdnsHpq5pcmJi9i6MwlBQRgckQu+BpAlt/B1biBGHdhp7gk99Zf2l0Ofc+z7ucY/bPfStpM6J++1payNArsnYC5d5EbCXwOClI/PAUeeEMXsbyHknjHg8YdKLVxGebdVaG4SOsKRQeu+M38bVS40wlrs8utxhgrb2w7VKjzV0uSr0Eb67h35irG3d3aSXnj8y90reNwOzXHoYk570hDW13I07zCohS36KYHVdWOvc8AWjwvOOFd6niEVlrYVwu0ajag/HKXmfcSp6QDfUljQUgl1rEcvdY1tFlRvn9POGj370ow/5iZ/4ic8+s/VEr81IceOh/49zA/5FEy1Mt+YJeejuA0/dTXaukKQwJuAQVoGBB81IWNsSIWAEJLB61rNcjpK1/ldv3mRiWhKS8vBZjutzowvxBDRbHCa4E3xzzm3Hh7PsCv1EYN+6mxR6ZWvhISFgr4UVyyJCYUR+McFBqXetShBPqlIyJpWkhK12CbtwnXAjvHpn1IZtYxByX71tvI9wv5LiOt76IMgQnKzRBHMh912hb4280/c/z0N//si6K5OL5K7IqShrx8Nkyr3PnLPbbrvtEBIXdQqb8U2E7TlpwvmiTTYn87/SUCz71lzr4Lg/wsEBFCmQgsKzohesOzXt0q12oavNDPSMC+ur9TQRgNe8//3v/+cveMELPvvM1RO9NlPo73znO582N/EZwnXdKN5AN11oENFmVcIEGi+86xAahNGF4oVH+h6RAomO5y2f3rn1HaA6phbeZghKdNbyHvWJtS+viFG55tqFMNVejqC7bfrbQ+4nAvrF0E0h95nzAymOt7F62R2DTVUbDFLf9TsSXEhtDEvKdBVE4S88IwLxaESyMONbM7VpzYg4pagZB6pHrKcErpJM5DkM49ZCbbYORrDdMUJv99AvBgCecAzz+NSDhx4G8Y9wnGAjYzAP3aOyw41S35wiO3J6+EkKUzg8udva4dGHX4akjWJWBb/qh/A/3vMBvx792xjX1NHKw6rdrpH2UnEiottYKXQpswm5v/ojH/nIPx8P/bMhrxO9NlPos5f7j88NfJbQihyivDOSgppWN1V4kLVGKbPmVoXeNUgRTcaq0Luul/Z5KYGgHGdWl13iutb2mE06UBHGCdeukx/qfXKHF3Ittd259nPv3AHprtBPBPKLpZv3ve99zxmBdfDQE1LhSNlMgiUshruESZhbiURygBjsNnVR/42By0tHHE1AJnA6P688gaM8B5+ktnnewuaMV4x4ESxGr5yoPRaMmbFwTCvtpLiLBXwnHsdNN910UOiIy0ib4SushfNSTpUnU8wIcZy3/scZwTWxjwLHqLZqOwMzjHIEV7L1mkaC53LoYTgZ3zUrqZlRjYQtcrAa2dYLg7nfIGLWGhkd8uoPfehD50ehT8j9x2dSDgp99T6yyggrO2CdVb6UOpDw4inzsMvrtqVrAorwY62x6OTmGwcSUWDKqPDQetfIzaSUsRsTyv0OhLreWXh5Kb1Ygo5P+x+d7+63s9xPLGk27G6eEX14OIscuNwctnsYobAR42yY1LDDDhJO7wmQMB02O4/AYXAyNDMeEENbU0KgcM8LD/utKTl24UchTsS5lWiHTRz++7MWpRXy0HeW+4ag26jrN7zhDb8wWPuhMJk8T5baZyGZaFOu8JhSDYPJ1PAD+8ns5PAqu2tLVZNUajguNx9u8/jDLaIczKrQqD9OY+uic1t3oq4cPO/hmPfO+eS8NRZPHqwNpdYdH9yfL4Wehz5W17OECHkkQi6U74pHypDV13s3nFfg5iPwyDd2XuesCl27KyGo85ssD1fhzZhQpAmMR49x7X+hJTma2u+3sDIjh7AUj6HQj83397vyyiv/143W3N7tie9AIfdZ+IfHp+ZRINqEQYo2wcf6p2jDl3Bg39nMoms8lZBnzbtAciM8w3b96YfRi1y6kt/gvT6VC8mxYyGLMBBilDnvCiluPJU7Zj3tIfcTY23j7j7/la985S+M931l40jp2ceDQcr5Ei1KtvaHA7VwjQ54RyxurSCjIZTarCvMJWczMoXsw3w4rr1ksSgAst26KVj923ZWZJduMR6RL+RQY8EHYDAUcv/whz98fjz02VjmEHKX/27i5fy6Wev2lHJzQEqRE0o8eDcfIY6wSgjVxmolrjkSwk8uUS6c9xOYPKkq8DTZPPXVK6LE6+9Yi3jh3Hvc4x4HgYolOb/xT0fB3+/yyy//XzZefHv3J7oDt95662GnuLD3Z3/2ZwePAumShwCreCJreVnXIabZHSvvRv6cMiUU5fhEvZCEekfw7ByGbwbnyrBfvX79Klvj9YtgKROSh+99J8WdCFgXWTeTN/6Cb/mWb/m3o+SugAsGpcgmYzaPmkfeMSRLj7QO/+Gy93WNSP3AY98Je4dtkVGh+a7vj0Hxx3/8x4dzlMKlkDlwKW88F7dWSovuqZ2V6c7Tr43jfiav/rVf+7XLzg0pTg6dEFpzdOoDm+BePGJ59o6xzgIKha90h5BiBdZebcivrN55n3lCyA4e72fjjnUTjoQhpdx4arPrz5Yz9Ht4R/3GLEchzMY1pXF/OhNfyH1X6BeZQLqrhiPknhCJpxEOCCHKE5FyZfJ2XsfDsK2REyjhqXSP/OK6TtYyM6Q4JTorg12ekEeiNA7ZM+zyShDi6ptCx1Am8NYIQf3uLPe7Ck0Xdbtf8Na3vvVFg83LGaQ4IMlWRl84LIduXwUkTPKUAcqBQpwOc0LzhdrDZRj1sKLuDDz3OdyT21K884yBQyRW3ntlt9MjIrtC/FJZtSls33pkGNg87BhBe/lE5B4xm0n99SlnaktS3LUz2c9OYPCQKXU5dCEYeTnCgoBZc+uYtUojVk+hCe/72mMx8tB5+fo+EtYu5H2EghgeQutCkWdJQDwroffIF0rbGAZdM0D80zlnV+inRPvGfRVyr2wt7KUQe0/g2dQigSa61BpgkMK9cLu0VAKER3MW1zgk4XAlxdUHTyQc2t9Bm60DYcpVGDNYef2Nv3VVyF8qyxrpNrcOUuhjuO459I1xt0H3B4U+7PXLpTSlVm3/qqoiRydM9WKYhllecuef3csD27z1EF553WR613IG8VRqXx69/pLLtdsaUromArBGeluDWPpwLZLcb9B3bSBdH8viXjrEwCvOjUKfh7NcMze9nbMuCK5uns1lCuUleAiz1fvgsfTue4BpgldPniAKBN10gm/10nn78oMYvMIogEZgYbqzDFdSHhKekFCb1HRdnlTCt+PHfv70SIrbPfQNJM4WXfY89MHmQaETbLyShEZ4T7ljpjNY1cCGu4SQNZIilcOWQ3cND73zU+j9X/vy6KtH3b0QGei9ftaNnVofcCuKVZsUOo9/zeO3DvOA9q1ft0Da5n1+wc033/yiweblK4+J0g4b4QcZFKmzc+Ww45ggJst/r2nO5GnHw1jnicrqQ0gfJ4WuINvl0j2hDQEbcU+6tj6VrAn/i1TZoCYFvq7F1ucYDC9929vedr4U+giYHid5UOgY6whBq0IX8pAbdL5reNm9U/AsQ6U/ciyrQneOCAElXDi0ScFyV0Ouf2zHxiq3w5LLYisMZGtCYaLaWHctGiD+6Uz6/eZ5ubtC31z+nGYAtn4Nt0LbFPqqFG0kw5CU22Z48tSR4sIjBc24hHsbX6yet81lVmOYcYo5zJOvPVEnpZ2tDVu/WqcEKO+GQo/lvm8scxp8XSy9lEP/ju/4joNCh9nwGDaQxsJw9ee9KHS7wCkTTpaGua7DLbFOwiClq95c+siGTLXXOUhxNpZpTEL/dg/lhTNKGbnpCBwV+mX10Cn12kmpN77j+njprPfzpdDnhh889FX5Yg96FJ0wCKWt1EaOUWi9drDIefMrKa5jeTMsMIbEahzwPlLITUoedZbgunkH78okd31jtv1lQBWOtPkGQDEQjmH9P43lPlu/7gr9YpFEd/E42iluMHCNjYd4y7AZ1kWUkEXDHoNTmBIhx2YWtUORI2m6RllNayPsr9sfnyX6KPHpuJ0aV34JI+FI+jkIS+tU2ZqwJw7JrtDvYlBdnM1/wQ033PCiweTl4ZH8DBPJ1fDf54jCvTDEk7/JyrzuFG6YXg1f6c+wnYxWHhxek78qipLbHWt9MFTDqvbqs8gpVrx0rXVEicuZWydhXKSKIl/3TaHQjxyT86XQh/F7CLnDYzeP55HgsGnLyp51rhx676tXfpb9LgfZ+6rQXcN6ZCSoKwwstuYMHHnXWJImGVB4OQGq75RGKFlrcuVXaqc+O2+U/q7QL05hdJeNKoU+2L4mLAqNl0MMWzyJhEqYEfp2brjBqsU4ZyAyGCl1P8D59o4Xaeq8/ly3kjytFSWajO3aWsP4iKMRlBgJvHPG9c5yv8ugdLE3/AVDAH3RYOlyxOJw5LkCiJZSQMn4PuN2pOxzhij18KTiqHckOnLcehExvde97nVwxhjOtVcfYTV893jrZHwKOpY9Q1p7q1e+VjF1fi/rCtmUjJemSjfM2M+fQhdyP1s20w3BGORtryQ23jnlSDiuIUR5P+c0MevmLhTzGh1gUBRyx1zkBTUOlmDvTaYHsTTWXlIAjS/SRRZkwrI2EPwYKLHcZ9L3kPvFLpr+A45v8orPGYwdHs6iTCZs9MoATJlL3TgO66sg6Vj4W+vQhd3XNFJ4tAlMa0q4knFqba0pL2sonEoHCPlT/IijHRdqFMZf+SQU+l6H/h8QRP//aOrgoY98v5zcC4fhBkE5fPd/34uc2gIWnyP8+BMNWuUoAmkloJ0HsynuFLUoVbI/2c7D7lkdRVE7306NPHgRXKnSrpVHX9NZwvfelW9KD0z71z/ykY98zEzXnaecss1Y7uOhP2kExr/px64kt26s/DVSHJIba2ktS+OF1w7Po89nc+hqyW3Q4XuKWDgoayuB20QJF9kD2zh4TXbxCqSBQ3lF1wXWgGbjfg9nIbRHmf/vY4Xe/0lPetLvnHLC9762uwO/+qu/+pzByTVy0Txbub/ewzPPmaFL2PSd+lzGpMeXniWNijohxYXNdZc4a0lof12DjANrxXdC8vLyjWt92trqoXcNhT6G7b6xzHawO3nP5dC/9Vu/9fpRlo9I3tkHIQz2UjoWXipb6xwpG0oYfkVCEdNyklLq8uOdv6aAhMdttU0hSxe1TsJlSr1jWO4UuQ2SOHwY+L43rvrsj5eeQhdF6HeO3H/hKPQ21vnsHuMnem2p0B8/AuNn5eiEv1PmvFoeQveC59DntTSt61bP3AQi8mC9NyFnPXR9AtEaSlEqwbvm1QjfYLxT2USmfQAAIABJREFU5HL9hYlslJAV2F/KXF4H6WhA9efzW+8/OfT/+URzvXez8R2Y3bOeMzi6JkNQHbm8WwJKLm81WHkhFG8CTh4S0VINu0iVn4m8g5EuN06AMmYpd5yTxqHEk+Fbv2FXWgpzniBrfYg+IY+2hmK57wp9Y+CduPsHP/jBX/gDP/ADLx1l/VDykTEYxhiuOB3KNuXPU5Rr3pqjJloFZwwEcrs+yPhkemvLNRwpHKgeziJSJhrMkLYuRK46ro6drqhd/JTWMnKojcdG7p8/hT43+WcJDILLhgDrNq2E2ar81RR283kGBCLPpgnWbpNCqa74ptQZAHYySmgGnK6xxzYSU+fKEzZeoZ7aTYGX/+lYofsUfNen1AntLMQBw59P37tCP7Gw2bK7X/7lXz7s5U5AhFePUMXTsE803BIq4S38WB95BsrcMMz9tpWYJjwupM+7ERVYjQDeSOPCcodzUQXE0XCdUAvb9nNn5Fqnu0LfEm3b9Z1Cf9SjHvXS8ZIfKvUpXI34lgwNm4zS5H2YFJrHkxJVWlOvrQEY4+DxnIXQKX15e+2E8cZQHj1iHGNCLTql3nqRS7dGalMkt3YQ4xCo1w1sxog9vwqdAjb53ax1ItccuQnsHOF2k9d3cua8ja7t3NVDB/Wz5xJWKeSuQdQIbH0OVE0oxnBCTzmGKEGTm1JH1CjsHsgS3Eh89T8CeffQt5M5m/T8ohe96DmDgWvCZGS4tXY1fCZMbKSBzxHmGKxClfJ2rREe/hruhrPeU/yeTUBJMx6kjs6GN5XwEG6MXh6/vHz/h237OxDaDIoEnjr0SS29dZObvnd68juQQn/sYx/70sHRQ+s8+RympFN7tylMWOE49e78sIWDhKApuqn8LRyH3daM2nDETyXCorkqoDhucZxS6q2hjFKlbqquzkabWgMcxtpqfHZtDOf1tyr0Qu5XXHHF+Qm5z17uT5iJ+Zmz5LRuHLaiHPrZ3Lh8CIUMMEJ9lO6aRz+r0M+ShxB/5EWwjgGEQg9Ma75Rnp3QC1gpdJ5Uj1Etn5MAB8DGP0bDn09f93/84x+/h9xPLnK26fDFL37xswer13pWQZ4tFnAjSuGGm75PEYtM4W703lpQQZEytw0mD4ZSxUjnofQ/Fi62LiNgDSPK4ctpUvoEoZC/ksz69+CNNfXV7+l3VLa2h9y3wdtWvabQ5xkVLx18PhSZGLM9ORsukrMZjGE+XKcQwzxiXBgX8eRY2UCm6yhsIXROXzjFnl+xvKZgaxuLflXEYV7qlKHQGNbIU7qmNYBB77dIzSLejUL/txOleNxcfj5y6BQ6i4gF1SQIDyIinA3lUeTCkd30syxfHroSH6EdbVLAq3dCWCnzQYaTH2wcBB2mcf0EChsK8LCQgrApCVMAnuN/PmPbFfpWUmeDfsdDf9Z0++NhXt4uPJWO6YXoI+wetggYBmfXhukESooUKU5eco1mhWfe/Mpy532sRLq1coQnT+HzSLDcE2KF3JHi5PCNldEr5L5vLLMB2DbsMoX+sIc97KWD54eG6fDUSyTWlqk4HevmLuFbHbpIT9e3RsIVR2mNroY/3CZEt/pjKOTpt144hrWRcZBsbv2shDhrg0Es7O7avk/GM0yQ4tbS5ON2y88fo+aqU0/DZqS4eTjLD42i/IVuVDdPzlCuTviiG8JTSbHK6SEO9T2vZA35Cd8j2QUK5RFCJysohGyODMXPeeqUsdR3oJID5dl0nDFgvBR7k1vfNlfomkAxoP3zWO5PfvKTdw/91KjfqL+XvexlzxxBcF0YKMyXEEAAZSz2ndB634UVeb+GLYKVIPEM5q5NqBFMIlSISAkzZTuwjHTEAJDCwqjnFdU2hW5TDRGErvFwC+NnfNdugrvHp+4KfSPAbdRtCv3hD3/4IYdujwUh63AhT55cLHKZPA67YVN6qKEnQ/tbGethLnmrFl1KSvQKeTl8h8XOt1WylCkyW2MSeVV22XWrMtcuub+mDRqjrWfXB3m1TsaI+NlhuT/x1FOwpUJ/zNz8F8wN+/zVOye85PkobAKo/1eWOwXa+2pd8Wgo/sCTAF09dGF33olQSpPUdZi+Z8t9mtSEWu+113lCNHKfga42PDc6S1DuPYCl0CPF7SH3U0N+u/5e//rXP3PwcV2Kzg5rCRmpGF5MWKKk4V2ah2cQ/sKUkDvBQ0GLPHk4S9cl7FZMr+sFiz3MrgKWt83gtT7thiiHvxL9RN0o9BG+e9nadrA7ec8p9FFmFzx0PKY1vcrR4SEnnzl2iHPlucPtGs2ilDlqKXaEUdwReyMwPLuGIdAYugZx2WY2rQVlmvQBHJ9N/cqfc9p6t8FS64VCHw/9fCn0uYkvmJt2UOj98dL7rLSmG4SR6wYLtRNewitChCvJTtu1h+XOMwcwocQ1fynnaEtX5RC8FIZCx+0SxyPKIACiBF9jwJS3P/FYif/HjLc69A+efMXtHW5yB2Zv52cO5q6zb4FQJCWbAmT0nQ2Lyyk2cB5OQkRaSIppjT7xToQFkTvlLpGQhDGtv9YZBj1eishZa0fdb9fZ0RGpj2dknEMKvWPGuyv0TRC3Tacp9Ic+9KEHDx3ZjCKFT8xw/KdwRdaHqXBnG3AOHAdKZLS2wnZtKxfrFxeeD+Py9pyvrsdU73no9SFyah0xbHnp9cFAsAY6xliw9auNZRClJyV1vjz0yaE/JoU+9//zbR7AQktQIDYI4TVRmJKE12pJrWUNShpMCiDwJuQbAwYPSFgS4YhlSJEzMBgBlgoiRX3aQKHvAhrGe/+z4OQeR9H/nyNwH/CUpzzlA9ssu73XU9+B1772tc8cPB889ARODHE5uoxC+fE1PClF03v4EgnCMKdAe+dtCJELWZZD7HP4F9rsvTZXDov117HGxzPpOMO498Zfm7a8FO7HY5H7PCr+PeR+aqBt3N/srXG37/7u7/53IzsfvMpvspOCDTdSNvZ3b03IU4c7T0XrGLmd8qR4k/sM5NZH60h0KwyLwtanCFjXxHCHXzJ8jd5ai4wFHCjhe+XK9Z233++gX1qbKfRJO5wfD/23fuu3HjMC5QUjIA4KnbfNA+Ah8LqbjNVDX0k8XYthK48u5Mi6CwxuuskSFSAk191/AlPgSBHzlpTzNDY5+saXshcKZcXlpddGewZLH9hVK5DO8b+Yax4wHvpvbrz+9u5PdAdS6LPYr+Mp9HAKxidlW0SHoYmzEaaw2/uMONr2lhmcXnDa/9bRuqtbOKWoRb14TCJOZ3ORvj+r0DNME25YwoijyEONIaG3P5zlROC6iLr5xV/8xbuNYn7lyM9LV4MzTCIcr8TQcIQdHp49VIWSJ8M9KlgdeueqtiCD4To88vpTxhRxa6++2yOktUHPrLjXn3UoiiC9heFObyTP60MErL7OnYc+pLjHzCQecujdAOE/NYX2ul6FGy9cSB1BjjFAmRNoQvOdr9TB7nPaoNQ7V4mPXbBS6J7Zy1ITJu38/oR2tBNIalsNZf93XmCsrcoyEoYTivyL+a27Qr+IBNFdPZRy6HnoBFKhwRRingJPnFeR4vYiYDIeE4i9UsBdLwdpq2JroHUkQhXeWiv4HvKVq/FrzdQutrqNkML+Shq1WU3HCFk5dEaIkGl16HvI/a5G1sXVfh76/e9//1cONi4Nc5Rloww7Iqw2dRGRQqAL7+FKmVqYrB2bjfU/OW49rHdgDZfDvfx4ayGjuTbqRyRYbt76qz2YZux6AmH/N7Z+i3x6st1+DEcu1r8Zpv+PnHpmNiPFvfOd73z0TMoL5+Z/PqueMkfgwWrvpjjnrBIXJkQkWpX5GlLsOiGR1aNf2b1NUADJ6hNy/5ty7+tYarf/O6/3wOIpQbWRh97x2Jy2yazPD3/4w38xfT1gnoe+e+inRv1G/b385S9/5ijh68J5uMmIDRNIQylS+cN1LQhVCkWGJ2mpVenCtfb6mcLurYWEYu3LLYp41S4BJ4e/etytMZGn2kO0o9DV4DIQvLee8tDnfc+hb4S5LbrNQx/H5ZWDi0tTgr2kbThlHJ3kIvyFZdGo8BcmlXBaL+ujWMO5VFWYbE3gM+lHyB4hOvkuCtaYRFhFXZHj6h/WG78qDmuqsUnTNmYKPT3QWOa7f33ZZZc95dT3fzOF/q53vevhI2CuH0HzhYg3yDkJldV6a+IIGJ5xN+ps7p1ybTKxDYXmmyj1jm4yEhDmbhPYJKWQO9Yk1e+6a51+1xB/nyl0NY48rDx1m9oAVcduu+22g4e+K/RTQ367/l796lc/c/B0HWNROHI1CtXUYvEmHOSk7WFASK0pJGmklWRUPwh04bnvEPAYod2NMLtGszqvvlaCW2tFSipsI3uuIffalEcX8Uqh7x76dpjbouc89Ac84AGvnJD4pRQsMjHuRvgOU/bwCDvkvCex8dBFtDz8pHcE5t6LUvGW5eUpaDK9cQj5cwJT7h1rTZS7b710Pt3RmEWzEEmlvrrOI4TpCt7+sfT5Xw/L/fwo9Pe9730Pnxt3UOhNMkZuE8PyAgYhwMCJGIf403WrgmaZdcw5TaDNCdYQUJPCsuschDgKvRwnAWuDBGU8vHReERB0XH6mMdR+YOCJSSHMOXvIfQtps2Gfb3rTmw4KPWXIok/hMhrDjlSQunGeMTyLUPGOE2ZSVmG7F4WcwOJlOCcBunom4ba+ak/bNooRpmT42s6480Wx1t3nWmPqdWF/9su+Y3986oag26DrFPqDHvSgVw7GL2WEhi+M9JVw1pbYq2xETAtHYYyibm2UMw+LtoK1S1vndl7vveozpd//nS+VKiJVWzlVXdMx5E/pVA6eddL5PPfO6beIfCHneQxs5x1D7ufLQ5/Hpz58fvz1IzS+EIGtG8gLUC7WzSRghGNS1JiNhA1h1oSmNOU9ePTdaIz1Pgsjyrcg/Rx3tzpMWKSjvKDOYUwQWrzyvkvAUew8npS6HZHsIsQCrY0B618M0B5w1VVX7SH3DYTOFl2WQx88XVff4bcceEIO8TMMYvISNmE2rCWUYJ2HYW8FnrF3+fOwX5t2S5QT5EUL/TceHtMagrTBDYxbU7VXKqm2hdvXp7Phw7SWBue7Qt8CbBv2mUL/vu/7vkPIPTnO8yWX5dGTi+FmVejSpNjxYf4Ywr4QtUX+DJdhvrWhZJgc7nh9h8+OJY8ZrWE9Y6E+MohFr9YUFNKzNYQrxci1ZtaQvt9zZL6fL4VeyH0m8/q5iV8oLN5NkpeQ7+ZxUNhNFK8Fi5Gg48nL17C0WHXr7nOUNMKRkFBgS1ipsS0UI+TJ+8CorI2MDXmixipMFGA8pMVOR4h1tZdCHytxJ8VtKHhO3XUKfTBwHWtfvWw4Ct951LyNhA6iXEKHR8GLb+yM3toJh7wZnnbnyvUhFilt63pGqXXSOy5KgmtNc/HOO6c/ApK31Jroj/Hdumot5KG3scy11167P5zl1IDbqL9y6F/91V99UOhhApZFTHsPm55AaWOu3pO7uEx4H1KVYZPDZm2QubZDRmQW2qc/pEi7LuxWh944ku9Iemspp9D6alhIjYXxjJDasfnNuk34kSh3vhT6Bz7wgYfPjbx+JuLgobOE5MWVL1C8LCM3neJHVqDctUOpN6HC4/KCHdOu/L2yhtq1/aB8DK88QSyk35hZgZ3HM+f9104PZil8H2gI3Sb7SMz4v2YM3zNla7++0brbuz3xHSjkPjg7eOgJrzCesu4VvjMCU4I8athVLpmg48H0nqDrZeOLMCm0jkCnvKx1JQ/Ig+5duLFr6zchh4CkDMeGN8L3naNcKAFq28vab00Q3K2BcuhjDOwK/cRY27K7FPqQ3Q4KnTzE0VidMWXBGOytieRy8rHoDnJ08hf5MwXaOZwz6SKp09poTUmVktf2X2gcOWx/+Id/eHAMw3jrp89rCbJ10PkMVXn7flPyvHUhPeuc1k7XzFp59rDcn3rqediMFPfrv/7rl83E/PJMxGcTH/PiLZsw1j9FKv/sPN5C1yJBrKF2itykNnlC8BQ+y03onWdtgpVK8KoApckPCAyCxuTF02my28Aga+7ud7/7QdgRjuO9f3z6fOBs/freU0/63t82d+CWW2555sz5dSm68FRKJyVIcIUNBuUqzBJuyG7SU+E4g0AosO/Dau+d3yshV5SIIdC5KV/rwbpa11H9Ek6iYq0FhrKcZII1AdcasEsWfkp9t57Cfx76rtC3wdtWvT7vec/7ovvc5z6vGVn5T0WLcEMo9HCWfI/lzkP2pLVwidDZe5gL22Q0Ah3cOlc+vLw8rhOjd03Xtj4+9KEPfc7W3aK79cVp7Jow3rpZowSdI0xfW+G869eytjn+rEc84hFPO/UcbKbQ3//+9z9kbtbL5u8/cgN5vQhBrDDkhiYMiWcts3Gdm7cy0IUom3S7CBE4ASThhZHbOQlBwkrdLuuOZ9P19bEaHEhxhWHkjHhd/Z4UelZd1wWUYbl/fPp64NVXX70r9FOjfqP+3va2tx1IcTzd8JMQEz70fGX8DgJKGLzj8BPGMgiwd2E+rMp9K9HB8Tgbugz7YVS4Uk5SSDG8K+vEW+FBJcQYFTbFEeInTI8loLtC3whvW3X7Ez/xE3/r27/92187eHtgWAjvdjnExwgrRS57h0vpIJUd4b5UU/KS965OvHO6tpf93GuPEYoTtXrYfQ7rjWfk70FOZ+BisreWwnvtdl5jheW8/q/6qq86fBeuEU47J5nf+sOVOqaknjUs9/Oj0N/97nf/wNzQl82k3U2YghWnFGEVVrxzTMbOZSl1k4XeKXohHsqX189r5+l0Xd8haqybZlDoTTilrv/GjHEvB9qxwJKwqx2GQ8fyYgJFbTXGCfsMJj6+K/StpM4G/d50002HHDqiWvixU1VKUe05JjqhtObVMXHDF2YtZnC46vtwmMBTsqYcVE688/FBRALCMEHK09AWoamd0gK8EuH+2m7NMT7k0Oe8+Vl37CH3DfC2VZcU+uDngeGhP2zwxsRbXj3ynB3KUnoVUZPilh6Ca86aqCtjFrmNfO48qao1EtvxolxKjI0HF8X9q9/G0hhbExkQvXL8RME6vsr3MUSeNXXo50ehv+Md7/iB8QBeNvflbt0U3kCT3w3t5mCYmzATK1xukpTOUPByibyLbj6GL2KFthJSQNbE9v36UIC+48mklBtTL8KPd9X4MZQLszMQal/uvu9ro2OzU9zHB5gPnL3cdw99K8lz4n7f8IY3HB6fyvIXMUoAJUwSHAmhwuQpTZUZDTOPIHz23nW9UsqrkAnvDE4/LeHniX+MgdZCBgRDmnJvXNj0yJ6iY8KPNpXJc2p8rT0GAEJcfet3+t4V+olxtnV3119//d8aQ++1g7MHUrqMToo9rIZ5ROG8647Zt6PfkAyVShISl+LkhCVLKfA+W0P4IhR47dV+irnvcFUYEljyhevrky5pvXV+53Vta68+Rn4fcvHkfMf0XV+zjs6XQn/7299+UOgzGXcjhAiNhIq8HKHTTQocbnY3cvW2KWglDbXFS0aYs8sQS86TcoSBCMkmu2MrocOe7khH2uKVCBd13ZHde4Hc1Ngo9T4HkDz0XaFvLXpO238bywxerpNiwqCVf1u9lBSiMHpeBI5G2OrPhi4MyTXKxaDtXTSAp4T7EV4dYwjURkJRmDKMa1e0oHHVP4Vu0yXGgvSX0Pyce1DoT37yk3eW+2nhtllveejf9E3fdFDoCJZhPuwoHQtz+El9h0sSrjl14bDjyVxRWCHxcJ98R1jmZHUNXWAXufTJ6sB17bG07BD2by0k3+kDZGhR3N5bm4ij/Q4PPPLMjvXBX62VOf6sRz3qUefHQ0+hz0S+bG7e3ZqU9SYlDIQvAkTfm5BuFq9hJcD1mdI3Eaw5Hr6d4hA1MCflVgJIwgqpKAsyMCEJCePXvpxOfQLtmgI4MnwP7QVYwpoBMID6+ORedg99M7Fz+o5T6HnoYZlFH77kvMNnxxHZcEbCH29G9YRQvajPmjdfI1gUt/Iau8sRpjwM5KPuCnyvJDdkJp5THsq6TglkqbDGXtsj+O6YtneFfnq4bdZjHvoYoa8dp+yB4U0pWrIvTAilh82wrVZcxIox2PlK2eSoGaj9OBFV3rtqkNZX6wQJ1I5u+Cf1LyXU+OKiUOhVJjWujh0V82EMrb9keQocQbo+isamezK6pWYb1/T5zMc85jFPP/UkbEaKG8bvg2cC/t3chLuZZJZTNyQPfZ2oJqkb3KR0A3kOCR8MXHl2ngePg9cQYHj4lHDvrL+A14T9yZ/8yQEsnjfd8a5jDdbeml9kIMjfMyQSzBkH9RubcyX0DRg+PsDaWe6nRvyG/VWHPlg6hNwTYsJ4YW31UhisHvATrtu1sHBgGEs5h9PWCEEnb97PI/Q6llBL8ITDMMuzD5O4H+FbREAKqet4OPWZ98JQ7twUev97IAXGvKhC19Tv/N0xbe4KfUPcnbrrPPRv+7Zve+3IvAemDMNB+AnjYTrsMhpTnurRlY8hnTEueyd/U8C14+EoolFhHk8p7IbR+k2Gh2m7ytlPQdlza+Jrv/ZrD9euhLi+5/DVRwrdHiUUuh1BMxDWiFnramT/v7jiiiuecep7v5lCn6et/fdzw141N/E/Xh9Sr6zL1n2YvZR7N87OQd2sNdTH+wWAJrmJEUKkhJs4+Y767lW7nZ81l0Lvc4qeZw0sdvY6a1jYX7j+5CKF/QP1WkpxHNfHR5A+8Morr9xz6KdG/Ub9lUMfTFwXfgmxMOmJUVji4cc+DAQXIdLxFHDChJdvbcBe5yIQ1deUjl3IVXoEZEIqDIfN1oPStoRYa6Gx4Jsg6/WOJcxTQVxFtGss9V2/nTPj/8vB+6XzzIIbN7rte7cnvgOVrd373vd+XSz3cBGWwppNt8KI0k35aXlwjHNefbIy+c2b93Ah54dtDl795FnDYvIXAQ8xr7x3x3BF6q81IOyutFmktn7k90WERYMzTqSo1L+39jo+6/Pp46E/88S3/vM2U+hTh37J3IRXzY39ohZ+k5DSTGj0vzA30hpvAyGoSckKk+sGBDWMvHYkDHlsQqr+OldZRf8n1KpDbwy1y+OvbY8/beJFC7DygYsV2vWFbpr4+g8kNhBJIB/zoP/39PdPn/jEJ77r1JO+97fNHRByDxcJnoSAPKCNMRJgYTG8hTWM3/DUOQzHfsHKWmfcCp3z/sNaYUGbxPB0RK1aXyICru1cIUQGNi+eoG0s4Z9hvFZ/qBw5emafnPMumQ2Ubt7mru+9nvoOFHIfDL1+sPY9YSG5zsmBtbABO6KkjbPPOCatE1EhPChRpq7l+eOXhO2Ub/jl3aveEILv/4zhHLdV5yDfcQpbW60B6QEEPYz4zsP5cn89SrjxjKHx9ClbO18KfSbnVXOjvggpp8lOSfc/5no3rUnoBvM6+t/xrlF602desVB8x1hUTSBB2M3HSu96zHbhICU6hGvtNokmDeNRWIZHwvAoJCmS0DnC/YGkz2M43D7C9pKx4m459YLb+9vmDqTQB7sXPPTwTIjJH4bXDEZsXIYqQg5POjx2DWZvEaCwVZonDCMXJbgIr9r2gIv6XTkhIl0ZAH3uPCF94cnWpvxjn+vHjne1J3++Cu05fFDos7/3rtC3gd3Je52d4v6TUaxvGJn93cjCCMz4IQ0KsVi0iFHoXOVjHV83BRNp5XBJN6kDZxTwqJPvPmPFJ5s7bqe4cC1nr9a9axgVvP4cPgx95ZsrMVot+4z96bOxzPlR6PO0tUtm4l41N++LEMfk0ilFAq8b1o3qRifIeAcBoWMmgHJfJ4JlJ4QuxCLvbTKAqPxk3lAT3GRn8QWUhFptCJ0L8wTMzhMJ6P++I/hsjKDcQYnQnH/7gPuSseJ2hX5ykbNNh239Opi9LkzY5U1oPWxhrDe6BI9jvacsE4DhtOsTjMrEeEH9D4c8646FacKxXKCKC+FCAlW/8vmMVcIwTPfXy/acwpVFBJQSCW/2fwp9DIrdQ98Gcpv0mkKfjbTeOFHJ+6kBD9thJ+OSfGfMql5SginSmV4Iu7gaSi0xy6V3GMC1m8OVvObIkcNSVkignMLWn/7xP0RgPYBIyXPv1kJjr+0j8fOCw2ks893Tx4g9Pwp99nK/ZITNq0aofBEFLUSdkk2oKJtJ8JhMYUEeTAJMDnEl5gQG58rhCKv0jsCGJEGh1x4BWJ8JQMZE1/DSm3zM4XUHOpEE5T0ZArWJPLTsgnT7/IZdoW8icrbpNIU+WLkuHIVpexoo0ex4HkCYkSsk9DxfQMVH5yQAMzjDehgsrSPatIbSM1ATPMrj4DnMdzwse637JtRX7SGjhuP66nyPT5Xb1GYCco1WjfHxyfm7ZMrWdg99G9idvNcU+jg+bxx83i8ZjsuEI4J/ITTuWRfhs+86v+vCW8ZrWFs3jeFMiTgxYsMlWZwRoIRZ7t6+JmQ3WV4fvHNpsPqoLZGx+m+crdWMksbU95jvnccBPaalnv5DP/RD50qhP2huwKvnZn4RgRHyurkspgQK76HP8hd9300Timd98cZZSQgVwpJC9p1vow7eD2svASdSIHfOEOj62mpMdivC1lSK1LWB4uCafLZs50J5BV7AsY/bB1h7yP3k4ma7DmO5j2A47BQXVov2JChSgIRSggTe+k74sGt4G30OhylwWINxXA08kDx5G8tYV8KHPKWONwahckRUzyrg1SAZNfbISLVTfyJkog4iZK2xEX6fHONjV+jbwe7kPafQBztvHOV3P2lQvAplmmRh79JFGZ4M0WQtnIc1WO3dteEvTDICrJuuo4zDckpYiqj2w3r/h93+yPSOq2Qqz84AhvMMAsTTxtSr81tf0r5y67MGnjrp1Gef+uZvRop773vf+z0zAa8bC+eLmyQhEGHDJgS7UFh8DZ9k3WUdJUxYc908rMraS1B5KpRcOFZvQBARQO5pchJeAaSJE47pvVfn1x+mbxOOXNeEAq+NDFLY7BXYAAAgAElEQVT2HqFa23n7/dZjzf3tc/4lY8XtIfdTo36j/l7+8pdnsV8n4pTCbI//MEGhE0pwE85bC+EsXFL+rQnfMXBrlycjCpVgyqjsVenk6o1rd2Wx81pslFF7wv+tDaS4OCLqc4VI5TlrjwCf9XdQ6DspbiPQbdBtCn2U6BsHX/cju3nOsJG8TNGmzMNv2A5f5L/QNryHw84NYzhRXdcrj7mXXHsYVZbZumot1Fdj4WC1vjo/cqpyaXI7WY03Ur/3ute9Lsh24fi+LySfjG+Mveqz8R0NkR+dp639q1Pf/s0U+q233vqAuTmvH2X6xasA6HNCJ2Gn7hZzXbgaCxJRre8p1rPsQ/WzASUDQftNms9dw6jIAMB0T9jajKbrU/xd07UpZWGYJhXjsjGthDzhTnmd2mjCy6HP+yXzcJZdoZ8a9Rv197KXveyZg53r1hrvcJeizfpXFuYhLaon4DtsdQyfI++isLv1INye0Em4KNFJUHYtj0S7GMTHXPcBt7VN+YfZxiQd1VpqrWRIf+xjH7tQ9tb3Gb0p+M7Bvi8lNYJzuv/krtA3wtwW3Qq5D9bvJ/+8Kr7wl1L2BEppSUYoxywMM3TDF94Tb7i25eTDoH0VEKo7P7zKw6dsEfF6OEtetiiXML4ocP/TKdZrv0H1SeuiNUBXNGbroD7nN/3o1KGfH4X+zne+8wEzSa+fG/PFTaiyGizIbnwTzhpTbsYLFnIPBH2Hwd6EIO7wwHkyTZ6wonIEnnX/y+X/8R//8eG8QGQjA/tVy8cDkAUjlMMwQBBKmMqJsjqPJLrbZ6x7yH0LibNRnyn0wdVBoYdFex944lNYyfNFyExxrumnhq1+N7xl8GakSjW1DuzpgERH8GiHgWodMAJqI0O1d2Q8lRkY8LburO88f555bebpaFOq7JhrPCj0neW+Eeg26DaFPvg+kOLsFMdpSj6G0eR08j3POcWKC9VwpVLJbYpZKnVVvurJkeAoVdwnpcW1K31VNOD3f//3L8jl8Cvs3ufGii8lktBY1yhDx1Pons9e242h9yPZ9Ecf+9jHni+FXq1ikQrWkJuR4GhiEIO6kbxp4UUhPTkXlpybKrSdolf602SlpPO2lSM0MQlSdcD108YyQih5QGoSlUs4t+MUOMAgDjEQAgeWfmNt/I1j+rw9QbeH3DeQOBt1+ZKXvOTAcg97CZx2f0sJI9T0Lv8ctggWNbBhR6lOx2yPHIZtxKS0rHVwxNkhzIhoJELUmkIa7ZjcvV226guDXZjROQnRPBM5x0KSrSslnwnpzjkS+T4577tC3whzW3RLoZdD52jJTeMehb0iU9jvMMZDXhV7jy0Ne3betDdDx8I5Z6praq+11XrgWdMVCNC9tzdD753fWgi/Sj1rN0Xde2MUlqef+q7r+i0ZI62f/jfmYwT2R5/whCecH4V+8803P2Bu5EGhJ5yacOHx1SvpJsqRNzEUpFwgj6X/ed1rfa8bL09uK0D5RsxiZI3O77uEYOO55z3veWFzDyEYoSGszd6x22tH3pKx0EQjDCW0j6S4v5zfcumE3PcdtLaQOhv0mUKvDj0MhIf+wpTc21pak6CgdMOLHKAdrMLb2XwiEh1Sm+iV0LsNjjoetmsLE5hn3lrrGK+/9/qSbpLLT7h2LGGXAK09HnvrlPCM5Z5C31nuGwBuoy5/7ud+7m9P5OjN45D9dxR1yhJ2OGHJ1o6FQzI+eY7LBHtFonq1DjhaYSwZ3R/ZLzXEaVKlUd+io50bvjNIc9w6p7XFgE5JWyf1oXQzrGO011ZjIctxYjigKfxp59rZNOw5p56CTXPoM2GvH4vskEOXB2xibVCBmNPEYgMTVk2M2lrKXUilSWAt1bayHnWOnQcEwAUwTQaLr3YCQ5MuzJOx0MSJCCgjCiQUfMJODaMHvcjfEIzTX3tcXzqhyBtOPel7f9vcgRT6zPl14dnjUsOFHHm4C29hbE0BJVjCk22IE0Th16YYSEUdKwSPER9mj7sSHn5wYUPGKOKQqIC8JoEXxnkktd8YkIXCdNyQ2qq/hCGWvIhY/R3X3ifHwN1z6NtAbpNeX/SiF33pyM63jMH6T5Kh4SaMrBVEvGdsdqlUhmXv4c73YbG2ENB87xkE/VDhdiz4rgmnva/P0qiN5Lwwf98XLfOAsJy+jIiO45lkAPgdHcvDxz1pbfZd2G/9HveRv/qqq6563qknYDOF/ju/8zv3nRv2xhEsX5LQwQ5k9TSR8hndFPnwgCBfIqcn90fxy7lQsrVPEfNAai/B15/rm3ys+NqwIX/XyDF2bkBYx+EJVoyCgJuXjrlZH/VPePf/9H/H/O0K/dSI37C/FHp16Cm6vHMP/wnHK2lSLhpvRJ6781LqQt5db3MZPI11vwOs+N4JOzlFHJBw3ljC9DH3d+FJgqJODFWVKK2R8J0AS1CGa2S6+k/wKu+ZvneFviHmtug6hT6YOCj0ZGf4QIrjrHloldxz41R62TlhqHOkKZPXlDvZ3TpJxttCNgxnYHL6VqJcsjzMpohbT+HTA8BS8Eid9Vc79lWg1HG5KPHWAIJdBnZjqT1VIHPek4YU9zOnvv+bKfTf+q3f+q5RhG+aG/O3u6EJKmUFhVGymAKCelqeRBPYzUNm61rMcznGBE3nU9iUdsqYB4R8J9fSRKjZrb3+7Lctx1+7fe7cgJMiRyDqGCIFyy/LrcmWo1nZygOoO+aaS3/4h39499BPjfqN+nvlK195eHxqmAk/ymF4Ig0r4zPBEy4TEGq/ecdhrO86hxBK8XZd2BaZ4om3lgrf443Ijcult04yDHqXBxSq7NywG7YJVyTP2mWkCk32m/psU6fOVba2h9w3At0G3f7UT/3Ul37N13zNWwa/B4WOJBnuOVvhGKETxym8qStXdiwEHzYROtWr99MQ5+iD9Ahv3bpSliYl23pILltjUlD935qSc1em2fjWSqrWA4NV1KG14Nr0yOD+SY985CPPj0Kfh7N810z2m+fGfIm9p5uABFUv5QQsOgSelKqJEQrs5iLDsco6PwNB2Y3J6nuetBB9/yegsOWb8NoMjAlVeRRRgiY4ZW7TG+FK5Ai7enW+0CSWPINkhN7uoW8gbLbs8rWvfe0zRzEecugeh5pwCE/9+Zz1z2tnnCIV2SchrCHFKS9LkGSEItMxUnnTDInWinx7BrH107iESMOryJTNnpTVMYYbA2GHONr6wjXJoJ2+Dyz3XaFvibzT9p2HPrg4KHTYDlty3OEojKo6Co++k26qrIycb/ThMmx3Hq5Va0FaNIyGu+S8FKwqDYS6ZG/jqfriIx/5yEFnlMeXXkpuIzDjp7SGRBHk2Tsnw8PmSoXvG9dqXAz2z5eHPqS475ob8Oa5yV/SzUBES5AJX7iBfR8gEjBC8t1kVhyvWZge01x4hIde2MV+vCyuhBm2ZH2rxW2SOh85qMlqHIGovnkvtaPOVx7lmEM5THrCrz6zRlmOx5K2O+Z9D7mfVtZs2ltbv0aKC295EmEqIWL71I6rt11rcxs0Nnx4S9D1fXm+hNFqpHZeawnWwmYYdEyJXBhm9Ibx2vVMhdaf/LxoGDIeDogQ6ppKWlNTYb8xVofeQ4h2hb4p9E7aeQp9cPGWwcNBoa9bopK14cr+/+EvLIepPqdwYdEx0VEcDWRSeFQZJY1FCYfDlH1tSmu1JjIYkssp9MZijZHrjIyuZzj0O5CyW4NY7uG8tvqtKrIG90+aCqbz46Gn0OemHRQ6xZln0s3nQSRU7FRlgnjBCSNetXIDkxBokCfkQJqohBar7VhacBCGaw1i1zZRdh+qbY9z5SUhRzTBlLz2u76/rj9ufXnos1yjkqBjKmAwcccecj+pqNm2s7e85S2HrV/DrV3WpImEqVPowoZy2shtUkgpZU86K2zPuxEKTAjJlfNyEkoJI9u58pLCckIQi7d3+y8kTG3cgY+i+kPIsQhWbXp6IcGoxCiW+5x7ybXXXrvv5b4t/E7Wu5B7Cl1Ks87Db7jtFf5T4iKwaypIuijs2USp8zh66Qsef216rkDttnY4fjgodEZrLFzWZn/2giCz7QrXe9ccDdILuy+G89pu7bimPUvohyIItXmsT3/SpFPPl0KfSXzz3KAvUZ7Qezedx4AUh+TQBK3lYYQQr6PJVeeoBIhQDAwrQaPzCD2eBSa9iQwgWLzGkHIWUlQfbMOBJjmBR1hiA9c3gcfYGKF7x4z30vFc9hz6yUTNth3ddNNNB5Z7GAifvAn57Y6HKXW2fe67/rcdsVx3GAtThe5VbCCFhtWEIW5Jv7q2pajgszF0rrx8/Qi/h3ERMpyRvgvfcurCpjgiwu3119jrZ0hI+8NZtoXdyXun0Ed+/5OMw3AmZRqOlVxmTPbq/7DTu5JJ+JWq5MCFS9FO3nk46/vakIbKoSOf5bZ523gl9Z9RwejFsWoMorWtt47b54Eir33kulJLUlUiyNPXVVPB9PxT3/zNSHHvec97/tuZwDfPD/9SQoS11k3ASifA1KAj7shfy2ewxtaQjhrHJrLJzoKq3Sa6vgJQk0Ko1ZaStaw+QjfB2bmIbx1PiGbt1V+TKfRZe0olOidrbWVjBtCjhVjZ2vfPHtdvPfWk7/1tcwdmd8TDTnH2kU6YYMpSuuGJ4oS/3vsL4yonKOuv/uqvvoDj2ghz4T2ByJjFQBcSDO9rflFppRSWu6NsVMi0Pmu7deKBL2p4Wx/SYPKQnZNCL+S+7+W+Dea26PV5z3ve35lQ9ltGJv43iM2MTRVCYTHsUOhhlaOEGNf/CGq4JLhSYbXzWhNSrPLpUqJrLt35OCjtyNj3RbhwpOiCxuThXfXHAMGxkufv/NZZ8t4mTEej/DPzfuWUrb3w1Pd/M4X+wQ9+8B+P5fTWuXFfJnSuPEfNoYeidEPXWtduUucSYPZ4d10ThKFoV7e+sz2lPLrQJ8Wv/wRgAGQBNulZhfI5tZkQ7PzaovADVkIPIGqjthCcRA0ay+ToPzWT/pDZfOANp570vb9t7sCNN954KFuTH7RrYcZmn8OOkHZYU8pJ6MmPiwIlRMKevRt44UrZCJyEFyUumhSetW+t8KqLjBGAnV8Y06YejbVxxjHpxTDgbXUMyagSoUhx+8Yy2+Btq16f+9znfvlEjm4Y3HynMt9kI74F+Z3c7ThDMJxJm3asvxRm8jPZyVvHqcKYz3D0SNb6qB2OoEokHJKOr5vK2A+ifvurnfDdZzXufVaXjnXfWpM+kM4qrdqam/z8Z+b9ysc//vHnS6GPQHnr3OAvY5FRkkLrTUZKsYlTK95kYpULHWI31g7WLeEk17d60asga2IQ34Q1eTRqEQvjICupM6xvbTbh9Y24UZuMg8CWAE+Arqz66etTYxg85Morr9wV+laS58T9vvrVr37mCJvrwnmCx37T4UWNLUNVtAixk2cS/lb+B6VOKCrfwZpH3lGL3toi9JSY4Yb0XWNjGDA0uk2ec2C98GCUJGUEYPmKtCU4R/Hvj089Mc627u7666//8sHYDSM3vzMZqfRS2pFxuBLdVFCEyWRt8hJ/qvOtGU4eo6DjXWudIOHlaCmZ0781ZQOZ/q89nKjaVCUVzntZL2Q6AmrrrbWYbBddEOGaY5+Z9XHlRKXOj0L/wAc+8I9ngt86k/Zlwow2dekGJey60U0m9riSL+F1IRVh9gCQQGuCee2YvF0TuOTRWXcEUwCyP7WJSkClzJX4uEaOszalAiwipXIEoM09Ak79A8lM+kGhzzNzd4W+tQQ6Uf89D33CjNeF6QQD7wCHJKzKr4e1hAVsS/MkNITIwx4PWa4yTOKGrKS6Smz6v3byJKytcFr/coQMUXhFKrVHg3F0XZECmyo1jq5lbBN4sdznbyfFnQhjF0M3FPpg7Dtth0p2I3aGjwzLcBT2+mxvAykmeXOKObmOTR7OVXsg0dWmcmLlcmG7tSaHj3fl0aeiq0L7vUtnhenaxC1p3TJCVkJ0awtJL09+1tlnhix3vkLu73jHOw4h97mBX5ag6aZ1w7rRCbG2qZRfXHMWiD2YiKyvdUtAofCul1PM67aNK1bwKvwofPnHane7PkUfOFLMgaGwfX2z9uTyGQ79lgDRX30H0s5VUseTmvF8aq7ZFfrFIIFONIY89MH5dXKFvIO6d4zAk+4JdyI7woL9zxNPmIWtsIqw03nhMJyH3QzV1pXyGgq987o2zKt9D8/2mZdbRPSp/cZZOwmx1mvrgVCsDQZJ4+n7Cfd/ctbmXrZ2IoxdDN2k0Gf+bxj8fGd4odRVXyQPe4URz7hI3obZ0ptSQF0XpnjbXcfo7fPqNXdcFROSXecIvfc9uY30XNqoc3Pa9CEd23WcQkazY6vjWFuNvfbTFcddFz8z6+PKRz/60efHQx9SXB7622Ze/04T02TbMKCJkC+xXWoeAmWuhAaZTciF56xMoQmoHTlvub2ul9tRYwgo2Is2uCkf04T3QuxoQnshZdQWpmTH+z0IcwwB+VIezHhZc/mn9pD7xSCBTjSGX/mVX/nJUaBPt9VxHroKC/wK3I0UsHXACOzdjm1CgeFKaFxuUX6PIRyWrZGEE29aTrPrRMmkkoynNdV4eVStExsv9Tli07rJ0kpazZht69cRyrtCPxHGLoZuyqGPYr5hcPGd9u9AouRMhSeGo4esNPawKVqUgpfKVG4p5SlNuhqbXWu3QkbyGjFKbjcOpM7WhSezuW/hXykpUl44x8KXymLcJt9bq9bgUY/dOYr+MVO2dv2p52MzUtwwfsuv3DAC48sTAvY+53nbbGMlnCEFKSFjCNgSUHgSq53S7TiFKrxZG+sGHE18yr1x1E/XyNt4bi+vvO+EItXMC8fXbgDwNKreG0+CD7j7Pg99+tsV+qkRv2F/r3jFK54+WP1JhJ+wncHIO19Jl3km1gDhBH9SSgmwzllTQnJ/CZ6ETAZqGIyJ2/kJsNaC6pDGgihXu9IBQvHKiDDXCVCb1WTsto6Q54QpWwcJuwk97hvLbIi5LbrOQx9s3zAy7ztVSIg8SUWGuyJFniMQrqRsVo5TsjMMtlaUnXXtGmW1sRfOExK1SAAZLR1aXxE2M1RVPtUH3SMs33ikaaWarC85/9ZBv0kevmsG93fOsSsmh/6SU9//zRT6u971rn80N+HG+fuKJqfFj/iTB2BzC6F0eRK5CpvBdMOUoPWuzADrtskWRlx3mmtiECj6HJuyCW2i5C7rO2PBhgIBBZN9VejyL/XTnxCm9hprCh356Ggh7qS4U6N94/7e/OY3P20w9AwGKSIZD7fjtmJtTXjso5RNww/PokgUvogU4iiMdl7YDJMZqoRSgrRrw3Ahw85TmsPLl3cU2hflkp9PkEkjqT8XmhSSzPMaQ+KTM55LxlvZN5bZGH+n6p5Cz0OXtllD5MnDsNcubWETqTms9gqT6QPbr1KeFHbnhFdpKdVEDOPek7f1gbGOvyQSXDlx10vD4mnVdu0Zr5QqhR/Ww7U1l97oT+rgSAK8c1JNV0zI/Xwp9CEQ3DhC4SvsktXNzJPIM+6h9hSiyWmCbBiA8NONVP4gFN57N5YXIpfS5DSBLEE5Sec1SQm+hFUvxIfaAjxC0TUBpHbyfBDyAGwVvnkyUgW1PaDYPfRTSZiLpJ8bbrjhaYPNZyjVycBcFSmFToGHFzjnlfBSEnrhM1wh/siHY9taD+E5IznDNePBw1gY0l3XXxhv7SXc7KsgcmWjDyVtrZO+a202TqkxwrD38B/LvbK1vQ79IgHhCYaRQh9c3DBYOeTQhbAZl6ogkquqJGz+Isra+xqR5QUryRRhJdttIiONFCa7pvWCi5V8Vo7ZDm+95M/xSURm+782GbT9DnqlNrXluQZdV1utm1krd458v2K2fj0/Cv03f/M3/9EIhBtnsr+iG9QLyzwhl6AICKwyhAg5aV5OQGjClPMIqXesm47Zy4vneaxGQNfYOa5rPvrRjx76Jqy6VgiT50Rg1Q5lT0DagKOxIm4oUfI7BiyfnrH94GMf+9jXn2CN7V1cBHfgrW9969MGR89ATksArIQ3xJ41pCgtZG+EBJVwdnhD0pS7tg5sRIPP0drq1fmtt9JIvXe+/KRIVUJRWD7BljJPOCoZygDPQOi7BJh0lhri+u63RDqa8w5la7tCvwgAeKIh/PzP//x/Og7ZjYPv/3oNuYtqivIkXylG1URC78nJNVolitVPEBHtHE4exSsHL9yOd9V16sXt4BlO4RzTnlHd+SJd1lJjK0VWHxR/ayOljvxHoeehTx36+VLohdxnIr6CJZYi7OZR8N3kbhBLy3FKUYil8+Qf1Qmy4JAZmiDGAQawfHftJjBro9cf/dEfXWAtNoHyODwmViViR/8j1dU2pr7tA4V2Ao9xzm/9q/m77FGPetSrTrTO9m42vgMp9DE0n2HzoXADkxi4hB5Ohpxd760DESLCqTKZ2uHZJEAJQ/nwFGtCp21iW0/Wmb0VUtDC890i5ZqtnTalqR0eFAFWe4hyNqlJ0EorNZ76zUMfb2UnxW2MvVN2/4u/+Iv/+aR1bhqF/Q8pdKFrsjuZyOlqDZCNYShZuirUrsVcXxU+hY7X0bUUs/XTOwNAmpaM7vrWQ2vPtrOd7zzrqvHw1ltDnds6QIrO28fj6vfOuXeODjh/Cn0m4sb58V8hz6H8phxFL3nwJqxJF3YJDDzxlGbHA8fKfsfq5UE3CYFGODJhpYxCSAjLvifxyIs04VmSIgOeOd21wjtAgCzX2I8M3wt1uSacJzVC9K/mt182YZldoZ9S2mzYVzn0wfEzKGmChBBahR0SEQN1TeMg/awla62RFHOYDLPhvFeGamms1kPCqPbqr+8ZAV1rDVpbtd2aso9CbeGH9F0eemO0rwP+S2vW41yLCsRyz0Pfn7a2IfBO3HUKfTzum8YZ+odIkg0hDK9OFMMx+clQxQOh1MOoED2Hq7bgu2t50pw2/JC+0y/dIGrb89D77MFeWOsIonLuQv/Sv41POL810HrKgeuYvxnPX896esRsGvbyE9/6z9uMFDd16N8+N/6mEUL/mc0F5Dps44cBqawmywmRjbDCdO94YRuejDwli4+AUg63CjNlCQk/4UVlFglHj91D/qlvIR5gM0YeeGBKqTMaCG3Amn7+an7nZbP1667QT436jfrLQx9cHDx03nlCDpksbCLthE9YCUsImeWuGZPKKRNgUjvhsqgSEls4DodY6Ni4YZoxLDzZbbFbY9/Xf22F7YQXvkiGQ23KyeOaWB/WQu229euu0DcC3EbdptAHNzdN9OjgoYdfihxOe6fQbc6lFlyaKVmq2gJhbg3b933trrluBiaCsnNaFwzSbkvrqGtz1pA4rTnlzZ65IAXVe7rJ7nTrLoy1iTg3fRViuGzSqSeX7Zsp9NnX+h+MkHn7TN5XJiiEHOUR+79wIsXdcWVfPGIMdt575zYpvBobGsg/2ne984RVmoQEj81tAlDCi9Ctr8bRZHrmLg8H25jR0LmNk4DsfAKSp88zGmD81Vy/K/SNhM4W3UaKG6HyDFjDE4EfuIWh8Mor6Rz5cA8z6sEsDIA1bJnH0Plh2yOJaysljRkfpnn9MIlw13EPm6Ckayss21mxsbT+rA3MZd5WbfU3Y5nTPrnvFLcF4DbqU8g9Dx3ZMkzxtpWuhbHWgNA7zDIAlPyGPdVLUrIiQoxSDha2ebjlMWO7d05rJ9zWtqjtqtCNoTVhD/kw3tppjbW2KnmzLhi6jPLjxjQHZ22L6OtmCn089H8wk/n2uYEHhe6ml3dLiLHebLwhHOlcoRB5FOGVvu/mYrkLjzSJ3Wz5FASeBBGwyINj9KaEpQGawICon85FrOszIHVOxoA8Zm01VmOyE9GA5a/m77IhTpzcittonZ/7blPola3hgiQkwlBeMyHGKOycMIfEyQNobdi0qBB62BUFgmVhcx6OrWLDJG9DSZynCjYOCl/0qjUYnp3TWrKBUmH8XmsOkjfUebWRFz/4/+R83kPu5wj9FPpEkC7k0BHhRFC7HUV/whyMM2jDaFjm1Sdf5cKF5ruekYCE3DlktugWOV+/nUepp2dqXwR21Q2dxzGsnc6xRtW8F6VKttde669zOJw5a2M4nC8P/Td+4zcOCj0PnRXnqTlNVgLGphty201Ax3tnoSH+IE3wvGuz85B31BkyCJp8bWGx23IwIhCjQs6kyaoPZCQeCWMAUc4Ed70tMvus3hFpKYU+oNjEijtHsuWi+qlY7kKKNk1SiiNdg/lLkOF94IOkoHnHGZK1p0QynDI6RbLsLifqZI+HNXSOeLRutJExXd+d1yuBa4vOhFn/C7cr6RFVqC859Fm/u0K/qJB41w4mhT6vm1LoKw9qzZ/3OTJlGMNhgkE4l05lYIZnfyvfZK3swFXioSPHCbn3f/qkHHrrIkcLqZMh2vHab+yM49aVMtDG0zoI33Lr0lPH9v9qjNlNCM+beegU+kziVyaMunlCfljllKBwPEVOaSJG8CDWDTqERLr5yoQ6Jh8JREDWO3JFwsij8dRRVnamhr3lsOaFassGCoGBx1Q7hWSa7MI2a2hnxrSH3O9auXLRtW5jmTCZwLCXe0oQGYi3EcYZk/KHFL3NjzJ4+wu7tRFmtYsslJfsCWqtD7W/YbTjhGf/d33t5PmrRVcBEsZXTz9cI6MiFgmNduOFNuecQ8h931jmooPjXTagFPrIywMpznbc4RIpjnyMA5JC79Wa6FxyVL57JcXxzmtHNIjcxu/AkZLP5v13jVx9OG5jmdYRuW6cUkm1T663FjIakFjrM+x7hLD11Vps3U0bB2dtiwqmzRR6Ifdy6CMMvjJBteabESk8H9dOVt3sbqxwet630ra+40X0bre3vpej502bPGBo8ro+gYbs03uTY+MaIRz5xf7vOmEe3lQgyHtJoGmz/rMCE6hLHmkPud9lIuXibPiNb3zj0wY3z8DglaYJ72EybAnH89aFFhLBHmQAACAASURBVF0jLBk+Wx/t+hYGGbBK0uwA13rpXDnGMCgSJfzOm0lAeYJaa6z8plBla0ckoPM7V6pJJI0Hw5hoTUeKm7/dQ784IXmXjOqsh06R19kawYR/+CX3Vy5J6wEn6ayHzjDWZhgNtzaBgUd6AVck/FfJ1P8e+SuCWxuisBwwezXYh8F4WgN56nQFvTLjTBk97JGPfORr75Ib/P/R6GYKfR7O8vfnZr59JuzvuonK1VKW3eievNML0zFFuSptIROM3P4PFPLmPJo1d9gkrd414Va7CUOWVwIxgSZEniCs3c7n5fBIgE4IX3in9ppwbGBCt/GMwfHXc93lQ5x42aknfe9vmzvwute97rBTnMiSfB9CDYEVfvA5nIscx3PImO26Nohxfb+q410b9nA5juS0g6Cz3WbX2KkOXrt2LcEh7KyZBFvronYjBiXA7FTXufZjEGbtvBGcex36NnDbrNdf+IVf+LtjaL595OffhwUeOu7TmtJMLqYDRKJET4XVpZAw1/uewUtJ26MBphkHa6mb9mws07XKPMN48ryX6JV12LjWHeUYIPFIyHdcmK6Z8X1qrnnIvE7+aOzNFPpv//Zvf9Pc4JtnIu7JQ0ac6KZ2A7P87ZtrMtS4CtF0De/ZRK9lNB7p2A1vsoXNeTzHEMlhEoUdE2qMBbkTeU5bbsq7p/TlOBsj0gQgNf7VCDDGEZ53jsDbZAP/zVb6Oe94nrb2tFnoBw893OFlpFwZoioucEFWwRU+kTEJxvvc5z4X6sqFFMNcn1OomMKFyOsnZjwMMgQ8WbA1YtOlpqp1Fb5ryyMnheAToI25NSq82fWd25jl+WO5z+fdQz9H2H/hC19498HFzePRfjMl2c/nqcM05RtmGI288xX3XSsaut5G7Yki9V1rSrtnr+k858aTai2FYbhtTdIlMNz5PH2l0emQZHprStRqzbfPtZ+ath7ysIc97Pwo9PHQv2luws1zY+655kGalG4gYdcEY4bLfydMMIDVpje5QNFkCBF2Xuc0MV2PNIFwsYbS5c6LBGQIJPAaR6/GgGAh72NXLMBi5RWKEXLHlkwwAnXv8/2dI+h2hX6OBB0PHRZX9qxQIQ9hVejy3Dxk4fmEkTI0ZTXWUgInRd1aKf0UtuvDI1uFJ3n1KeC1/pYHVV8JPsSj/pcfD/dd03pobazEo84/GhT789DPEcb7qSn0kXc3j1P2zbxuCpqsDKcMWcZsGHI+Bnvn8dBxoDhL+E9keeepQxc9XVNXrQU4zmnLOMXTkpfnDK6RhNqVVgr7yNnhu//TFUL2R4PhU/O+yZM0N/PQb7755oNCnwm85xrikKdIOKgj5x1305uUXt04hf8Uq/BOk+lcYfcEnPCKWsa+Wy2yJh/hCJmtSIGJX0ss5DopbEKNp++BM73Xh+dWL6VAd86YrviRH/mRk+/3e87ky0Xzc1PoI5QueOhIcYSPMGECAxNeGJ6XEp6Up4V3Dy5ad48L1/ZuT3AhxnWux50KkRNkayoKIQk5tb4bm/x8/+fh9H/t8NCtNRGA1mpla3PeXod+0aDwrh8IhT7y+5vDTS/hawq99+SpCKiwu9GFQXj6mxT6/xspjocuhL8aErVn/XgAV2Mgu5Ult/46pmRaNEokQemmfRn6PuNE9HjW56eGj/WQxzzmMefHQ0+hjxC5ef7u2YQJu3djbODCM1EKk/Ik/BB9eOop/wSQ+kW5RmUHfWeykRoYBoCjZrHcSAS5hF+T1Pl9bmy127gw4vtOyZzcZX1iK9snW82lUOgI3Dunjd1Dv+vly0XTA4UurI11Hq7Uwa6Cag1RwrEwIu9EG4hoCKB4JOE4L6I+I9CFS1Et2yWvdfBr+aV932uztReWKfsEYmOwOY6SH+ujdZkRPTj/5Jy3h9wvGhTe9QNJoY+xegi5C1evIXSRHNhda8Ypb4S3NQe+euhnFXqYbg2d3ZGzXyuVa420HjJ0a08kmF7RB53EmfSgrX6PCFtGM05J6yAZf1yzn5rvHvLwhz/8fCn0UZI3jwC5p5tOqXeT5LvlyE1G/ydYeu/8rCMeupB83yMpCFPWB8Z6E5Ji1YY8jy0E+z7ST4QjIX9EPXW+2uXZYBEHKszi2kuA9r4+wKKxTATgzhnnrtDvevly0fSQQo/lnoIMu7wAuWz5w9WLQeC0Dta8YdczXHn3cnrhNCEk3RQ+Wye2VyaUEIPqp/MbQ4q/9QHrrUe17AwL4fxC+KJUBLPnHeTFp9BnjPvT1i4aFN71A0mhj7I+KPS1bG1Vrjx0kSXOFFks3915lGzXU/gr4XlluVtTaxkaEltrpfWQfkihS8EK/Wtb+qi+rU3eOQ+fwVo9u3RWCr3+B/P/fmT+gx/xiEe8+a6/25/bw2Yh93e/+93/5Vg1t8xk3JOwaTK7YSnAbmA3h8ctv9c55bgTMKwouW0ChcJO2WL7JmR4200GUhzvWolC+e/6xCL2iL/OFyLi2SeYa6s+eqknXglJtRcwbHGINDS/887pY5Mn8pwaZHt/n70DKfRIcUoX8Tl46PDM+xYOFz70f22p6EihYvqG/4RWClg+smuUsPU9wlCfPa44bPYX5sNyn1PqyndEnmyzuebR8Unqr01pMly7rr8MhJ62Nutp99DP0SLgoQ+OPkehw6/wO/zzjnsXjYVpBNJVqdcOw7bvKX9Ol81qyNqVtJwDGC556HaKozuka+kNhu1a1lZ/rR3OWuurV9hv7YyzdsespUsf97jH3XDqad9Mod96663/xUzSzeNZfE2TuObnukE8XgQ4IcmUbYLF903sSqZIMav37jzKtpB5XkwgEi5nuR1LDT4nnFjYvUmc5/oezsd2bIIZIKuHn3VWfx0jcBsbhe6Z0ay/FPq0c8WUre059FOjfqP+XvOa1xw8dAo7RU5gyEWHGakj+IRv/IyuSWGmvBMgMM2bWcPfGcgUvKgVVm9rI0EZzhtLaytjuXVSyWg4T/AhEnnvuP6R+Wqj6xKmhOGRGX/73O4HzUOI3rHRbd+7PfEd4KGXQ193iqOIKfRkoo1keMCUsHPIWKnVfsqq0JPLlHq4RnJbzxfup/jTKeG6FydNKssGT2tk1wOKcErCuSoO+qhxI+VNW3fMuZf+4A/+4PlR6O985zu/YQTPLTOp9+7GJgS6mXJ1fe5mZwl1s9zMBFQT2jGhPuHG2ulzwgYTsRvejU7IARcPft3QQ14zIJSf/8hHPnJha0sgy6hgRTIc6hMjuD4LRSbIGm/9YrvL1XRuf2Ml3jl9Purqq69+8YnX297dRnfgrEKXww5XtoFdBZRwepgLS2E0XDEa+x7hMizzasKwp0LxeKwva6V2bNAU3rum9RbWW2N5GxnBiKIqP7p1CURGQkIZqQiJqD4aa0bxrMVPTF/fO+TP92x02/duT3wHrr/++nsMlm4emfdfyaGf9arDqp3iEOI6t89y3sLqPGwpKTKX8RuW+6w6Sgq286Ss+r41UFudn6Ml5N752mbgytFbc60NazB8M2pbB60N1R61PevgjllTl1522WXnR6HP09a+YW7CLTPp987aoaDlQ9SNCyPa1rJzHevmyb0Iici1J1xMdJNCeQt3Bqb6qF2hxQBgmz/163IowpWIQL2rVSfQutb+2H2/PplKToeHP0LxMzO+K0fQvfDE623vbqM78KpXveqwsYxw4erdUu68DWQgpZC8eh43Jc/w5ZEgfCLCqZnFmmeUth4QUBF7ui0dS0nXXyH0XiJiIl4ZAJ69jmXPuGj98XKOj6j8xIQfd4W+Eea26PbFL37xvQZHtwz2vhGxGfcCqTKcpgRt2BV+yfXGTFnjepwlxHWONUHxd73yTflw10kbHcvKDgo9Wdz5IlaiAnhTHe+PUpcSa40ogfMgL/ys41jumO8vffSjH31+FHoe+tzMW2Ze7l3uLoGWYiU8VrZiNyvhsFpsncsC44ETimsZAsuMsm4SE2a2tZSz5/XYla6+lAf1XR4LQSdErySjNutHLkhJXWEdQOqcjAjRhjnnM9P3lfO0tV2hbyF1NugzhT4K9Rl1HUYo1zXqkwAJbyJLvBcCrvcwC/MJxHAZrnplxGaMJjj7rvPbt7o2O0e+nlfSOpMaqs/+h2f4FglTrlP7OCxCljz7fhPhfYxQfWKu+94nPOEJu4e+Aea26JJCHxn7jZQgwjMl3P/hlkKFcxFMhu3fFHJ3Dk8e2U3UlHO3kkw5d2vteN8rJ24Nwq316N6R2SJpyqxz2FoLrRu7Ph499+nmjkvn+QXnS6GPkrxlvIN7d0MSKiniblI3xUYuTRISTqzzvIlqxDtfHr1JEVLkobPysHoTgme9mSaqSWwCE3SdEzPX06X0vQpf+RjWnfrcxiK81BgSeI3Txv317UEAx33rd4W+hbTZsE8KHXbDnciRdNBKHBJyb8iInL2vOXG5O+U02sNY79qPfvSjF3aHa63Y0phRgHia591npKL6WkOVlLXdEFtzwqa4KiIHjf3ICP7ErI1doW+Iu1N3nUIfDBV9/UbGoRC2lFK4CjspQqF2RilFLYWEG8Lr7vecVerSqELfyG0iXQxiCh3L3eZO9R2+lX1i36tIEdFqfXRtjl/ja0zhvPNxYsZB/csU+vCjbjz1vd+MFPdrv/Zr3zBC7JaZiHvLC3bzWf5qY1OUTYYNCBJm3ThMWmQcEyd33UR1w7vxtalkp/aU+6x5ddcXQumv9iNDJPxsBethAia9canbbcIJVQK7qIKtN2tr9X7mu88MOHYP/dSI37C/V7ziFZ8TclcVgUzGGCWsGmrnEGjy2Vi1hKGflLDKaBQS7Hz7TduNKxwq0+k6ez50LKEot4jcJsIkHCkS5clsKwGvtdJTBbF/jw9I2j30DTG3Rdezl/u9Boefo9B52ohpjSuFjgwquqliiTLvfIQ1Ch1ZVESKkZABum4s0/cir33XeSnk8FnUqrUlSlAfYZzxTJbz4ukM0SyVIxkCtWedpg/GML59sH/JRKWKQJ/0tZlCn7K1r8tDnxvxdXJ4yma6OWteY2Wj56V3421ykSBSbytEKJSZx8FzYBDIi/CIUs5r7sSkr2VrTVpAWPMpyty6trBRwGic9VcbvZr82mms65N6jmHTzwzYdoV+Urhv21kKfbB0yKEnQPAzEhY+rxsWhTvlNDwcni/chUOEoD5T1rUT7jIqpbH6vvXTe98jj3aNdJWNkMLrKgDX3H79wbgcKQMca7/vM6ann0/M+/eOt7KH3LeF38l6p9AHU98YfqVKhd8p9VWh40JR2is5lJJ1vcgShU5+dzwdwLnCV2IgW3fhPoXe2DJCpZ8o9fp2bCVOK6PO4dNWuqs/HJYjL+X2wf0ls1Pc+VHok0O/Tzn0uQFfTzl3Iz2KLkGRUOnms9qERVLgQuydJ+/dTZWb6T3FfvQSLoREuuFZbSl4jErEOFaYHCHvI68H0UdesnECih3khChtKNO4+6s9Bkq/4Uie+8yM+8qrrrpqz6GfTNRs21Ehd2Vrok7hASbks4W04QexB9u39/CnREdqiBdC4CFu2vo13NUH4mn47Vh/CaU1PGrfBwJWpKs7iF/CI+oYo6TzRccyZsegOJDi9hz6ttg7Ze+rh86xWb1lYWzRImtgxbmwu1D6msrhsYuEMjYZk6o3GAmivPL4YbnIVcczKsK/aG1rCfFUTn7luCip5lRy4KRtj2v29llzl1x++eXnS6EXlpkb8fV5v4QKb7v/TUwCoklAGOpzk2Uv3T7b951S7cZ205tEm2kIbSJRBBZM+c73HHMTT3j1nVxln+V8CNK1L5+xKYUs12f/1v709ZkZ/+6hn1LSbNxXCj0PnXcrZA5TSsoSVEKFOBuEGMbtyutgUMKrzZKELVPoBKM8pfCiMk9sYuWV9myQtuIxJbgSYtZpfUkn8VpEFo6by3xisL576Btj75TdI8UNLr+R0wSblGvHww1vWiQqDFH+5DAuCaUeFp1HqSfHGZjWEazDZedgp3tUd7rhbNmatG3YlxvvvbWHrBq2U/yd23hqR0p1rjt/Cv2DH/zgfWZyb5kb/PWUcApaeIVHy0qy8Uz57CaoycJ0R3aTxzDJTZ6cSjffM209IKVjASygNFFylBHjMB6NQ5ixfps8bR1ZjRfC7f2WACXaULvy8XlUnZ8AH0B9Zn7T7qGfUtJs3JccOoGB4SvcDosEEcEV9njdcJ9A8nyB8CZcKPynoiIvWeoJQZRxLBRq8yackMbVTnGNq3WXN7MK5tZGofzG1Fri9fNSCNRwP+v1E/O3e+gbY++U3eehj7K+ZXBwCLlTzGQqT1zInYMkEttYGZAMzxX/DF5KnQxey9ZaJyKo2qV8WyNIo9JN0ry1hXRa+8lvlRzSB7Vb+4Xtpa5wtI78rtsH85dMmun8eOjvf//77zM37Jb5O4TcKeyEg9IGylxepBspx5g3LazeDT/m6w6eurIFYcS+a8IoYYQHtbpNIhZxY7ntttsO/eRVF25vYhNgBF5j9FAKRkHXy9c33ibcBhxnd7sLsEdL76qpVXz+KRfb3td2d4BCRxCiyJWSMfbCEpZuo00gEYZhmwDrs/2juyacld5RtpnQ6q/j/VHSytBwQmBbyin89tz03turWnrJxjH1ldHbuCrnRKhrXeCmSBuMMfCJuX5X6NvB7uQ9/9Iv/dLXlE4dmfv3koOqfxoIAnR4xj1Sskb5y4mvZDdGgPD8ypavLVFede1rvp2BQMmH9/6koNZqE+ut65W6dUy6Fym0/pGnW2PC+0fDd3zT2x806dST7464GSmuHPpMdCz3g0KXV2FVCY8rDbCdaze0c9eabyzDBE6Cq1cKV8geGJAmarNrWG4pdtZYnz3PPAMACzIBFWgSYKv1KCwDtH0nXFqbNuOor9piJR7H8KTZKe5nTr7i9g43uQOF3AcHh8en8maFGsNqL94Hpd73lLvwN0HTWrGnAmVcG60Be6nXXoKnPsMur0aYHh47jgjX2qi9/uQn8VR4J7aIjdWOcNqYvZBNZy3tIfdN0LZdp7NT3IEfNfj5+pUHgqQWvsIbGb+WrXX+SiqmF0StkM+QREVOpaDwSsh20a3V6yfjU+j2cKAjVjK2Dck4ko2Bs6m6qdLk1hpj5HjXPzHjeeBjH/vYW089C5sp9Pe+9733nht08/zwv2d7VMoQYcjzm7thmIfCe9149YB9h+1LENnFrQmrPZaVMKK8TG3zjORF8kj6yztnILSnewJRSU6A8ZkV2hhMrPRBxkHtJ/gI5kDabx5wPGk2H9gV+qlRv1F/FDqDlIeOzNOw1vAkbyRcEYxhLu+CQRDea691ET67PuxS4mEPBhNC+rJzYQIKx8TDV2qv7z1treOwLYePWBdrfl2TBHLjq5089HLoOyluI9Bt0G0KvV1AxyE6pFPlrXniok3SoavSxxlZiWwd67V66WrGOWK9C5sjublGm40DobM0Upi2jwJDmINWW5xL5FE5fGmt+kwHtd76rvaO6dyPzzUPnKetvffUt38zhT516PeaH9/GMt/ICxCmwz78uq/7uoMV18YY/w979wJ1/1XXd15UiGgFsdIQLkFuooDYhbXS1VVXlQBJcURpiUVEwC5QhIBcAqKitiOtptUyQaegcjPIPYFwyYUEBRKK0LHWC47FIhiikAKSYlura7TzfZ+c19/tM6wKU3NOmuectZ51nvM7+7f3Pnt/9vf+/f56tVgtZgt8m9vcZsPkk5BExmd+jHGqKqf+LpM6f4nNY6bp++5hNmkebXj3M8VXBjMrwep3jLiqnqWULMHCQy3qKyDV1/oggO3zdZ849X4PDH3XqN/TeJncaejhiskvgobZ0igiLDHEXoIyaeaIXechvHdGOhdSyGrv8aadlczwhAh56o3TeVAMIzwyIUbMakfQVeuhPjK1d06yqjVe9/Nvsoj1WR77mOyn6R8cguL2hLl9DBtDH/fOJuBZgZawFB3kluxz+BXMvPram3Pf15aZnEJGm8fc0WCBpRjraubHmMMvi1Q4bgyW3NVHz8Ja39Hs2rBseRASP3znoLOD2ccH5r5PzDjHj6EPoSgo7u4RnxZqrbrWhuXH4+cLGDHugnzkmddeypsSfiSrmHVt+WMiNvkQA1Avvhymm4iZa/XZ5+459dRTT6Sc1ZY/nGYTEACw77gCYuT9Lr5+JTqZRreRwgeGvg+Ks6cxY+iD602UO4YuUG3VmFdLDhM3TURVt5hszLx3Fdz4/Toz0m88ItXzErqH6yl8d+4E1H3oQx86oW1kkZIe1z2NUR+sXT28qHkiyPXRZ8y/do09hHOTh354OMueQLeHYQfnGw196POdwwELZrgPvxQ4AqUz4Hr30KQxSib6cL0Kumi2cWjpGHr9yLqobRjuPUWw78J/YxCcu19GU9f73PwEsDb/GHhnQwxW7wJB62fOwidmPg8688wzj4+G/pa3vOV2s3D50O/OrK0oBhNLj3DE0PuOX05ebQvdq8VsgT3SUREXvpoWvM1hknSdVBYY6pMG1IbFjCNknjrVPI6agZh2AgDfvgCkrrX5afoJCJkmsyB0XWTkzOuJj370ow8a+h6Izj6G7GlrMfRw1Is2gSnH5AmYGCSChMhtXTWbc5HmgImq15DWwzKlsEzWos6ImJD6VpJY0KdAvYhuf9KJWA+cLyb1AkfrhyYvVY4wUf8x9DlXfzDn4MDQ9wG4PY2JoQ8ONwwdNlmhwhIBc/V5N104l/bbNYGWlCfu0r7jpuWShds1pskyiJ2KLsfQ66czxD8P6/z0XEndj/HHO6LxKWqdPZXnOge9GmPu/8Sc0+PF0DO5D7HaMPQWVlBQi6m2+13veteNJhMDVNiF+YTvW35tG9hiyo/FPPMf1p+n4Yh4j1DGxG0m82FEkIbObxhTR7D4atpMvvvGlctYv4GVgNB4tWvDRcbXfltO9omPfexjDwx9T4Rn18Ni6Nw4zId82Nw1SrsS/kTsEm5pyjHocM5f3XvXwmgYDoP1xcdHo/e4R49sFUTHSqY2dZjVt8DRzl/fh9/OpZQ5mgziy8SaD33uPTD0XYNtj+Nlch8cvmXo5p0JqFxI6KSg5PCzKka105Y7s8+dBe6hNShUe7Q4Oi9gDYPtPKxm99rCr5ir3o0r+K3zRmPv/+aKP5l/Vq3+7yx1Xmo3VqlPzJl70GQwHR8NfaLcbz/E4vJZ6LtbHMw5gtXGnHLKKZtNPJrGs0pvbRp/Hk2ZdhMjj3j1UrRf0FHfKRbgaW+NSXqLgPEJRtTWWr4Bpjk0rvxDqXVtqO9UjKsvxFIkcGOmoU+u4oGh75H47HLo888///sHfyc0dELi6ktsPhGs1TRJcw9XfOzOREyaoBi2CbZhLj9hzFqgT4KBRwV3TwSIwEwzb3xCAjNm98ldr12at4db0Mj5MBHBzsU2PWjD0A9BcbtE2n7HiqFX1nvo6Z1FhdOqV/90NBOTZq3i/lEXhFbeO2tV94XN+Ablj489OsvvznWF5ot873yFzc6Iksedh/rjBnAGwzELmuC9+m0u3V8/nanu80TO4TkfnzNyxsMe9rB37Xon9hYU9+Y3v/m2s/iXDwH4sohFi8a30cLlw4tYRXAEJGD0LWRtBeQItGgj64f5kL+j/vnQ+dwjogEjhs8n0kb1lzlRJGNtmN6BSwob30/X67+x+Thp6Z7jjvHTshq3KPeR4g4Mfdeo39N4otz50OV1h7E1GyMCxGdYW+bJteKbWJEIWK6pXqJxw7/nNEd4YsBeCbYxbOetPusrDLMcNJ9cRLRzVqb671zUX/3zTYZ9Ve+cv9pto5v/YM7AIShuT5jbx7Ax9AKe86GzrIbnaF84owmHN75pWjSfeZjH3GvHWiq4E40P39Hj2oTjoxHuxqv/7uG6TdiNbwgkJXDwl1u31dXqfBAaMtsLiOtMZR1rvFHWPj6W4dMf/vCHv3vX6783hn7hhReePAtw+Wz6vSymgLOIRQz3i7/4i09EJfZdzDitvU1T6Ye0xCzJLx4hFJBGy+fntiGih+tDRa023SNURTgW4U4j4hogea4SZP/TrATQJcE176Q3fpgAuH0E7JO/4zu+4zm73vTDePtZgYLihuhsguLWNBuCKBNh70x8K0b5pdVdiPFG0GR31CdzvMAeAistJUbNMhBxxOwVhUF0wyqBo3uldAr2pPkrvrS6rsS6dE6n/02luMPDWfaDuX2M+uIXv/gug52i3O8IFzTo6CeGzs3J1bQycGVWV81+dWv2u2QvSUernzBL6+/esC7AjtCgAFP9KdcqoFmfWa8EfDYW375Aaxaozpuyr5S6YeYfH7p/+jyc5fgw9Msvv/zkIUiXz6bfK8kGg4wBxqxbnDSPCBoipdobBpwWsKak0SjagDWSmGkmcEX8+C6ZL2lEaSsxX0/jYX4sOh4zZjIKcDH5AOF+/iKpdbXJxyKakmDR9a2P/elPfOIT//k+Dt1hzN2vgKetSQejGYfbmDOzI+IhSJTlKPyu1d/CZDgXtb76rxHNxgrTcEuzqc/6j5DVb2mgXRNAmgmy+WHcntgm6JOfXtpcZyoCyKVUX801H/oQuIPJffdw29uIo6Hfbeji5cPoThXZLuCMf7vrYQRd5asWMIyJRivFktCw+04KGgVujZyPxgveXBU9c2G5Da/hHFNvDtH+sO5Mrlp/9L2YLG2kzGkjlmrO0MeHvp8+tP14MfSR7i+fBb0XH50kfabsNoa/nMlGcBufH78IX14bzY+IsXetdupOI2okwt57SXUTJMTc0qZLd2P+r7289TXXkjQoOC8NSd3tiLZiHdtI/aePhn5g6HsjPbsdOB/6YGzjQ5deE/ZWghKB6yWQrXYYpXPCWhVxjCmrw9DZEKwpj1dmBo2n7/nsaeOCjJgnPfdg1ZgwcFG9naGuZXkSP8IfKUc44bw89EzuBx/6brG2z9HOO++8uw5u3zL4rHjYiYdkmRNNOayH7+irKp9hL4zR2j2vgyWUyGGE+QAAIABJREFU0KuoV32JSo8nSMVkSm/82sKrcxDmGzPrKzrPjSUoTsoz+i4+qhruMX1uq84jgbxrM9fc6Kc/8pGPPF4Mfczn+dDv1abF+NpMwTURpxi6KnIkMZqxQKHa8fF5tKmoSASJJk5QkN7WBilegPB1r0h3/bXBisrw3QfG+qXRiPYVEJcpU58RNsEWam9vU3qePj70A0PfJ/XZ4dhveMMbvn+G+9/FcUTIeoXTGGOMlvAZ5jLvhcfaCWwLczFwrh1aeuchbZkvnqWpcxNG0yzCey6rxokwInKNmTBdO1HCIuDDMBN656zxexeJr5a7YDgEt3uaZw9nSUM/5KHvEGh7HgpDn2mcKrU4OhuNFLAmcwltVWa461LDBDeHQe4fmnh4j9ai5fXDlSQnvDZSmmPAgtoIxH23Phq7cQXBOZerOZ/ymLLWPNV/6KwJwGseM9ePzzxPnzz048XQZzE3PnQBNAIipJZlcldIhiYjfYY2wXwuepePO8IjR5EfJkImsKFrgNO1NoK/p83Pj46o0WS20tfmuDB1kiRXn3qgU3qzdgGgeyOWgYhpZ4Dw9JHiDgx9zwRoV8NffPHFm+ehx4wFutEKaNvM6+GTmTsMrUE7q8bBbyhoiG+eANy56AErnaP85/31qj4CYTTcdzbCKbdRBDQzPEJaW/7C+qy/3gXY9TsQ0vpzpsfl9AfT7qCh7wpkN4BxYugVlhmaeCpXDyvoGoMUZsKd4Ga03PMvehcUvWZ30JSZ08PaWgeBkECr7zspnC1P9/dZMHafWcm4r8KyCPrOJOVQzZTmw3rgzLEGDLP/6Fx7wND2X971duwtKO6CCy74a+Obvmw2896iFPvxTNYRkrQJG2BD+z7Cww8p0K0NQPhIgn3Hf74WHAgkSVV9L0COGQixrdysAIs2OYksTUmKEF+PAIzmWR8sCL6P8MlTXHMauzZa+kFD3zXi9zheeehp6JhmhKL4DAJe1zHisCToresRnYhJhCdCJ+NjLca0ZnjUTxijnfezpanVF+ad0IqIRXwJpt3bOcGww7FUz9qk0ddHGnrt6qf59uLS6jzOOdqUfj2Y3PcIvB0PjaFPbNQJH3r0UNCzIFDmblq2uA6xJV0PY2i4B2WJeu+MeDjKqqGvmjlNes0fD8ui5ZnTuWNZCLho4wHu7awJLlXSWxYTi+3WNfWROZ8PePzjH//vdrz0n7E3hj7mxy+aDbp0Fus+TBkRAlJXC6GKT9cLnMOw5XdHYHrR3qWNtSltMEku5t3GRHAsfAKBV/3ya/Y/Iog502D4CwOeQA2Spxz6xmJWiujWV/NF8Ph8thHGT58n8hw09F2jfk/jvexlL3v6DP2jAsciJmtZSQJtGAqPMWCM+Wi0MKtPZva+W4VipnFm9TT0XmvhGKlyzSX3DwLWGXI25P1yYa3mx+4J355pTcPhz2y8COekgB7y0PeEt30NG0OvsMxYg06FxXARjsIEYTWGvgatRW/DbGeCYiVmCRZpzquix2KlQmK49H3v3FEyn7h3CRAxameRxTWBtbE9VCt6zbqqvklnsHMQD+gcUCpnrh+ZM/yAKRp2fBj6FJb5oiFEl85634fGwhyjiEVMsM1a871Fta8SH8mJiaWNYHJvQzHR+lEUpvt7Md1rIyp4+/CUzWatebttuMjM7mGOIYw03/oORDHziHMAqw+SXgS4ewfch6C4fVGdPYz7qle96uzB2zk0boFx4bxr4b537iBaB0E2/KqPgBCGqzSXNaqdgCqIzvPMI04sWwSB8Jp/3XloTI+U5E8XUayYjDiTxvFQInno/J69R+xGg9qY3A9pa3sA3J6G/Jmf+Zm7DnbeMgrZqfzNUrpo3ClruXRWmr26XFdtHrZow85KWK2fMB2Ga9cfV9Xq3hRzFXZjyLXnU1dVNDyntDWP1TePP8lqYontPCSgNI/6aLy+m/Hnq48cLw09hj7M9dJZ4Pu0yEzi2wU5UeqPbzFsSvfCRDHOvuuaQAlR7kzuNGoMHTG0UfwjohoDhIfWy8etTeO16QgxSXNNuRCowRUQQxdstKbVbYH19KnlftDQ90R4dj1sDH0I3TksPwRKNQ5E14YNWnyYZNb2GNSwFcadDQxYzWzaEOLZdW3Dfu1755+MeKqoGOHt+86KcxLh0mfXwniRvghcbc2BRsQtUB76/H8wue8abHsc7yUvecmXFOU+9O72YZWgKppdwDAmmHUnwZIWLl0ynNF64ZdJXNpbeI2uxli7llUrPPLHC0AVs9JZiB6H9/oUcCpNTSwV91XzkhnSkrLMdoYpbM2bpao2EwT9kTmrx4uhZ3IfQnXpbN59WhABZ4INuuYJaupTS1WTshBxYXZ3v+IDfdfm9Yfh0ngEYbT4/H29A5VNr32biVgFkl6sBMxBApLk7IrEtOm9C/6QVrQNyPu+CZz4p3s8e4ehd7gCY3I/ewjIOeEmvBFMMdlwySwYIRM9q5qW6FyZGZksZU+EVW6jhM+tBWhDuMKfuJI0cwIvbT3GHKFE9Myn6yrJsXh1lhIUmCT5HgXn0YTqu3t72lqlXw9R7jsE2p6HeulLX3qPYaqV9T6FshQGKUMCPxUzIjgSYrltwnnCLEWK5u3pfwp2rfwgnN7hDnfYjMUyRaNnaeoc9V2YrS9+cUohQbt3Wr4qcCxZsq/qR3Bocw33V1111cbkfux86DH0WbCNyZ3vogVR9i9i1fWkKKlpiI8AHpsRKJjm4RmDrk/+EpIbSUua0KqlS8tJOKid0pb9T4iobznlgOi7NliqT8Sv/mg9q+Q4YPiB0dD/9z2fv8PwO1qB8S2ePQxxw9AxwIbuc1iKWYZTZvC+WzVlAXFhqlfESAlj7ipESUBRfcfUw2h9yRXvTIic55/vHoKGkp0ijpuTGu+eINhviIg5J86QoKa0pkzuc+9BQ98Rxm4Iw7zwhS+8x5i+L5+/TVQza2V0UIBxeC3omXuUIrZ+FiuFVoercJiAG57FKlGwmOxjvuE8hs912jzEpiRcKLYUw46/rEIuS6+zJ87lqLs3vGc163c1JmvB9H3N0Pb7D23/tV3vx96C4qZS3F+dhbx0FvIrBZTRLNqEFrjnobf4gikwzj7b7BabyabFCxhtPE0aw0eQ6tc15pU1KldkcP0rBMO8ud4b8FZrQJ8DawRQhDvhpM8YukpJSXZjenrWBE788K43/TDeflYghj4YOodg6Nnk4SqJnym+zzHDXtrKj0WU+i7CVpR8L0E9sKxaYd8xR9KIxJEQdLu3sZlGw3K+SEJCY0rXqf9SOpnxGx/hq7/m3pwFl4758RAUtx+47W3UGHqV4gZXp4S1cNcr7AisDGOlJa+WWdHnLE3dw42EfnZf+Ar70fGwyF0b5hqLjztc08rxjPpTKwQN97htAq7MEYLzGrzHQiV9mmtJBlTfz3n58OD+tEc96lHv2fUm7I2hv/a1r/2CO93pTpcMAfhqOd0tev+3sUlbd7nLXTbrkc+FXxGhaPEVe2mDFXaxmb3XBnGRdrZKgkyOouz5Z9rIlaGvhQpIgYKXAAzhrc/u5TtPQKitwiEC4moTQ//2b//2A0PfNer3NN4rXvGKswcv54TBmCAmzJ8dTuTHhqsEWJG7tV1dTuGMxu256F1zn/iSbTbF5jrXUddivCwCNCBjq7/A3BmGG5vJP+YffusjnyWCyjqwpsxVWCaT+yFtbU+g28OwMfTBRFVATwkTcsS5G8MOl2qarSA0tQ3Cz2pp4pL1YCG0He1lBg+nlDmZTuETDVYJVPlk54s7Ch/hCmMFcFYoaixR0un4+hu7sz2/48NjFTttlLXjxdDveMc7XjwLcF+M3MYISEtDB4LemWMQF+ZBEea0A4St68w90nIwfuYTVoGVWGLoSWpMoW0WjUYf+gfazo7SgoFTUFJzWBl6c0nCm++fNVLcgaHvgejsY8jXvOY1Zw/OzkFIROiuJmvumnAnrkP8hWChngZYu5g94cCDJPiww3Wvbb2DE+b1+qyfmDuNBG7DqXPRmNI+Oxs0nb7vFfOvL5UP+UVFLXfP1td+CIrbB9j2OObznve8ewy9u3ysN6eEB6ZxgmH0kyWJUMqFKuaj+wiKYZqpXiBzdNbDs8Jm17uWgNC56rOAODFOHnW6VaY2faquKPWTJaoxReYLwCOosiiv8V4i3Lc86sPTz7HU0C8eQnBfGy1YSKW4ghsiFL1azIgJk2NESY53YMB8RQp3T+37I63JNxTd23i9gESEOkmx9iLj2zBzAdDuk/pAquPr7zepTtT4HgrTvQGsdjPOs+aJPAeGvkfis8uhf/7nf/7swe85Hv4g/RHzbS7SahIAI04xxXAezmjr0m5o+II+mS9rK588HEYkWcG6TlM/GtzprLBOhX1WLnPrc30KivMQl+bQn9/S2eqs5kOvlvshKG6XSNvvWGnoMfTBzymsOWEy0zXXJEWrmUoLluob3il3KXWEWwFoaz2E7qdsdXYSbEW5r+Z3fCOMx9i5tDpTYkMUcmrO0X6KJmsCwZem7vvmrYzz1kz/4Tkjx4uhT9raF8xCXjyLdV9SP992G9aCtpktmu9XsyPmL9qw9i2sgJxVkpN6wMxJ4lvHNY4Unvql/fA9xojXlLc2mFAg2I1QYNMDTn2uT/Xha58xDgx9v7Rnp6NfeeWVZw/OzinlC/MlKMZEZV9wBVWmdfWv11bATkSpdhEwfcniEGsSNrmwOgNdV+CIUEogrR1iG0ETfORhMY1FU5eu05lJ6Gh8Z0N/9VW7Q5T7TiF2gxgshj707vLBxinhrMJGUsRYcJooqyj/uBiMzoIo9Jit7AtBzzDdeYjOhsPwR+BlyeVaakzMN4araE3noT7UcmDhXS27LK5SNFdLVe0EP/cbOr/R+pnvh2f+x8/kPhr4xbOv922xWjj+b+aUJLokq1XDFg1v0fkz+F0w2dXsziTDdMksycSImDGhMLlj6CKDbbgxnR5a9ypEtLHS5kS5A1xz3+a6H4LibhAkaDeTePvb3372EJBz0pjDWgQgwhW+WKk8OAXDxSxXv+GWaGwYuienKUFMM2fC7Px4yAtNgvDJB9nZ6QzUX+PWrvl4sqGUNpoT7arrMXSWhlaRFeuoyf2goe8GYzeEUUpbG4xdPvg5xTMCwkp0HeNtnhQq5vXOQSbw8CWTArMOT33vgV1S2ND9LFp83bKNwn5jhml55cVjdX76S7jNx948wrEzh4d0BmRBiawXuOpM8KP3vaynGeN386HPkzR/c9f7sdeguIlyvHg06vsyZSAUfBZMNIhMm8v0RzOmqTP1kQAx3TaLv4ZfcI2W1w8NRECbKF4PVBGk4d76ZxYKLAhZ/ZAARbyvDB1h3uZC/uAETvyTXW/6Ybz9rMCll1569hCRc2LiEQIaeTjn18vChKhh3CxPBFEpN+F5LWjBVSXIUyEmGnfXI2JhVcaGlaDFGAsRJGSH5c4ld1UWAq4kvk7nlGWgeU5azyEPfT9w29uo8zz0Lx9sXzZ08WRMjsAY7mVsCMaMlsYQs0jRcsOy8sICoDsbtQt39cdPXtswyAogQDmcR/sTRBu3V++spmG+MRMUVp7Q/2JCnANCcP05l6ulStGc2g/mPzhzT0N/7643YW8M/aKLLrrFEK43zgL8HeYQjF3wWYROVDnzzMrIERAmyu5fzY3M6N3bC+FZzYJHGXptI7hp6bVnorSh/OakuO4HgK4xwQQcObyCNQCneW01p2c/7nGP64Edh9cxWIEpprRh6AoX0SgiBuGsV/hTkAjWVh97BE/KZvcpVSlFh/BaX+I5pNY0nhSzzgCLk7aNu+aq09Q7Z323aj5ZGfqcxqReBHcUoTqCN5rWgaEfA2yvP3HSM79isHnZKEO3jn5Tcta0yPAabsJVrz6feuqpJ4Kgo5/9hdHahLc+h0+KHhdt/fc9Hzrm3r1iUmQl9Tlh1AO+FEYSL9X5E58V/leFjgW2efRb1gySzmICRa+Zy9UjNNzvWDH0Cy+88POnlu8b5/d/zRpIw1QoiEKQG/NHC0by8j+GTkvuOma++uBFLa5BcTRmUZLy0D38QiSxwCOaf/0y9xAQpMgFivqJ8NJsInweYNF8t1Huz56guANDPyYEr9KvmdxpF+GlV7iAj7QSTJ2/nFAbbgSeMdWXBx7honHXJwKqhoMCG7URAMS83rWV+SNszhics55FyDob9cmEj6FLyXQewn8+9Hk/pK0dE4z3M2Pow3QvG6zdOpxFAwmxYQbjpbCpxoZBo9ksnGE+JhxN7ax4SJaYjsZktRKrtAbOsexS3rqvOJaui49SPIxy2bmQ+tn8+p6iaVzxVmJZKGxzNq+e+R4/hj7mjjfOwn1NG9KiIDJtXIsvvxZxQeBqx/zYvTSZo9csvGCf1YdeH9J2CBFt4NYUvtHSaejydVdzfvesmnnEjCYTIdVXjJuPxqNamYEGhM+ePPQDQz8mxM7DWdr/pPm08nCGiXqcJKHSk5z40bl4IjaZDcOnh6wwoxNmWYrCn0efikgXFIoBm0847T7zkbYWYSX48h1GQJ3RNZ9d333XWSoP/cDQjwnAtz8zhj60/bKht7cOL2nP6G2fw2rYD+9802E0THU9Oh3txjDFWMF/bWLq4ZdPXByUQmOqKnZP58e9Au8K1OvaGhVPMFU0RvGa1eW18iBnq/OTJl9f4T4N/dgy9CEGX9OCiFakAffehtPeaSC1E8VIe2DqW4MaVk2aRmTz1rQzZhRzUHxA8X4aOvMkKY8QwbfuyNK+I8qk08ZXGtDv2AbFHRj6MaJ1pa3N/p8ThtNyY8YCNiMmmCAzJF9jSxQhURJZtke4X831NOPaI4j8fb1L52H1EoxEGCUAM80z4/NZNi+xJoo9MbmvVio+/LSyGPq8DmlrxwjnF1xwwVcMLjYMPSzQrqOl4bByqWGxtGRPCgzfBE+WVlbZ8MikzaWkqpygt/oJb2E2WquYjToM4rIojrUlkMrQaFw+fwGj0jYpb6tgkjDucbCN76FHczauHtwfPw09H/qqoTONtAkBocfr0bpX7VjxDf5rQRDrmcGoaSzMK2s+OXCs0e4RrzYpht5Gt0lybJsLHz3LALN/7wL0Ai3N3FzXWr/9lojzAOJgcj9GhC4f+mBuw9AjMCpfSUcLj+V3K1QUQ5fCs2JPzYOEAGljrhE4Cajy0MObh7xwFdHA1+wNQrIUz9VM2bxp6BHp2noONMGW1t99B4Z+jMC9/NQY+uDnssHsrdX+4EbirglzpSWr0tZZCJd9H1bRZtbTaKoiX31fv/XZ/WGVYNw0+r6+1nQ4VRAX6+iJ4Lzu79V5U+0N36AsOg8EWnEuBNsEjs7X1kf/OzPe/SbK/X27RsDeguLyoQ8xOMHQmbBjxG2qCMQ2nlQVUYtg8I+QnhATmgGtHlNncqfxMAv2PW0fkY0AZvqJYCnCEXgaQxDeKlyYQ9cE7sldXIMn2nCpRW3yNpr+wNB3jfg9jpfJfTCyqRTH7x3GIlT83b2nuUs/29b835wHhWRglXa+RuQiQPzo4SwBVV65jAx1G7i3WhZadv2pXtd1pvjOaO2bU38sBHDtfjEqCbVFuff41EPa2h6Bt+OhM7kPhi+blLBbixPhF6/2OrdOwqBAzEzoXuEoGs91KdgszT786TOBoDMh5TOcUrS4ZWndhFHurPonrIZfJYxZx/qOoI3ZC7LrTAmK406Qvtl9w+TfH0N/zGMe8/4dL/1n7I2h/+zP/uznTenX189mfR0zdAwx6apFbSMK+BFdK3gH08bkAwqChphZRMya5ny0sAwpjIbeWKLck7yUyOTDXAUHGnnvtKc1GElgnKA4DJ2Gvw0SefZs+sGHvmvU72m8N73pTWcPxs7BnHsPkxEzUbzqMcjMUAMhbPFj8ymuvkSatcJKa7S8PHTaUG08nwAjRwyZ32naCazhXtZGc5D6QwvqfDgDzkjtwv4Q4ZHPP/H1T3nKU67Y07Ifht3xCsTQh8FdNhrrrfmXwwoFJ6yFmTAYNmV4dD0XTmcgpU6QXLRTdcPOCYtpZyMmL3iuMWKsaCwLbsJnZ4wFbK1tEs65YgmmMX98Zo2Tgu3OVvOo3dFgvPqbub8/k/uxYuhjfvzc2bwLZ2NP4+8WSdtC8YUIXBNxiNDwudPsV7MhyQsBFLmYSUQddoxYOkNtA1KMts0KUM0h7Um62yfLRaeVAADtnARXf9LWaEWrhj5mmQND3zHB2ddwaeiDt02Uu6pXEQzlhSNyEafM7lJ2mPLgCmNnsicowjHtmFbNh177vmOlkrXRuXHu+A3XICBnk0bTuVOrofbSeri9WL+4lUYwvnZ+0xlPfOITf3Ff634Yd7crMA/e+uuDszcPdjZpa2GNrztciOFYLVVSMWsbJmOUeECfOxPM62Ey3BEauaUEpmH4Mfva0NL7v2v9Rd+j7QKVCdkUR4okAZfQWrv4yTYG6oQ1mXl/Gwvw/g996EP3O+uss46Phv785z//c7/8y7/8wlnA0yI+/OdtlsA31XsiRhinDeLLoH238DYDI0fkmHtEudcX3/xqlheZnnZOQ8fQmSDdS7PpnSle6htzEQFhZejMRQFiTJI/Mgz9mbs9bofR9rUCMfQhLudETBSiIKhmjUpTiJAxC6rhLndcQE747kxERJgK13S11f+IAYfJCJtIdzhm1XKOuKvWCnWC4fjPmwcNqjl37kTZI9aE1i1DP31M7u/a17ofxt3tCsxDiP7G0O4ejf2F4YqLlFCZYhOWwo3iSpi+jCC11rk7Bcz1DPVocvRbJU7nQjU4sSLdE50No2tMibiS+ljpO9M+6yvho/fwTSFzplL8aOidRVHxM+775xkGx4uhp6HPpl84C3Uapkj7EIHYItk8msLq8xMwwadtA5hcMGsBE0l4SmuStJjl6yvCFfgCgke4ylOk0ZDYVoGAWQZDrx+FETB3mpTgpa3J/ceGoT9tt8ftMNq+VqCnrQ1+zolRR2Q80EGEewJsr3AUborjoM13NiIeq4UqAhJDl/8qjsNZqa9wmEbSGRDljgE7N84LwrjGi3SN33LFd33SlFZtX59+Qwx9mP8ZT33qUw8a+r6At+Nxp/TrV03a2iWD741jnC88IZBFan1Whqj23iljhFrxHCp3ot+YK1qtrjt3EuYs2l2kvTis0tacLffURy8R8YRe8+MaZtHaBjafyKun7Y+J//1zPo6fyT2GPgTqNASEX7zN7IXAteC9YrqqDfm8au+r9kzTsPi1Z7JZGb7AOCZKQUQeDkCrB4yjke71S4JD8CKemPpRkzsN/cDQd0xlbgDDlbY2+N2Ufg1HZXHAn4j2pik3d51y2I+hSy0T4Stvd3XnOBNhv3sE7rAy0b6lb7KQrXPB9BFY8SUY9Wggm+k1V2bS1dzed1uh5Noh3geGfgPA366mcP7553/VBMVdMvT7C8V7MFGHibAVZrJKRTvliIexaDQlS/EksU9hOeyKtRLpXp/1E01NCUyLb4zV/004ZoU9+lAvRb8ae6XnLGhM7mtmVPNZc9b1MULG+6ZC4v2e8IQn/M6u1tw4ewuKWzX0Fos2TSNoUaUBxPBbSASJ6W9dXJvHh4ihExLaKGX+1qCJFkLwhX5JfYLipF5g3pgyAkjqoyExyagWt5rcSXsHhr5rqO9/vMns2JR+FXWedu0BKGE7PyGhkEAbphAnwmZt+j8secoT7WLNKY/Q8aELHlU0hptIfMl6DuoXEe26VE7CsQC5CCuGTijnGuu+iN0Q0mun/YGh7x9+O5tBDH2Y9SWD9S+k0ITvcFOFtl5hv0A1fnAWU4pTGE8I6MVKmmC6uoQIomGV6RttroZJ2SLOU9YBmRly2FMYV3cWHkIxVFCpPgnBxhT0vDJ0Qadz7b0z1zT0q3e26NuB9sbQx59485GkLphFOJ35msldQEIb2QsTFMkbMGpDCLABtGd+QaZHpvk2zxPP+NdX07tgh8yJbXqbKM+Xj34lWBj6SnRJgBFSDL1ra/F+2sts/MHkvmvE73G8fOgVlmkK4Tdm3MMhwo8gH8U0aLtpFrWVM97/CssweSM2CmTUP8IjxYYZsTOA+Yf3NXDU57DOd9k8upcbTMGazkfjCzTtjK4WMvm+Q9iunTkfGPoecbfroWPoQzcvGQxuNHQ0M4YaZmQlhePwtxZ5icnXPgaMztc+PKfR9x5jD6Ndj7b2P82+39o58BAimGYF6PNK37l0w3XniPuqz7V1pgSKUhBZylRzZMltTjH0KsUdK4Z+7rnnnvSVX/mV58+mPghTxWQVllH6lTlc4I5oXIvefWuQDwFhbd//NG0A44/E8KX6tEkRrADn4Sxr0A9tZtX0SYb6WLWjrh0tLLPVnH5sNv3gQ981xdnTeHzoEYn2v1fmwXDJNxjD9jCViFD4E/EusyMCGOal3Ei3kelBk669VKHGg2cuLMSQhYoPvfOxMv7wS0BobmrDh/+1kiKB2jmu7UFD3xPY9jjsK17xiq8a5niCoZeKJog5vERfxXNQzPocRsNQwm33xHizWoVHqW5hXJCmnxgjhtnOS5/FQImyJxAr+iXtDE/gv9dPZ0sQHwEEX6H4yfYI76y/zelYMvR5xN7n3OMe93jNLPSDSFEthmjEFom0Juo9QiWSfZWU+r+NwFQF5mjDTMPc6PNR7bxx2sSkwzSjxqKBRARXs+IaFLea4BFR2vn6cJZV69kC68DQ90h4dj10JvfB3DksSwKEwgWmHv4VNwrvNA9Cbd+xDIVJzyKPiNG24b/PCsHwT0Z4mPD5Kq2Dz/VffyKQmeXDrMhiWhVzaH0SKBDv7QOIrp37Dhr6rsG2x/Fi6EMrLxkMbYLiRH/TdmO2YUScRvQzHIUvmrJ0SrFIGH/YlkYslXKNYu+7+lZVrv+5TlmapIb2Oa2/8euf65S1iWUg/DtnnQ2WA8Jt33N99XvHEvHeKaBzv0nVPD4m9xj6l33Zl70mDX31n0vJ6b1F6rVNd1hEAAAgAElEQVQyzDa6BeSbIQwAB+0ZcaPVMCPymdSOz9v4ItNj6IEOQ1e0n+mfNaAxmGICTWPxw8ur7D3gJHGSShv7wND3SHH2NPTb3/72TaU4AWbwhHFnkQqn4XCN7iUUri4mQqzHpzJtdj9BlZ8vPGPoMWpai9gUWSDrWcLQCdnhmMC75rYjnHJ/zUNxkEzu5aE/4xnPOES57wl3ux62KPdhgJcM3dykrWHe4ZtlCv0OP+FOgaXwkyDYtb4j3KoDH/P2UCPnRAR8v7P7afPOQnNobIF5fb9WT5R5JKgNQxfAV7/OYzjHyOu3uYZ1lqrOXAw9H/qxY+h3u9vdXjOE40FtAmIifazFEpgj0CdCFVGhASAw3U9zx9ARtRabL4RZk/mcz36N5A0cq4YeeDD0NpP5B3h6b2zAzBzZhmPk0tbWx6di6NP24EPfNbXZ43hXXnnl2YO1czBEpjpxHeE9TIahvmMVgvdwy9wYMev7CFVaSRgnXMJo9zVWJs7uU1SGhkOoFYjamAKDBALVprEiVITt2ucPlfajMA7XF0F5G8R37bQ9MPQ94m7XQ7/85S//6sHRxUM3bwXbgt0EpKGfYTraGGaiszTyrodFfu2uix8R6d5n+BR4XD99T5ETL7K1Fp2wAgi489CXxur/sF1fq7JmHhi/oOfadQ56b+5S5ebavy8PfaojXhcBuMPX3oLi0tBj6LPgDyLFYaxMKQINSEgr4ycdtQHSb5ga+fIwfOtJilqj0mnViBUtXcQxhk5CY1akiURIjd81QUjMR8oMiqiklW0jhc8dH/qTdrjfh6H2uAIXX3zx2WN1OifMRmAiKmvgJdwKYGPyqx0zefeGsa7FSMV4wCBCJCBUZHx4k7YZcYVbWgyhAZPH2DtTzJ3MjRh6Z6czRbNBpMWohP0xPV47czgw9D3ibtdDv/KVr/zbg903DZO7ZdiASYIhKxQLqFgpbht+bq4ogcbywMNvbeqn7xJYe0Vj+5yAQGlS4rhz0CtM9r+Hb6HLguEIwXhOWJaW2Xidm8bmWuU+EMfSb52z+Z4Z57THP/7xH9712u+NoU/E781OPfXUV88mfQMfOXOJVAD1e0W3C37A2NsYBInZEEFa/YGYdeAKPKsfXsCPYDYFDaQsCHZgJRBRHLHtHlpN40qRIE02J+bOgMN/GUi2ARU/MYVlztr1ph/G288KxNDT0GEGoVt9d1xHAtVo3rWB476LqITB0n9oDghOv471iem79hE3QUDGtBLM+Wt0L82fJtR7/QgKagxCMmuCc9BcI5qZ3EtbO5jc94O5fYw6Ue5/e+jkmwYTt2RVDTPSk2GZkNp1gXPcTyxC8YJoZXSbJk/LF1cS7qPX8QtP/xOUTDmMYWPGMXU57vDbHFhgWYHxktXX3/xWv36xVp0dVqptDNZ7Zj7Hi6FP6deb3vve937FbPhDMOwWhjmDD73N74UQiaBdF5Y/0QasQW8YdtfU2wXy+mjsXgImEMA2vY1s3AibHMPuYQ5ax6F5swoInABIDN29fT/M/sDQ90Fx9jRmQXGDqXNoByR/JkIRtggLrHSdH53/Pdz2fT50xKp2NHOCQLjO2hQu63eN6nVeuLu6n5WMhl4bAjf3VQTUw2REFdOunInVhz7/Hxj6njC3j2Fj6IOfNw1dviV8YNDhI9qqfkGYTNEJY2oyRGujj/zcYj16D+v1Ia04zHZd5kd0VoB012PoXEoClWnpnR1pyc5L+A/Lq5urNXRWCcv4VOeg37YG4c2Y75nrx4+hTy33DUOncVtEgRNFILbAAm5WaU9b/o4WWjBD96zMHZj4ECNIBIU2ctVmGjuwpFnzjTc+zbx++7/7RBuvgXF9n/QnKC5C3BzloZvj1hJwYOj7oDh7GvNlL3vZ2YOdc8JA+78SAXiVUoYoiXIPkzBLSA3HEaX6wcz5sVeTe+k/TOz1JzDOMsCxc7MKrLQpvsXm1/9TCWuDa7XcndH6pO1HOEeY2OShHzT0PYFuD8PG0IfxvmlwtNHQwzr/eIyQ4Iqpo6We3RHm5uEmJ4JD4bOfIlUz7GHw3R+9jrmmxRMIsl51bzS4OYRbAc999vwEkfOEUTQaX3AW1yA7CqAa853Bxu36XHvP+NBPe/rTn358TO5p6Pe85z1fMYTgITQD6TE0gSS2FpfpjxlSwIP2Frp3qRGrZs5kKHK3Pmki+mzz+CdjyOpmC3agrSOeTJPdA1gBrjk1v/qQ5iNgQ3Bdv3frJ/qJxz3ucQeT+x6Izj6GvOCCC84ebGyehy6Qk98vHMYcw2XEJhyxXIkTkcpDmBXI0zkR09F3CBNfd0QsvHY+mAYRrTUY1TjcS5g/qxNi3NlQ+hVD72w5h61tv6Nxh/FfO/cdGPo+ALenMWPow6zfNJXabhkWt1UxTxSUIVxignLCMXhxG1mWwrxgNeeB751VNCyGST73cJiAKYUt3HIXRXejzVlOG697PA8hzK4uXG5bZ3VdTj70/PdiSfCpuXY8Gfrd7373VwwheIggHcRFikwbLtKdhkCa67MNFoQDKIInMGu+boU1mNmZ+Ns4ZsXaBDAEC1GjrSvALzAiUCG0q3a0fZraiYj3NSgOQ582B4a+J6Kzj2Gn3PHG5C4QM0LB5yfynClvNS8SYMMx3CE+iBIfNu04jCsq4wluguJo4BEvgm199ycIaK0NXz+1JSw4H/J7Wa/EBOg3whlDn+uHPPR9AG5PYxYUN7T7TcMobxnW+hNYCfvhU0Al5hit56oJf7WJ8VbCFf1Hj9H6MJgFihVAVHztBM6F6dp7rsGaCucpabURWwW/+ARcM8XT3DsvGLp6DF0buv7r41s/bZ4weM2ut2BvQXFp6FNYZsPQacwtBmmq/yN2ospbXJp214CA5owp006Y6gGp9za7DSQM2JjevbovIMTQV62J75EFwL2uy1kUJSlwIi1F5KXCMquGPpGQBw1916jf03iVfi3KPUYuuCyTeVourZ122ztzd5iEUYJin7mQYDBCxHTPlUQjkVqjWIx2zPi0fmbNVTu3XITezIwKL4kv6QzrW2xKhLanrR009D0Bbk/DYugFxam9QSAkkDa1VSNn0aw9c3bYQr9vd7vbnSiyxNoULZaWuQYop9FH57laBYviLzHh6HKCQuOx7K4xVdzAGP16FsVvdR4Sbjtr3Ge1mzP674Z/PGDy0D+y6y3YG0P/oR/6oc8+44wzXjab/lD+PloCjSRTCGmJz6TPqlS1WLVF0PgR+eAJAV2v7wDigS8AILpxLQTD5N4mNYfGbqOkJrAS1C9/JO28sQVfNDd56Eq/MukwuR8Y+q4hv7/xVIqTttNMPEZV6hdfX21ozGJHugZffPCrG2kVSjHf3tNyRLnLFGGu5J9cBWEmxgim3NrOQExfWVqZKM279iLoCR9bX2LmzYOGvj/I7WXkTO6Di4sGr7dAH+ExrPR/Ly7VmCq3TrihNEVnY7695xv3MJeYKNdneOze3sNwbcJi33M5YdiYdI9OTShlIWCNIhDjP9xSAj6bM1du5yGe0fzCPEtZZ3WE3V+OoT/taU/76K43YG8MfbSVz7rTne503izawyxgP55ppXdlV5k8Vt+gDexaf5g6YNBA+lxfq9+SFoQJ9x3zfJuEobeR8nzbqF61a6MDqpKGqs8pi8nESeuJ+B0NitsWsPmJs+a1600/jLefFYihD3Y2JvcYMv+gSOBmhXEiPphrWMLYCYkenbrGjqzWJ3Ehonpp3bVHrAjTzIvNoe+Vou1zc8Wo1VlI+xZMBP8ijpvzNosjond4OMt+4La3UV/72tf+3cHmG4bm/RWun3CzuknDYk9Ei/GGQam+vXctBUjsR9irfZjFA/CKLEWryzQhQXqweKbuWdMq8813Hx+++A88ov5i3L1kewikNldChBS6tbDM/NZfnqC+48fQJw/9vCFqD0O8MF/vLZJXC4p5I3xM8AgJptsGIYARP8y6cdbgHT5B6TyN22a3SQkMgivWaGTA6LukQUEffKD8M95JkDR0fpptHvpPDT//zuSEvZ2+w8A7W4EezpIPncWImTpMIFiYsMBQPm2TDG9SIhMoFeUQFOeMwHxt0yI6B6xRvTO1E3ydBQIrjZuVKQJnTorV0Mxra3z+eQLACLPXjkZ18KHvDGX7H2g09K8dbMbQP28VGLkhew8z0cToKasp03W/ILyygPY55t61cBh+pbqpF9I1Fq0EzJQotD5aDaO1iZnnUpUyx23kTAiGa1z/o/vOrt8Sr+g8SG/unhn7l2euD5gaI8dLQx+/yIahY9aImdzBNBAm9wgThs03Ikgh0KwERXAdooK4CdCwkYGhMfvM1NnYgadNqk/Rkja0MfWDOTMTEUwal1aUth9RXJ+21qZvNfSfGT/LYw8Mff9EaBczKMp9MLLR0MWNhG+mR9pAxIJrRuCmYLfVPRXhiqFLdXMGBAFtA3Q2BCycrwGerFIEgNV/2FrA/RpZz9wepvu/39AZJQR0D1+pQNerr776UCluF+C6AY0xlqivHYb7hsHO50mFpGSFm/ATAyxtLMYs/kiWB3coM3348hx1lTtp3Sy6awwKaxPLF3zCb+9TwXCDVWZ3riU0nStK0Ci67zyyBPP909A7Y2noI0QfT4Y+C/CwNYe2DfKw+phgL4u3RiGqlU4I6DuErQ3Vtu8VHWjT8okLmMhsyIyjnKb0hjY9kEQ0FTPgJwE4YGUGounro7ETDvo9am73W+t3Kzj89DD07zgw9BsQNboepzJPoTp7sLnR0NfKUh6wEgZXDbf/+ds7A5gvIhbBknWBmdMyBMVtBceNwIpJ01wICQRfhJDJfSVufRdmw3LvLFiEES4vWo16DqPBHHzo1yOmbohdx9AHD28YjH8ewRUdhsvwf/LJJ2804OhlOBaQzDLK1aqym+ylNQNEfFN4c51/vfvEijg/BIrOQ9+pMdJ8tBUj1dpSFil0eBEzvyh3Fq1tnMu/HUb/wGOnoWdyH+KyMbkjLi0mf0vMt+9E+Ep/4Jdpw5hAWnwBP/1Pu9a29xa950+3KUlWCBgBoHHSZlR3a7zb3OY2J6pv1X99COpgWeh+FYcAK+AUvEFQiPB1L81r62M8MPQbIkW6nuYUQx+cb562FjMO37AatmgDTNs03rDcNUSke8JZhAtDry3BeA1M48sO24LcBAE5c+pA8HESZMWIMPPXV9hvLmGb6ZTpP3yzPtFcCoqbdoc89OsJUzfEbjO5D717w+Bzo6FjpmuQcgw0/NN8mbbR8z7DW78xzNZPND+FSlW56Gm0NtN35yG//BpUJ+uo/jpznZuC4rpHIKpI984gzVxcF5dX5wsvWi3JKsUpIbvlN+8eRe707/qu7/r4rvdnr0Fxt73tbV8yC/Vw0YU0ECZ3/sEWiaTHZ7ECoO9q098avLCaSxCtNmUNsnMPs0zfVaWoDQ8YAScNKiZPSGg8n/l0Vu297+QMC5oINCtDp6FPruJBQ9816vc0Xgx9MLCpFBfBYD7E4CMatJTwswauYb7MkNLQ1upaq8tH+3AW0YkI0WAQPBpIbUXV106QHa2l76UPdS7qszOyBtdJoatPbrJ+S5Xipv3Bh74nzO1jWAx98Px5hFMCa/jlG+cu6jN8Ro9j2msMFNdS1k74itmH9xh9NDaa2/lR832NlaJVN44Hs6RZ169UYmegMyK9zVh4SueGcM0Kq1Jc9J+VYc7bu6b+whnPfOYzjw9Dn7S1z7z//e//glmkR2HoLSAprkVtwSMKq+lxjYbk/2ZmRGBWvztAtRldt4ltMlN8QKivQNL3yg4yozCTS8Fobs2z6/21kRFn7gKP1GvsxukvaVCluMATYRyA/vQ8Yu/A0PdBdfYwZnnog68NQxf0Q2iFDYIp69HqQ3c+ulfkL4YeDlfBmJYugC0MrqllzhRGvmIawxesxyyK0IXv3FXreSOs1pY/chsQuvGhj2vp8Dz0PWBuH0NOHvpGQ8/kzh1JqxW8Fr6jm+G377hwouXhbE2LjHaKU5IOyZrEMiUwOvrNGsryKz7EI3+7t9LFYqlo3yyv+EljwbgzsTL0+AVhea0COkz+3XM+Tj+WDH0IwaNo3/wrNHTXBdhIJUCsRLAzfZOSSE9rZC7ilElG8YI2J+C0kf3P3C5ALpMQqY6USFhwUOThNndFP7pHDXf+Tho8n/32+bwHhr4PirOnMUdD/+7B4b8UzCkgLgyxQtGa4YbVirkP9nsPkzIwEE7BQUyNnRHuJUFxawBRc2DOF3AnYhdhc54Em3rWAQ0JQSQkILa9F+Weyf2pT33qgaHvCXe7HlZQ3DDvzwvrq/JEgAyLanywpPbObcTqKjZEfEltnJ9wKS/cg7fCIibPGoCPpOHDeEF2XUe/8RiCMQswf37zZY4XbCo+hfLJxz9n7t0jMBw/hv7ABz7wBbPpj+I3iWBgwqIYBSggJogI30mMsZdHrdLIvUdUmFNEIvaeL7332rUxMXMpEEld9ctM3ma3WZneSWjdI8iIr0eQRUTU89QDlbrBMXWBRpmV5u/gQ981tdnjeBdddNFZg5VzIyxpKmG2d8GfYX8VXmV2iDTvnMB1bQmJtAeEEXOvTTij7QgchUHR8KxNa7xK86qdjBKppIomdVa6XzAcHyV3VOdu63baVIo7MPQ9Am/HQ082x9cNNl8/NHoTFNcLje+dxTLrlLoGNOzouvxwgqTps/6sWUnw3X1hNjxmLTWO2BGKWH0mkBblXtsK1vhOQKrzIN6p69xfrFTS1jLdc7uKB5jP777qqquOJ0PP5E6ijxC1OP1h3DYTAYmIBQK+7zY5gkWyo+HYlDXwJymLmUWAUExbqpoo+T5/8IMf3ESoN94d73jHEz7E7usad0CCQKASWSmAqHv5Q5u79Aj5kNu6wi8c4eEx43647vFwh9eNegVe/epXnzU4PTdisKaFxdDDR8yS7zwMeq1Rt2HKGcHQOysIzqrhcyMpdCQGRDnONQBp1apF9IZVbZhMpWOugXsIoQIzfYdAp6GPheDA0G/UyP7zP25M7g8cbL52GObNMcOjNH7NCIpm8rHTmvnVPUUt5g/v/Oydkf5YaOsHM48e98fa2gzDf7S4HPS1Uhx3EWuYts3B/3jDytATTGLovVSm21q/3jUWgNOf/OQnX7vrbd9bUBwf+mzgo1aTC8LRYnoSVRtGQ2iB1jxeGgRTNh87803tRbHTtElSQBNYBLFlnuy6ghy19X0bnpbeZ9pNwKh/DxDAyJk8EVNRkISKhJARBs771//6Xz96CP11D2U/vG7UK5CGPj/wXA87CbPhQQxGP16ubBhXAIZ/O0zDMzNfhAQzZ0pfBWM+RyZL461mScRW331u7HBOS2euFDXf586ACGEEjyUt7aff9Tu/8zsbhn54fOqNGtp/7sfNY4JPH1xeMPi5OZcOBUtAaDeELxbP8MMiGg0vRoMVVJssWixYLEVhkKlbFpIAZ4y+/sRbNW4MPUbMXVX/mDq/e+3qh2CKuROouYVFucty2s7ryjkfD5q4keui+Hb42itDv9/97vczsxmPtnj8g3wfMU+AaEN69V0bL61AoIPHONa+xabtYNrd24bHeDF2Ehum657eESYRjrSbNo7Wz5KAsPG7ILAx7YDZewRORCXT6Wz6gaHvEOz7Huqtb33rWYOBcyMmYSyGR1NXoGV9SMUaGMdXKGiu84A5h1HmQXjlvgp7UswaS7ENWrWAN2cvjDa3MN5ZaQxuKe4j+eidiWJSGrOzysTf9z6/733vu3aElAND3zf4djh+DH2wdsHg++Yiw2GZxSf8iQoXw6HyZnjqjHQWwmG+doVp+K+VjEWnE4QTEFSfo5RxufLF1199x9T5z7mimhN31GrhJSBwSUndbN7iUzyToXGn7yt++7d/++tHaT0+DH3wdZO3ve1t/2oIRlHeJ54jLmghAiNf1oZjiIIR2viutWkWmR+bxtAmRKCM8cVf/MWbe9rU/qQKxdRJcnziIhe7l8+yjVNhTopPRE2eJFNpAKz/iGntSaC16zdui3OcN2tw0NB3SGz2OVQMffB+7mq1EUhGQxDoiRDBbVjvWudC6dfVByiIqPbcT/J21cRuDNUXMX6CQH3Tup0d/siu8xk6J0ydaU31KcVNulDtRzs/PA99n4Db09jnnXfe6YODCwYTN5frHR4obiyu0ebwA9PhkyAaHpnfRZpzrdYmHhDuenW99kdjStYIe3EonYlocq5S0fBcTDTy5tUYot4bY2X2spfkvzd/LoHum/lcMTFUX3+sNPQWacvQv1NQAi2E3yMiwQTfook43EbPboAgUK1NQsxaVMJA1/hruo8Zv83oxWRCkOjexlcLWNSkTWeejGhGvNaKR6uZHdOOAGLorAjd27X57rwrrrjiwND3RHh2Pexll1121uBl40MXKMnys5oOWYiaX21pCOH9aB56QT2IDWvU0WjcGDKNnol8NSUyTUYkG4/mL17FI4D7nhWL28vjX0XQbwnaieyRnoc+1w4+9F2DbY/jYehDazc+9DWwmRspgTDshzFCLU1Z3nhYlALp5yg6Fo77Lg1Zme5wHA65VKUZS1uL5tZWKmfjyoVvLkz3tPM1oFosQN8193hV/TR+vGEtLDZn5IrR0o8lQ3/eLMZ3rGaONhNBa7FJSZg0c7oIYCbCNpwvvvtIVYhV19qgNpXggDjWlpYfMUTY+E0CBmmwtvUpDS4g1L62ETfmycboWgw9szufZPf22uYwHkzueyQ8ux76jW9841lDwM5t3HARhkS6i8oVm1EbZkqMnbVJQJrAH0LBUeLZ/UpdhvXOCk2aCZJGJLCudghrRIqJ03Of4brYEdYwz6o2P77PBIEJLr12sH4wue8abHscD0MffN48ZkfzpQyxCoV1AcYYZu8sUTKY8ACVCPtp4koIBuossBZhzpQs7dUICaPNYw2044Zy9pwrZ2UNSI1+b2uJbM4BU//WLXXFnI/jy9BtYosu0rD/8+G16Kqy1c7DTjBhzLX2ETrBZ21C97XwPQQgMAiEaNEjNszgfIIYvTrxTD3dz18eQaTFiLzvuzQlhFd0sQA95qE1unjr2zww9D0Snl0PPXnoZw2GzxXYEx4QlPAZVhWcCTs0Fxo3K1LCgNQfaWOCQpnb3bPmysrswLx772VMqZ8IKnPpqpU0dvdVfCncVxq5cyrYSWBe3yXIzjnbPG3tEBS3a7Ttb7wY+jDWC2LoNGYMEI1XaCtFhx9cUFyMMxypoUDAjN6Ga6Z5hcE8eU2Uu4j5VgAzRtuV5O6zuCbuLvOg0QuWC9vio5ji66ffxM/fHBQXG8xfMfT9eDL0fOhtBG15NX2nVbeQLSjNwqJHdKSvtYEtrkCJtAcpDWnNbRwBIAIaoVkDHVYCyYwDPH2OWde+DZYz3EY2pmh6vnURzI2Pofc/8zzJsXaZ3N/5znceTO77oz07Hfn1r3/9WYOXjck9xhuuBMZhyOHCH5NhuENQOifhqXMQA4ZtP0SUrnPEfURDF8Oxpuh0lgisiNsai9K9glBpLxXmaB5TvvlEjezORHMuiKn5VjO7tLW554ypa30oLLNTtO1vsILiBtcXDK27OaYoqFkQZspS+O0lCJpwy3WU0rMWGUPnw6iMDxZPFqNV42bhEpjXHETQR/MVIlPHgSWBZba5CThlVWBqlz8vK0qgdffOvH9hxvmGxz/+8dcVSdnha29R7v3Gt7/97f9qCMd3itxtMUQndk1Zy4gQ02CLz7fRddp0m80UWR+ZCAPKqjn3vzzCGHCRjghVwBNNGTj6q4+08zY+4aLPCRbNix+09+6VPlT/ATFrAOmzAIwIJGm19lvf+oGh7xDs+x7q0ksvPWvwey5hc630JkZjK+htCFZYX6OEpaMhcsyL/a41ar3PcA6nouqlTRIS+MJ7V1ipc0U7p3k3prgUz5NujAJCzav3zkovbrMZ/9q5fsZjHvOYA0PfNwB3NP5o6A8aWvuaYYKfwzdNQQrPfOrRVMpcuAxr0UzYda+HXKkGJx6k9hjryrzrgyavwptYrHBcf9Fn9R8I07T5laH3v3lwh9HOw3hnod+kQM020+Mtw1sefPbZZ18XqLXD114Z+gTF/R+z+E/E0EXyihS34BGlGGwLym9Iy0Hc+CBJUHwqTOS1zzxI27B5EaCkrJh542dKrM82uWpv3X+HO9zhxCNX25s1YpJwEYBEbGYBENgRYZYiQcrr2vYhFy+fsb9t0huuy8k7vG7UK5CGnsmdphCxURUL9gWIrhar8Oa6e8Ozs0AQRpgQSXEh0ta4fBIe4J+gKQWHqR5Tp/EzlUYIRekjZGtOuvx2tbnnLF078zgw9Bs1sv/8j3vJS17y4KGnrxyB8yQmanQyrApwhumuqVsQDmVldJ0ZnjVUlgb8NnLt+dvrR8U4dBqzZ/mKvkejZWjw38M6awKrLGHZfBMiGk9wXZgXnL3lP2+ZYNBjydCfM4v+JOY/m8+M3SLJOecj952gBuk3fd+rDW2x60uwnWo+EVBaUW1WgirPMUAxJ9Zf48Tsm0tje8Zuwkb9Ez4CQ20bvzlJaWheCQYiMPutzW0bPPeqIcrfOs/NvW7yh9eNegVe+9rXbtLWpFge9eEJSGsRMFY+cX5t70zo/N6IVvf1cpYiYgnDvcI4f2Sf+dL1WVtxJQKWWMbkqXdu1FdgPei7BGMCbf3xz+dDnzNwYOg3amT/fxn60MtXjtZ6ksyM8IDuCXILY9FF6ZeYfhiMfso4iqE6K/oQ5LYKnM1iLVCzuon4xTsf8QOPW01AcA6Y3lkQBFmzHNS3IDvugJRBfGSJun/LCNHHj6FPytZzZkOfhBjZLBpHTLPF7NUGYtpt1KoZrxHn0ny6h7mx9spSRnRo41JwMv0ELOlyPYmHmdyDMwQyrYKC8q80HuCtv8bOh8g/39xJm/2mLWF81Wz8ww8a+vGgdvNYyU3pVxYg5m/4xcRZrFoVgXG0Glkg4Slsxkj5EUec9DgAACAASURBVDH/7pPbK7VGWpy0tTWid80R7lwhiipvedAQAtnZkJve3JtDvyWsN073Z4pvDmPx2qStHUzuxwPj/cqpfPngweYrBxsn9ZlmG83jFg1/KUkwi2mG6bAtZiT8yjLqfESjZSGh6fzyfR8elWHts7NB6+49i2lnsPthXTbUKkDrz/nsu+bfHDoLzYNrFX/Y8p23zPXjx9Df8Y53PGcW6UkkIVLc6iN0DARRtHB81LVvU3pXYMYCt9gRGMETAaaNidDweeurNt0PbNVxb9MDXD50WjVfoajHVTKLCNcvX5F0teba5pNECSv1NUTxVTPfA0M/JrQuhj7E5tw17oNfOqIVHvtOkFCfEaSwJe2HINq9CahMhgQCpnbaRFgMnwLwVmvR6qvnriJI0Iww9M4HV0B9dk4TjsWeZNlqnH7LySefvPkt5aFP28PjU48JxvuZP/dzP/fgoY2vHIXspDCMnks5DldHU9ZYjNagzv6nxME+CyiXJivs6vbRl+8of/zoYTfNWlAcyxUrFIFYlpPAOHEnGHrnIn5DMHff4P54MvSpY/6cWYQniWpkPifJrX6JgNHCSbGR6ypIbhtdeKJm75riUL9M7D1opY0JEMDWBjHVK9Wa35EpqICHBAfBGoLj6kMeZcRO0ZrA0kvaRZ+ZJUlyWx/6qwaIB4Z+TIjdS1/60k0eeviDufBDe1grVrUkzOfM16xOCAqGzkKEoMBp/YazsN81mrRqbmsEL7yGYxaEhIXVRdR1wndupM5e50lgXf031/DOMjXndMPQD09bOyYgn5+ZD32slK+cv5PCz5bWbYTTBL4Yeu99FnzJ3x0dXwOcW7WwK+tCHIizIJ4jrLNmdS7EnRAEGq//6wtdjl43PlM77ZzJvTFYthTE4frtnEiB6zt15rdpopeOSf+bnvKUp/zZE5Z2tP17DYpLQx8C8KR+K0ZHiuta2nSL3UYxudOi+a9XDaZrgioiMjSHNqiNb4wWnsSYFsHX2H3GaFPS0AXh1U+vGHljtJG0/Daz/vqcAMKP0viBmXmyvvjw64vJfYjfgaHvCOz7HiaGPvg4V6Rv76tvkKYdDgUBrdo3QsPsHp48QIXJkKlSyqS0NWeMDx0zX33wNHQMnXm+ewSTbqN4N3EhvcpBzw9JGOFfl6Y5AvK1o8UcGPq+wbfD8dPQh1luguLCA803TEo5izaG/fBEw+0axskNxPK6xo6sZnXPPujnqXDIN08o7jrc4i+9yx0XyCltjY9/ZeiE5tps458UB9vMWZT7tpDTRfP41L8/rtTrao7v8LVXhn7llVeeM0Tj7BZr3XTatSIxbYgodqCIQUsZ4CuJoUYAayMQLkDUtxxGvsPG5Ivn06bxvPe9793cL8dX2hwJs8/NicQXM++zlIvaCXxSmci4TP8Ban7DwYe+Q7Dve6jJzz1rMHMus7QodQ+pWDWEsEVzYEoXCBSeww+GvhIkv7ExEkw7S8oc03JoMNxRCCmXElNluCZoq68gLiWBtxeTe/ONybOc5apqDkPY0tBPnxSed+17/Q/j72YFpoDSxuQ+ODspLMXUZfiEKUxVGpq4i977jvuJJRV+0eE+Y94ClcNf5yjhElYFsWHQGDENvfPXHETM40POWavFt0/jF+flN1DyGrf59XnwftG4n44fQ5+guB+ZhXgGzTpi0AbRlDOJtEgqArX4bTr/Xf+3eYIlmCjbBKaZNisw2QC1e7uXKSemGyDqv7nkj4k4rUDAiNv0imnUbwBB9Np8Gg4JEfGrL0yfxWGbiveqg4a+GyJzQxilKPcYergKD0n10tbWgLiwEWaZIZkLaRBr9C/MrkE94Q9Dd1aYOCN6LAS160Wrrw9Bdo0lIFRFxK0QujmDRQmH984CYZuWHnFrvIJLJyjuY9PXA5/0pCf90g1hDw5zuP5XIIY+GHvV0OCbhSlm7/CBRoYvMR182M1M/QLKXDhaAzxp7PVFa6aY8XnTrN0roDTcdx6i7/0JUl7rg3Qvq23/d07RbL+FstY5jYE7N87VXDueGvpUSfuRIRrPkFLA7O1zJvdeLX6LxbeC0ZLORJCLbiRFKQjT9+WXt3GZCDH+3usrQrUG/ATAhAjSZPcFpADUiyav4pwAj4hr98XARefXd4Qt8CRM8ENuCyK8eub48EPa2vVPZG4IIxQUN9jcPA+dmU7gGVOe4MrwTnPgt8bY11QgD6lYNSC4Zppnfuef1C/zO79gfYhs5zvHpOtDdcS+C+MyRkS8J6B0vhC2rFxXX331R+c8PXAw/m9vCHtwmMP1vwKvetWr/sHQzJcNdm7KTRRNDUNrEGb0mTWWpkywRT+jtayu4WzNiJKCzE/fL1Ogpmv6cq05KAaTdZcwTThwhtzXe2dFWlv9C6wTba/0a+em37Nl8hddc801x09Dj6HPhj2DqY9ERaJrkyM2fZYW0/9tBN919/Tdah50rQ2IqM3iboB0yimnbDYZ86Z1M8dnGorpfuADH9gIABGoiGDmw8z5XoGBdt4mribL/k974UJIIuwv8NUfzWmb9vC6AcQ3j6/lj6//Y3YYYd8rMOk8Zw1ONxp6+EBQuGsQPfEWTOIyIzByJkG+RFHDNHgYp20ovBHh6h4uLKZOWBXFyzRPM6ldAmi4rw0NxwMpmg83VGM6n6Vtjmn+o9P/gaHvG3w7HP81r3nNmUPrXjoM8qaEStiNbooLITxKa0PHo5EsqgLO+q7raiqEyfoknMrcYAUQIMd15SyE43AZhhWWWYXnNQuJK5eVV9S9AjXbALgTQkpz7J4RZC8aZe94MvTZsGeQemgFAnCUkcS82xRmSP5Gfu2+qz3i1veIj4hcQXaC4ggSamJLGYqx/8Zv/MamP4w8ZmzjkyrlR8ao18jN2kTgIn69pK8hvqvbYJj5hTPPb57n5l73sODD60a9ApncB68n8tDhiQWIBoBYwTgs+54lS5AlzQLROuqLVzozrGYO7zwRFsJu7QWehn0MuX4FJzGFdlY9TpUQzQxaXxFU5ZY7dzP2R+feBz75yU8+aOg3anT/2Y8bnJ85dO6lg6kNQ5fmy1QtiFiGkBgQKZxh04O1FBAT/Cn+hBIWxgRxRqtZnVhhV7dsMwzHMpn43KWHrpbb2jpXTPn4xfo7pMvJHNkGYL9+zs2Z+6Drew2KS0Ofzd6Y3Pn9+EvaJFV8ROS2aErugY8I2z5HfEh9/NfywNu0otrb8ECiAh2TCn9MEmASXGZyTBih4l8MeP3PB0lA4M9vDmtAkupyqx++tgOGC+e3HRj6MSF0lX6dn7p5OEvYCkNhq//DlLiOloO2jbkjNqumE4ZFokttY57H1MNmDD28aS/GQ2AnH3n30qDSvrmuaPAYfEw9oti7p62tAXb9rw7ECLYfzYd+YOjHBOTzM9PQhwFvGDqBUS44Oq2qJoWIPxvePVUz3MMtC66zEj2NoQqaQ5/1wTUrE4plS1plvCPhlVsJPV93inbOBbD6z7dxUCdSoMVtzXl73bia9mJ53TdD/+EhZt+3EisBPy1W/rgWm+8FKFpc6Qo08ohI/7dJvo+Ze4BFfQggisilRcRoe/HR2CxSn+A8T3EjqQUc5sauIaZMqTTzCKmc4H6jfvq+tjO/140AsZeNPz7k5YbzS/Oh09AT+jx8iIYSjmjCq0lx9emtWrq0m1VDJwx0T+dlZegJDv4IvrURpAffq8Up/DYX7cScyG3PjeUMcpEx3Xe+5iwdNPQbDgR3MpMJinvo0NefGzq5YegwHS76jAHHAEWuwyUfuwwi9zbxaHkvmRSdH0WTwnn49ajscIp+1xcM939KW32wVmHoGP+6SKxXMI5HNC/ZVPWZBaH+ujbC7uvGZbsXur5Xhj556D80G/mDiJdcQ5JUDB2R6zvRkIGiNgFDcAOzfO0wzEBSHzZFGgRgrQE/9YcRB6r6bdMbK1OOAI76qs9ehAgmpQhs1woGkkscAFSsW4OOmucw/Mvm3oc94QlPuM4+f3jdqFdggoWeNBh4TrgNmxEk5vYwRAPhcsKoad0CfQiJTIbduwbQwWb9bPNiN3hk4hcExCLASuXc1J8iNM6TQNE0IibRhGqPE1bqlYmecDvjfmzO0QMG4weT+40a3X/24wbnjxha+MKhyZ/N8hq20W1CYgydPz2sr4HH3Jr1ihmL04h5U/Si0WKu4gHhsHcatUBSsViesRGOWXePBsWt2yQgTn/oOobuqZ7S1rZ+/uPJ0Ofxqc+exf/eVQNAtNqkpC1EZ93MvmuBlYBFwNYo4K4xZQqkk3/ryTwIWGO2IQIvIkZjMjnxhLfuj8BlXhRw1MbSnAJQzFxtYqUF10jI+oz4MXduI/T/cMD0ivnuu8ff8oljct6P3c8cAveFg4+HDj6/fTD5NyNCMT5BceHyaF1qAubqT0cUaQlh1vMOmAuZ2mnUEbDwKEVTYNxqSiQcI14yMjo/GHp9pNlwBXj0cHMIy2twaGfTsxCG6f/xzOGVc0aeN8+Hfuds/nVPjzm8bpQr0LPQByP/bLD91/uBIsxhnjU2Bq5KmwA2VswwTHDsPv0I6AyvrJ/hWRtme6Z0sSdr0LWU5IRR7VkHCNCr6d2ZoL2j/9H2BItcTwQUNU8G7xf+1m/91jc/97nP3Xls1N409De/+c0PmIU7dxb17qvPAwGJeKUJMwMe1a5pOW12C9sLCBQmYKKJ+HRNQEUAok0zma/1rtus6lI3Zhtfm9vd7nYbYiY3l+mxa4jZGgcQkWu8Nrw++i6zDEJKCBnh4j/Ob37AMPRfuVGe8GP+o84999yT7nSnO/3YYOg7BhObJw2J6wgPzI4Cc2jfmDcNBV4w6jAavlUnXH3otZWKJhK39keD6BC88N156lwQXut79emzGtSvanDdk0aUUMGHLoLeI1s7k73mjLxv+vuWRz7yke8+5pC40f78F7zgBZ8/Sthr5wfej9IVfRRwGZ3mCpLmJbAyF2gYCou1EfchtmkN0MRUOzv9v1YBrT8aOuF2DQBNkE7YTDgNq6rU4QNH/ej4j++N3W+RotzZ6D4CymD+6pn390zbV+06JXlvDP1d73rXObNIZ0e4aLq03ha9BUtDZw4UmaskpvssuMhJxImZXfUfpsCuBx7Muu/lh3uOeQDMbN5GKb6ff5CJk+bSfJndO6UCipLU5LZzCyDcBAumm+n/YzPOA3/gB37gUHjjRkjqXvSiF33B4Ovi2f/7sj4J2GTaVmCDEBjuIog0Bvet33cOwmQM/WiUbsvY/Y3D5F57FgH9EgJ6bwwBo40vIr5rNPzOXK++7wFG9Z3VKuavboNyno3NTbYVFP5k2j/ysY997M/dCLf58JNmBbJEDbYuGcx8VXserZPqFXa4YTBAeeSYKlrtOQBhCN1UQpZrSXraNrh4w1C5f4yt0ieh2LlLyIzWs/pKz3QenLfVf85dxW3QuClqgkNlhtSu+6fdB+Z3PHBcTe/dJTj2xtDf+ta3njME6eyYKeKDKdIumGtW5h1RY+LgZ2lz23CachIYjVhuYJ9JX6plNS6NhzlH3mQEqw3ruuc8S5lbgzmAs34aq40NGIhgc2x+gbt593/Mvut9HnB9bH7fA5/5zGceGPoukb+jsZ7//OffcgjHxYOLvyXfPHzAXsy160x6NGE5tk2TwCvaPMIUQYmArQy9tjT7LVHZ4EwQ0FqEBoFataLGpkGFY66A+kywFeNSu2o7dJ0wQrCWycH9BfdD+P5kxnrUd33Xd710R0t/GGbHKzA13G81OLh08P1VMoRUDVyFUtkUXeNHXxl1WIp+ugemBcOtAmx0P20+3HWd0hWtbw4UwVWzLuhZae9P5j9f3VfNSypc85Jl0vnjhuo3SEd2foZ3XDPzPW0qJP76Lrdhbwz953/+58+ZzT47wkGzXX12XWthabRtKtN67TB5fuoWXsQkIlU72kqErXvaQMEXJLo22D2N28ZFBPm9BUQw3dQnzZyJkUugMZp34wGAtCCA7P6uNfcB5MenrzO+93u/91DrepfI39FYaeiDjYsGi38r3An+gSGCJFcMYsLXKCCOdk4AlXu7ln7VJwJYW5pE90d4WLwEI4lfISg3P4w6YVu0MMEi3DY2oXo1RbJM1ZZ5tfOx1Yz+ZO555LiWDhr6jrC362HS0AdPlw6W/gaGThgNU6q+yaqgESu9ypcdJlliadfoOOtVtNRZSfHCeAWnua/xjSP2pPZp6VLWGheOV1+5PvjRWbJo6YTvrmP0AroH/x+e/+9/bBj6L/zCLzxnFrSo381ikuSlKcjVbbFaQIRG8FDfC/BhntRH3/XHZ9gir+ZLGvRa0IOJnEav1m9jqE4EiISQPkcY+Yl6V54QgTaW+YvKDFT9riGQ/3XanPl93/d9b9r1ATyMd/2vwDxK8q/O/l4yxOdvCMpUA0HkOa1WcNBKYDDgsPXJmD3LE38hwkcgCGOrIAqrzoP4Fdp/38Nq93YeleeUzUGY7p2ZnrDC1N6Z7Ls0qO35/NPB/qOHof/s9b/qhxH2sQIjvN5m3JmXz9j3bO89KCVMRUfD0pouSelhZeJyDfNrjQR0GkadG2eCsBse1+h2vIU1jNUIo17PjvPjfRVEVgsZDdy5WvtmFdsK3dfMWTgeGvpIcjebYJrzZnPPVGEH4VKkBUNugQVGtJG1Y8ZmAhfMw6TNByPPt+8jou7vPZOhzZfPS+prvMYIKIDFKkCjCRS1J5H1O3xHgxGcQctpvPrNRMRiUD+ZqWacR00U8If3cRAPY15/K3DBBRd82eDo4sHGHTFLeecIAIa+5sMyQa6uovV/M8a4V02GNh1+++PXC5f1gdCt5kPaEUuTCl2qJ0bA0tiZMrkNEFnzFZiK6bO+9Xn6+ifjU/zB62+1Dz3vcwUuueSSM4eZ/fTg6xY0Xlqtz/zV4SYscfNkKscDWJp6h6fud164MJnCwxYlrnvwi6OaOTeWcZwP79YOdjFyZ8z43t0XA+ce4D4eQfb3p5/Tn/a0p/2bXe7JXkzuU1b1G4cR/tRs5q0tCo0BgWhhmAhpLrVJyqMVI5DMMzHfXtoweWPUASAG3Ge+P0Vr+hwDpo30f98x2dC4VxNo2odgvK22vQFl9/Rd//d4yeZBc+l/D7lABOfeP55+HjnmmVfscvMPY12/KzDPP7/FZGr8y8HdoweTN4FfWApjEbReAnl6h4tVi1418FXDQEhc85lWDo8YO4KzaiQRwOaB0XMZEYDDuGJMrAercI1QhnEE2rgEhK1Z8gPT9tGPeMQj3nr9rvyh912vwJR7vcvQutcPhu4RLcRMw6OUSS7R5sYSikYza4eh7hdA52zQwgmIaH1tKU6NIxCza72ky3Ud5uuLgLCem/4/qo27tjJ3v2m1VNHcG2frbiqC9HvGnfvj86yOP93VfuycoV900UW3+JIv+ZILh4j8Xaa9FkAaWBvW5iqt2nULF4PnW2eWYcJugzHrTDj1TbqrD1KbyEvgsskrw+1ehA8DJzT0XX5LppbmTpOnia+SIb/Rqsn4P+FhW3Hrkhn/icPQf2tXG38Y5/pfgQkSutsQuYsGy3dFdATwhNVeiN/qP+w6LWLVWlaCxNy4XmOSJySvRJVwALfrGARjxFVcSm0EqBKAaUNhvTlzjTGpwraz3e+uf8LLuK++99u+7dv+2fW/+ocRdrkCk38+susX/dTQ6G9irYRvTBYTDSPoMfyGVVp27TD8sIPGCsrMUtR1AmQ4rB/MnVWVr5urSD807tXkvjJu/1u/Vfumja+uLBo7PiXQbs7INYP3f/iYxzzmrbvai30w9JMmHe05k+7ymAHAZ63pLTYUUyf1CLBhOuydFi5vlxbfwkl/AIA+Y/h8hr2v2kttY678MIFKQB6hAnHtuo3NvN91IF5NoKQ6mxmQ084bp/si7vP5IzPW1//jf/yPD/m5u0L9jsYZyfwz7373uz9uhLp/OnUMbpELKNzCRViDw/C2EhXMuWurdn5Ug0CUjjL4FXvhk/+ws9D/nSmxKTI0CK+E5ProXEVAEeDargGmq+mU+2wVuuuj8xPeB/cXz3ffObm5V+1oCw7D7HAFxod+t8HL+eM7/3KZQFLTVhcSrLJ+hn00tumuDNr0uWIpe4RN6WwyRQRrUq7qm9UrrFLMVsurc8eq5eysZ5BwgmnjI+YL5/hG8xhm/vtzVv7+ox/96BsvQ28BkuaGuP3EELpvToMtL3zNIaQx8FuvfkAEDlEBhhYwgiJSXuQjgsdfvkpbFl80cFoI4kPKouUw+dTWy//6XCU1EZBZCaT8ROjMm6Y0/f7m+PBP+/7v//7f3eHZOwy1oxX48R//8ZsPUfu5weU3ha+1Olx4lbYjFYeQ2fS2ZuoTjB7BOerzWwkkgdK9MBoh6oVpOzedFy4AgvTqVqodAusMCQ6tvwikegxSMsM8a5mI4iHIn5i5feMP/uAP/sKOlv4wzI5XYGoM3PQ+97lPj009k6Cn6uCap52AyGIkEync8q+LiQqzhF6WLPQ83BFEnRmCqFgmTF5kfHNiraW1OxMrU0fPnUFCt3NHwEbvWaUUjGpeo6xdO5+fNUz9p3b5eOyda+gw9rrXve6bZyHOm425qUAdZvQIn6T/VSvmZ5Hq032C0qTh2KiVudpwUhVTDEJmTu5Zze3830ASICJYrAkkNv4b19vkrpnferYAY2u2+dWZ8/1HQ/+POz5/h+F2swI3eeELX/iTM9TjMFWSvwAzjB3mRQIz0/Nt937UFH9Ue1+J0cqYEVjMv37COf8mwiY+JZyrHscUj3HLwZUZ4rzwH0ZYCcDO3vz2D8/Yp00BpffsZtkPo+x6BbJI3eEOd/iZwdCj0T+Ypxih8Zi3wLYV8+I0CJtrIJ0zgN7T/BuH9YuGLQuqz2KlnIOVkTuPLMIsu86PdSQYcDupg6JqHH/9VhB5x3z/oB/90R/9T7vch70x9IsvvvjvzUadP0TicywgAtMCIFSkNNdsoM1mIhdUxE+DsBEW+PQQGpu4ajI2vbH49ZkrSYZMOUw2fCkIpXkCwyfT3o8Q2t8YSfK0SVv70C43/jDW7lZgUtf+zxj6SjhW4VG6zopVwqZ3LqU1xY0pcT0ba2AbbBICVswzPRJUZXVg6PBPcyGwsiytuLeSq6CCYPY7t/d+aPo+beot/MbuVv4w0i5X4KEPfehnPeABD3jJMOeHU1pYjDDiowInhYg2vGKVuVyBMQoZF6rzQstfXai+C8/cTTTt1Q9ufHyGElYb9+FL3ALaarOeP79vfv8lM++HPOUpT7muLvmOXntj6Jdddtnfn8V++SzOTUUgWiimxdbANQuPIR8FzNH1srCLhrDxXSJQzIgrc/U95r2aJ4/6NFfNaP2//mkypNKuid5E6LSZ335VhO5Zz3rWISBuR6Df5TBpLXe9611fONh65MrQzQGeV8LHHAkrR4VD58M9n8rvWfGrX2cBgVvngPgReNezg4AZd53Han0itGytVB+bz4cSx5/KZv0v2ib30rhOzx/aegZNGG0U9AnLq9kantFd+IQrmNLOmYFD152bo1hdNe2j5+CTjbHygXWM9foqPKz8qv+3jP6ywf03zvm/7ukyO3rtjaFPYZnHzwb8xKqB2yh+EwwRYVivk46OasaIFE1+BRAJrzarT909CsWsqUPMN8z9+qgNP44gOYKJdLfaMgMdTQvKbL/1P/7BzPHBB9/ijhC/42Gm9OvnTlbEa2ePHwCTMItZElZp12ELwUPkViJ1FNMrY101oKPmeDiH6UWb2JjIETvnbA2EOyrsOgc0fPc4w6wOzJNzNv5w+njICK6X7HgLDsPtaAV+8id/8jYTEHfp0MN7hwMZDg0fQ5dKFmakPbKACmajlYvTEACtvaDOT2b5RLfxi1XwXS0Bq+CwCs0r41/P1FGBwnercrkKBlst/93zW06fkt4f39Hyb4bZG0N/29ve9hOzAY9HEFoQBI7ZvAnaWIvad1UgEvm+atj8Kt23+sePEi7tEDBmdIU38mUCY20KdhBAV98C8Bob8w4wVZQzrvnWnl+d+afvROdvN//7n/GMZzx7lxt/GGs3KzCpa3eefX/zYPAuNAhmcziXi67gTBjq/6OaxiqkwvhqBVoJzKohOVebA7/N7ug9n5/oYRkdCF/fOwMEDBkpxk6AVSFuzRvmS+c/TXjdnq1njMn9nN2s/GGUXa/Aeeedd//BQxr654c/dDYch/UwDYOuORPOQPeFV09S4+Jxf++9ul+tD/TUsxIIl0zlBNhVaED7uZKcl5Wpd98aVEpAOGqyXy0G/Z+iNr+nmgtZXt+3y33YC0OfR6fedgLf3jAbfh9Sm+hvARFyBhE5mq582BaJj4PG070kw74HhjZvDfahuax+Shu7Ai3wqIWtjCwmzm8jMri5iGxXlAaomWHqexUA6ru/ufbr0+YfDFP/97vc/MNY1/8KTKW4bxts/PTg72bhjhauPgEcw50ZwT1iQeBFAGk2XWdtQtj0Ef5Vn+v/VWCuTWfOuQu/EdE1ZWi1VIXbzmTjw3n/eyQwYmm+CjTVbylr289vnveHjhnyumeqHl43mhWYPf3se9/73s8dDH0nJhiWPKY67EdD0XUae5ik3KhtIEAu/JXa270V6FpdmQmj/a1KXIuJLq+Mv/sat5frq5WLlXi9Z3X/Egjc4/f1Hv0WNMoy0FgjbPy3+fywEWBft8tN3gtDf+c73/mds2lt/me3AS1Em5PEJe2sa5ioB5m0sQghTYLWQqtpkRHN2ghyQExXM7h7WQkIACQ9Ep6AOnm2oni7LxDSpGpHi8G8aVABb42eNP/tA1oC3Ium/ydO+df/vEsAHMa6/lagh1UMll49I3wdRkmIFMG+SvfcOs1oxWZYobnAGi1/1SjgvXfCbRhdzZQ0E1iE15XxM6c3x1WLT5jubHgOQd/T7BGz5i7gjrbiXM1Z/M/z/6POOuus86+/VT/0vI8VeMMb3vB3h3m/YnB5cvgLn4LXzEfGOugJnwAAIABJREFUT5gJG2EUZuEnfPUHd91bSrPKcN0XP6BIhS0uz/rCB2rPQkQZNN7KoOvf2EzxFDBWVnNsLAonTBNuCRLGSoid/392ntr52Oc+97l/tKs92TlDH1P73aagzKtnAb4i6Y0ktK2YtgFCG29jMXsaNu0agWuhaPkiKUWrExZEJ64mTBo180z3MvPw/9VePrpiGbXz7OdVEGDKbD7uRzSZ/L2vbfpdSXS/93u/99/mvmfP538+D7DYGQB2BbRjOM5N5omC3z24+ZHZ95spYxw2ME8a8Fq4qGs0hdXXR0Nfg9QQTfEk2q/Fmny3FkNC6PRFkAiHq0Dd9bDeNU8o7N5M6IQEZWNZuPTNTyoYFHGc+Vw5ff7Dxz3ucYe6CzeSQ3H++efffmj6iwcL98NUo99rNTgm7TCFCfbzWTH734O3VPhUlIZCVdu+6yyEyfpRqZDFyhlofELtyrQJy5g4Wm0uq0UMY++7ldavbfVjjnjMViD52Jyph333d3/3Zbva6p0y9AsvvPDzp+zrucPIH0ULwHQjPDR0GoaNQ3AQi1XT1YbEV9vVx4F5YtwIS9eNo32+eUSOlkEia+MBAwEmlSFmzKF+G7CsVgIxATR0ByD/+0h1/3l+z7Pnee7n7jo6cleAOy7jXHnllfcfHLx49ve2MEkoDTf8iX1HYyAUwhFC4n2Nz0Bgurf/YZnGLA0Nw9UH7MagV2JEiKifGDv/eWP640OsjVKvflP3CFxifmfhcg66f8b/0/n8k9P+e6Zi3E4jgI8L9nb5O9/0pjfdcZjnOYOHhw4WNvyENh0u0UiCKgUOPaWYhafwQhAMf5XYRltXgRHPoCCF6dWqFB1H0+G+ttF0c1r7aw7iWfAHlq9VEKkP7oH6hW9nSfXSxuBamHP4lpnfIwbrO0lL3hlDH5PM597lLnf53tnsp80CnNTCrOZzT3Vq42kTLeZqtllNHy1obfkNAWYlUrQT5hHSE1Mhpk5K7HsBciwBCGbvjSH4x8YjwnzjCCMpzhwQu1VjwdT9zgAxjH2W4r++aKTT55188skfHmD8l3mYzR/tssD/LgnCjXGsSy+99KvHt/y82fu/zjTO38eKxEfO/02QXF1DrQ1CQ5iEL64chJHAyqSOkDofMXhnhs/vqGaPCIb1iDJBobHCZmN0dvRd+35Hc6h/jB9hdpbWfrfWgz+c786Zvx/7R//oH/3BjREDN/bfNPToZve9732/epjnDw8G/s5g5SaUq/C1xmKgoQTVVYBd3UlcmuGo/3PtuIfVlVDLYkVYZGrH7OsXzmnarsG1sVd31urCMk/zd5bwGAxdnryHgLGQxd/GovCn87nCUs+cZxhcdwivx9dOGPr4Ev/Kve51r2fMJj11CNjNEYU1mCdTCr9iRKJFQcRaQISQdr4y9NquwUK0HtKgjVvNQTYVQ0YI6zdCxBdSv81znU9zMLf+R3RXc6M9Q3ABEhhWDWsFTmMPMP5kvr9mxr1m+r5mvr9qgPrB+btqQPXBGef3Rpv/0Ld+67dGDK9Lrj+89rUCNzn33HNvNibHoW2ff6sRxE4b/D1lDvNd4a2DHQ4InavWy1fOEkQLxrAxatoIrLlvbccSRIhg3nRm+swMSTBdmTvLgbgO2F/98QSK2vTqt4VtsSSrZrPVyE9YAhDErbvrj+b9lYPz50/A0wdGkC1Q7g/PPPPM62rUHl57X4EKxXzjN37jLWb//9pM5jaDwZPn/9sNvu4wtPpOE1Px1cPMToErsUu02lXp6cfAE0UmGshthMZjurWPoYcvOEZf8QL99Jl5vzNA464PJnhMfWXYfa+P/l+tt+j7Knxg4Nqh7SzIxt7ie3PWtgWaisj70Tkn/+L6Zup/6Qx98m5vOuX/vmAW8pT5QaeOef328/Szr5kF/6b5/Dl+vAUEhhaL9NXmtGjqRNeWvxFBI6HZEIQNY15B0/0W2xiYff26Z9XKmSZXgqpPmg1AmB/QIr5MNKtE5/9VO+++FbS+YxYidIS/+f1/OOtz7bR/31z/5Wnz7+b6e4Ygvv+Rj3zk78//BwZ/PZHCbZGYvzLa920HN18yw9x99vPOsw8RudvPvnzRvP+1wcfQu+s02XDs6U9dg7UV6wgP5mr6fXYuEBEmbowfNhAq6T+EZUQQNntfYzuaW3OBud6VdG2+COVK4Jwn1gSMO7yumlHtnCNt1nnO//99/j4+4yS4fnjm8bvz94H5++2Z42/Od++/+uqrPzbmyuv8XYfX9boCL3jBCxJKbztM9C6zl/cc/N5r8H332dPbzl5/wezTzefaZ8NF+EZ3Md4VR+EDfuCVlRQ9F6PEQgU/K32kTME+YRa9ZnJ3FmjphGiL1tho96p140WwiYk7l+bu7MC0M9H3lEYKnpgrfGfe/3DavXz+Xjw88erhbb8/ltf/MjTlzx4O8pewu/9TDH00788aZt1G334W8y6z4PecxbjnHM67JcnN3y1HYzlpNvsm/WCmOo/GY4pjnlklrRapSEEbjNjRrJnALf4aTNQ9tGibbMHXzUVcMeD1M21n3eSVGbu+EtSVsQPBKgGak/n5/a77jSs4CB717X+MYrsGfzKfY/D/Yf5eP20u+KVf+qX/8JcNlL8ErP0v2cU85/kLhoHfc9b23rPe9573e8wPufP8fdHs/efAHwYtupb2wfzY3vGbw26fBXTCzopdwmt9IRoIKMwiOrT+VYug9ZgLDOm3Pjs3zJY2CAFd50s4JeCuWpB+aUEIJByveEZUtXUGViI98/2T+fyJ+bt6+vrN+fxr8/6rc8+vT9TwVQcG/5d3lMa6dNKd7nSnLx0MPGB6feBg4+6Dib86a39zApv38EDLXq03BE80jxUHA17pKgUKs9f2qKCLWdcnfBIGCBIE09qugdAw3So5X84LAXelqytDt7IwC+cEDrhdtfHuMcc1PY6btd+45Sf/ffoN178/8/nQvH8wuj23/0oC7AgKBYr+p/8ZK9WnzdDTwL/0S7/09sOov3Im87Xz9zfn7w7zd6tZyJu1EC2owAiaCokIY0f40sJbLMTNwrVIghgsuA3FJEl5K0MGDAx33aBVq6/dqpH/jzZV/4jqCgZzQnQR3JWRa6MfTGD11zsMtKXmg9jRzrbm+M1PIthY663p80+n7x5NecG8/9OHPOQhH/vLO/rHp6d5DOTn3PnOd/6yweT951f/vTmQXzHreYvZh89sFewjaT/sIjJcP+1Lf+0dZrtagwigR7V2+06QdW5WQdZOrMIEbMM0/B1hlJu5r7jHqFfLFy3DmPCHiLkfw0e46iuMsiogirVn4l+Zv/4IyuvcYHyZ/x/NHCN4V0y7Vw8B/78e/OAH90Cjg0Xq/+fRvPzyy//WrO+T5va/M3t8m8HwZ7Z3/XEBoWerpQaeawPTYQTjZxJHE5vein1nCK2mFOkXFo/SefSQoED4JRTAjHEJrMaBx5WeOzcrU0aDjb/ylNXSQNhY41ho784+vK99ibdahPI/njE/Nr/jqhmrZx38SsLrKLS/8i3f8i0f/XS291Nm6FdcccWtxmdyxkz0jBn0vjHxGegkB271YdjY1exosywyPx9NWMWp2nXNJq8ax8o0bcS6IZjy0QVYCQYwrURx/f8o010Fg3UzV1/+2mYlSmsb142PSK7me/2vDNvcjUFCXMcknCCksxf/z3z/1G/4hm8499MBw6HtZ3zGRRdddJcxO/7AEKsHzLrmO/zMde39T5hk2m6faOOCe+yxMwLzK8FjtWrtEU+Eq3Y0Ct/bY4QC5t27Muv1//V781qx7vtVoFjPBaa8Ys1vX3Hb//zpsNs9R88L4dhZ/2S4XoWZlcHPXP/L9JlG8y/HGvXKgzXq0z+5l1xyyVeMUvaShNXV+mmf0WvCXZ8JqYRXbVYaXF9H+1uxha5T7I4qQqtiQxHq1zkn+sJEj9L/oysBr4Tfo/Rd+/WMa+P8OI9oN8GAZaJgOBY4TL57myP3MSXQWRARv1rk4H3WOSG1ALpfnb9Lpp9L5xHc//enEkD6FzL0KgDd//73/5ohcmfP5L52BjuJ9oDItMikJAtss0k7iJ0F7IcRAoBmBYMFXjfOQiN0iKhNJiUuks9muHUzPxnzXpn8yrTXfhCndVP1i6geHRfRWonyUYZ+dG5+N6nw6ByAnHZTfxFQErDrE2T4+gkqOfOQ0/6pE7shcncdofX5s5Zft67/+v/KWGjjiEbv3EnL4TyhFdN6MPSjWoszFF7CNGwYH3b0fVSQPErc1vsRJwSUQHBUAEDQEdwVr4JP63cl9Ou8VszXDsM2njmb22rtImjQZtazsBJiTGH6/Nj0/8xf/dVffcEhC+RTx3kt3/jGN37fBCP+sCIv3H7hzv9SF+GNYIpOrz50+7kKq6t5fcXzilM0uz1dNW9jOG8wVj+rQGpO5rgy4/XeFccwf1QQXWmt7zDzle5a6b5jeaLEwj/GbQ0ItPXjGSDmtwrJYmD8rtjX/P3+tPk3Y87/F+95z3t+4X+E9b+Qob/jHe/4mpHkXj4adIERGyKzSmZHpbX1h9msfkzgWCb556LS3bNKcusBRkCMj4H2vppbVnCsm7Uy3P8RQzcmwKxHBCFEZI6a3Y+CYxUMjhKxowLASphX4WL9ve5ZTfnm2fsaSHjNNddUMvHSWZtv2vXj+z49snLDaj1E7lsrkDFMeVMwet3TlQiRxldGvgqX3E6rVszEjuB5X1fgqCZjf50b+D46LzhpXHNa+0WMjgoJK37W9qupc437UEPB+KvVzf3r+ejaSsg+2RlZifPK5PXj+6NCDWI4guvbrrrqqv9tyiYf0t8+jeM0ddefPWmx31vp3tZ9dQ+ht+3v6kqCw3Uv0OCjmLA/hF7YPuqKXIUFZ4QCBMurdr4qQPpcmXj/OweW4+h8V6ya91HBljBKuF5puO9keqyCOIurs7YK0CwXhOHOU0JytLvfTlvvXYDpuuYzh9+be//Jr/3aryXAftJgur+Qof/iL/7it07pvRfPgJ9l4fg4+pFV81mlspXpM72JZKx9P2b1u2D0iNW6CUclplX6Oao1YYQrUTy6cQib90/GWPW7EtO13SrdreBihjGPVStfBYVVUDkKklXYcCCOCjYOwDoPdbZL/SsfePvgmsvHqvLgQ/GOT53KvfzlL3/ErW51qxeN5vJZrEfresPBysjgbdUUWKwIAc6H++ztKuAeJTorVhGHT2aJWrGpXxg8ytzXMwO72q5Yrh2B1ZljXnROVwHmKEZXYUi/+lkxvn639oHor3NczwpBoaDZj3zkI1eMOfLrD/XhP3Wc1/IlL3nJPxuMf084r7RqxVhWCxLNE5ZhcLW0wgJGBd+sO2gozbtxWRBXszymavxVYzUewaA+4GO1Cvv16DDsUBZX5Whl3s7Zes0Y5gW762eCwzqHxqZhx+fWc7RaK7qH5VkkPp660nUCAwbfd9P+3/zu7/7uGU94whM+aXzUX8jQp1Trt8xm/+xU7Zkxr3vSDbOHDbTpqwmydgJklAE8evD5IVdCYxEAyIIfleRXK8EqoSFQR4kbEByV6myMcYxrU4Gr8X2nr1VrXyUzv2ElyitBOvpbVgFjnb//VykSuAICRh5hq8pe/YiAn3svn8N6YOifBp2bJ6M9YtbvRWnot771rTfC6moWP4rTFaOrNg4zzoUz4/6VyKzMd53qiokVsytRIRCsGsmqERwVRvpuFQpWoXXVCpzz/7e9s/3VrLzKeOfMHAaGmQGmMFAESZG2FnyrSWPrB5MqscW+JJpgMFGbaFUmNhKQVvofmJL0Q9UmYAUC0wihJqUqH/hiLIQS2iGtoYkVapmmKZQOA8MwzEuHGa/fw/M7XW7PyDmHPd3GWU/yZD977/v1ute9rrXWfe/96J1L0NVbsS+24UTG6ZDAq3FrXyx/OWPXNCpo2oSsh8Rnx8yBBxM9/ECWlvoPX1Yh6xB6nKmbzMJ7+hlLZJ43tEmkQz2sF13JW8NVmVBOqg6WaHXyfM2r59ZHGXqtRrp8DE1dTRojCtxzh7mybV3qbEmyGs3D35VnqlFQ9bEyXmWy6np32tf5X5eP6pKCmLmhlLbXvTOSvvhQJo5adP2u3bt3vzd/+rI2Qs9OyGvSkLsy4Bv8cwYH07AADdXTFgCtFZ9PJI9vldKCU9HVgXdyK2hVgQ3JeuhxeC7ww3PrqYNQvYBqHa1kbhhxqArJMvTQVZpVGKo3VBV6FTLT6Cm5XjP/a76lN9ox8AgSGzMM3cwNrn9J3g/1n72sZCRfTZPHMH8vY3B7fs48dGRXY1SPvRqxlaCHv01XJ7fyp+KxZSdSLpUMladqvA49dueKJGvaWp+krjwqu8qynoOkXj1yDYcq496v/a+G7HBu19EYKkjnQjUOqFP59t/h5i/rMIrwYMaoCX3lYj5L+dnPfvbm6PMbGWd0Nzj73n7+Y0Nyh3h9E5oGqmRUd3JXnev71V0H1yhAtiQt5hPlaDTq3NE28ls2cuV/bJDefzdziVFZrHsAqhzVOSahVpk1/4miRZXPqiw7HytnDLnKaDT5qpdNOrBRtxutcHOd//vgdeSdtHklOIbsrsyD10foAW9nBn89hTL4KLpKuJXQbYSd19Kg4w7i0KLTkzCPimg5hea16rXUfEPrSYU1DK0MwycqQdf8hsYC5VQvrKardTpI9rH2pQpNzWMaytTTr885WqYRj1om6U1LmWIcwf9S0n+g1xZXrukg9OB3e/Berwfhe5o1nPAIfHqjPtqj/AyP1SuW3Cv5qTCqRz4kTuWmEr/RsErMQ4OwKrMa5VnO469KsBItv6uXUQ2UoRIcRimWizI4V6sird438oxC9+1zRqEkA+dHeTzuwYxDE/rKxXyW8o477vhUDtf7+m2fWKh6z8cSkTWdBZ/UcB4MjUXuM0bOgyqTvj6Yez4fLjFKtoaZzV+9WspCHuu6vtyhEaAcV2eucobGhaQ+d37+x8bpaqA4B2pfKrkrm3Up2dC7GFIGbaS+SuSU6R4z8rhhTmeZeiB6X62cMnblJWJrJ/SvfOUr12RAd6YhM0KXTLDabIDrL9xzvVBicfCGk72SdQV8qKCsTyVXlVH1ViTuamgMZdzB12uug1+9dq5rIWr5eV+BkLCt1zKrZ16NG+773LkColfkc4nDdg2jB5K3irKGSblWX08LoaPomtBXrukIuUfBzTx05cw3qSHP4m3YsW5047ff6pk4H4aeem3V0IAdGnt1flTj13xDj1glpQKyL3pHvsipGhNVpmyr6ZVTZVjZd92vGg7VaBlGIiyH/IY1VYZ4If6hBeXVcL/rueQzUmW+1NGEvnIRX0oJoWc8rkcW9HYZLwieMfT9CDV8LYlbCOPP/FDG1X2GzylXEuZoeFnjQd1ZnSkIzWgvv2mPckd5lO36tOUMeUAjWjlTJpVX55fyLznLPcs5lLa1Gjw1OlANd9tXI2gaEOpwn/4QF+pkCUkvnd/kZ/nDe3P9syt7pdZO6Hk93TUpcGcm23rDIgDNRgoq1+rQatL6oKEqjqESoqF69XoaDqqKpVpDQ2/c8oaKrCqo6pHUwZAkh23SWKGuasXpiVOGYUiViXXQz7qGTn6w0eO2DBVkFZhhO+2rOFbhq96/ylHv3ImDUuR3lOCXgnET+iqUXTz0P4yC+ttgu46xUjEpV4b+lAVwrvtGlGHvq+iqt1LXIIceu4qlEqTkqdxq9Hm9GspDgh96wcqfBqvybP9qhMi2VW+9zs0691Rmtq0qNw1N9ASyWudONXhdB1VJOx8NuTuHKM8y5gTyUObf+3sNfRWCnqS33Xbbp4L/9dUoU54leXV0XVr1T3sYa712asaDZDyUdcPGXCMdRhlfX0bjuxqq8ag86LU6/2p4W49XWbXNplUvet2wt/qxynD1wiu5V5273PVK6hqflaOqEeReJ9vly9JqJFYDiraxN0SHD6yySXdm6FIOefPdlfO1EzoeOoSOh+4fMdAYfvPy/BpSqBYZnTL8omVtWsMRriPo0VRjoG6Y477hDJWUJK1SqoOuYtMqMq3XJW2uz3eEL80G2kY7EVyElHPrp99sQNN7oDwE170BCqTWbf1LScNQVeCq9WpEQMWtUNCw6vXbB4mcc/KiMBlw//oyeR7O9zduuummfaub6qdu6vyv80eC5a1BIEPzo/Ae4wreyqlHkFKW6lFjsRqpKhK9Z45M2PooWCXkanCypkna+oYp38RoHd6zTcpENQCGSwSSrQb2ctEv/9JYGWdOUA5t4lNDpEYwNHL0Rgyh18ePqsHgfzaIa52T4K6Hbl98G9fcW3skHstV2eX+wqkruavveTbF/VXG46OMSR1DI6uStV4xssFYGLFi/KrOYkxwYkiHbBC1VUeRjvvwBfW5N0XHyT/CsmyNP+TT9X3yKD81IqCRQFmVA5xnyIwcMXQWPR/ygyRe52OdR5Vfqp6uXrgyK3Gbh76SzjmnISupc885xj2wnDtos+vBeFfKXjuh57G1a0JaO9OQWcidDyBTGQPoywcMkwishK61owKzM9Ur0MpZzlsVCAfRtJavhVmtIn7bLuvjmhsq3KjHvfq3rXoQNQxF+YCKYCNoWlAIKYpHofSFIqQ3POsGNhWcgqMyU+nSNoVOwRELjSFxqJ47aWgr11C8Gh9zkn8k96+6/vrrW9GtUN/de++9H8nY3Zpxmf33AF/Gla+yw7UqH5XU9Uw1OiX5eq6hUMdcInXJRC+eOpFPPq7pk18rX1nz39yQTWTY9Unz2n36QQjPMClySllZk5v1yb7qFStzRtpoF2WqJKsnrkGx3K5dlRr59eL0jvTcNEy5b5RJ2SeN5OE6LPfof84fzf33feITn3h+hcPcyYJANsV9JuO9Q0JnLCVbZUhvXJKvIfP6jnR1sAQuCQO03r3XHEs8T65pCOjo6M1Tt1FOxt6lAL1j5oxGbeUUPXf5iHMjyc7VakwqDMq6vFSvV13s9UrwtslQO+fOb3epG5ng0WJ5w7kgp7HpvL4KmveJ0C4dYcpll/vrCrk/9thj16SinZn067EQAJFHevLiEv7rdWY90BC+WuR6owy0W/lpaPW6BYZOaXFzjY5LUlpfXK/Kw3W0SozV23UA5hb8rHzve00vW/AFFUEhDQKkwjPc5waSPXv2LL0EALL3f3BJrydjnxTkag2q2KxTr1wlJQHUMKMCJNFYHuX771iUS/1zpduEvkrVfffdd38ksndrMF1nSLF6CcqQcgreroVpcCqTyizn1UOoY2vUSTnXEKyyB0n7hja9jhqVMlqmIpTEVWwaC5J1nrFf2lhE3zRQ9Iqsg7mNEeG8Nq1eA/Xw5bqelV6c0QUwdIcufVVpWodzvypYPRtxUn+gE9zdXo2i9PPRpGlCX6WsQ+jBdEbohqXxqqvxhW5TrjXANLyGe0okLI/qLvLVMVUeGfu694oxZXzlCMbdZa8aqlfH6cApS5VPyOcSsEaGsiapV507hK6Su06Y+lbZdj4YIVM/a/TYfwxoSZ35hONFWuY4HEo/NY40qOgj0QzwID1tL9yyK3neu+bn0L/+9a9fE7B3hsxnL5ahIXzdxGJldFyvWWvPjuiJus5RQ5EOtoKlNVg9ai0U8knEEltVnLVcrTbaUq02fqskFFLzoZh4cxJ90yNjELQUHUz/p5dzPQY9KPJqqRlWqaGgqrxIRxn0XQtVa1ey1zihDC1BlS+4kpdlANumMEewmtBXqeTw0IP/jNCVdRWCESZlkKPGmpa2clS9CH877o63y05GduqcoRyUHWP/7LPPzpScRi5GNdchWmTP3a+k5xrlYwRwT/ljvqoUSaOh7f4X2oDyVgZVSnWO4cWTnnQqJuB1Q5WErTFPO5z/c0966S12KsPqMVG3O9tV6joIennV6C7GQnvoq5RzkudNcZ8JzjskNh0ZHS89Q8ZuuagUZbhcxBGZ0BCt+3rUbcqfXj/yhF5FbtG5GrfqagnbcLx63qdOGH91b40WGNWRlJ2bbq6rnrV9F77qdL0WqVfDxHIo2+iGetxIMXW44U1dQl/hC7BjXhmhMwqGTsB5pEwN6+C4K/WsndBZQ8+g7Ewl66nAVwUCJg3R8qFSQJPMFAS9zmrhSVKCYlqtLcrSMuJYSU5lwNH8pJHQaKMhSEMbWpMqHQhQL8e8CBb3VZgIooNKWsuifLwXBBTrSwJnQPTKSaNXpbBUIve3wrZc//RQXGNRwGkjH9qp4jXUTjnFIn4kZXTIfRXKjjV0CD3yMvPQ9QZcP6+hNwndiIzyqMw4xi63MC/qozqOlaFD8xlalvD1iFR4yJXr2tThmhzy5/PCKi2VCe1/5plnZuSrUe2jd7ZPeUfRYrC6qUlSpU7z66WrXFXg1ismtFVPyXmLHNfQpPOvhvnpF7iosIfGrG2a19ce+ipk3KR5ouMz+b0DbF2fRpfl1cdLhpVhbg1Kw8F1aZLyJHy9efSjBnHdV2XUy6gNOow86NFK1BAa5/lr7lnZeRvgTM8qf+pG22WEkvu0UbKvvCD/1Chxlck6t81Xj+a3bvlG2RQDIxw+y69u5sgc0rBAtn1SzMfA7SNzRiMY45zrEn6wf30hdwg9Fe+EVxkovWUaCLnzYfJp3Uhq1VtReWm9A46T1nySM2ncpKEwqBy13mp+PRytIwHmvIanGUgJXUuIdtW3gSFg1u3AaSDQTgwBzln/Qeg45+MAeK7FRttcf9TLoJ+0S4FQaNzwUUNVtE9laZkqfnGrj7zZr7mn9UjKbEJfhbIj5B6FMPPQGScnI+OoB8l1vRllWFl3HjhGKBf3m7hZkXPluHqijB3lSeiG0nmaBIKlLXpPypLetvJUCZc26PGSl7Sea4wYHqVe0lAu9TInnGO0m9AgaZRF6qFdlMOcsd1G1yR2Q6Ya6vaxejTk1VhVaTJkknY1iLmvl6PBk2tfTrlX9ebPVQh6kkLowX2HJMwYQRpGftzHgIy4MctxdrzIq4FYQ9pGfiDRXEwuAAAX3UlEQVTqGsXSSze/hEoZRnogN+Wc8Xb3PGl1YNTJHF360VgwUqpnT54afneu6EQZQTNSLIrq13p0TpCGfEZYXe7SqNdZ1OmSvzhqSKurKcslK/iV9lZDRnmnzPny6leT7n1rflPcww8//DsB+S4I3fi/4ZXaeUBzwhuutmNaP6aXqDivaSQ706PcNAYk2Ep4NTzEgHhPD0CvRgVjvVqDChJHlBbtN9RpuNClAAXL9qq8tKRIr0eiIeGa+3BdqIY0La8qtrp0oPJX8BAaDaN6T+zLY2tfxkNvRbdyRXfPPfd8ODJ1W8Z2AZwlDcaasVRJaBg6Jio65crxZ2wde8dHmVYZIJt6x9YnoZKfyY6cI1uOrREsFK3tpE7XPF1/1Fsgv+1XEXGvbjpSWWGk64npJbsur2J02YE5oQLWGJCUNdBV2spsNc5V0hq15KXPkgN5KqHr2WmszIn/wWDaL5ZZuZjPUu7cufOvg+Of6kgwjsod942YIAvqYKODEnn17tW9GoeUq7NEOueCRObTQThB6F7TuPyD/Lg0Sl7D85RLeuXJuaaMq0e9XjlFjrJ/yJu6lvRGQyuUyrNH+2EUgHzUrTGvQ1gdXHDDACYtETDmqfjSR5ch3KyNHqAf3CMdRE+5c+PokSzDnfCpjtd8l/ujjz7622nQ5wLgBnfXUrDhdhqu136itelquUi2gFYtcie6k7uSv963ilNFoLVVQ/cqMcnUPBgjhs2xQgHV0BFp6FtdLgBk+oMg1ZArvyVuylChuUnQEKbhHy0s+qAQU48h+RrqmXvWS5afhKFwcpQg3CDkTk/PqW+uFO9In/4kj/McWeVcP2WTh9B/N7I9+yMiMFRJIV+MpwRXoz3KK+mRBz1yJ7ierQSut69MOze03Ot6JDLFOWFQ8mtU8ptyfC4euZDs9L5VphqztMM+sS5XjRPuqcxV8EYZkHfuuwPX67SrRuO4rgxqKFclaVRDWdZAdx22RrCMrqkj1BPOX871qIJFvxFxDTP2zjvv/PNk+2TGZYHxYqOzenXuCc70Mw4OY6ZekTj1cCV5mqDsVIOSaxrEziHSuqFSL1ajwd3vyLgGLnUgr4y/ssV9y0W2kB+IT8NUr5m6kDWNZmVLh4375LcfOknqZY1KuUaDXEPVaITz2HlNeqN5Gg4u/XJuSJ7om5uq6TvzkHnPRw7CCHCepJ4v5/yEjtprEvquXbt+KyDene+ihEInAYhKAJlB5yNBel+QajhdxSbAnFdPnHKqZ819lYoAAR4Da7nVOLCNWvqWRTlalioPQz/0Q0/IDQnm41xFpVIilMRAImT8xqtxOYI1j2qtuSRAm90gYrv1tMREofGcPAijAqtgqJi15Ehnu+fX/jVl/dHHP/7xJ9Yw10/ZLAlDvicK6wsZ+60+qqhMOxaMDUrN/RPKmWPOeBuBQYZcx8aglIiNyjhJJUZIU8Jj8is7XHP5ibQu/bheWCNAzh/KIo9GCXnqPPKRSvqFIlHZaoAg3ypmDXjnnFEplZpyWb1054rhdfqgstQbc95K/Mq6ylHj3DKct0ap5qT+91GCH86/Cr668aY/K0IgL5a5OHLzDxmnd2qwQSbqSPUuMujYSYyGta1Ix0P9zHVlRY/ZqA73KE8PVDJ1HlkWMqWDKNGhW9Fz27dvn5Wh/kV2589oz2SMNOhanC1l2JC+Mjo0MGtoXSNAo5O65DcdNtO4M585qLwaPaB9dd7qBNNWOLNGgzVQKN99XBqulkOazOOH0q4TvkjpNQk9a+gfSmPvDQCnaSlXknIyV2tKT9PwSl37q8/QGu5wsCuBSahlrWwmBAqc1qAWmaSnl+1AGiYETK85ONUboU8OFkcGHsuoKmcGQI+felDSbNigbD0myq5r8fbNCIR1gANlK2jiQn4VJUeNIoXKMZD0FdAcj6auJ3L9ixHkv7v22mubzFek2n6U6Pbbbz874/j54PhrjCcKQVmAII3WkAMlo/UucbqXQnJ3/U6Sd6LXMSUN91EMhgTdLOSmGe5RP2trkhl/1GCkiDb69InejOFDPX/qJk/1iJEl2o788qlKjnpIS3kYN5ZLeX706JxXKn4NGWVT2XedXoNWxa4yJZ8ejvOghkHdL6JeyXF/+vX7N9544xdWOdSdPAhE3t+Vsf9oMLwqMrQN/YYsMQ6MjfoRsFyGkXAl7ar3lX/lSpJmDC1T+TWSpD50zuCxKofMN+QT41l5kOh1fvTYqcM1eg1O8tTQuPOOPshRGhhGnpRFy6V+w+i0S8+b/MOIFP3n61NH8htlUoYbWKlTQteIpd/yAdd89as6wfeMROb/Kc7j1Ym8HlpOiF+T0B966KErUuhdadQ73GnnujKdrsRq+IEGoUDoACDqmdbwsmBX5aZxYCcF0EFXMVQP3cHRmvFeDeFRDm0wbEOdhqr5begSLxvguIaC5LfelALOc7xaYwicG5aqoaHQaoEZrlJYUNhaeHorKkdDQhydBNXg8fd8z8Cx4PxC8v5bcPh8+vzPac93MtjHWmOtDYGsLb4zsvJnwfn9mcznaLyqWJisyDkyI6Erl3r1NfqkwiMtMoVMVALTq5GsSK9ccU0j1rwauhKdisiQuVEn5FHCr/NKb1dPXwVlOcqxG+yMnnGs6/iurYKyc01vjGs++qlBbbuUadKIjcYEWBgK1XA1YqGxQPuS5pXcfzzHv4nX9rnI+6tv3+nPqhEIqZ8e3N8d0vyDyPqVGeNzI8cbXEat0USwN+IkwVanzLFl7JSjqrPJgzyoP40sGR1Cl/qEhXLHvEHuasTJjZiSpx4ssiMRc9QxcpnU9tkmnb/qLBnhlejtr9FQrhvNpVyjAfaBviu79ZFn+gC/aMioD8hHOegV+yHPOve5X97z/sm8LOwvTjTQr0noZMx/or894N2Uzv1mFMsWKqeDrgNUxVHDwnbOUJ8WnJNUy83GeV+yVzBUNgpXJXQ9CZWfm9Uog8FQQVIXg6y3JGH6eI4WHkBLuHhhKGDA1HJ0R6LhJ4nfjYAKEfcdrBpCqQaM5CweEoR4aBiJY9Ify7X9Sf9U0nwtSvPR5NmVtn+z3wi3al12wgwouYzrr0R+/jiK5N3B/LzI0SJr2YwJ8m/YUY+X8UfpML7IEvc5Vu/E8JsKhPTIj2TFfaJClIU8Ww51uixkRAdZ1rNGUVRFKUlLouZxXlG+ipgIE2Uhe84PN+HpvWt0QNL0nXbbJiNW1cOhrLnBufRCJ+pWyeuFG7HgnuFNlwiUebEJFsdT5kvB95u5d2/O78nLNb6TrMfHG/lTtyRkPuP+1sjRL2R835Ox/8Wg8ebouy0aahKMTpT6mDFTd5vG5ViuG+ExmqrDZsQGOSYNcqnnre5nRJhTzisdHuaJsqcHXflEB8x2GV3TqTQiq7xJ8sqdfdSA1oBxTunU+kiZvML1mlc+sT86vWDnngDxYx67R0GSNxSfMl8Mj/xj8vzldddd9/jrInQy548rNmfjxLuyW+/X07j3ZAL/dL6blwubVauMhguiAkB5rhuqWJjsNURhHtJ6XcvHgfQenTYE7T2tP71y0tJWw+OuOXMd8PTwqQuFpbChcOtjGypahZS89lFhhMAdCO5hEPgCEJWm9WoAzNcDl/YFpKyjKRtX/rkcv5t+PQmJp51fS9n/8cADD+zJi1BeXdzpz0lB4JZbbtl0ySWXvJnoVOTlV2PcvSMRmssynpsZN4w9FItRHGTOTUTcRxaRF0KGWt96vsiNoXQjUW5U85xOkZ9JroxzTyWjF+47siVFlZXGrl6HcqrCUZYlfD0PyyE9aQyh26cqs3r81KFCJb8fFTBlmda5WPPaZxXm/N7RzItncu3xfB/MGDyStjy+Y8eOH6SMJvKTIvVveEMiHhsuv/zycyN3PxuZ+CWOkbWfyvj+RKo8O/KyMeezRzurA1NJvRp07urWcVGelDMjmHTHHd+G/pUf5V/jonrCeuM6VbQDnat8aWTU0LmRWY5sQqM817j1nuUpo3S2RW7QsSSdfKWhbZtsh44j6YzG2RdJXqNYBzi6hWXU53L9saS9JecP3HDDDQf/t2FfkYc+KGDd/fffT1jmHbn+y6ns59PhS1Ph+enE2WnwRjsqoEMrR4VSJ72gC45Ggd6MYXcNCK08gauhxEr4KiGVFgBzX0++hkQNKamgETTARklD7FpzhoEMsUrktN11FZUlA6j3wwSgbD2UpD2W9h1Je17O94W06XvJ91TSPZk8T2Zg+f29DORzCS2+1KH0k6TBVlAsSu7SSy/dduGFF/5cxupnMk5vzSS9LGN0ccZoe75b893gOiQyoaergYeicR+Ghp5GADLhs+rzsPLSejkyLOEpS1xj4qNsKNf3uPsmN41flZjyjuwbFTBs759BOC/d0e7auGX4WI2eVJVl26eSVlkJrWU7n+3HPCp1PNcP5ftcvt/NtafSPwzYf88cfCzy/52Pfexjr65T9efHjkAM28XI7VmR9zdFri7J8W2R7bdnzN8SGfjJfM/KbzZinJbj7KVMfDRe1dHIGx+jlFxHHtjbgQwjdy7RqMOdF0aBXepR/iViIwLuGHffFuUj36SnXtey1fVc06BwvVxvGkOc3+QnnfeZp0Zq5RcjApzDMS7jkl9Dx6U4DW3KdVP5fK4dSx3J/tJTqe+rbICDzPNUyn+u9G+w10Lo/02gPv3pT2+MF3N2FMn5acQl6cBb0vC3BrDLMrhvSmIU3eYM0Olp3Gk5zp7xrQCosKoVX638agBI9Ian9d5VKHrmhjsdSIWHxlsfZQGoZel1oxy553uvtaC0LH0Hr2swll3TZVDwno+mnCOp70Daty+/sbaeCUZPRwCfDgbfy/n3k+7ZfJ/DGrvvvvsOtOf9Y9dZa6lw3c0337wpJH9Oxu3CyPylUSJviyy8JccLQn7n5vc5KXgLyi6yshhiWjAE6dqcxMbEdx1Oo9U1QWSRdHrayBtya0geovXdz2ycMy1yzkfvmd/VMHVuGB1C2end6/1bhmROGcg5StC1UKNrzi1D/irw3E8xx1/J+aH086V89+W7N7g8m7TfzvfJtOFbyf9UMPp+nrPdHwPqRw+hr2V0Os9JRSDjs3DZZZdtjs48L+R1buT6/FR4UWT14oztRZGjN2Xct+f6tpxvzfizVs9rLpde2oSsSe46Pi4dGanxqFFJesnUJRs9W0neEDZHd+7DD3wIa0OkkDVyi4yq/22D5dIWvnz0rI1ayS/OWyMKhuKrYevc4d78RTgQ98vp096Q9tMpY3fyP5njt1I3G5ufiNP8g7XwwOsm9OWkhsGOojsjjxdsTcO3pnMotnPxZAL6BQx0zvHoObJGcwa6ppA+W2kXc74+xyRbv5DOztoqcWtFVUXHPb4AB+AqRjdYkF/vh3soJkP/KFPSUW7qPZ4yjkVYMTWPRXm+EuB/mLxHo4iPJh2/X3766adZz96fvPuS5vmQ+PP8Thv2pty9SfdivhD53gwkHvj+/L/8weCDqdohw5OqcqYpfO7Jb4y3cWaUCfL/xiig8yIv50dWL4hcXcgx18+JbJyZ65sjh5syL86IbG3MtdNybTEytD4yvIACUKZVKiocFIUEyz0fL4PsfVUrMu0+krlsLy3rIPPkQUEafUIpaixQvuv+KrJ5NOp4ZPpY2gfpHkm5h6OcDqWugymHDWoHUg7/8vcsxmuOhM2fST8h8D1J80LyvpQ5dTD/Y857EnouTCOuJ6XWq6++ev0HP/jBiNXpW/JI79mpZHvGfXvkelvOt3HM2G+LDLwxMrYtc+WsyMSWyMwmuCC/cfyQ//WRz4X8nul+oz46UkYAnCPodq5x3x3lXCMqhpzXXea+1dPlVYiefD46athbA5w5YdRA7nDPC/Mrc/14+gJf/JD5kL68zJ6PYLAvbdibsjFg98SY+EGufzfXvs1SaubEnuxRe+nWW28d5bHLk0LoK5ESFV88CgZvYzqLBXc6pJ78KLozA9yZOd8SRbEl54R0FgPWhlxD4WHtLQYUno/fkOuLSbch1xeTdkMAXZcjxAtRz4AOkCgidsiyPg3p85sBQKEcQRnxzT6BAxGCQ7l/kFBg7h3kdwTnUMo4HOvuSK4fzPuxX84gHiZviPpoh8RXMvKnfJp1kZPF7Ec5LXK2mCjQ6ZHPM6I4zoyCQKHxPmWMXBTh1iihrfP7G5kb+c1c2RhZ3BhlMJs788jXaVEeKWZxMTK6DuXly5Vcrze0jtfi87OR/VdSL/PkcNKz/INsp4hoqTjjqe/wXEFB2gfze3+O+6IgMWZfTJp9KK6UR0j8IMSedhxOXYd37959pOfEKS/vJwJgAQ64+OKLN2bzcUTvjE1EcpH5HLdED3O+KbK5mevof0g/8ndm5G0T55FNvnAERjDkz/+NLGZerMv82BD5nBkFKWMh39l9KAJiThj7eNK9AhHPjdNXMAxyTlSVe8dx3lIGG5HhgEM5fznns29+H0iZB5Iuon7gQNqFx70/aZ/PFNybey8karafPNl4ejDOH3OBqO1JNV4nI/STIOb0ZV2sw3VXXHHFrF/f+MY3ZuAldMGxAnlSQT0JfesiGwERWEDGr7zyyoUok4UouYWLLrpoFsnyG6W1NK9ZRvKpDbx2PBA+/OaDsUs4PMooRR2F3GeRqRios+hUlNBw7vRINAJTI4AxsBBnEB5fjNe/EJldIKLFHED+I/PrQ7ILId8FvHyuQ+ghW8h91v4QLoR9PAYD0SYeAZ4tDXGPaymb6OyxEP3R5DkaYiYipeP2f/LR4P9PhD61kHX9jUAj0Ag0Ao3AZAg0oU8GfVfcCDQCjUAj0AiMh0AT+nhYdkmNQCPQCDQCjcBkCDShTwZ9V9wINAKNQCPQCIyHQBP6eFh2SY1AI9AINAKNwGQINKFPBn1X3Ag0Ao1AI9AIjIdAE/p4WHZJjUAj0Ag0Ao3AZAg0oU8GfVfcCDQCjUAj0AiMh0AT+nhYdkmNQCPQCDQCjcBkCDShTwZ9V9wINAKNQCPQCIyHQBP6eFh2SY1AI9AINAKNwGQINKFPBn1X3Ag0Ao1AI9AIjIdAE/p4WHZJjUAj0Ag0Ao3AZAg0oU8GfVfcCDQCjUAj0AiMh0AT+nhYdkmNQCPQCDQCjcBkCDShTwZ9V9wINAKNQCPQCIyHQBP6eFh2SY1AI9AINAKNwGQINKFPBn1X3Ag0Ao1AI9AIjIdAE/p4WHZJjUAj0Ag0Ao3AZAg0oU8GfVfcCDQCjUAj0AiMh0AT+nhYdkmNQCPQCDQCjcBkCDShTwZ9V9wINAKNQCPQCIyHQBP6eFh2SY1AI9AINAKNwGQINKFPBn1X3Ag0Ao1AI9AIjIdAE/p4WHZJjUAj0Ag0Ao3AZAg0oU8GfVfcCDQCjUAj0AiMh0AT+nhYdkmNQCPQCDQCjcBkCDShTwZ9V9wINAKNQCPQCIyHQBP6eFh2SY1AI9AINAKNwGQINKFPBn1X3Ag0Ao1AI9AIjIdAE/p4WHZJjUAj0Ag0Ao3AZAg0oU8GfVfcCDQCjUAj0AiMh0AT+nhYdkmNQCPQCDQCjcBkCDShTwZ9V9wINAKNQCPQCIyHQBP6eFh2SY1AI9AINAKNwGQINKFPBn1X3Ag0Ao1AI9AIjIdAE/p4WHZJjUAj0Ag0Ao3AZAg0oU8GfVfcCDQCjUAj0AiMh0AT+nhYdkmNQCPQCDQCjcBkCDShTwZ9V9wINAKNQCPQCIyHQBP6eFh2SY1AI9AINAKNwGQINKFPBn1X3Ag0Ao1AI9AIjIdAE/p4WHZJjUAj0Ag0Ao3AZAg0oU8GfVfcCDQCjUAj0AiMh0AT+nhYdkmNQCPQCDQCjcBkCDShTwZ9V9wINAKNQCPQCIyHQBP6eFh2SY1AI9AINAKNwGQINKFPBn1X3Ag0Ao1AI9AIjIdAE/p4WHZJjUAj0Ag0Ao3AZAg0oU8GfVfcCDQCjUAj0AiMh0AT+nhYdkmNQCPQCDQCjcBkCDShTwZ9V9wINAKNQCPQCIyHQBP6eFh2SY1AI9AINAKNwGQINKFPBn1X3Ag0Ao1AI9AIjIdAE/p4WHZJjUAj0Ag0Ao3AZAg0oU8GfVfcCDQCjUAj0AiMh0AT+nhYdkmNQCPQCDQCjcBkCDShTwZ9V9wINAKNQCPQCIyHQBP6eFh2SY1AI9AINAKNwGQINKFPBn1X3Ag0Ao1AI9AIjIfAfwE3WIuDfYYvo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-36512" y="-27384"/>
            <a:ext cx="28083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﻿</a:t>
            </a:r>
            <a:r>
              <a:rPr lang="en-GB" sz="1600" dirty="0">
                <a:latin typeface="Frutiger LT Std 65 Bold" charset="0"/>
              </a:rPr>
              <a:t>Collaboration for </a:t>
            </a:r>
          </a:p>
          <a:p>
            <a:r>
              <a:rPr lang="en-GB" sz="1600" dirty="0">
                <a:latin typeface="Frutiger LT Std 65 Bold" charset="0"/>
              </a:rPr>
              <a:t>Leadership in Applied </a:t>
            </a:r>
          </a:p>
          <a:p>
            <a:r>
              <a:rPr lang="en-GB" sz="1600" dirty="0">
                <a:latin typeface="Frutiger LT Std 65 Bold" charset="0"/>
              </a:rPr>
              <a:t>Health Research and </a:t>
            </a:r>
          </a:p>
          <a:p>
            <a:r>
              <a:rPr lang="en-GB" sz="1600" dirty="0">
                <a:latin typeface="Frutiger LT Std 65 Bold" charset="0"/>
              </a:rPr>
              <a:t>Care South London</a:t>
            </a:r>
          </a:p>
          <a:p>
            <a:r>
              <a:rPr lang="en-GB" sz="1600" dirty="0">
                <a:latin typeface="Frutiger LT Std 45 Light" charset="0"/>
              </a:rPr>
              <a:t>(CLAHRC South London)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0"/>
            <a:ext cx="1574611" cy="121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4624"/>
            <a:ext cx="2483768" cy="1178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Thank you</a:t>
            </a:r>
            <a:br>
              <a:rPr lang="en-GB" dirty="0" smtClean="0"/>
            </a:br>
            <a:r>
              <a:rPr lang="en-GB" b="1" dirty="0" smtClean="0">
                <a:latin typeface="Corbel" panose="020B0503020204020204" pitchFamily="34" charset="0"/>
              </a:rPr>
              <a:t>deborah.robson@kcl.ac.uk</a:t>
            </a:r>
            <a:r>
              <a:rPr lang="en-GB" b="1" dirty="0">
                <a:latin typeface="Corbel" panose="020B0503020204020204" pitchFamily="34" charset="0"/>
              </a:rPr>
              <a:t/>
            </a:r>
            <a:br>
              <a:rPr lang="en-GB" b="1" dirty="0">
                <a:latin typeface="Corbel" panose="020B0503020204020204" pitchFamily="34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101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dirty="0" smtClean="0">
                <a:latin typeface="Corbel" pitchFamily="34" charset="0"/>
              </a:rPr>
              <a:t>NICE guidelines for smoking cessation in secondary care, acute, maternity &amp; mental health </a:t>
            </a:r>
            <a:r>
              <a:rPr lang="en-GB" sz="1800" b="1" dirty="0" smtClean="0">
                <a:latin typeface="Corbel" pitchFamily="34" charset="0"/>
              </a:rPr>
              <a:t>(NICE, 2013)</a:t>
            </a:r>
            <a:endParaRPr lang="en-GB" sz="2800" b="1" dirty="0">
              <a:latin typeface="Corbe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788024" y="1412776"/>
            <a:ext cx="4040188" cy="813767"/>
          </a:xfrm>
        </p:spPr>
        <p:txBody>
          <a:bodyPr>
            <a:normAutofit fontScale="25000" lnSpcReduction="20000"/>
          </a:bodyPr>
          <a:lstStyle/>
          <a:p>
            <a:r>
              <a:rPr lang="en-GB" sz="8000" dirty="0" smtClean="0">
                <a:latin typeface="Corbel" pitchFamily="34" charset="0"/>
              </a:rPr>
              <a:t>Changes to the  environment &amp;  </a:t>
            </a:r>
          </a:p>
          <a:p>
            <a:r>
              <a:rPr lang="en-GB" sz="8000" dirty="0" smtClean="0">
                <a:latin typeface="Corbel" pitchFamily="34" charset="0"/>
              </a:rPr>
              <a:t>behaviour of staff</a:t>
            </a:r>
          </a:p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716016" y="2132856"/>
            <a:ext cx="4040188" cy="432048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dirty="0" smtClean="0">
                <a:latin typeface="Corbel" pitchFamily="34" charset="0"/>
              </a:rPr>
              <a:t>Implement a comprehensive smoke free policy that include the grounds</a:t>
            </a:r>
          </a:p>
          <a:p>
            <a:r>
              <a:rPr lang="en-GB" dirty="0" smtClean="0">
                <a:latin typeface="Corbel" pitchFamily="34" charset="0"/>
              </a:rPr>
              <a:t>Ensure there are no designated smoking areas</a:t>
            </a:r>
          </a:p>
          <a:p>
            <a:r>
              <a:rPr lang="en-GB" dirty="0" smtClean="0">
                <a:latin typeface="Corbel" pitchFamily="34" charset="0"/>
              </a:rPr>
              <a:t>No exceptions for particular groups </a:t>
            </a:r>
          </a:p>
          <a:p>
            <a:r>
              <a:rPr lang="en-GB" dirty="0" smtClean="0">
                <a:latin typeface="Corbel" pitchFamily="34" charset="0"/>
              </a:rPr>
              <a:t>No staff supervised or staff facilitated smoking</a:t>
            </a:r>
            <a:endParaRPr lang="en-GB" dirty="0">
              <a:latin typeface="Corbel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323528" y="1484784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Changes to treatment of tobacco addiction 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323528" y="2132856"/>
            <a:ext cx="4041775" cy="424847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dirty="0">
                <a:latin typeface="Corbel" pitchFamily="34" charset="0"/>
              </a:rPr>
              <a:t>Identify people who smoke, offer and arrange support</a:t>
            </a:r>
          </a:p>
          <a:p>
            <a:r>
              <a:rPr lang="en-GB" dirty="0" smtClean="0">
                <a:latin typeface="Corbel" pitchFamily="34" charset="0"/>
              </a:rPr>
              <a:t>Clinical pathways for </a:t>
            </a:r>
            <a:r>
              <a:rPr lang="en-GB" dirty="0">
                <a:latin typeface="Corbel" pitchFamily="34" charset="0"/>
              </a:rPr>
              <a:t>provision of tobacco dependence </a:t>
            </a:r>
            <a:r>
              <a:rPr lang="en-GB" dirty="0" smtClean="0">
                <a:latin typeface="Corbel" pitchFamily="34" charset="0"/>
              </a:rPr>
              <a:t>treatment</a:t>
            </a:r>
          </a:p>
          <a:p>
            <a:r>
              <a:rPr lang="en-GB" dirty="0">
                <a:latin typeface="Corbel" pitchFamily="34" charset="0"/>
              </a:rPr>
              <a:t>I</a:t>
            </a:r>
            <a:r>
              <a:rPr lang="en-GB" dirty="0" smtClean="0">
                <a:latin typeface="Corbel" pitchFamily="34" charset="0"/>
              </a:rPr>
              <a:t>ntegrated </a:t>
            </a:r>
            <a:r>
              <a:rPr lang="en-GB" dirty="0">
                <a:latin typeface="Corbel" pitchFamily="34" charset="0"/>
              </a:rPr>
              <a:t>stop smoking </a:t>
            </a:r>
            <a:r>
              <a:rPr lang="en-GB" dirty="0" smtClean="0">
                <a:latin typeface="Corbel" pitchFamily="34" charset="0"/>
              </a:rPr>
              <a:t>support </a:t>
            </a:r>
            <a:r>
              <a:rPr lang="en-GB" dirty="0" err="1" smtClean="0">
                <a:latin typeface="Corbel" pitchFamily="34" charset="0"/>
              </a:rPr>
              <a:t>inc.</a:t>
            </a:r>
            <a:r>
              <a:rPr lang="en-GB" dirty="0" smtClean="0">
                <a:latin typeface="Corbel" pitchFamily="34" charset="0"/>
              </a:rPr>
              <a:t> on site hospital  service</a:t>
            </a:r>
          </a:p>
          <a:p>
            <a:r>
              <a:rPr lang="en-GB" dirty="0" smtClean="0">
                <a:latin typeface="Corbel" pitchFamily="34" charset="0"/>
              </a:rPr>
              <a:t>Support </a:t>
            </a:r>
            <a:r>
              <a:rPr lang="en-GB" dirty="0">
                <a:latin typeface="Corbel" pitchFamily="34" charset="0"/>
              </a:rPr>
              <a:t>for staff </a:t>
            </a:r>
            <a:r>
              <a:rPr lang="en-GB" dirty="0" smtClean="0">
                <a:latin typeface="Corbel" pitchFamily="34" charset="0"/>
              </a:rPr>
              <a:t>smokers</a:t>
            </a:r>
          </a:p>
          <a:p>
            <a:r>
              <a:rPr lang="en-GB" dirty="0" smtClean="0">
                <a:latin typeface="Corbel" pitchFamily="34" charset="0"/>
              </a:rPr>
              <a:t>Training for staff</a:t>
            </a:r>
          </a:p>
          <a:p>
            <a:endParaRPr lang="en-GB" dirty="0">
              <a:latin typeface="Corbel" pitchFamily="34" charset="0"/>
            </a:endParaRPr>
          </a:p>
          <a:p>
            <a:pPr>
              <a:buNone/>
            </a:pPr>
            <a:endParaRPr lang="en-GB" sz="2800" dirty="0">
              <a:latin typeface="Corbel" pitchFamily="34" charset="0"/>
            </a:endParaRPr>
          </a:p>
        </p:txBody>
      </p:sp>
      <p:sp>
        <p:nvSpPr>
          <p:cNvPr id="2" name="Left-Right Arrow 1"/>
          <p:cNvSpPr/>
          <p:nvPr/>
        </p:nvSpPr>
        <p:spPr>
          <a:xfrm>
            <a:off x="2339752" y="3330592"/>
            <a:ext cx="4464496" cy="175459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rbel" panose="020B0503020204020204" pitchFamily="34" charset="0"/>
              </a:rPr>
              <a:t>Need a policy that  enables the successful implementation of both parts   </a:t>
            </a:r>
            <a:endParaRPr lang="en-GB" dirty="0">
              <a:latin typeface="Corbel" panose="020B0503020204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681" r="34524" b="87329"/>
          <a:stretch/>
        </p:blipFill>
        <p:spPr bwMode="auto">
          <a:xfrm>
            <a:off x="5445118" y="6237312"/>
            <a:ext cx="3704897" cy="505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970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66130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Corbel" panose="020B0503020204020204" pitchFamily="34" charset="0"/>
              </a:rPr>
              <a:t>South London and </a:t>
            </a:r>
            <a:r>
              <a:rPr lang="en-GB" sz="3600" dirty="0" err="1" smtClean="0">
                <a:latin typeface="Corbel" panose="020B0503020204020204" pitchFamily="34" charset="0"/>
              </a:rPr>
              <a:t>Maudsley</a:t>
            </a:r>
            <a:r>
              <a:rPr lang="en-GB" sz="3600" dirty="0" smtClean="0">
                <a:latin typeface="Corbel" panose="020B0503020204020204" pitchFamily="34" charset="0"/>
              </a:rPr>
              <a:t>  </a:t>
            </a:r>
            <a:r>
              <a:rPr lang="en-GB" dirty="0" smtClean="0">
                <a:latin typeface="Corbel" panose="020B0503020204020204" pitchFamily="34" charset="0"/>
              </a:rPr>
              <a:t/>
            </a:r>
            <a:br>
              <a:rPr lang="en-GB" dirty="0" smtClean="0">
                <a:latin typeface="Corbel" panose="020B0503020204020204" pitchFamily="34" charset="0"/>
              </a:rPr>
            </a:br>
            <a:r>
              <a:rPr lang="en-GB" sz="2700" dirty="0" smtClean="0">
                <a:latin typeface="Corbel" panose="020B0503020204020204" pitchFamily="34" charset="0"/>
              </a:rPr>
              <a:t>NHS Foundation Trust  (</a:t>
            </a:r>
            <a:r>
              <a:rPr lang="en-GB" sz="2700" b="1" dirty="0" err="1" smtClean="0">
                <a:latin typeface="Corbel" panose="020B0503020204020204" pitchFamily="34" charset="0"/>
              </a:rPr>
              <a:t>SLaM</a:t>
            </a:r>
            <a:r>
              <a:rPr lang="en-GB" sz="2700" dirty="0" smtClean="0">
                <a:latin typeface="Corbel" panose="020B0503020204020204" pitchFamily="34" charset="0"/>
              </a:rPr>
              <a:t>)</a:t>
            </a:r>
            <a:endParaRPr lang="en-GB" dirty="0">
              <a:latin typeface="Corbel" panose="020B0503020204020204" pitchFamily="34" charset="0"/>
            </a:endParaRPr>
          </a:p>
        </p:txBody>
      </p:sp>
      <p:pic>
        <p:nvPicPr>
          <p:cNvPr id="5" name="Picture 3" descr="C:\Users\Debbie\Downloads\Maudsl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2808312" cy="1873144"/>
          </a:xfrm>
          <a:prstGeom prst="rect">
            <a:avLst/>
          </a:prstGeom>
          <a:noFill/>
        </p:spPr>
      </p:pic>
      <p:pic>
        <p:nvPicPr>
          <p:cNvPr id="6" name="Picture 6" descr="C:\Users\Debbie\Downloads\Lambeth Hospit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556792"/>
            <a:ext cx="2880320" cy="1872208"/>
          </a:xfrm>
          <a:prstGeom prst="rect">
            <a:avLst/>
          </a:prstGeom>
          <a:noFill/>
        </p:spPr>
      </p:pic>
      <p:pic>
        <p:nvPicPr>
          <p:cNvPr id="8" name="Picture 4" descr="C:\Users\Debbie\Downloads\Lewisham Hospit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556792"/>
            <a:ext cx="1800200" cy="1827584"/>
          </a:xfrm>
          <a:prstGeom prst="rect">
            <a:avLst/>
          </a:prstGeom>
          <a:noFill/>
        </p:spPr>
      </p:pic>
      <p:pic>
        <p:nvPicPr>
          <p:cNvPr id="9" name="Picture 5" descr="C:\Users\Debbie\Downloads\Bethle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293096"/>
            <a:ext cx="2808312" cy="187220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5536" y="1124744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latin typeface="Corbel" pitchFamily="34" charset="0"/>
              </a:rPr>
              <a:t>Maudsley</a:t>
            </a:r>
            <a:r>
              <a:rPr lang="en-GB" sz="2000" b="1" dirty="0" smtClean="0">
                <a:latin typeface="Corbel" pitchFamily="34" charset="0"/>
              </a:rPr>
              <a:t> Hospital </a:t>
            </a:r>
            <a:endParaRPr lang="en-GB" sz="2000" b="1" dirty="0">
              <a:latin typeface="Corbe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3789040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latin typeface="Corbel" pitchFamily="34" charset="0"/>
              </a:rPr>
              <a:t>Bethlem</a:t>
            </a:r>
            <a:r>
              <a:rPr lang="en-GB" sz="2000" b="1" dirty="0" smtClean="0">
                <a:latin typeface="Corbel" pitchFamily="34" charset="0"/>
              </a:rPr>
              <a:t> Hospital </a:t>
            </a:r>
            <a:endParaRPr lang="en-GB" sz="2000" b="1" dirty="0">
              <a:latin typeface="Corbe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1084674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orbel" pitchFamily="34" charset="0"/>
              </a:rPr>
              <a:t>Lambeth Hospital </a:t>
            </a:r>
            <a:endParaRPr lang="en-GB" sz="2000" b="1" dirty="0">
              <a:latin typeface="Corbe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95728" y="1052736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orbel" pitchFamily="34" charset="0"/>
              </a:rPr>
              <a:t>Lewisham Hospital </a:t>
            </a:r>
            <a:endParaRPr lang="en-GB" sz="2000" b="1" dirty="0">
              <a:latin typeface="Corbe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3848" y="3501008"/>
            <a:ext cx="5832648" cy="30777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412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b="1" dirty="0" smtClean="0"/>
          </a:p>
          <a:p>
            <a:pPr algn="ctr"/>
            <a:r>
              <a:rPr lang="en-GB" b="1" dirty="0" smtClean="0">
                <a:latin typeface="Corbel" pitchFamily="34" charset="0"/>
              </a:rPr>
              <a:t>Serves </a:t>
            </a:r>
            <a:r>
              <a:rPr lang="en-GB" b="1" dirty="0">
                <a:latin typeface="Corbel" pitchFamily="34" charset="0"/>
              </a:rPr>
              <a:t>a diverse local population of </a:t>
            </a:r>
            <a:r>
              <a:rPr lang="en-GB" b="1" dirty="0" smtClean="0">
                <a:latin typeface="Corbel" pitchFamily="34" charset="0"/>
              </a:rPr>
              <a:t>1.2m</a:t>
            </a:r>
          </a:p>
          <a:p>
            <a:pPr algn="ctr"/>
            <a:r>
              <a:rPr lang="en-GB" sz="1600" b="1" dirty="0" smtClean="0">
                <a:latin typeface="Corbel" pitchFamily="34" charset="0"/>
              </a:rPr>
              <a:t>London </a:t>
            </a:r>
            <a:r>
              <a:rPr lang="en-GB" sz="1600" b="1" dirty="0">
                <a:latin typeface="Corbel" pitchFamily="34" charset="0"/>
              </a:rPr>
              <a:t>boroughs of Southwark, Lambeth, Lewisham &amp; </a:t>
            </a:r>
            <a:r>
              <a:rPr lang="en-GB" sz="1600" b="1" dirty="0" smtClean="0">
                <a:latin typeface="Corbel" pitchFamily="34" charset="0"/>
              </a:rPr>
              <a:t>Croydon</a:t>
            </a:r>
            <a:endParaRPr lang="en-GB" sz="1600" b="1" dirty="0">
              <a:latin typeface="Corbel" pitchFamily="34" charset="0"/>
            </a:endParaRPr>
          </a:p>
          <a:p>
            <a:pPr algn="ctr"/>
            <a:endParaRPr lang="en-GB" sz="1600" b="1" dirty="0" smtClean="0">
              <a:latin typeface="Corbel" pitchFamily="34" charset="0"/>
            </a:endParaRPr>
          </a:p>
          <a:p>
            <a:pPr algn="ctr"/>
            <a:r>
              <a:rPr lang="en-GB" b="1" dirty="0" smtClean="0">
                <a:latin typeface="Corbel" pitchFamily="34" charset="0"/>
              </a:rPr>
              <a:t>4 hospital sites: 49 wards: 1000 beds – </a:t>
            </a:r>
          </a:p>
          <a:p>
            <a:pPr algn="ctr"/>
            <a:r>
              <a:rPr lang="en-GB" b="1" dirty="0" smtClean="0">
                <a:latin typeface="Corbel" pitchFamily="34" charset="0"/>
              </a:rPr>
              <a:t>treats </a:t>
            </a:r>
            <a:r>
              <a:rPr lang="en-GB" b="1" dirty="0" err="1" smtClean="0">
                <a:latin typeface="Corbel" pitchFamily="34" charset="0"/>
              </a:rPr>
              <a:t>approx</a:t>
            </a:r>
            <a:r>
              <a:rPr lang="en-GB" b="1" dirty="0" smtClean="0">
                <a:latin typeface="Corbel" pitchFamily="34" charset="0"/>
              </a:rPr>
              <a:t> 5,300 inpatients a year</a:t>
            </a:r>
          </a:p>
          <a:p>
            <a:pPr algn="ctr"/>
            <a:endParaRPr lang="en-GB" b="1" dirty="0" smtClean="0">
              <a:latin typeface="Corbel" pitchFamily="34" charset="0"/>
            </a:endParaRPr>
          </a:p>
          <a:p>
            <a:pPr algn="ctr"/>
            <a:r>
              <a:rPr lang="en-GB" b="1" dirty="0" smtClean="0">
                <a:latin typeface="Corbel" pitchFamily="34" charset="0"/>
              </a:rPr>
              <a:t>200+ community services (45,000 + patients a year)  + specialist/national services</a:t>
            </a:r>
          </a:p>
          <a:p>
            <a:pPr algn="ctr"/>
            <a:endParaRPr lang="en-GB" b="1" dirty="0" smtClean="0">
              <a:latin typeface="Corbel" pitchFamily="34" charset="0"/>
            </a:endParaRPr>
          </a:p>
          <a:p>
            <a:pPr algn="ctr"/>
            <a:r>
              <a:rPr lang="en-GB" b="1" dirty="0" smtClean="0">
                <a:latin typeface="Corbel" pitchFamily="34" charset="0"/>
              </a:rPr>
              <a:t>Employs </a:t>
            </a:r>
            <a:r>
              <a:rPr lang="en-GB" b="1" dirty="0" err="1" smtClean="0">
                <a:latin typeface="Corbel" pitchFamily="34" charset="0"/>
              </a:rPr>
              <a:t>approx</a:t>
            </a:r>
            <a:r>
              <a:rPr lang="en-GB" b="1" dirty="0" smtClean="0">
                <a:latin typeface="Corbel" pitchFamily="34" charset="0"/>
              </a:rPr>
              <a:t> 4,800 staff</a:t>
            </a:r>
          </a:p>
        </p:txBody>
      </p:sp>
    </p:spTree>
    <p:extLst>
      <p:ext uri="{BB962C8B-B14F-4D97-AF65-F5344CB8AC3E}">
        <p14:creationId xmlns:p14="http://schemas.microsoft.com/office/powerpoint/2010/main" val="218347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Debbie\Downloads\smoke_rising_anim_500_clr_1307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65059"/>
            <a:ext cx="4703589" cy="92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745" y="188640"/>
            <a:ext cx="8229600" cy="1143000"/>
          </a:xfr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GB" dirty="0" smtClean="0"/>
              <a:t>Smoking: South London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667811"/>
              </p:ext>
            </p:extLst>
          </p:nvPr>
        </p:nvGraphicFramePr>
        <p:xfrm>
          <a:off x="251520" y="1547349"/>
          <a:ext cx="727280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4365106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rbel" pitchFamily="34" charset="0"/>
              </a:rPr>
              <a:t>Local population</a:t>
            </a:r>
            <a:r>
              <a:rPr lang="en-GB" sz="1600" baseline="30000" dirty="0" smtClean="0">
                <a:latin typeface="Corbel" pitchFamily="34" charset="0"/>
              </a:rPr>
              <a:t>1</a:t>
            </a:r>
            <a:r>
              <a:rPr lang="en-GB" sz="1600" dirty="0" smtClean="0">
                <a:latin typeface="Corbel" pitchFamily="34" charset="0"/>
              </a:rPr>
              <a:t> </a:t>
            </a:r>
            <a:endParaRPr lang="en-GB" sz="1600" dirty="0">
              <a:latin typeface="Corbe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3140968"/>
            <a:ext cx="1904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Corbel" pitchFamily="34" charset="0"/>
              </a:rPr>
              <a:t>Depression &amp; Anxiety</a:t>
            </a:r>
            <a:r>
              <a:rPr lang="en-GB" sz="1600" b="1" baseline="30000" dirty="0" smtClean="0">
                <a:latin typeface="Corbel" pitchFamily="34" charset="0"/>
              </a:rPr>
              <a:t>2</a:t>
            </a:r>
            <a:endParaRPr lang="en-GB" sz="1600" b="1" baseline="30000" dirty="0">
              <a:latin typeface="Corbe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5816" y="2546415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orbel" pitchFamily="34" charset="0"/>
              </a:rPr>
              <a:t>Psychosis</a:t>
            </a:r>
            <a:r>
              <a:rPr lang="en-GB" b="1" baseline="30000" dirty="0" smtClean="0">
                <a:latin typeface="Corbel" pitchFamily="34" charset="0"/>
              </a:rPr>
              <a:t>3 </a:t>
            </a:r>
            <a:endParaRPr lang="en-GB" b="1" baseline="30000" dirty="0">
              <a:latin typeface="Corb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84218" y="2130149"/>
            <a:ext cx="1931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orbel" pitchFamily="34" charset="0"/>
              </a:rPr>
              <a:t>Substance use</a:t>
            </a:r>
            <a:r>
              <a:rPr lang="en-GB" b="1" baseline="30000" dirty="0" smtClean="0">
                <a:latin typeface="Corbel" pitchFamily="34" charset="0"/>
              </a:rPr>
              <a:t>4</a:t>
            </a:r>
            <a:endParaRPr lang="en-GB" b="1" baseline="30000" dirty="0">
              <a:latin typeface="Corbe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504" y="60822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 smtClean="0">
                <a:latin typeface="Corbel" panose="020B0503020204020204" pitchFamily="34" charset="0"/>
              </a:rPr>
              <a:t>1. </a:t>
            </a:r>
            <a:r>
              <a:rPr lang="en-GB" sz="1200" dirty="0" smtClean="0">
                <a:latin typeface="Corbel" panose="020B0503020204020204" pitchFamily="34" charset="0"/>
                <a:hlinkClick r:id="rId9"/>
              </a:rPr>
              <a:t>www.smokinginengland.info</a:t>
            </a:r>
            <a:r>
              <a:rPr lang="en-GB" sz="1200" dirty="0" smtClean="0">
                <a:latin typeface="Corbel" panose="020B0503020204020204" pitchFamily="34" charset="0"/>
              </a:rPr>
              <a:t> 2. McManus et al (2010) NCSR.</a:t>
            </a:r>
            <a:endParaRPr lang="en-GB" sz="1200" dirty="0">
              <a:latin typeface="Corbel" panose="020B0503020204020204" pitchFamily="34" charset="0"/>
            </a:endParaRPr>
          </a:p>
          <a:p>
            <a:r>
              <a:rPr lang="en-GB" sz="1200" dirty="0" smtClean="0">
                <a:latin typeface="Corbel" panose="020B0503020204020204" pitchFamily="34" charset="0"/>
              </a:rPr>
              <a:t>3. Wu </a:t>
            </a:r>
            <a:r>
              <a:rPr lang="en-GB" sz="1200" dirty="0">
                <a:latin typeface="Corbel" panose="020B0503020204020204" pitchFamily="34" charset="0"/>
              </a:rPr>
              <a:t>C-Y et al. (2013</a:t>
            </a:r>
            <a:r>
              <a:rPr lang="en-GB" sz="1200" dirty="0" smtClean="0">
                <a:latin typeface="Corbel" panose="020B0503020204020204" pitchFamily="34" charset="0"/>
              </a:rPr>
              <a:t>). </a:t>
            </a:r>
            <a:r>
              <a:rPr lang="en-GB" sz="1200" dirty="0" err="1">
                <a:latin typeface="Corbel" panose="020B0503020204020204" pitchFamily="34" charset="0"/>
              </a:rPr>
              <a:t>PLoS</a:t>
            </a:r>
            <a:r>
              <a:rPr lang="en-GB" sz="1200" dirty="0">
                <a:latin typeface="Corbel" panose="020B0503020204020204" pitchFamily="34" charset="0"/>
              </a:rPr>
              <a:t> ONE 8(9): e74262</a:t>
            </a:r>
            <a:r>
              <a:rPr lang="en-GB" sz="1200" dirty="0" smtClean="0">
                <a:latin typeface="Corbel" panose="020B0503020204020204" pitchFamily="34" charset="0"/>
              </a:rPr>
              <a:t>. 4. Cookson </a:t>
            </a:r>
            <a:r>
              <a:rPr lang="en-GB" sz="1200" dirty="0">
                <a:latin typeface="Corbel" panose="020B0503020204020204" pitchFamily="34" charset="0"/>
              </a:rPr>
              <a:t>C, et al </a:t>
            </a:r>
            <a:r>
              <a:rPr lang="en-GB" sz="1200" dirty="0" smtClean="0">
                <a:latin typeface="Corbel" panose="020B0503020204020204" pitchFamily="34" charset="0"/>
              </a:rPr>
              <a:t>(2014) </a:t>
            </a:r>
            <a:r>
              <a:rPr lang="en-GB" sz="1200" i="1" dirty="0" smtClean="0">
                <a:latin typeface="Corbel" panose="020B0503020204020204" pitchFamily="34" charset="0"/>
              </a:rPr>
              <a:t>BMC </a:t>
            </a:r>
            <a:r>
              <a:rPr lang="en-GB" sz="1200" i="1" dirty="0">
                <a:latin typeface="Corbel" panose="020B0503020204020204" pitchFamily="34" charset="0"/>
              </a:rPr>
              <a:t>Health Services Research</a:t>
            </a:r>
            <a:r>
              <a:rPr lang="en-GB" sz="1200" dirty="0">
                <a:latin typeface="Corbel" panose="020B0503020204020204" pitchFamily="34" charset="0"/>
              </a:rPr>
              <a:t> 2014, 14:304  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5194920" y="5484664"/>
            <a:ext cx="3949080" cy="1243943"/>
          </a:xfrm>
          <a:prstGeom prst="rect">
            <a:avLst/>
          </a:prstGeom>
          <a:solidFill>
            <a:schemeClr val="bg1">
              <a:lumMod val="85000"/>
            </a:schemeClr>
          </a:solidFill>
          <a:ln cap="flat" algn="ctr"/>
        </p:spPr>
      </p:pic>
    </p:spTree>
    <p:extLst>
      <p:ext uri="{BB962C8B-B14F-4D97-AF65-F5344CB8AC3E}">
        <p14:creationId xmlns:p14="http://schemas.microsoft.com/office/powerpoint/2010/main" val="84289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35829" y="2204864"/>
            <a:ext cx="7672516" cy="4297680"/>
            <a:chOff x="189" y="1482"/>
            <a:chExt cx="5163" cy="2169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9" y="1482"/>
              <a:ext cx="5039" cy="2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2618" y="1593"/>
              <a:ext cx="150" cy="8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1691" y="1515"/>
              <a:ext cx="931" cy="137"/>
            </a:xfrm>
            <a:custGeom>
              <a:avLst/>
              <a:gdLst>
                <a:gd name="T0" fmla="*/ 2 w 273"/>
                <a:gd name="T1" fmla="*/ 0 h 37"/>
                <a:gd name="T2" fmla="*/ 273 w 273"/>
                <a:gd name="T3" fmla="*/ 22 h 37"/>
                <a:gd name="T4" fmla="*/ 266 w 273"/>
                <a:gd name="T5" fmla="*/ 37 h 37"/>
                <a:gd name="T6" fmla="*/ 0 w 273"/>
                <a:gd name="T7" fmla="*/ 12 h 37"/>
                <a:gd name="T8" fmla="*/ 2 w 273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37">
                  <a:moveTo>
                    <a:pt x="2" y="0"/>
                  </a:moveTo>
                  <a:cubicBezTo>
                    <a:pt x="103" y="4"/>
                    <a:pt x="195" y="11"/>
                    <a:pt x="273" y="22"/>
                  </a:cubicBezTo>
                  <a:cubicBezTo>
                    <a:pt x="266" y="26"/>
                    <a:pt x="265" y="32"/>
                    <a:pt x="266" y="37"/>
                  </a:cubicBezTo>
                  <a:cubicBezTo>
                    <a:pt x="197" y="27"/>
                    <a:pt x="109" y="18"/>
                    <a:pt x="0" y="12"/>
                  </a:cubicBezTo>
                  <a:cubicBezTo>
                    <a:pt x="3" y="9"/>
                    <a:pt x="4" y="5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1548" y="1500"/>
              <a:ext cx="137" cy="7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938" y="1500"/>
              <a:ext cx="604" cy="52"/>
            </a:xfrm>
            <a:custGeom>
              <a:avLst/>
              <a:gdLst>
                <a:gd name="T0" fmla="*/ 0 w 177"/>
                <a:gd name="T1" fmla="*/ 0 h 14"/>
                <a:gd name="T2" fmla="*/ 20 w 177"/>
                <a:gd name="T3" fmla="*/ 0 h 14"/>
                <a:gd name="T4" fmla="*/ 177 w 177"/>
                <a:gd name="T5" fmla="*/ 3 h 14"/>
                <a:gd name="T6" fmla="*/ 175 w 177"/>
                <a:gd name="T7" fmla="*/ 14 h 14"/>
                <a:gd name="T8" fmla="*/ 20 w 177"/>
                <a:gd name="T9" fmla="*/ 10 h 14"/>
                <a:gd name="T10" fmla="*/ 0 w 177"/>
                <a:gd name="T11" fmla="*/ 10 h 14"/>
                <a:gd name="T12" fmla="*/ 0 w 177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14">
                  <a:moveTo>
                    <a:pt x="0" y="0"/>
                  </a:moveTo>
                  <a:cubicBezTo>
                    <a:pt x="10" y="0"/>
                    <a:pt x="18" y="0"/>
                    <a:pt x="20" y="0"/>
                  </a:cubicBezTo>
                  <a:cubicBezTo>
                    <a:pt x="73" y="0"/>
                    <a:pt x="126" y="1"/>
                    <a:pt x="177" y="3"/>
                  </a:cubicBezTo>
                  <a:cubicBezTo>
                    <a:pt x="173" y="7"/>
                    <a:pt x="174" y="11"/>
                    <a:pt x="175" y="14"/>
                  </a:cubicBezTo>
                  <a:cubicBezTo>
                    <a:pt x="127" y="12"/>
                    <a:pt x="76" y="10"/>
                    <a:pt x="20" y="10"/>
                  </a:cubicBezTo>
                  <a:cubicBezTo>
                    <a:pt x="14" y="10"/>
                    <a:pt x="7" y="10"/>
                    <a:pt x="0" y="10"/>
                  </a:cubicBezTo>
                  <a:cubicBezTo>
                    <a:pt x="2" y="6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192" y="1500"/>
              <a:ext cx="593" cy="30"/>
            </a:xfrm>
            <a:custGeom>
              <a:avLst/>
              <a:gdLst>
                <a:gd name="T0" fmla="*/ 173 w 174"/>
                <a:gd name="T1" fmla="*/ 8 h 8"/>
                <a:gd name="T2" fmla="*/ 0 w 174"/>
                <a:gd name="T3" fmla="*/ 8 h 8"/>
                <a:gd name="T4" fmla="*/ 0 w 174"/>
                <a:gd name="T5" fmla="*/ 0 h 8"/>
                <a:gd name="T6" fmla="*/ 174 w 174"/>
                <a:gd name="T7" fmla="*/ 0 h 8"/>
                <a:gd name="T8" fmla="*/ 173 w 17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8">
                  <a:moveTo>
                    <a:pt x="173" y="8"/>
                  </a:moveTo>
                  <a:cubicBezTo>
                    <a:pt x="145" y="8"/>
                    <a:pt x="74" y="8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  <a:cubicBezTo>
                    <a:pt x="65" y="0"/>
                    <a:pt x="149" y="0"/>
                    <a:pt x="174" y="0"/>
                  </a:cubicBezTo>
                  <a:cubicBezTo>
                    <a:pt x="172" y="2"/>
                    <a:pt x="172" y="6"/>
                    <a:pt x="173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2765" y="1622"/>
              <a:ext cx="896" cy="597"/>
            </a:xfrm>
            <a:custGeom>
              <a:avLst/>
              <a:gdLst>
                <a:gd name="T0" fmla="*/ 6 w 263"/>
                <a:gd name="T1" fmla="*/ 0 h 162"/>
                <a:gd name="T2" fmla="*/ 250 w 263"/>
                <a:gd name="T3" fmla="*/ 128 h 162"/>
                <a:gd name="T4" fmla="*/ 223 w 263"/>
                <a:gd name="T5" fmla="*/ 162 h 162"/>
                <a:gd name="T6" fmla="*/ 197 w 263"/>
                <a:gd name="T7" fmla="*/ 150 h 162"/>
                <a:gd name="T8" fmla="*/ 216 w 263"/>
                <a:gd name="T9" fmla="*/ 126 h 162"/>
                <a:gd name="T10" fmla="*/ 0 w 263"/>
                <a:gd name="T11" fmla="*/ 15 h 162"/>
                <a:gd name="T12" fmla="*/ 6 w 263"/>
                <a:gd name="T13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162">
                  <a:moveTo>
                    <a:pt x="6" y="0"/>
                  </a:moveTo>
                  <a:cubicBezTo>
                    <a:pt x="195" y="32"/>
                    <a:pt x="263" y="84"/>
                    <a:pt x="250" y="128"/>
                  </a:cubicBezTo>
                  <a:cubicBezTo>
                    <a:pt x="247" y="139"/>
                    <a:pt x="235" y="152"/>
                    <a:pt x="223" y="162"/>
                  </a:cubicBezTo>
                  <a:cubicBezTo>
                    <a:pt x="219" y="157"/>
                    <a:pt x="210" y="150"/>
                    <a:pt x="197" y="150"/>
                  </a:cubicBezTo>
                  <a:cubicBezTo>
                    <a:pt x="205" y="142"/>
                    <a:pt x="214" y="134"/>
                    <a:pt x="216" y="126"/>
                  </a:cubicBezTo>
                  <a:cubicBezTo>
                    <a:pt x="230" y="78"/>
                    <a:pt x="122" y="37"/>
                    <a:pt x="0" y="15"/>
                  </a:cubicBezTo>
                  <a:cubicBezTo>
                    <a:pt x="4" y="11"/>
                    <a:pt x="7" y="7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2"/>
            <p:cNvSpPr>
              <a:spLocks noChangeArrowheads="1"/>
            </p:cNvSpPr>
            <p:nvPr/>
          </p:nvSpPr>
          <p:spPr bwMode="auto">
            <a:xfrm>
              <a:off x="3330" y="2190"/>
              <a:ext cx="177" cy="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3368" y="32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2397" y="2252"/>
              <a:ext cx="1001" cy="1113"/>
            </a:xfrm>
            <a:custGeom>
              <a:avLst/>
              <a:gdLst>
                <a:gd name="T0" fmla="*/ 4 w 294"/>
                <a:gd name="T1" fmla="*/ 158 h 302"/>
                <a:gd name="T2" fmla="*/ 268 w 294"/>
                <a:gd name="T3" fmla="*/ 0 h 302"/>
                <a:gd name="T4" fmla="*/ 294 w 294"/>
                <a:gd name="T5" fmla="*/ 14 h 302"/>
                <a:gd name="T6" fmla="*/ 81 w 294"/>
                <a:gd name="T7" fmla="*/ 151 h 302"/>
                <a:gd name="T8" fmla="*/ 222 w 294"/>
                <a:gd name="T9" fmla="*/ 257 h 302"/>
                <a:gd name="T10" fmla="*/ 183 w 294"/>
                <a:gd name="T11" fmla="*/ 302 h 302"/>
                <a:gd name="T12" fmla="*/ 4 w 294"/>
                <a:gd name="T13" fmla="*/ 158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" h="302">
                  <a:moveTo>
                    <a:pt x="4" y="158"/>
                  </a:moveTo>
                  <a:cubicBezTo>
                    <a:pt x="8" y="82"/>
                    <a:pt x="177" y="44"/>
                    <a:pt x="268" y="0"/>
                  </a:cubicBezTo>
                  <a:cubicBezTo>
                    <a:pt x="269" y="7"/>
                    <a:pt x="277" y="14"/>
                    <a:pt x="294" y="14"/>
                  </a:cubicBezTo>
                  <a:cubicBezTo>
                    <a:pt x="213" y="57"/>
                    <a:pt x="85" y="94"/>
                    <a:pt x="81" y="151"/>
                  </a:cubicBezTo>
                  <a:cubicBezTo>
                    <a:pt x="77" y="200"/>
                    <a:pt x="137" y="234"/>
                    <a:pt x="222" y="257"/>
                  </a:cubicBezTo>
                  <a:cubicBezTo>
                    <a:pt x="185" y="262"/>
                    <a:pt x="177" y="280"/>
                    <a:pt x="183" y="302"/>
                  </a:cubicBezTo>
                  <a:cubicBezTo>
                    <a:pt x="78" y="270"/>
                    <a:pt x="0" y="224"/>
                    <a:pt x="4" y="1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15"/>
            <p:cNvSpPr>
              <a:spLocks noChangeArrowheads="1"/>
            </p:cNvSpPr>
            <p:nvPr/>
          </p:nvSpPr>
          <p:spPr bwMode="auto">
            <a:xfrm>
              <a:off x="2618" y="1593"/>
              <a:ext cx="150" cy="8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1691" y="1515"/>
              <a:ext cx="931" cy="137"/>
            </a:xfrm>
            <a:custGeom>
              <a:avLst/>
              <a:gdLst>
                <a:gd name="T0" fmla="*/ 2 w 273"/>
                <a:gd name="T1" fmla="*/ 0 h 37"/>
                <a:gd name="T2" fmla="*/ 273 w 273"/>
                <a:gd name="T3" fmla="*/ 22 h 37"/>
                <a:gd name="T4" fmla="*/ 266 w 273"/>
                <a:gd name="T5" fmla="*/ 37 h 37"/>
                <a:gd name="T6" fmla="*/ 0 w 273"/>
                <a:gd name="T7" fmla="*/ 12 h 37"/>
                <a:gd name="T8" fmla="*/ 2 w 273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37">
                  <a:moveTo>
                    <a:pt x="2" y="0"/>
                  </a:moveTo>
                  <a:cubicBezTo>
                    <a:pt x="103" y="4"/>
                    <a:pt x="195" y="11"/>
                    <a:pt x="273" y="22"/>
                  </a:cubicBezTo>
                  <a:cubicBezTo>
                    <a:pt x="266" y="26"/>
                    <a:pt x="265" y="32"/>
                    <a:pt x="266" y="37"/>
                  </a:cubicBezTo>
                  <a:cubicBezTo>
                    <a:pt x="197" y="27"/>
                    <a:pt x="109" y="18"/>
                    <a:pt x="0" y="12"/>
                  </a:cubicBezTo>
                  <a:cubicBezTo>
                    <a:pt x="3" y="9"/>
                    <a:pt x="4" y="5"/>
                    <a:pt x="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17"/>
            <p:cNvSpPr>
              <a:spLocks noChangeArrowheads="1"/>
            </p:cNvSpPr>
            <p:nvPr/>
          </p:nvSpPr>
          <p:spPr bwMode="auto">
            <a:xfrm>
              <a:off x="1548" y="1500"/>
              <a:ext cx="137" cy="7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938" y="1500"/>
              <a:ext cx="604" cy="52"/>
            </a:xfrm>
            <a:custGeom>
              <a:avLst/>
              <a:gdLst>
                <a:gd name="T0" fmla="*/ 0 w 177"/>
                <a:gd name="T1" fmla="*/ 0 h 14"/>
                <a:gd name="T2" fmla="*/ 20 w 177"/>
                <a:gd name="T3" fmla="*/ 0 h 14"/>
                <a:gd name="T4" fmla="*/ 177 w 177"/>
                <a:gd name="T5" fmla="*/ 3 h 14"/>
                <a:gd name="T6" fmla="*/ 175 w 177"/>
                <a:gd name="T7" fmla="*/ 14 h 14"/>
                <a:gd name="T8" fmla="*/ 20 w 177"/>
                <a:gd name="T9" fmla="*/ 10 h 14"/>
                <a:gd name="T10" fmla="*/ 0 w 177"/>
                <a:gd name="T11" fmla="*/ 10 h 14"/>
                <a:gd name="T12" fmla="*/ 0 w 177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14">
                  <a:moveTo>
                    <a:pt x="0" y="0"/>
                  </a:moveTo>
                  <a:cubicBezTo>
                    <a:pt x="10" y="0"/>
                    <a:pt x="18" y="0"/>
                    <a:pt x="20" y="0"/>
                  </a:cubicBezTo>
                  <a:cubicBezTo>
                    <a:pt x="73" y="0"/>
                    <a:pt x="126" y="1"/>
                    <a:pt x="177" y="3"/>
                  </a:cubicBezTo>
                  <a:cubicBezTo>
                    <a:pt x="173" y="7"/>
                    <a:pt x="174" y="11"/>
                    <a:pt x="175" y="14"/>
                  </a:cubicBezTo>
                  <a:cubicBezTo>
                    <a:pt x="127" y="12"/>
                    <a:pt x="76" y="10"/>
                    <a:pt x="20" y="10"/>
                  </a:cubicBezTo>
                  <a:cubicBezTo>
                    <a:pt x="14" y="10"/>
                    <a:pt x="7" y="10"/>
                    <a:pt x="0" y="10"/>
                  </a:cubicBezTo>
                  <a:cubicBezTo>
                    <a:pt x="2" y="6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192" y="1500"/>
              <a:ext cx="593" cy="30"/>
            </a:xfrm>
            <a:custGeom>
              <a:avLst/>
              <a:gdLst>
                <a:gd name="T0" fmla="*/ 173 w 174"/>
                <a:gd name="T1" fmla="*/ 8 h 8"/>
                <a:gd name="T2" fmla="*/ 0 w 174"/>
                <a:gd name="T3" fmla="*/ 8 h 8"/>
                <a:gd name="T4" fmla="*/ 0 w 174"/>
                <a:gd name="T5" fmla="*/ 0 h 8"/>
                <a:gd name="T6" fmla="*/ 174 w 174"/>
                <a:gd name="T7" fmla="*/ 0 h 8"/>
                <a:gd name="T8" fmla="*/ 173 w 17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8">
                  <a:moveTo>
                    <a:pt x="173" y="8"/>
                  </a:moveTo>
                  <a:cubicBezTo>
                    <a:pt x="145" y="8"/>
                    <a:pt x="74" y="8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  <a:cubicBezTo>
                    <a:pt x="65" y="0"/>
                    <a:pt x="149" y="0"/>
                    <a:pt x="174" y="0"/>
                  </a:cubicBezTo>
                  <a:cubicBezTo>
                    <a:pt x="172" y="2"/>
                    <a:pt x="172" y="6"/>
                    <a:pt x="173" y="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auto">
            <a:xfrm>
              <a:off x="2765" y="1622"/>
              <a:ext cx="896" cy="597"/>
            </a:xfrm>
            <a:custGeom>
              <a:avLst/>
              <a:gdLst>
                <a:gd name="T0" fmla="*/ 6 w 263"/>
                <a:gd name="T1" fmla="*/ 0 h 162"/>
                <a:gd name="T2" fmla="*/ 250 w 263"/>
                <a:gd name="T3" fmla="*/ 128 h 162"/>
                <a:gd name="T4" fmla="*/ 223 w 263"/>
                <a:gd name="T5" fmla="*/ 162 h 162"/>
                <a:gd name="T6" fmla="*/ 197 w 263"/>
                <a:gd name="T7" fmla="*/ 150 h 162"/>
                <a:gd name="T8" fmla="*/ 216 w 263"/>
                <a:gd name="T9" fmla="*/ 126 h 162"/>
                <a:gd name="T10" fmla="*/ 0 w 263"/>
                <a:gd name="T11" fmla="*/ 15 h 162"/>
                <a:gd name="T12" fmla="*/ 6 w 263"/>
                <a:gd name="T13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162">
                  <a:moveTo>
                    <a:pt x="6" y="0"/>
                  </a:moveTo>
                  <a:cubicBezTo>
                    <a:pt x="195" y="32"/>
                    <a:pt x="263" y="84"/>
                    <a:pt x="250" y="128"/>
                  </a:cubicBezTo>
                  <a:cubicBezTo>
                    <a:pt x="247" y="139"/>
                    <a:pt x="235" y="152"/>
                    <a:pt x="223" y="162"/>
                  </a:cubicBezTo>
                  <a:cubicBezTo>
                    <a:pt x="219" y="157"/>
                    <a:pt x="210" y="150"/>
                    <a:pt x="197" y="150"/>
                  </a:cubicBezTo>
                  <a:cubicBezTo>
                    <a:pt x="205" y="142"/>
                    <a:pt x="214" y="134"/>
                    <a:pt x="216" y="126"/>
                  </a:cubicBezTo>
                  <a:cubicBezTo>
                    <a:pt x="230" y="78"/>
                    <a:pt x="122" y="37"/>
                    <a:pt x="0" y="15"/>
                  </a:cubicBezTo>
                  <a:cubicBezTo>
                    <a:pt x="4" y="11"/>
                    <a:pt x="7" y="7"/>
                    <a:pt x="6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22"/>
            <p:cNvSpPr>
              <a:spLocks noChangeArrowheads="1"/>
            </p:cNvSpPr>
            <p:nvPr/>
          </p:nvSpPr>
          <p:spPr bwMode="auto">
            <a:xfrm>
              <a:off x="3330" y="2190"/>
              <a:ext cx="177" cy="9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23"/>
            <p:cNvSpPr>
              <a:spLocks noChangeArrowheads="1"/>
            </p:cNvSpPr>
            <p:nvPr/>
          </p:nvSpPr>
          <p:spPr bwMode="auto">
            <a:xfrm>
              <a:off x="3053" y="3221"/>
              <a:ext cx="347" cy="2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4" name="Freeform 24"/>
            <p:cNvSpPr>
              <a:spLocks/>
            </p:cNvSpPr>
            <p:nvPr/>
          </p:nvSpPr>
          <p:spPr bwMode="auto">
            <a:xfrm>
              <a:off x="3368" y="32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5"/>
            <p:cNvSpPr>
              <a:spLocks/>
            </p:cNvSpPr>
            <p:nvPr/>
          </p:nvSpPr>
          <p:spPr bwMode="auto">
            <a:xfrm>
              <a:off x="2397" y="2252"/>
              <a:ext cx="1001" cy="1113"/>
            </a:xfrm>
            <a:custGeom>
              <a:avLst/>
              <a:gdLst>
                <a:gd name="T0" fmla="*/ 4 w 294"/>
                <a:gd name="T1" fmla="*/ 158 h 302"/>
                <a:gd name="T2" fmla="*/ 268 w 294"/>
                <a:gd name="T3" fmla="*/ 0 h 302"/>
                <a:gd name="T4" fmla="*/ 294 w 294"/>
                <a:gd name="T5" fmla="*/ 14 h 302"/>
                <a:gd name="T6" fmla="*/ 81 w 294"/>
                <a:gd name="T7" fmla="*/ 151 h 302"/>
                <a:gd name="T8" fmla="*/ 222 w 294"/>
                <a:gd name="T9" fmla="*/ 257 h 302"/>
                <a:gd name="T10" fmla="*/ 183 w 294"/>
                <a:gd name="T11" fmla="*/ 302 h 302"/>
                <a:gd name="T12" fmla="*/ 4 w 294"/>
                <a:gd name="T13" fmla="*/ 158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" h="302">
                  <a:moveTo>
                    <a:pt x="4" y="158"/>
                  </a:moveTo>
                  <a:cubicBezTo>
                    <a:pt x="8" y="82"/>
                    <a:pt x="177" y="44"/>
                    <a:pt x="268" y="0"/>
                  </a:cubicBezTo>
                  <a:cubicBezTo>
                    <a:pt x="269" y="7"/>
                    <a:pt x="277" y="14"/>
                    <a:pt x="294" y="14"/>
                  </a:cubicBezTo>
                  <a:cubicBezTo>
                    <a:pt x="213" y="57"/>
                    <a:pt x="85" y="94"/>
                    <a:pt x="81" y="151"/>
                  </a:cubicBezTo>
                  <a:cubicBezTo>
                    <a:pt x="77" y="200"/>
                    <a:pt x="137" y="234"/>
                    <a:pt x="222" y="257"/>
                  </a:cubicBezTo>
                  <a:cubicBezTo>
                    <a:pt x="185" y="262"/>
                    <a:pt x="177" y="280"/>
                    <a:pt x="183" y="302"/>
                  </a:cubicBezTo>
                  <a:cubicBezTo>
                    <a:pt x="78" y="270"/>
                    <a:pt x="0" y="224"/>
                    <a:pt x="4" y="1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6"/>
            <p:cNvSpPr>
              <a:spLocks/>
            </p:cNvSpPr>
            <p:nvPr/>
          </p:nvSpPr>
          <p:spPr bwMode="auto">
            <a:xfrm>
              <a:off x="3347" y="3258"/>
              <a:ext cx="2005" cy="393"/>
            </a:xfrm>
            <a:custGeom>
              <a:avLst/>
              <a:gdLst>
                <a:gd name="T0" fmla="*/ 552 w 552"/>
                <a:gd name="T1" fmla="*/ 70 h 101"/>
                <a:gd name="T2" fmla="*/ 431 w 552"/>
                <a:gd name="T3" fmla="*/ 11 h 101"/>
                <a:gd name="T4" fmla="*/ 415 w 552"/>
                <a:gd name="T5" fmla="*/ 27 h 101"/>
                <a:gd name="T6" fmla="*/ 296 w 552"/>
                <a:gd name="T7" fmla="*/ 23 h 101"/>
                <a:gd name="T8" fmla="*/ 25 w 552"/>
                <a:gd name="T9" fmla="*/ 0 h 101"/>
                <a:gd name="T10" fmla="*/ 0 w 552"/>
                <a:gd name="T11" fmla="*/ 50 h 101"/>
                <a:gd name="T12" fmla="*/ 243 w 552"/>
                <a:gd name="T13" fmla="*/ 75 h 101"/>
                <a:gd name="T14" fmla="*/ 351 w 552"/>
                <a:gd name="T15" fmla="*/ 80 h 101"/>
                <a:gd name="T16" fmla="*/ 326 w 552"/>
                <a:gd name="T17" fmla="*/ 101 h 101"/>
                <a:gd name="T18" fmla="*/ 552 w 552"/>
                <a:gd name="T19" fmla="*/ 70 h 101"/>
                <a:gd name="connsiteX0" fmla="*/ 10000 w 10000"/>
                <a:gd name="connsiteY0" fmla="*/ 6931 h 10000"/>
                <a:gd name="connsiteX1" fmla="*/ 7868 w 10000"/>
                <a:gd name="connsiteY1" fmla="*/ 486 h 10000"/>
                <a:gd name="connsiteX2" fmla="*/ 7518 w 10000"/>
                <a:gd name="connsiteY2" fmla="*/ 2673 h 10000"/>
                <a:gd name="connsiteX3" fmla="*/ 5362 w 10000"/>
                <a:gd name="connsiteY3" fmla="*/ 2277 h 10000"/>
                <a:gd name="connsiteX4" fmla="*/ 453 w 10000"/>
                <a:gd name="connsiteY4" fmla="*/ 0 h 10000"/>
                <a:gd name="connsiteX5" fmla="*/ 0 w 10000"/>
                <a:gd name="connsiteY5" fmla="*/ 4950 h 10000"/>
                <a:gd name="connsiteX6" fmla="*/ 4402 w 10000"/>
                <a:gd name="connsiteY6" fmla="*/ 7426 h 10000"/>
                <a:gd name="connsiteX7" fmla="*/ 6359 w 10000"/>
                <a:gd name="connsiteY7" fmla="*/ 7921 h 10000"/>
                <a:gd name="connsiteX8" fmla="*/ 5906 w 10000"/>
                <a:gd name="connsiteY8" fmla="*/ 10000 h 10000"/>
                <a:gd name="connsiteX9" fmla="*/ 10000 w 10000"/>
                <a:gd name="connsiteY9" fmla="*/ 6931 h 10000"/>
                <a:gd name="connsiteX0" fmla="*/ 10657 w 10657"/>
                <a:gd name="connsiteY0" fmla="*/ 7835 h 10000"/>
                <a:gd name="connsiteX1" fmla="*/ 7868 w 10657"/>
                <a:gd name="connsiteY1" fmla="*/ 486 h 10000"/>
                <a:gd name="connsiteX2" fmla="*/ 7518 w 10657"/>
                <a:gd name="connsiteY2" fmla="*/ 2673 h 10000"/>
                <a:gd name="connsiteX3" fmla="*/ 5362 w 10657"/>
                <a:gd name="connsiteY3" fmla="*/ 2277 h 10000"/>
                <a:gd name="connsiteX4" fmla="*/ 453 w 10657"/>
                <a:gd name="connsiteY4" fmla="*/ 0 h 10000"/>
                <a:gd name="connsiteX5" fmla="*/ 0 w 10657"/>
                <a:gd name="connsiteY5" fmla="*/ 4950 h 10000"/>
                <a:gd name="connsiteX6" fmla="*/ 4402 w 10657"/>
                <a:gd name="connsiteY6" fmla="*/ 7426 h 10000"/>
                <a:gd name="connsiteX7" fmla="*/ 6359 w 10657"/>
                <a:gd name="connsiteY7" fmla="*/ 7921 h 10000"/>
                <a:gd name="connsiteX8" fmla="*/ 5906 w 10657"/>
                <a:gd name="connsiteY8" fmla="*/ 10000 h 10000"/>
                <a:gd name="connsiteX9" fmla="*/ 10657 w 10657"/>
                <a:gd name="connsiteY9" fmla="*/ 7835 h 10000"/>
                <a:gd name="connsiteX0" fmla="*/ 10657 w 10657"/>
                <a:gd name="connsiteY0" fmla="*/ 7835 h 10000"/>
                <a:gd name="connsiteX1" fmla="*/ 7868 w 10657"/>
                <a:gd name="connsiteY1" fmla="*/ 486 h 10000"/>
                <a:gd name="connsiteX2" fmla="*/ 7518 w 10657"/>
                <a:gd name="connsiteY2" fmla="*/ 2673 h 10000"/>
                <a:gd name="connsiteX3" fmla="*/ 5362 w 10657"/>
                <a:gd name="connsiteY3" fmla="*/ 2277 h 10000"/>
                <a:gd name="connsiteX4" fmla="*/ 453 w 10657"/>
                <a:gd name="connsiteY4" fmla="*/ 0 h 10000"/>
                <a:gd name="connsiteX5" fmla="*/ 0 w 10657"/>
                <a:gd name="connsiteY5" fmla="*/ 4950 h 10000"/>
                <a:gd name="connsiteX6" fmla="*/ 4402 w 10657"/>
                <a:gd name="connsiteY6" fmla="*/ 7426 h 10000"/>
                <a:gd name="connsiteX7" fmla="*/ 6359 w 10657"/>
                <a:gd name="connsiteY7" fmla="*/ 7921 h 10000"/>
                <a:gd name="connsiteX8" fmla="*/ 5906 w 10657"/>
                <a:gd name="connsiteY8" fmla="*/ 10000 h 10000"/>
                <a:gd name="connsiteX9" fmla="*/ 10657 w 10657"/>
                <a:gd name="connsiteY9" fmla="*/ 7835 h 10000"/>
                <a:gd name="connsiteX0" fmla="*/ 10657 w 10657"/>
                <a:gd name="connsiteY0" fmla="*/ 7835 h 10000"/>
                <a:gd name="connsiteX1" fmla="*/ 7868 w 10657"/>
                <a:gd name="connsiteY1" fmla="*/ 486 h 10000"/>
                <a:gd name="connsiteX2" fmla="*/ 7518 w 10657"/>
                <a:gd name="connsiteY2" fmla="*/ 2673 h 10000"/>
                <a:gd name="connsiteX3" fmla="*/ 5362 w 10657"/>
                <a:gd name="connsiteY3" fmla="*/ 2277 h 10000"/>
                <a:gd name="connsiteX4" fmla="*/ 453 w 10657"/>
                <a:gd name="connsiteY4" fmla="*/ 0 h 10000"/>
                <a:gd name="connsiteX5" fmla="*/ 0 w 10657"/>
                <a:gd name="connsiteY5" fmla="*/ 4950 h 10000"/>
                <a:gd name="connsiteX6" fmla="*/ 4402 w 10657"/>
                <a:gd name="connsiteY6" fmla="*/ 7426 h 10000"/>
                <a:gd name="connsiteX7" fmla="*/ 6359 w 10657"/>
                <a:gd name="connsiteY7" fmla="*/ 7921 h 10000"/>
                <a:gd name="connsiteX8" fmla="*/ 5906 w 10657"/>
                <a:gd name="connsiteY8" fmla="*/ 10000 h 10000"/>
                <a:gd name="connsiteX9" fmla="*/ 10657 w 10657"/>
                <a:gd name="connsiteY9" fmla="*/ 7835 h 10000"/>
                <a:gd name="connsiteX0" fmla="*/ 10657 w 10657"/>
                <a:gd name="connsiteY0" fmla="*/ 7835 h 10000"/>
                <a:gd name="connsiteX1" fmla="*/ 7868 w 10657"/>
                <a:gd name="connsiteY1" fmla="*/ 486 h 10000"/>
                <a:gd name="connsiteX2" fmla="*/ 7518 w 10657"/>
                <a:gd name="connsiteY2" fmla="*/ 2673 h 10000"/>
                <a:gd name="connsiteX3" fmla="*/ 5362 w 10657"/>
                <a:gd name="connsiteY3" fmla="*/ 2277 h 10000"/>
                <a:gd name="connsiteX4" fmla="*/ 453 w 10657"/>
                <a:gd name="connsiteY4" fmla="*/ 0 h 10000"/>
                <a:gd name="connsiteX5" fmla="*/ 0 w 10657"/>
                <a:gd name="connsiteY5" fmla="*/ 4950 h 10000"/>
                <a:gd name="connsiteX6" fmla="*/ 4402 w 10657"/>
                <a:gd name="connsiteY6" fmla="*/ 7426 h 10000"/>
                <a:gd name="connsiteX7" fmla="*/ 6359 w 10657"/>
                <a:gd name="connsiteY7" fmla="*/ 7921 h 10000"/>
                <a:gd name="connsiteX8" fmla="*/ 5906 w 10657"/>
                <a:gd name="connsiteY8" fmla="*/ 10000 h 10000"/>
                <a:gd name="connsiteX9" fmla="*/ 10657 w 10657"/>
                <a:gd name="connsiteY9" fmla="*/ 7835 h 10000"/>
                <a:gd name="connsiteX0" fmla="*/ 10657 w 10657"/>
                <a:gd name="connsiteY0" fmla="*/ 7835 h 10527"/>
                <a:gd name="connsiteX1" fmla="*/ 7868 w 10657"/>
                <a:gd name="connsiteY1" fmla="*/ 486 h 10527"/>
                <a:gd name="connsiteX2" fmla="*/ 7518 w 10657"/>
                <a:gd name="connsiteY2" fmla="*/ 2673 h 10527"/>
                <a:gd name="connsiteX3" fmla="*/ 5362 w 10657"/>
                <a:gd name="connsiteY3" fmla="*/ 2277 h 10527"/>
                <a:gd name="connsiteX4" fmla="*/ 453 w 10657"/>
                <a:gd name="connsiteY4" fmla="*/ 0 h 10527"/>
                <a:gd name="connsiteX5" fmla="*/ 0 w 10657"/>
                <a:gd name="connsiteY5" fmla="*/ 4950 h 10527"/>
                <a:gd name="connsiteX6" fmla="*/ 4402 w 10657"/>
                <a:gd name="connsiteY6" fmla="*/ 7426 h 10527"/>
                <a:gd name="connsiteX7" fmla="*/ 6359 w 10657"/>
                <a:gd name="connsiteY7" fmla="*/ 7921 h 10527"/>
                <a:gd name="connsiteX8" fmla="*/ 5801 w 10657"/>
                <a:gd name="connsiteY8" fmla="*/ 10527 h 10527"/>
                <a:gd name="connsiteX9" fmla="*/ 10657 w 10657"/>
                <a:gd name="connsiteY9" fmla="*/ 7835 h 10527"/>
                <a:gd name="connsiteX0" fmla="*/ 10657 w 10657"/>
                <a:gd name="connsiteY0" fmla="*/ 7835 h 10527"/>
                <a:gd name="connsiteX1" fmla="*/ 7868 w 10657"/>
                <a:gd name="connsiteY1" fmla="*/ 486 h 10527"/>
                <a:gd name="connsiteX2" fmla="*/ 7518 w 10657"/>
                <a:gd name="connsiteY2" fmla="*/ 2673 h 10527"/>
                <a:gd name="connsiteX3" fmla="*/ 5362 w 10657"/>
                <a:gd name="connsiteY3" fmla="*/ 2277 h 10527"/>
                <a:gd name="connsiteX4" fmla="*/ 453 w 10657"/>
                <a:gd name="connsiteY4" fmla="*/ 0 h 10527"/>
                <a:gd name="connsiteX5" fmla="*/ 0 w 10657"/>
                <a:gd name="connsiteY5" fmla="*/ 4950 h 10527"/>
                <a:gd name="connsiteX6" fmla="*/ 4402 w 10657"/>
                <a:gd name="connsiteY6" fmla="*/ 7426 h 10527"/>
                <a:gd name="connsiteX7" fmla="*/ 6359 w 10657"/>
                <a:gd name="connsiteY7" fmla="*/ 7921 h 10527"/>
                <a:gd name="connsiteX8" fmla="*/ 5801 w 10657"/>
                <a:gd name="connsiteY8" fmla="*/ 10527 h 10527"/>
                <a:gd name="connsiteX9" fmla="*/ 10657 w 10657"/>
                <a:gd name="connsiteY9" fmla="*/ 7835 h 1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57" h="10527">
                  <a:moveTo>
                    <a:pt x="10657" y="7835"/>
                  </a:moveTo>
                  <a:cubicBezTo>
                    <a:pt x="10058" y="6322"/>
                    <a:pt x="8303" y="1575"/>
                    <a:pt x="7868" y="486"/>
                  </a:cubicBezTo>
                  <a:cubicBezTo>
                    <a:pt x="7759" y="981"/>
                    <a:pt x="7627" y="2079"/>
                    <a:pt x="7518" y="2673"/>
                  </a:cubicBezTo>
                  <a:cubicBezTo>
                    <a:pt x="6848" y="2574"/>
                    <a:pt x="5616" y="2277"/>
                    <a:pt x="5362" y="2277"/>
                  </a:cubicBezTo>
                  <a:cubicBezTo>
                    <a:pt x="5018" y="2178"/>
                    <a:pt x="2754" y="1782"/>
                    <a:pt x="453" y="0"/>
                  </a:cubicBezTo>
                  <a:cubicBezTo>
                    <a:pt x="688" y="1980"/>
                    <a:pt x="543" y="3861"/>
                    <a:pt x="0" y="4950"/>
                  </a:cubicBezTo>
                  <a:cubicBezTo>
                    <a:pt x="1649" y="6436"/>
                    <a:pt x="3297" y="7129"/>
                    <a:pt x="4402" y="7426"/>
                  </a:cubicBezTo>
                  <a:cubicBezTo>
                    <a:pt x="5018" y="7624"/>
                    <a:pt x="5670" y="7921"/>
                    <a:pt x="6359" y="7921"/>
                  </a:cubicBezTo>
                  <a:cubicBezTo>
                    <a:pt x="6250" y="8515"/>
                    <a:pt x="6018" y="9537"/>
                    <a:pt x="5801" y="10527"/>
                  </a:cubicBezTo>
                  <a:cubicBezTo>
                    <a:pt x="7435" y="9617"/>
                    <a:pt x="9584" y="8580"/>
                    <a:pt x="10657" y="783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823069" y="4080017"/>
            <a:ext cx="2030189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rbel" panose="020B0503020204020204" pitchFamily="34" charset="0"/>
              </a:rPr>
              <a:t>Oct 2013</a:t>
            </a:r>
          </a:p>
          <a:p>
            <a:pPr algn="ctr"/>
            <a:r>
              <a:rPr lang="en-US" b="1" dirty="0" smtClean="0">
                <a:latin typeface="Corbel" panose="020B0503020204020204" pitchFamily="34" charset="0"/>
              </a:rPr>
              <a:t>Smoke Free ready committee </a:t>
            </a:r>
            <a:endParaRPr lang="en-US" b="1" dirty="0">
              <a:latin typeface="Corbel" panose="020B050302020402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9438" y="1556792"/>
            <a:ext cx="1304437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orbel" panose="020B0503020204020204" pitchFamily="34" charset="0"/>
              </a:rPr>
              <a:t>Health Act</a:t>
            </a:r>
          </a:p>
          <a:p>
            <a:pPr algn="ctr"/>
            <a:r>
              <a:rPr lang="en-US" sz="1600" b="1" dirty="0" smtClean="0">
                <a:latin typeface="Corbel" panose="020B0503020204020204" pitchFamily="34" charset="0"/>
              </a:rPr>
              <a:t> (2006)</a:t>
            </a:r>
            <a:endParaRPr lang="en-US" sz="1050" b="1" dirty="0">
              <a:latin typeface="Corbel" panose="020B0503020204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367888" y="882054"/>
            <a:ext cx="320723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orbel" pitchFamily="34" charset="0"/>
              </a:rPr>
              <a:t>2011</a:t>
            </a:r>
          </a:p>
          <a:p>
            <a:pPr algn="ctr"/>
            <a:r>
              <a:rPr lang="en-US" sz="2000" b="1" dirty="0" smtClean="0">
                <a:latin typeface="Corbel" pitchFamily="34" charset="0"/>
              </a:rPr>
              <a:t>Smoke Free Committee</a:t>
            </a:r>
            <a:endParaRPr lang="en-US" sz="2000" b="1" dirty="0">
              <a:latin typeface="Corbel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97822" y="2420888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Relaxed"/>
              <a:lightRig rig="threePt" dir="t"/>
            </a:scene3d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2006</a:t>
            </a:r>
            <a:endParaRPr lang="en-US" sz="2400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964540" y="6383069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Relaxed"/>
              <a:lightRig rig="threePt" dir="t"/>
            </a:scene3d>
          </a:bodyPr>
          <a:lstStyle/>
          <a:p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2015</a:t>
            </a:r>
          </a:p>
        </p:txBody>
      </p:sp>
      <p:sp>
        <p:nvSpPr>
          <p:cNvPr id="66" name="Oval 23"/>
          <p:cNvSpPr>
            <a:spLocks noChangeArrowheads="1"/>
          </p:cNvSpPr>
          <p:nvPr/>
        </p:nvSpPr>
        <p:spPr bwMode="auto">
          <a:xfrm>
            <a:off x="6170486" y="5933645"/>
            <a:ext cx="471080" cy="384394"/>
          </a:xfrm>
          <a:prstGeom prst="ellipse">
            <a:avLst/>
          </a:prstGeom>
          <a:solidFill>
            <a:srgbClr val="FF0000">
              <a:alpha val="59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Oval 23"/>
          <p:cNvSpPr>
            <a:spLocks noChangeArrowheads="1"/>
          </p:cNvSpPr>
          <p:nvPr/>
        </p:nvSpPr>
        <p:spPr bwMode="auto">
          <a:xfrm>
            <a:off x="3452876" y="4509120"/>
            <a:ext cx="471080" cy="38439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Oval 23"/>
          <p:cNvSpPr>
            <a:spLocks noChangeArrowheads="1"/>
          </p:cNvSpPr>
          <p:nvPr/>
        </p:nvSpPr>
        <p:spPr bwMode="auto">
          <a:xfrm>
            <a:off x="3563888" y="5204846"/>
            <a:ext cx="471080" cy="38439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363626" y="5773846"/>
            <a:ext cx="3088262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rbel" panose="020B0503020204020204" pitchFamily="34" charset="0"/>
              </a:rPr>
              <a:t>Nov 2013 </a:t>
            </a:r>
          </a:p>
          <a:p>
            <a:pPr algn="ctr"/>
            <a:r>
              <a:rPr lang="en-US" b="1" dirty="0" smtClean="0">
                <a:latin typeface="Corbel" panose="020B0503020204020204" pitchFamily="34" charset="0"/>
              </a:rPr>
              <a:t>NICE Guidelines smoking cessation in secondary care </a:t>
            </a:r>
            <a:endParaRPr lang="en-US" b="1" dirty="0">
              <a:latin typeface="Corbel" panose="020B0503020204020204" pitchFamily="34" charset="0"/>
            </a:endParaRPr>
          </a:p>
        </p:txBody>
      </p:sp>
      <p:sp>
        <p:nvSpPr>
          <p:cNvPr id="72" name="Oval 22"/>
          <p:cNvSpPr>
            <a:spLocks noChangeArrowheads="1"/>
          </p:cNvSpPr>
          <p:nvPr/>
        </p:nvSpPr>
        <p:spPr bwMode="auto">
          <a:xfrm>
            <a:off x="4079093" y="4051000"/>
            <a:ext cx="263032" cy="1961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Oval 22"/>
          <p:cNvSpPr>
            <a:spLocks noChangeArrowheads="1"/>
          </p:cNvSpPr>
          <p:nvPr/>
        </p:nvSpPr>
        <p:spPr bwMode="auto">
          <a:xfrm>
            <a:off x="4629668" y="2713470"/>
            <a:ext cx="263032" cy="1961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Oval 20"/>
          <p:cNvSpPr>
            <a:spLocks noChangeArrowheads="1"/>
          </p:cNvSpPr>
          <p:nvPr/>
        </p:nvSpPr>
        <p:spPr bwMode="auto">
          <a:xfrm>
            <a:off x="998549" y="2177122"/>
            <a:ext cx="265633" cy="20210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771671" y="2566645"/>
            <a:ext cx="1896673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Corbel" pitchFamily="34" charset="0"/>
              </a:rPr>
              <a:t>March 2013</a:t>
            </a:r>
          </a:p>
          <a:p>
            <a:r>
              <a:rPr lang="en-US" b="1" dirty="0" smtClean="0">
                <a:solidFill>
                  <a:prstClr val="black"/>
                </a:solidFill>
                <a:latin typeface="Corbel" pitchFamily="34" charset="0"/>
              </a:rPr>
              <a:t>River </a:t>
            </a:r>
            <a:r>
              <a:rPr lang="en-US" b="1" dirty="0">
                <a:solidFill>
                  <a:prstClr val="black"/>
                </a:solidFill>
                <a:latin typeface="Corbel" pitchFamily="34" charset="0"/>
              </a:rPr>
              <a:t>House Pilot</a:t>
            </a:r>
          </a:p>
        </p:txBody>
      </p:sp>
      <p:sp>
        <p:nvSpPr>
          <p:cNvPr id="4" name="Rectangle 3"/>
          <p:cNvSpPr/>
          <p:nvPr/>
        </p:nvSpPr>
        <p:spPr>
          <a:xfrm>
            <a:off x="5665376" y="3585790"/>
            <a:ext cx="2988639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  <a:latin typeface="Corbel" pitchFamily="34" charset="0"/>
              </a:rPr>
              <a:t>Aug 2013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  <a:latin typeface="Corbel" pitchFamily="34" charset="0"/>
              </a:rPr>
              <a:t>Trust  </a:t>
            </a:r>
            <a:r>
              <a:rPr lang="en-US" b="1" dirty="0">
                <a:solidFill>
                  <a:prstClr val="black"/>
                </a:solidFill>
                <a:latin typeface="Corbel" pitchFamily="34" charset="0"/>
              </a:rPr>
              <a:t>agrees to be </a:t>
            </a:r>
            <a:endParaRPr lang="en-US" b="1" dirty="0" smtClean="0">
              <a:solidFill>
                <a:prstClr val="black"/>
              </a:solidFill>
              <a:latin typeface="Corbel" pitchFamily="34" charset="0"/>
            </a:endParaRPr>
          </a:p>
          <a:p>
            <a:pPr algn="ctr"/>
            <a:r>
              <a:rPr lang="en-US" b="1" dirty="0" smtClean="0">
                <a:solidFill>
                  <a:prstClr val="black"/>
                </a:solidFill>
                <a:latin typeface="Corbel" pitchFamily="34" charset="0"/>
              </a:rPr>
              <a:t>Smoke free </a:t>
            </a:r>
            <a:r>
              <a:rPr lang="en-US" b="1" dirty="0">
                <a:solidFill>
                  <a:prstClr val="black"/>
                </a:solidFill>
                <a:latin typeface="Corbel" pitchFamily="34" charset="0"/>
              </a:rPr>
              <a:t>ready by 1/10/14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799530" y="2909630"/>
            <a:ext cx="2260118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Corbel" pitchFamily="34" charset="0"/>
              </a:rPr>
              <a:t>July 2008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Corbel" pitchFamily="34" charset="0"/>
              </a:rPr>
              <a:t>National smoking ban in hospital buildings </a:t>
            </a:r>
            <a:endParaRPr lang="en-US" sz="1600" b="1" dirty="0">
              <a:solidFill>
                <a:prstClr val="black"/>
              </a:solidFill>
              <a:latin typeface="Corbel" pitchFamily="34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5128158" y="1604867"/>
            <a:ext cx="232416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  <a:latin typeface="Corbel" pitchFamily="34" charset="0"/>
              </a:rPr>
              <a:t>2012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  <a:latin typeface="Corbel" pitchFamily="34" charset="0"/>
              </a:rPr>
              <a:t>Smoke Free Strategy </a:t>
            </a:r>
            <a:endParaRPr lang="en-US" b="1" dirty="0">
              <a:solidFill>
                <a:prstClr val="black"/>
              </a:solidFill>
              <a:latin typeface="Corbel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6055471" y="4604682"/>
            <a:ext cx="2765001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22225">
            <a:solidFill>
              <a:srgbClr val="FF0000"/>
            </a:solidFill>
          </a:ln>
          <a:effectLst>
            <a:glow rad="63500">
              <a:schemeClr val="bg1">
                <a:lumMod val="8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perspectiveRelaxed"/>
              <a:lightRig rig="threePt" dir="t"/>
            </a:scene3d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Oct 2014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SLAM Smoke Free Policy </a:t>
            </a:r>
            <a:endParaRPr lang="en-US" sz="2400" b="1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cxnSp>
        <p:nvCxnSpPr>
          <p:cNvPr id="7" name="Straight Connector 6"/>
          <p:cNvCxnSpPr>
            <a:stCxn id="33" idx="7"/>
            <a:endCxn id="135" idx="1"/>
          </p:cNvCxnSpPr>
          <p:nvPr/>
        </p:nvCxnSpPr>
        <p:spPr>
          <a:xfrm flipV="1">
            <a:off x="4832043" y="5204847"/>
            <a:ext cx="1223428" cy="51359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69" idx="3"/>
          </p:cNvCxnSpPr>
          <p:nvPr/>
        </p:nvCxnSpPr>
        <p:spPr>
          <a:xfrm flipV="1">
            <a:off x="1983157" y="5532947"/>
            <a:ext cx="1649719" cy="217022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2855665" y="4593607"/>
            <a:ext cx="596223" cy="10771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endCxn id="4" idx="1"/>
          </p:cNvCxnSpPr>
          <p:nvPr/>
        </p:nvCxnSpPr>
        <p:spPr>
          <a:xfrm flipV="1">
            <a:off x="4342125" y="4047455"/>
            <a:ext cx="1323251" cy="101626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1697675" y="2398327"/>
            <a:ext cx="487522" cy="54960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endCxn id="10" idx="0"/>
          </p:cNvCxnSpPr>
          <p:nvPr/>
        </p:nvCxnSpPr>
        <p:spPr>
          <a:xfrm flipH="1">
            <a:off x="3856918" y="1557814"/>
            <a:ext cx="238196" cy="866987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32" idx="7"/>
          </p:cNvCxnSpPr>
          <p:nvPr/>
        </p:nvCxnSpPr>
        <p:spPr>
          <a:xfrm flipV="1">
            <a:off x="5028048" y="2859392"/>
            <a:ext cx="758463" cy="77703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endCxn id="134" idx="2"/>
          </p:cNvCxnSpPr>
          <p:nvPr/>
        </p:nvCxnSpPr>
        <p:spPr>
          <a:xfrm flipV="1">
            <a:off x="4860006" y="2251198"/>
            <a:ext cx="1430233" cy="500981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 flipH="1">
            <a:off x="5128158" y="2504289"/>
            <a:ext cx="3116250" cy="70215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3470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lam.nhs.uk/media/131002/110809STK-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" y="0"/>
            <a:ext cx="91411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07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orbel" panose="020B0503020204020204" pitchFamily="34" charset="0"/>
              </a:rPr>
              <a:t>Clinical Outcomes 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>
                <a:latin typeface="Corbel" panose="020B0503020204020204" pitchFamily="34" charset="0"/>
              </a:rPr>
              <a:t>Reduction in GP contacts</a:t>
            </a:r>
          </a:p>
          <a:p>
            <a:r>
              <a:rPr lang="en-GB" altLang="en-US" dirty="0" smtClean="0">
                <a:latin typeface="Corbel" panose="020B0503020204020204" pitchFamily="34" charset="0"/>
              </a:rPr>
              <a:t>Improved engagement in therapy</a:t>
            </a:r>
          </a:p>
          <a:p>
            <a:r>
              <a:rPr lang="en-GB" altLang="en-US" dirty="0" smtClean="0">
                <a:latin typeface="Corbel" panose="020B0503020204020204" pitchFamily="34" charset="0"/>
              </a:rPr>
              <a:t>Increase in use of leave</a:t>
            </a:r>
          </a:p>
          <a:p>
            <a:r>
              <a:rPr lang="en-GB" altLang="en-US" dirty="0" smtClean="0">
                <a:latin typeface="Corbel" panose="020B0503020204020204" pitchFamily="34" charset="0"/>
              </a:rPr>
              <a:t>Improved sleep</a:t>
            </a:r>
          </a:p>
          <a:p>
            <a:r>
              <a:rPr lang="en-GB" altLang="en-US" dirty="0" smtClean="0">
                <a:latin typeface="Corbel" panose="020B0503020204020204" pitchFamily="34" charset="0"/>
              </a:rPr>
              <a:t>Improved confidence </a:t>
            </a:r>
          </a:p>
          <a:p>
            <a:r>
              <a:rPr lang="en-GB" altLang="en-US" dirty="0" smtClean="0">
                <a:latin typeface="Corbel" panose="020B0503020204020204" pitchFamily="34" charset="0"/>
              </a:rPr>
              <a:t>Money to spend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781300"/>
            <a:ext cx="3322638" cy="331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6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1602</Words>
  <Application>Microsoft Office PowerPoint</Application>
  <PresentationFormat>On-screen Show (4:3)</PresentationFormat>
  <Paragraphs>309</Paragraphs>
  <Slides>32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Microsoft Excel 97-2003 Worksheet</vt:lpstr>
      <vt:lpstr>Implementing the NICE guidelines for smoking cessation in secondary care: From rhetoric to reality </vt:lpstr>
      <vt:lpstr>Overview </vt:lpstr>
      <vt:lpstr>Context &amp; background  </vt:lpstr>
      <vt:lpstr>NICE guidelines for smoking cessation in secondary care, acute, maternity &amp; mental health (NICE, 2013)</vt:lpstr>
      <vt:lpstr>South London and Maudsley   NHS Foundation Trust  (SLaM)</vt:lpstr>
      <vt:lpstr>Smoking: South London</vt:lpstr>
      <vt:lpstr>PowerPoint Presentation</vt:lpstr>
      <vt:lpstr>PowerPoint Presentation</vt:lpstr>
      <vt:lpstr>Clinical Outcomes </vt:lpstr>
      <vt:lpstr>Rapid tranquilisation related to smoking</vt:lpstr>
      <vt:lpstr>PowerPoint Presentation</vt:lpstr>
      <vt:lpstr>Smoke Free Policy </vt:lpstr>
      <vt:lpstr>PowerPoint Presentation</vt:lpstr>
      <vt:lpstr>PowerPoint Presentation</vt:lpstr>
      <vt:lpstr>Treating tobacco dependence in  inpatient mental health services </vt:lpstr>
      <vt:lpstr>PowerPoint Presentation</vt:lpstr>
      <vt:lpstr>Treatment pathway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 cigarette policy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</vt:lpstr>
      <vt:lpstr>Thank you deborah.robson@kcl.ac.uk </vt:lpstr>
    </vt:vector>
  </TitlesOfParts>
  <Company>King's College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</dc:creator>
  <cp:lastModifiedBy>Debbie</cp:lastModifiedBy>
  <cp:revision>36</cp:revision>
  <dcterms:created xsi:type="dcterms:W3CDTF">2015-06-07T07:09:59Z</dcterms:created>
  <dcterms:modified xsi:type="dcterms:W3CDTF">2015-06-10T21:42:40Z</dcterms:modified>
</cp:coreProperties>
</file>