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51" r:id="rId3"/>
    <p:sldMasterId id="2147483659" r:id="rId4"/>
    <p:sldMasterId id="2147483661" r:id="rId5"/>
    <p:sldMasterId id="2147483670" r:id="rId6"/>
    <p:sldMasterId id="2147483674" r:id="rId7"/>
    <p:sldMasterId id="2147483677" r:id="rId8"/>
    <p:sldMasterId id="2147483680" r:id="rId9"/>
  </p:sldMasterIdLst>
  <p:notesMasterIdLst>
    <p:notesMasterId r:id="rId34"/>
  </p:notesMasterIdLst>
  <p:handoutMasterIdLst>
    <p:handoutMasterId r:id="rId35"/>
  </p:handoutMasterIdLst>
  <p:sldIdLst>
    <p:sldId id="256" r:id="rId10"/>
    <p:sldId id="292" r:id="rId11"/>
    <p:sldId id="293" r:id="rId12"/>
    <p:sldId id="313" r:id="rId13"/>
    <p:sldId id="314" r:id="rId14"/>
    <p:sldId id="267" r:id="rId15"/>
    <p:sldId id="268" r:id="rId16"/>
    <p:sldId id="295" r:id="rId17"/>
    <p:sldId id="315" r:id="rId18"/>
    <p:sldId id="316" r:id="rId19"/>
    <p:sldId id="299" r:id="rId20"/>
    <p:sldId id="300" r:id="rId21"/>
    <p:sldId id="301" r:id="rId22"/>
    <p:sldId id="303" r:id="rId23"/>
    <p:sldId id="319" r:id="rId24"/>
    <p:sldId id="304" r:id="rId25"/>
    <p:sldId id="280" r:id="rId26"/>
    <p:sldId id="322" r:id="rId27"/>
    <p:sldId id="281" r:id="rId28"/>
    <p:sldId id="323" r:id="rId29"/>
    <p:sldId id="309" r:id="rId30"/>
    <p:sldId id="324" r:id="rId31"/>
    <p:sldId id="311" r:id="rId32"/>
    <p:sldId id="312" r:id="rId33"/>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nzies, Rina (LDN-WSW)" initials="MR" lastIdx="6" clrIdx="0"/>
  <p:cmAuthor id="1" name="George, Shelley (LDN-WSW)" initials="G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85"/>
    <a:srgbClr val="1E8077"/>
    <a:srgbClr val="229287"/>
    <a:srgbClr val="248B90"/>
    <a:srgbClr val="1F95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2" autoAdjust="0"/>
    <p:restoredTop sz="84966" autoAdjust="0"/>
  </p:normalViewPr>
  <p:slideViewPr>
    <p:cSldViewPr snapToGrid="0" snapToObjects="1">
      <p:cViewPr varScale="1">
        <p:scale>
          <a:sx n="94" d="100"/>
          <a:sy n="94" d="100"/>
        </p:scale>
        <p:origin x="-702" y="-96"/>
      </p:cViewPr>
      <p:guideLst>
        <p:guide orient="horz" pos="2160"/>
        <p:guide pos="28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368CCF13-255C-429A-8EB9-9DC11DAF4719}" type="datetimeFigureOut">
              <a:rPr lang="en-GB" smtClean="0"/>
              <a:t>16/06/2015</a:t>
            </a:fld>
            <a:endParaRPr lang="en-GB"/>
          </a:p>
        </p:txBody>
      </p:sp>
      <p:sp>
        <p:nvSpPr>
          <p:cNvPr id="4" name="Footer Placeholder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43BADB04-6FBB-4F70-8D0A-3CAA0AB36384}" type="slidenum">
              <a:rPr lang="en-GB" smtClean="0"/>
              <a:t>‹#›</a:t>
            </a:fld>
            <a:endParaRPr lang="en-GB"/>
          </a:p>
        </p:txBody>
      </p:sp>
    </p:spTree>
    <p:extLst>
      <p:ext uri="{BB962C8B-B14F-4D97-AF65-F5344CB8AC3E}">
        <p14:creationId xmlns:p14="http://schemas.microsoft.com/office/powerpoint/2010/main" val="375387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CA4C5DCE-446F-4A2F-A477-63D076205EAB}" type="datetimeFigureOut">
              <a:rPr lang="en-GB" smtClean="0"/>
              <a:t>16/06/2015</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6B8A331-1211-4FA4-9140-3AEFB3D70FCA}" type="slidenum">
              <a:rPr lang="en-GB" smtClean="0"/>
              <a:t>‹#›</a:t>
            </a:fld>
            <a:endParaRPr lang="en-GB"/>
          </a:p>
        </p:txBody>
      </p:sp>
    </p:spTree>
    <p:extLst>
      <p:ext uri="{BB962C8B-B14F-4D97-AF65-F5344CB8AC3E}">
        <p14:creationId xmlns:p14="http://schemas.microsoft.com/office/powerpoint/2010/main" val="227785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r>
              <a:rPr lang="en-GB" dirty="0" smtClean="0"/>
              <a:t>Today we will cover…</a:t>
            </a:r>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2</a:t>
            </a:fld>
            <a:endParaRPr lang="en-GB" dirty="0"/>
          </a:p>
        </p:txBody>
      </p:sp>
    </p:spTree>
    <p:extLst>
      <p:ext uri="{BB962C8B-B14F-4D97-AF65-F5344CB8AC3E}">
        <p14:creationId xmlns:p14="http://schemas.microsoft.com/office/powerpoint/2010/main" val="411103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r>
              <a:rPr lang="en-GB" dirty="0" smtClean="0"/>
              <a:t>Increase footfall</a:t>
            </a:r>
          </a:p>
          <a:p>
            <a:r>
              <a:rPr lang="en-GB" dirty="0" smtClean="0"/>
              <a:t>Increase quit rates</a:t>
            </a:r>
          </a:p>
          <a:p>
            <a:r>
              <a:rPr lang="en-GB" dirty="0" smtClean="0"/>
              <a:t>Reduce unplanned admissions</a:t>
            </a:r>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411103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411103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16</a:t>
            </a:fld>
            <a:endParaRPr lang="en-GB" altLang="en-US" dirty="0" smtClean="0">
              <a:solidFill>
                <a:prstClr val="black"/>
              </a:solidFill>
            </a:endParaRPr>
          </a:p>
        </p:txBody>
      </p:sp>
    </p:spTree>
    <p:extLst>
      <p:ext uri="{BB962C8B-B14F-4D97-AF65-F5344CB8AC3E}">
        <p14:creationId xmlns:p14="http://schemas.microsoft.com/office/powerpoint/2010/main" val="30408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eaLnBrk="1" hangingPunct="1">
              <a:lnSpc>
                <a:spcPct val="90000"/>
              </a:lnSpc>
              <a:buFont typeface="+mj-lt"/>
              <a:buAutoNum type="arabicPeriod"/>
            </a:pPr>
            <a:r>
              <a:rPr lang="en-GB" altLang="en-US" sz="1200" dirty="0" smtClean="0">
                <a:latin typeface="Bookman Old Style" panose="02050604050505020204" pitchFamily="18" charset="0"/>
              </a:rPr>
              <a:t>Referral forms placed in every clinical room</a:t>
            </a:r>
          </a:p>
          <a:p>
            <a:pPr marL="514350" indent="-514350" eaLnBrk="1" hangingPunct="1">
              <a:lnSpc>
                <a:spcPct val="90000"/>
              </a:lnSpc>
              <a:buFont typeface="+mj-lt"/>
              <a:buAutoNum type="arabicPeriod"/>
            </a:pPr>
            <a:r>
              <a:rPr lang="en-GB" altLang="en-US" sz="1200" dirty="0" smtClean="0">
                <a:latin typeface="Bookman Old Style" panose="02050604050505020204" pitchFamily="18" charset="0"/>
              </a:rPr>
              <a:t>Encouragement from referring staff to ensure Patients are on board with the process!</a:t>
            </a:r>
          </a:p>
          <a:p>
            <a:pPr marL="514350" indent="-514350" eaLnBrk="1" hangingPunct="1">
              <a:lnSpc>
                <a:spcPct val="90000"/>
              </a:lnSpc>
              <a:buFont typeface="+mj-lt"/>
              <a:buAutoNum type="arabicPeriod"/>
            </a:pPr>
            <a:r>
              <a:rPr lang="en-GB" altLang="en-US" sz="1200" dirty="0" smtClean="0">
                <a:latin typeface="Bookman Old Style" panose="02050604050505020204" pitchFamily="18" charset="0"/>
              </a:rPr>
              <a:t>Efficient correspondence between the Practice and Service Provider i.e. Q51</a:t>
            </a:r>
          </a:p>
          <a:p>
            <a:pPr marL="514350" indent="-514350" eaLnBrk="1" hangingPunct="1">
              <a:lnSpc>
                <a:spcPct val="90000"/>
              </a:lnSpc>
              <a:buFont typeface="+mj-lt"/>
              <a:buAutoNum type="arabicPeriod"/>
            </a:pPr>
            <a:r>
              <a:rPr lang="en-GB" altLang="en-US" sz="1200" dirty="0" smtClean="0">
                <a:latin typeface="Bookman Old Style" panose="02050604050505020204" pitchFamily="18" charset="0"/>
              </a:rPr>
              <a:t>Referrals managed efficiently by Practice staff</a:t>
            </a:r>
          </a:p>
          <a:p>
            <a:endParaRPr lang="en-GB" altLang="en-US" dirty="0" smtClean="0"/>
          </a:p>
          <a:p>
            <a:pPr marL="0" indent="0">
              <a:buFont typeface="+mj-lt"/>
              <a:buNone/>
            </a:pPr>
            <a:endParaRPr lang="en-GB" sz="1200" dirty="0" smtClean="0">
              <a:latin typeface="Bookman Old Style" panose="02050604050505020204" pitchFamily="18" charset="0"/>
            </a:endParaRP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17</a:t>
            </a:fld>
            <a:endParaRPr lang="en-GB" dirty="0"/>
          </a:p>
        </p:txBody>
      </p:sp>
    </p:spTree>
    <p:extLst>
      <p:ext uri="{BB962C8B-B14F-4D97-AF65-F5344CB8AC3E}">
        <p14:creationId xmlns:p14="http://schemas.microsoft.com/office/powerpoint/2010/main" val="34877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p>
          <a:p>
            <a:pPr marL="0" indent="0">
              <a:buFont typeface="+mj-lt"/>
              <a:buNone/>
            </a:pPr>
            <a:endParaRPr lang="en-GB" sz="1200" dirty="0" smtClean="0">
              <a:latin typeface="Bookman Old Style" panose="02050604050505020204" pitchFamily="18" charset="0"/>
            </a:endParaRPr>
          </a:p>
          <a:p>
            <a:pPr marL="514350" indent="-514350">
              <a:buFont typeface="+mj-lt"/>
              <a:buAutoNum type="arabicPeriod"/>
            </a:pPr>
            <a:r>
              <a:rPr lang="en-GB" sz="1200" dirty="0" smtClean="0">
                <a:latin typeface="Bookman Old Style" panose="02050604050505020204" pitchFamily="18" charset="0"/>
              </a:rPr>
              <a:t>Weekly clinics were set up in the practice</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Bookman Old Style" panose="02050604050505020204" pitchFamily="18" charset="0"/>
              </a:rPr>
              <a:t>Discharge letters were used as a tool to contact Smokers and offer the service</a:t>
            </a:r>
          </a:p>
          <a:p>
            <a:pPr marL="514350" indent="-514350">
              <a:buFont typeface="+mj-lt"/>
              <a:buAutoNum type="arabicPeriod"/>
            </a:pPr>
            <a:r>
              <a:rPr lang="en-GB" sz="1200" dirty="0" smtClean="0">
                <a:latin typeface="Bookman Old Style" panose="02050604050505020204" pitchFamily="18" charset="0"/>
              </a:rPr>
              <a:t>Service well advertised</a:t>
            </a:r>
          </a:p>
          <a:p>
            <a:pPr marL="514350" indent="-514350">
              <a:buFont typeface="+mj-lt"/>
              <a:buAutoNum type="arabicPeriod"/>
            </a:pPr>
            <a:r>
              <a:rPr lang="en-GB" sz="1200" dirty="0" smtClean="0">
                <a:solidFill>
                  <a:srgbClr val="FF0000"/>
                </a:solidFill>
                <a:latin typeface="Bookman Old Style" panose="02050604050505020204" pitchFamily="18" charset="0"/>
              </a:rPr>
              <a:t>All staff briefed to advertise</a:t>
            </a:r>
            <a:r>
              <a:rPr lang="en-GB" sz="1200" baseline="0" dirty="0" smtClean="0">
                <a:solidFill>
                  <a:srgbClr val="FF0000"/>
                </a:solidFill>
                <a:latin typeface="Bookman Old Style" panose="02050604050505020204" pitchFamily="18" charset="0"/>
              </a:rPr>
              <a:t> SSS</a:t>
            </a:r>
          </a:p>
          <a:p>
            <a:pPr marL="514350" indent="-514350">
              <a:buFont typeface="+mj-lt"/>
              <a:buAutoNum type="arabicPeriod"/>
            </a:pPr>
            <a:r>
              <a:rPr lang="en-GB" sz="1200" dirty="0" smtClean="0">
                <a:latin typeface="Bookman Old Style" panose="02050604050505020204" pitchFamily="18" charset="0"/>
              </a:rPr>
              <a:t>Service offered on prescriptions</a:t>
            </a:r>
          </a:p>
          <a:p>
            <a:pPr marL="514350" indent="-514350">
              <a:buFont typeface="+mj-lt"/>
              <a:buAutoNum type="arabicPeriod"/>
            </a:pPr>
            <a:r>
              <a:rPr lang="en-GB" sz="1200" dirty="0" smtClean="0">
                <a:latin typeface="Bookman Old Style" panose="02050604050505020204" pitchFamily="18" charset="0"/>
              </a:rPr>
              <a:t>Appointments offered within 5 days</a:t>
            </a:r>
          </a:p>
          <a:p>
            <a:pPr marL="514350" indent="-514350">
              <a:buFont typeface="+mj-lt"/>
              <a:buAutoNum type="arabicPeriod"/>
            </a:pPr>
            <a:r>
              <a:rPr lang="en-GB" sz="1200" dirty="0" smtClean="0">
                <a:latin typeface="Bookman Old Style" panose="02050604050505020204" pitchFamily="18" charset="0"/>
              </a:rPr>
              <a:t>Weekly updates with PM and SS advisor</a:t>
            </a:r>
            <a:endParaRPr lang="en-US" sz="1200" dirty="0" smtClean="0">
              <a:latin typeface="Bookman Old Style" panose="02050604050505020204" pitchFamily="18" charset="0"/>
            </a:endParaRP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18</a:t>
            </a:fld>
            <a:endParaRPr lang="en-GB" dirty="0"/>
          </a:p>
        </p:txBody>
      </p:sp>
    </p:spTree>
    <p:extLst>
      <p:ext uri="{BB962C8B-B14F-4D97-AF65-F5344CB8AC3E}">
        <p14:creationId xmlns:p14="http://schemas.microsoft.com/office/powerpoint/2010/main" val="34877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dirty="0" smtClean="0">
                <a:latin typeface="Bookman Old Style" panose="02050604050505020204" pitchFamily="18" charset="0"/>
              </a:rPr>
              <a:t>Increased Footfall slowly at first</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Increased Quit Rates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Significantly reduced the number of unplanned admissions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Reduced prescribing spend</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Increased appointment capacity</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Reduced the number of home visits on a daily basis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Patient wellbeing and general health improvement</a:t>
            </a:r>
            <a:endParaRPr lang="en-US" dirty="0" smtClean="0">
              <a:latin typeface="Bookman Old Style" panose="02050604050505020204" pitchFamily="18" charset="0"/>
            </a:endParaRP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19</a:t>
            </a:fld>
            <a:endParaRPr lang="en-GB" dirty="0"/>
          </a:p>
        </p:txBody>
      </p:sp>
    </p:spTree>
    <p:extLst>
      <p:ext uri="{BB962C8B-B14F-4D97-AF65-F5344CB8AC3E}">
        <p14:creationId xmlns:p14="http://schemas.microsoft.com/office/powerpoint/2010/main" val="220540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dirty="0" smtClean="0">
                <a:latin typeface="Bookman Old Style" panose="02050604050505020204" pitchFamily="18" charset="0"/>
              </a:rPr>
              <a:t>Increased Footfall slowly at first</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Increased Quit Rates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Significantly reduced the number of unplanned admissions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Reduced prescribing spend</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Increased appointment capacity</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Reduced the number of home visits on a daily basis</a:t>
            </a:r>
          </a:p>
          <a:p>
            <a:pPr marL="342900" indent="-342900">
              <a:buAutoNum type="arabicPeriod"/>
            </a:pPr>
            <a:endParaRPr lang="en-GB" dirty="0" smtClean="0">
              <a:latin typeface="Bookman Old Style" panose="02050604050505020204" pitchFamily="18" charset="0"/>
            </a:endParaRPr>
          </a:p>
          <a:p>
            <a:pPr marL="342900" indent="-342900">
              <a:buAutoNum type="arabicPeriod"/>
            </a:pPr>
            <a:r>
              <a:rPr lang="en-GB" dirty="0" smtClean="0">
                <a:latin typeface="Bookman Old Style" panose="02050604050505020204" pitchFamily="18" charset="0"/>
              </a:rPr>
              <a:t>Patient wellbeing and general health improvement</a:t>
            </a:r>
            <a:endParaRPr lang="en-US" dirty="0" smtClean="0">
              <a:latin typeface="Bookman Old Style" panose="02050604050505020204" pitchFamily="18" charset="0"/>
            </a:endParaRP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20</a:t>
            </a:fld>
            <a:endParaRPr lang="en-GB" dirty="0"/>
          </a:p>
        </p:txBody>
      </p:sp>
    </p:spTree>
    <p:extLst>
      <p:ext uri="{BB962C8B-B14F-4D97-AF65-F5344CB8AC3E}">
        <p14:creationId xmlns:p14="http://schemas.microsoft.com/office/powerpoint/2010/main" val="220540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21</a:t>
            </a:fld>
            <a:endParaRPr lang="en-GB" altLang="en-US" dirty="0" smtClean="0">
              <a:solidFill>
                <a:prstClr val="black"/>
              </a:solidFill>
            </a:endParaRPr>
          </a:p>
        </p:txBody>
      </p:sp>
    </p:spTree>
    <p:extLst>
      <p:ext uri="{BB962C8B-B14F-4D97-AF65-F5344CB8AC3E}">
        <p14:creationId xmlns:p14="http://schemas.microsoft.com/office/powerpoint/2010/main" val="172695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23</a:t>
            </a:fld>
            <a:endParaRPr lang="en-GB" altLang="en-US" dirty="0" smtClean="0">
              <a:solidFill>
                <a:prstClr val="black"/>
              </a:solidFill>
            </a:endParaRPr>
          </a:p>
        </p:txBody>
      </p:sp>
    </p:spTree>
    <p:extLst>
      <p:ext uri="{BB962C8B-B14F-4D97-AF65-F5344CB8AC3E}">
        <p14:creationId xmlns:p14="http://schemas.microsoft.com/office/powerpoint/2010/main" val="33646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24</a:t>
            </a:fld>
            <a:endParaRPr lang="en-GB" altLang="en-US" dirty="0" smtClean="0">
              <a:solidFill>
                <a:prstClr val="black"/>
              </a:solidFill>
            </a:endParaRPr>
          </a:p>
        </p:txBody>
      </p:sp>
    </p:spTree>
    <p:extLst>
      <p:ext uri="{BB962C8B-B14F-4D97-AF65-F5344CB8AC3E}">
        <p14:creationId xmlns:p14="http://schemas.microsoft.com/office/powerpoint/2010/main" val="86102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Current smoking statistics show STS (1) The population is in growth and there are still lots of smokers – still with a very significant gap between the most well off and the worst off in society – so the inequalities agenda should be at the forefront of our minds if we are commissioning, delivering or facilitating smoking cessation. STS tells us that motivation/intention to quit is high with a third of adult smokers intending to quit soon –and a similar number who HAVE made a quit attempt in the last year. None of these people intended to make an unsuccessful attempt – they were all hoping for the magic ingredients that would work for them this time. If we could somehow (holy grail) let these people know that for free, they could have the very best chance of quitting by getting support from/coming to us, we would be looking at 3 million service users. So our target market is 3 million people each year. If we did (holy grail) reach all of these, and they all became treated smokers, we would be looking at least half a million long term quitters. So, although it’s a long stretch, it’s a worthwhile ambition. Its also worth noting that the job is by NO MEANS done – we are not looking at smokers who can’t be reached or who don’t want to quit. </a:t>
            </a:r>
            <a:endParaRPr lang="en-GB" dirty="0" smtClean="0"/>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4</a:t>
            </a:fld>
            <a:endParaRPr lang="en-GB" dirty="0"/>
          </a:p>
        </p:txBody>
      </p:sp>
    </p:spTree>
    <p:extLst>
      <p:ext uri="{BB962C8B-B14F-4D97-AF65-F5344CB8AC3E}">
        <p14:creationId xmlns:p14="http://schemas.microsoft.com/office/powerpoint/2010/main" val="411103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 who are those holy grail responders? In 6 services</a:t>
            </a:r>
            <a:r>
              <a:rPr lang="en-GB" baseline="0" dirty="0" smtClean="0"/>
              <a:t>, some are coming to us who use e cigs (a reason which has been given for the reduction in foot fall) – 6% of these service users are using e cigs concurrently in the quit attempt – only 1% are using them alone. Most are using combo NRT or Champix (no surprises there). </a:t>
            </a:r>
            <a:r>
              <a:rPr lang="en-GB" baseline="0" smtClean="0"/>
              <a:t>3% </a:t>
            </a:r>
            <a:r>
              <a:rPr lang="en-GB" baseline="0" dirty="0" smtClean="0"/>
              <a:t>are reporting at entry to the service that they are using cannabis as well as tobacco at least weekly</a:t>
            </a:r>
            <a:endParaRPr lang="en-GB" dirty="0" smtClean="0"/>
          </a:p>
          <a:p>
            <a:endParaRPr lang="en-GB" altLang="en-US" dirty="0" smtClean="0"/>
          </a:p>
          <a:p>
            <a:pPr marL="0" indent="0">
              <a:buNone/>
              <a:defRPr/>
            </a:pPr>
            <a:r>
              <a:rPr lang="en-GB" sz="1800" b="1" dirty="0" smtClean="0">
                <a:solidFill>
                  <a:schemeClr val="bg1"/>
                </a:solidFill>
                <a:latin typeface="+mn-lt"/>
                <a:cs typeface="+mn-cs"/>
              </a:rPr>
              <a:t>There might be a number of reasons for this…</a:t>
            </a:r>
          </a:p>
          <a:p>
            <a:pPr>
              <a:buFont typeface="Arial" panose="020B0604020202020204" pitchFamily="34" charset="0"/>
              <a:buChar char="•"/>
            </a:pPr>
            <a:r>
              <a:rPr lang="en-GB" sz="1800" dirty="0" smtClean="0">
                <a:solidFill>
                  <a:schemeClr val="bg1"/>
                </a:solidFill>
                <a:latin typeface="+mn-lt"/>
                <a:cs typeface="+mn-cs"/>
              </a:rPr>
              <a:t>Are E-cigs stopping service users coming? </a:t>
            </a:r>
          </a:p>
          <a:p>
            <a:pPr lvl="1"/>
            <a:r>
              <a:rPr lang="en-GB" sz="1800" dirty="0" smtClean="0">
                <a:solidFill>
                  <a:schemeClr val="bg1"/>
                </a:solidFill>
                <a:latin typeface="+mn-lt"/>
                <a:cs typeface="+mn-cs"/>
              </a:rPr>
              <a:t>No - 6% of service users are also using e cigs – only 1% are ONLY using e cigs</a:t>
            </a:r>
          </a:p>
          <a:p>
            <a:pPr>
              <a:buFont typeface="Arial" panose="020B0604020202020204" pitchFamily="34" charset="0"/>
              <a:buChar char="•"/>
            </a:pPr>
            <a:r>
              <a:rPr lang="en-GB" sz="1800" dirty="0" smtClean="0">
                <a:solidFill>
                  <a:schemeClr val="bg1"/>
                </a:solidFill>
                <a:latin typeface="+mn-lt"/>
                <a:cs typeface="+mn-cs"/>
              </a:rPr>
              <a:t>Is Cannabis use a barrier? </a:t>
            </a:r>
          </a:p>
          <a:p>
            <a:pPr lvl="1"/>
            <a:r>
              <a:rPr lang="en-GB" sz="1800" dirty="0" smtClean="0">
                <a:solidFill>
                  <a:schemeClr val="bg1"/>
                </a:solidFill>
                <a:latin typeface="+mn-lt"/>
                <a:cs typeface="+mn-cs"/>
              </a:rPr>
              <a:t>3% are using cannabis concurrently</a:t>
            </a:r>
          </a:p>
          <a:p>
            <a:pPr>
              <a:buFont typeface="Arial" panose="020B0604020202020204" pitchFamily="34" charset="0"/>
              <a:buChar char="•"/>
            </a:pPr>
            <a:r>
              <a:rPr lang="en-GB" sz="1800" dirty="0" smtClean="0">
                <a:solidFill>
                  <a:schemeClr val="bg1"/>
                </a:solidFill>
                <a:latin typeface="+mn-lt"/>
                <a:cs typeface="+mn-cs"/>
              </a:rPr>
              <a:t>Are they now more addicted? </a:t>
            </a:r>
          </a:p>
          <a:p>
            <a:pPr lvl="1"/>
            <a:r>
              <a:rPr lang="en-GB" sz="1800" dirty="0" smtClean="0">
                <a:solidFill>
                  <a:schemeClr val="bg1"/>
                </a:solidFill>
                <a:latin typeface="+mn-lt"/>
                <a:cs typeface="+mn-cs"/>
              </a:rPr>
              <a:t>Average </a:t>
            </a:r>
            <a:r>
              <a:rPr lang="en-GB" sz="1800" dirty="0" err="1" smtClean="0">
                <a:solidFill>
                  <a:schemeClr val="bg1"/>
                </a:solidFill>
                <a:latin typeface="+mn-lt"/>
                <a:cs typeface="+mn-cs"/>
              </a:rPr>
              <a:t>Fagerstrom</a:t>
            </a:r>
            <a:r>
              <a:rPr lang="en-GB" sz="1800" dirty="0" smtClean="0">
                <a:solidFill>
                  <a:schemeClr val="bg1"/>
                </a:solidFill>
                <a:latin typeface="+mn-lt"/>
                <a:cs typeface="+mn-cs"/>
              </a:rPr>
              <a:t> score is 4.9</a:t>
            </a:r>
          </a:p>
          <a:p>
            <a:pPr>
              <a:buFont typeface="Arial" panose="020B0604020202020204" pitchFamily="34" charset="0"/>
              <a:buChar char="•"/>
            </a:pPr>
            <a:r>
              <a:rPr lang="en-GB" sz="1800" dirty="0" smtClean="0">
                <a:solidFill>
                  <a:schemeClr val="bg1"/>
                </a:solidFill>
                <a:latin typeface="+mn-lt"/>
                <a:cs typeface="+mn-cs"/>
              </a:rPr>
              <a:t>Is the medication offer good/appealing enough? </a:t>
            </a:r>
          </a:p>
          <a:p>
            <a:pPr lvl="1"/>
            <a:r>
              <a:rPr lang="en-GB" sz="1800" dirty="0" smtClean="0">
                <a:solidFill>
                  <a:schemeClr val="bg1"/>
                </a:solidFill>
                <a:latin typeface="+mn-lt"/>
                <a:cs typeface="+mn-cs"/>
              </a:rPr>
              <a:t>Approx. 75% of our users use NRT; 97%</a:t>
            </a:r>
            <a:r>
              <a:rPr lang="en-GB" sz="1800" baseline="0" dirty="0" smtClean="0">
                <a:solidFill>
                  <a:schemeClr val="bg1"/>
                </a:solidFill>
                <a:latin typeface="+mn-lt"/>
                <a:cs typeface="+mn-cs"/>
              </a:rPr>
              <a:t> of these combination NRT</a:t>
            </a:r>
            <a:r>
              <a:rPr lang="en-GB" sz="1800" dirty="0" smtClean="0">
                <a:solidFill>
                  <a:schemeClr val="bg1"/>
                </a:solidFill>
                <a:latin typeface="+mn-lt"/>
                <a:cs typeface="+mn-cs"/>
              </a:rPr>
              <a:t> </a:t>
            </a:r>
          </a:p>
          <a:p>
            <a:pPr>
              <a:buFont typeface="Arial" panose="020B0604020202020204" pitchFamily="34" charset="0"/>
              <a:buChar char="•"/>
            </a:pPr>
            <a:r>
              <a:rPr lang="en-GB" sz="1800" dirty="0" smtClean="0">
                <a:solidFill>
                  <a:schemeClr val="bg1"/>
                </a:solidFill>
                <a:latin typeface="+mn-lt"/>
                <a:cs typeface="+mn-cs"/>
              </a:rPr>
              <a:t>Are they a different demographic?</a:t>
            </a:r>
          </a:p>
          <a:p>
            <a:pPr lvl="1"/>
            <a:r>
              <a:rPr lang="en-GB" sz="1800" dirty="0" smtClean="0">
                <a:solidFill>
                  <a:schemeClr val="bg1"/>
                </a:solidFill>
                <a:latin typeface="+mn-lt"/>
                <a:cs typeface="+mn-cs"/>
              </a:rPr>
              <a:t>17% live with children in the household under the age of 5; 29% have LCTs</a:t>
            </a:r>
          </a:p>
          <a:p>
            <a:pPr>
              <a:buFont typeface="Arial" panose="020B0604020202020204" pitchFamily="34" charset="0"/>
              <a:buChar char="•"/>
              <a:defRPr/>
            </a:pPr>
            <a:r>
              <a:rPr lang="en-GB" sz="1800" dirty="0" smtClean="0">
                <a:solidFill>
                  <a:schemeClr val="bg1"/>
                </a:solidFill>
                <a:latin typeface="+mn-lt"/>
                <a:cs typeface="+mn-cs"/>
              </a:rPr>
              <a:t>Fewer referrals from Primary Care?</a:t>
            </a:r>
          </a:p>
          <a:p>
            <a:pPr lvl="1">
              <a:defRPr/>
            </a:pPr>
            <a:r>
              <a:rPr lang="en-GB" sz="1800" dirty="0" smtClean="0">
                <a:solidFill>
                  <a:schemeClr val="bg1"/>
                </a:solidFill>
                <a:latin typeface="+mn-lt"/>
                <a:cs typeface="+mn-cs"/>
              </a:rPr>
              <a:t>NHS reforms have shifted responsibility to local authorities, could there be less interest in SC amongst primary care?</a:t>
            </a:r>
          </a:p>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pPr/>
              <a:t>5</a:t>
            </a:fld>
            <a:endParaRPr lang="en-GB" altLang="en-US" dirty="0" smtClean="0"/>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should we be delivering high cost, passive advertising</a:t>
            </a:r>
            <a:r>
              <a:rPr lang="en-GB" baseline="0" dirty="0" smtClean="0"/>
              <a:t> like a consumer product?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not ‘normal’ practice for those of us from health backgrounds to tout for business – it feels odd. Why haven’t we cracked the primary care and secondary care referral routes?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 – T&amp;W maternity service send out trimester specific information at trimester 1 about smoking</a:t>
            </a:r>
            <a:r>
              <a:rPr lang="en-GB" baseline="0" dirty="0" smtClean="0"/>
              <a:t> with scan booking info, trimester 2 at 20 week scan and trimester 3 at HV introduction – when the service phones to triage the pregnant woman, they expect it as part of their maternity service.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Introduction to FOCUSED as being able to provide the right information to get ‘buy-in’ </a:t>
            </a:r>
            <a:endParaRPr lang="en-GB" dirty="0" smtClean="0"/>
          </a:p>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pPr/>
              <a:t>6</a:t>
            </a:fld>
            <a:endParaRPr lang="en-GB" altLang="en-US" dirty="0" smtClean="0"/>
          </a:p>
        </p:txBody>
      </p:sp>
    </p:spTree>
    <p:extLst>
      <p:ext uri="{BB962C8B-B14F-4D97-AF65-F5344CB8AC3E}">
        <p14:creationId xmlns:p14="http://schemas.microsoft.com/office/powerpoint/2010/main" val="19577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J&amp;J Focused tool and why this is helpful from both a service provider perspective and Practice Manager</a:t>
            </a:r>
          </a:p>
          <a:p>
            <a:endParaRPr lang="en-GB" dirty="0" smtClean="0"/>
          </a:p>
          <a:p>
            <a:r>
              <a:rPr lang="en-GB" dirty="0" smtClean="0"/>
              <a:t>Move on to introduce Julie and</a:t>
            </a:r>
            <a:r>
              <a:rPr lang="en-GB" baseline="0" dirty="0" smtClean="0"/>
              <a:t> S</a:t>
            </a:r>
            <a:r>
              <a:rPr lang="en-GB" dirty="0" smtClean="0"/>
              <a:t>onia as examples of individuals</a:t>
            </a:r>
            <a:r>
              <a:rPr lang="en-GB" baseline="0" dirty="0" smtClean="0"/>
              <a:t> who have utilised data (that can now be accessed through FOCUSED) to achieve success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NB Neither Sonia or East Lancs have</a:t>
            </a:r>
            <a:r>
              <a:rPr lang="en-GB" sz="1200" kern="1200" baseline="0" dirty="0" smtClean="0">
                <a:solidFill>
                  <a:schemeClr val="tx1"/>
                </a:solidFill>
                <a:effectLst/>
                <a:latin typeface="+mn-lt"/>
                <a:ea typeface="+mn-ea"/>
                <a:cs typeface="+mn-cs"/>
              </a:rPr>
              <a:t> previously</a:t>
            </a:r>
            <a:r>
              <a:rPr lang="en-GB" sz="1200" kern="1200" dirty="0" smtClean="0">
                <a:solidFill>
                  <a:schemeClr val="tx1"/>
                </a:solidFill>
                <a:effectLst/>
                <a:latin typeface="+mn-lt"/>
                <a:ea typeface="+mn-ea"/>
                <a:cs typeface="+mn-cs"/>
              </a:rPr>
              <a:t> used FOCUSED (as it is still very new), however, they have both used data / information, which can be easily accessed through the J&amp;J tools to increase service uptake and measure benefits of employing smoking cessation i.e. J&amp;J tools can help other service providers and primary care practices to do this also</a:t>
            </a: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t>7</a:t>
            </a:fld>
            <a:endParaRPr lang="en-GB" dirty="0"/>
          </a:p>
        </p:txBody>
      </p:sp>
    </p:spTree>
    <p:extLst>
      <p:ext uri="{BB962C8B-B14F-4D97-AF65-F5344CB8AC3E}">
        <p14:creationId xmlns:p14="http://schemas.microsoft.com/office/powerpoint/2010/main" val="424234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dirty="0" smtClean="0"/>
              <a:t>Footfall fallen by 50% due to e cigs over the last 2 years. We needed to look at ways in which the service could re capture smokers into the service. No Primary care LES.</a:t>
            </a:r>
          </a:p>
          <a:p>
            <a:pPr lvl="0"/>
            <a:r>
              <a:rPr lang="en-GB" dirty="0" smtClean="0"/>
              <a:t>Partner working with GPs, pharmacy and leisure services (needed to prioritise )</a:t>
            </a:r>
          </a:p>
          <a:p>
            <a:pPr lvl="0"/>
            <a:r>
              <a:rPr lang="en-GB" dirty="0" smtClean="0"/>
              <a:t>Increasing outcomes to achieve our challenging  quit target</a:t>
            </a:r>
          </a:p>
          <a:p>
            <a:pPr lvl="0"/>
            <a:r>
              <a:rPr lang="en-GB" dirty="0" smtClean="0"/>
              <a:t>How to engage and motivate practice staff and GPs in recognising Smoking Cessation is important to provide an in-house service.</a:t>
            </a:r>
          </a:p>
          <a:p>
            <a:pPr lvl="0"/>
            <a:r>
              <a:rPr lang="en-GB" dirty="0" smtClean="0"/>
              <a:t>Making the most efficient way of utilising resources(staff) within areas of high smoking population given the large demographic area</a:t>
            </a:r>
          </a:p>
          <a:p>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9</a:t>
            </a:fld>
            <a:endParaRPr lang="en-GB" altLang="en-US" dirty="0" smtClean="0">
              <a:solidFill>
                <a:prstClr val="black"/>
              </a:solidFill>
            </a:endParaRPr>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Identified the GP practices with high numbers of smokers and prevalence  using </a:t>
            </a:r>
            <a:r>
              <a:rPr lang="en-GB" sz="1200" kern="1200" dirty="0" err="1" smtClean="0">
                <a:solidFill>
                  <a:schemeClr val="tx1"/>
                </a:solidFill>
                <a:effectLst/>
                <a:latin typeface="+mn-lt"/>
                <a:ea typeface="+mn-ea"/>
                <a:cs typeface="+mn-cs"/>
              </a:rPr>
              <a:t>cegidem</a:t>
            </a:r>
            <a:r>
              <a:rPr lang="en-GB" sz="1200" kern="1200" dirty="0" smtClean="0">
                <a:solidFill>
                  <a:schemeClr val="tx1"/>
                </a:solidFill>
                <a:effectLst/>
                <a:latin typeface="+mn-lt"/>
                <a:ea typeface="+mn-ea"/>
                <a:cs typeface="+mn-cs"/>
              </a:rPr>
              <a:t>  data provided by J&amp;J- re partner working decision to focus on practices with high numbers of smokers</a:t>
            </a:r>
          </a:p>
          <a:p>
            <a:pPr lvl="0"/>
            <a:r>
              <a:rPr lang="en-GB" sz="1200" kern="1200" dirty="0" smtClean="0">
                <a:solidFill>
                  <a:schemeClr val="tx1"/>
                </a:solidFill>
                <a:effectLst/>
                <a:latin typeface="+mn-lt"/>
                <a:ea typeface="+mn-ea"/>
                <a:cs typeface="+mn-cs"/>
              </a:rPr>
              <a:t>Identified which practices were not referring into the stop smoking service i.e. those prescribing independently using  </a:t>
            </a:r>
            <a:r>
              <a:rPr lang="en-GB" sz="1200" kern="1200" dirty="0" err="1" smtClean="0">
                <a:solidFill>
                  <a:schemeClr val="tx1"/>
                </a:solidFill>
                <a:effectLst/>
                <a:latin typeface="+mn-lt"/>
                <a:ea typeface="+mn-ea"/>
                <a:cs typeface="+mn-cs"/>
              </a:rPr>
              <a:t>cegidem</a:t>
            </a:r>
            <a:r>
              <a:rPr lang="en-GB" sz="1200" kern="1200" dirty="0" smtClean="0">
                <a:solidFill>
                  <a:schemeClr val="tx1"/>
                </a:solidFill>
                <a:effectLst/>
                <a:latin typeface="+mn-lt"/>
                <a:ea typeface="+mn-ea"/>
                <a:cs typeface="+mn-cs"/>
              </a:rPr>
              <a:t> data provided by J&amp;J</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Increased brief intervention training, tobacco together training and level 2 training to ensure whole practice approach, which will drive footfall.</a:t>
            </a:r>
          </a:p>
          <a:p>
            <a:pPr lvl="0"/>
            <a:r>
              <a:rPr lang="en-GB" sz="1200" kern="1200" dirty="0" smtClean="0">
                <a:solidFill>
                  <a:schemeClr val="tx1"/>
                </a:solidFill>
                <a:effectLst/>
                <a:latin typeface="+mn-lt"/>
                <a:ea typeface="+mn-ea"/>
                <a:cs typeface="+mn-cs"/>
              </a:rPr>
              <a:t>Planned to change where we delivered our clinics- focussing on the practices with high numbers of smokers.</a:t>
            </a:r>
          </a:p>
          <a:p>
            <a:pPr lvl="0"/>
            <a:r>
              <a:rPr lang="en-GB" sz="1200" kern="1200" dirty="0" smtClean="0">
                <a:solidFill>
                  <a:schemeClr val="tx1"/>
                </a:solidFill>
                <a:effectLst/>
                <a:latin typeface="+mn-lt"/>
                <a:ea typeface="+mn-ea"/>
                <a:cs typeface="+mn-cs"/>
              </a:rPr>
              <a:t>Recruited promotional advisors to engage with practices and events</a:t>
            </a:r>
          </a:p>
          <a:p>
            <a:pPr lvl="0"/>
            <a:r>
              <a:rPr lang="en-GB" sz="1200" kern="1200" dirty="0" smtClean="0">
                <a:solidFill>
                  <a:schemeClr val="tx1"/>
                </a:solidFill>
                <a:effectLst/>
                <a:latin typeface="+mn-lt"/>
                <a:ea typeface="+mn-ea"/>
                <a:cs typeface="+mn-cs"/>
              </a:rPr>
              <a:t>Engaged with CCGs via meetings to highlight the data and offer in surgery clinics. We put together and presented on the benefits of referring patients to the service i.e. 4 times more likely to quit, and how we would work with the practice. </a:t>
            </a:r>
          </a:p>
          <a:p>
            <a:pPr lvl="1"/>
            <a:r>
              <a:rPr lang="en-GB" sz="1200" kern="1200" dirty="0" smtClean="0">
                <a:solidFill>
                  <a:schemeClr val="tx1"/>
                </a:solidFill>
                <a:effectLst/>
                <a:latin typeface="+mn-lt"/>
                <a:ea typeface="+mn-ea"/>
                <a:cs typeface="+mn-cs"/>
              </a:rPr>
              <a:t>We discussed every contact counts and missed opportunities if interested patients leave the practice without making an appointment to see an advisor.</a:t>
            </a:r>
          </a:p>
          <a:p>
            <a:pPr lvl="1"/>
            <a:r>
              <a:rPr lang="en-GB" sz="1200" kern="1200" dirty="0" smtClean="0">
                <a:solidFill>
                  <a:schemeClr val="tx1"/>
                </a:solidFill>
                <a:effectLst/>
                <a:latin typeface="+mn-lt"/>
                <a:ea typeface="+mn-ea"/>
                <a:cs typeface="+mn-cs"/>
              </a:rPr>
              <a:t>Encouraged a whole practice approach for referrals and identification of patients</a:t>
            </a:r>
          </a:p>
          <a:p>
            <a:pPr lvl="1"/>
            <a:r>
              <a:rPr lang="en-GB" sz="1200" kern="1200" dirty="0" smtClean="0">
                <a:solidFill>
                  <a:schemeClr val="tx1"/>
                </a:solidFill>
                <a:effectLst/>
                <a:latin typeface="+mn-lt"/>
                <a:ea typeface="+mn-ea"/>
                <a:cs typeface="+mn-cs"/>
              </a:rPr>
              <a:t>Surgery to book in where possible into the specialist in surgery clinic before they leave </a:t>
            </a:r>
          </a:p>
          <a:p>
            <a:pPr lvl="1"/>
            <a:r>
              <a:rPr lang="en-GB" sz="1200" kern="1200" dirty="0" smtClean="0">
                <a:solidFill>
                  <a:schemeClr val="tx1"/>
                </a:solidFill>
                <a:effectLst/>
                <a:latin typeface="+mn-lt"/>
                <a:ea typeface="+mn-ea"/>
                <a:cs typeface="+mn-cs"/>
              </a:rPr>
              <a:t>How we could work with the practice to recruit smokers</a:t>
            </a:r>
          </a:p>
          <a:p>
            <a:pPr lvl="1"/>
            <a:r>
              <a:rPr lang="en-GB" sz="1200" kern="1200" dirty="0" smtClean="0">
                <a:solidFill>
                  <a:schemeClr val="tx1"/>
                </a:solidFill>
                <a:effectLst/>
                <a:latin typeface="+mn-lt"/>
                <a:ea typeface="+mn-ea"/>
                <a:cs typeface="+mn-cs"/>
              </a:rPr>
              <a:t>Advice the practice that they would still gain their QOF points if we provided a service</a:t>
            </a:r>
          </a:p>
          <a:p>
            <a:pPr lvl="0"/>
            <a:endParaRPr lang="en-GB" dirty="0" smtClean="0"/>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411103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smtClean="0">
                <a:solidFill>
                  <a:schemeClr val="tx1"/>
                </a:solidFill>
                <a:effectLst/>
                <a:latin typeface="+mn-lt"/>
                <a:ea typeface="+mn-ea"/>
                <a:cs typeface="+mn-cs"/>
              </a:rPr>
              <a:t>Data highlighting how much was being prescribed in practices and also how many smokers were in individual practice- J&amp;J provided this for us- this allowed us to prioritise our resources.</a:t>
            </a:r>
          </a:p>
          <a:p>
            <a:pPr lvl="0"/>
            <a:r>
              <a:rPr lang="en-GB" sz="1200" kern="1200" dirty="0" smtClean="0">
                <a:solidFill>
                  <a:schemeClr val="tx1"/>
                </a:solidFill>
                <a:effectLst/>
                <a:latin typeface="+mn-lt"/>
                <a:ea typeface="+mn-ea"/>
                <a:cs typeface="+mn-cs"/>
              </a:rPr>
              <a:t>Web based booking system</a:t>
            </a:r>
          </a:p>
          <a:p>
            <a:pPr lvl="0"/>
            <a:r>
              <a:rPr lang="en-GB" sz="1200" kern="1200" dirty="0" smtClean="0">
                <a:solidFill>
                  <a:schemeClr val="tx1"/>
                </a:solidFill>
                <a:effectLst/>
                <a:latin typeface="+mn-lt"/>
                <a:ea typeface="+mn-ea"/>
                <a:cs typeface="+mn-cs"/>
              </a:rPr>
              <a:t>Monthly report for the practice on activity to measure success- feedback on performance of clinic.</a:t>
            </a:r>
          </a:p>
          <a:p>
            <a:pPr lvl="0"/>
            <a:r>
              <a:rPr lang="en-GB" sz="1200" kern="1200" dirty="0" smtClean="0">
                <a:solidFill>
                  <a:schemeClr val="tx1"/>
                </a:solidFill>
                <a:effectLst/>
                <a:latin typeface="+mn-lt"/>
                <a:ea typeface="+mn-ea"/>
                <a:cs typeface="+mn-cs"/>
              </a:rPr>
              <a:t>Presentation which we put together to sell the  specialist service</a:t>
            </a:r>
          </a:p>
          <a:p>
            <a:pPr lvl="0"/>
            <a:r>
              <a:rPr lang="en-GB" sz="1200" kern="1200" dirty="0" smtClean="0">
                <a:solidFill>
                  <a:schemeClr val="tx1"/>
                </a:solidFill>
                <a:effectLst/>
                <a:latin typeface="+mn-lt"/>
                <a:ea typeface="+mn-ea"/>
                <a:cs typeface="+mn-cs"/>
              </a:rPr>
              <a:t>Working with the practices to identify and recruit smokers. i.e.  The service provided a letter, practices input the names and addresses, the service posted out and paid for the postage.</a:t>
            </a:r>
          </a:p>
          <a:p>
            <a:pPr lvl="0"/>
            <a:r>
              <a:rPr lang="en-GB" sz="1200" kern="1200" dirty="0" smtClean="0">
                <a:solidFill>
                  <a:schemeClr val="tx1"/>
                </a:solidFill>
                <a:effectLst/>
                <a:latin typeface="+mn-lt"/>
                <a:ea typeface="+mn-ea"/>
                <a:cs typeface="+mn-cs"/>
              </a:rPr>
              <a:t>Visibility- produced Posters/Mouse mats/Cards/Pens </a:t>
            </a:r>
          </a:p>
          <a:p>
            <a:pPr lvl="0"/>
            <a:r>
              <a:rPr lang="en-GB" sz="1200" kern="1200" dirty="0" smtClean="0">
                <a:solidFill>
                  <a:schemeClr val="tx1"/>
                </a:solidFill>
                <a:effectLst/>
                <a:latin typeface="+mn-lt"/>
                <a:ea typeface="+mn-ea"/>
                <a:cs typeface="+mn-cs"/>
              </a:rPr>
              <a:t>Advisors ensure that visibility remains high</a:t>
            </a:r>
          </a:p>
          <a:p>
            <a:pPr lvl="0"/>
            <a:r>
              <a:rPr lang="en-GB" sz="1200" kern="1200" dirty="0" smtClean="0">
                <a:solidFill>
                  <a:schemeClr val="tx1"/>
                </a:solidFill>
                <a:effectLst/>
                <a:latin typeface="+mn-lt"/>
                <a:ea typeface="+mn-ea"/>
                <a:cs typeface="+mn-cs"/>
              </a:rPr>
              <a:t>Nice guidance and best practice to follow evidence based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00" indent="-285692">
              <a:defRPr>
                <a:solidFill>
                  <a:schemeClr val="tx1"/>
                </a:solidFill>
                <a:latin typeface="Arial" charset="0"/>
                <a:cs typeface="Arial" charset="0"/>
              </a:defRPr>
            </a:lvl2pPr>
            <a:lvl3pPr marL="1142769" indent="-228554">
              <a:defRPr>
                <a:solidFill>
                  <a:schemeClr val="tx1"/>
                </a:solidFill>
                <a:latin typeface="Arial" charset="0"/>
                <a:cs typeface="Arial" charset="0"/>
              </a:defRPr>
            </a:lvl3pPr>
            <a:lvl4pPr marL="1599876" indent="-228554">
              <a:defRPr>
                <a:solidFill>
                  <a:schemeClr val="tx1"/>
                </a:solidFill>
                <a:latin typeface="Arial" charset="0"/>
                <a:cs typeface="Arial" charset="0"/>
              </a:defRPr>
            </a:lvl4pPr>
            <a:lvl5pPr marL="2056984" indent="-228554">
              <a:defRPr>
                <a:solidFill>
                  <a:schemeClr val="tx1"/>
                </a:solidFill>
                <a:latin typeface="Arial" charset="0"/>
                <a:cs typeface="Arial" charset="0"/>
              </a:defRPr>
            </a:lvl5pPr>
            <a:lvl6pPr marL="2514091" indent="-228554" eaLnBrk="0" fontAlgn="base" hangingPunct="0">
              <a:spcBef>
                <a:spcPct val="0"/>
              </a:spcBef>
              <a:spcAft>
                <a:spcPct val="0"/>
              </a:spcAft>
              <a:defRPr>
                <a:solidFill>
                  <a:schemeClr val="tx1"/>
                </a:solidFill>
                <a:latin typeface="Arial" charset="0"/>
                <a:cs typeface="Arial" charset="0"/>
              </a:defRPr>
            </a:lvl6pPr>
            <a:lvl7pPr marL="2971199" indent="-228554" eaLnBrk="0" fontAlgn="base" hangingPunct="0">
              <a:spcBef>
                <a:spcPct val="0"/>
              </a:spcBef>
              <a:spcAft>
                <a:spcPct val="0"/>
              </a:spcAft>
              <a:defRPr>
                <a:solidFill>
                  <a:schemeClr val="tx1"/>
                </a:solidFill>
                <a:latin typeface="Arial" charset="0"/>
                <a:cs typeface="Arial" charset="0"/>
              </a:defRPr>
            </a:lvl7pPr>
            <a:lvl8pPr marL="3428307" indent="-228554" eaLnBrk="0" fontAlgn="base" hangingPunct="0">
              <a:spcBef>
                <a:spcPct val="0"/>
              </a:spcBef>
              <a:spcAft>
                <a:spcPct val="0"/>
              </a:spcAft>
              <a:defRPr>
                <a:solidFill>
                  <a:schemeClr val="tx1"/>
                </a:solidFill>
                <a:latin typeface="Arial" charset="0"/>
                <a:cs typeface="Arial" charset="0"/>
              </a:defRPr>
            </a:lvl8pPr>
            <a:lvl9pPr marL="3885414" indent="-228554" eaLnBrk="0" fontAlgn="base" hangingPunct="0">
              <a:spcBef>
                <a:spcPct val="0"/>
              </a:spcBef>
              <a:spcAft>
                <a:spcPct val="0"/>
              </a:spcAft>
              <a:defRPr>
                <a:solidFill>
                  <a:schemeClr val="tx1"/>
                </a:solidFill>
                <a:latin typeface="Arial" charset="0"/>
                <a:cs typeface="Arial" charset="0"/>
              </a:defRPr>
            </a:lvl9pPr>
          </a:lstStyle>
          <a:p>
            <a:fld id="{DBD322BA-961C-4FEF-8124-BF122D6AA64B}" type="slidenum">
              <a:rPr lang="en-GB" altLang="en-US" smtClean="0">
                <a:solidFill>
                  <a:prstClr val="black"/>
                </a:solidFill>
              </a:rPr>
              <a:pPr/>
              <a:t>11</a:t>
            </a:fld>
            <a:endParaRPr lang="en-GB" altLang="en-US" dirty="0" smtClean="0">
              <a:solidFill>
                <a:prstClr val="black"/>
              </a:solidFill>
            </a:endParaRPr>
          </a:p>
        </p:txBody>
      </p:sp>
    </p:spTree>
    <p:extLst>
      <p:ext uri="{BB962C8B-B14F-4D97-AF65-F5344CB8AC3E}">
        <p14:creationId xmlns:p14="http://schemas.microsoft.com/office/powerpoint/2010/main" val="5965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Seen an increase in footfall v last year</a:t>
            </a:r>
          </a:p>
          <a:p>
            <a:pPr lvl="1"/>
            <a:r>
              <a:rPr lang="en-GB" sz="1200" kern="1200" dirty="0" smtClean="0">
                <a:solidFill>
                  <a:schemeClr val="tx1"/>
                </a:solidFill>
                <a:effectLst/>
                <a:latin typeface="+mn-lt"/>
                <a:ea typeface="+mn-ea"/>
                <a:cs typeface="+mn-cs"/>
              </a:rPr>
              <a:t>Total clients setting a quit date and achieved, comparing qtrs. 1,2,and 3 2013 v 2014</a:t>
            </a:r>
          </a:p>
          <a:p>
            <a:pPr lvl="0"/>
            <a:r>
              <a:rPr lang="en-GB" sz="1200" kern="1200" dirty="0" smtClean="0">
                <a:solidFill>
                  <a:schemeClr val="tx1"/>
                </a:solidFill>
                <a:effectLst/>
                <a:latin typeface="+mn-lt"/>
                <a:ea typeface="+mn-ea"/>
                <a:cs typeface="+mn-cs"/>
              </a:rPr>
              <a:t>Setting a quit date = 7360  v  7544 increase of  184</a:t>
            </a:r>
          </a:p>
          <a:p>
            <a:pPr lvl="0"/>
            <a:r>
              <a:rPr lang="en-GB" sz="1200" kern="1200" dirty="0" smtClean="0">
                <a:solidFill>
                  <a:schemeClr val="tx1"/>
                </a:solidFill>
                <a:effectLst/>
                <a:latin typeface="+mn-lt"/>
                <a:ea typeface="+mn-ea"/>
                <a:cs typeface="+mn-cs"/>
              </a:rPr>
              <a:t>Achieving   a quit   = 3473  v 3663  increase of 190       </a:t>
            </a:r>
          </a:p>
          <a:p>
            <a:pPr lvl="0"/>
            <a:r>
              <a:rPr lang="en-GB" sz="1200" kern="1200" dirty="0" smtClean="0">
                <a:solidFill>
                  <a:schemeClr val="tx1"/>
                </a:solidFill>
                <a:effectLst/>
                <a:latin typeface="+mn-lt"/>
                <a:ea typeface="+mn-ea"/>
                <a:cs typeface="+mn-cs"/>
              </a:rPr>
              <a:t>Re assessing clinic performance on a regular basis  to ensure resources utilised for maximum quits. Extra clinics added or extended to cope with numbers of patients. </a:t>
            </a:r>
          </a:p>
          <a:p>
            <a:pPr lvl="0"/>
            <a:r>
              <a:rPr lang="en-GB" sz="1200" kern="1200" dirty="0" smtClean="0">
                <a:solidFill>
                  <a:schemeClr val="tx1"/>
                </a:solidFill>
                <a:effectLst/>
                <a:latin typeface="+mn-lt"/>
                <a:ea typeface="+mn-ea"/>
                <a:cs typeface="+mn-cs"/>
              </a:rPr>
              <a:t>This partner working means that we are also now following nice guidance around pregnant women via trained midwifes ( we have trained) in GP practices at first booking. This means that actively trying to reduce infant mortality as this is high in the area- We are able to support the whole  practices population.</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EA37E0F-D992-4C61-A327-02F8DD56DA6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11103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954"/>
            <a:ext cx="7772400" cy="1470025"/>
          </a:xfrm>
        </p:spPr>
        <p:txBody>
          <a:bodyPr/>
          <a:lstStyle>
            <a:lvl1pPr>
              <a:defRPr>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240722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21202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69532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41350" y="1706567"/>
            <a:ext cx="7886700" cy="3952875"/>
          </a:xfrm>
          <a:prstGeom prst="rect">
            <a:avLst/>
          </a:prstGeo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4119001"/>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954"/>
            <a:ext cx="7772400" cy="1470025"/>
          </a:xfrm>
        </p:spPr>
        <p:txBody>
          <a:bodyPr/>
          <a:lstStyle>
            <a:lvl1pPr>
              <a:defRPr>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240722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52282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8062"/>
            <a:ext cx="8229600" cy="1143000"/>
          </a:xfrm>
        </p:spPr>
        <p:txBody>
          <a:bodyPr/>
          <a:lstStyle>
            <a:lvl1pPr>
              <a:defRPr>
                <a:solidFill>
                  <a:srgbClr val="FFFFFF"/>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859702"/>
            <a:ext cx="8229600" cy="4525963"/>
          </a:xfrm>
        </p:spPr>
        <p:txBody>
          <a:bodyPr/>
          <a:lstStyle>
            <a:lvl1pPr>
              <a:defRPr>
                <a:solidFill>
                  <a:srgbClr val="FFFFFF"/>
                </a:solidFill>
              </a:defRPr>
            </a:lvl1pPr>
          </a:lstStyle>
          <a:p>
            <a:pPr lvl="0"/>
            <a:r>
              <a:rPr lang="en-GB" dirty="0" smtClean="0"/>
              <a:t>Click to edit Master text styles</a:t>
            </a:r>
          </a:p>
        </p:txBody>
      </p:sp>
    </p:spTree>
    <p:extLst>
      <p:ext uri="{BB962C8B-B14F-4D97-AF65-F5344CB8AC3E}">
        <p14:creationId xmlns:p14="http://schemas.microsoft.com/office/powerpoint/2010/main" val="2797136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09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34B7148B-9CBD-49B4-A3B1-E08F9BE527DA}" type="datetimeFigureOut">
              <a:rPr lang="en-GB">
                <a:solidFill>
                  <a:prstClr val="black"/>
                </a:solidFill>
              </a:rPr>
              <a:pPr>
                <a:defRPr/>
              </a:pPr>
              <a:t>16/06/2015</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31E87B4-0BDF-4B5D-A471-791C4A7CC59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81246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954"/>
            <a:ext cx="7772400" cy="1470025"/>
          </a:xfrm>
        </p:spPr>
        <p:txBody>
          <a:bodyPr/>
          <a:lstStyle>
            <a:lvl1pPr>
              <a:defRPr>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240722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86305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8062"/>
            <a:ext cx="8229600" cy="1143000"/>
          </a:xfrm>
        </p:spPr>
        <p:txBody>
          <a:bodyPr/>
          <a:lstStyle>
            <a:lvl1pPr>
              <a:defRPr>
                <a:solidFill>
                  <a:srgbClr val="FFFFFF"/>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859702"/>
            <a:ext cx="8229600" cy="4525963"/>
          </a:xfrm>
        </p:spPr>
        <p:txBody>
          <a:bodyPr/>
          <a:lstStyle>
            <a:lvl1pPr>
              <a:defRPr>
                <a:solidFill>
                  <a:srgbClr val="FFFFFF"/>
                </a:solidFill>
              </a:defRPr>
            </a:lvl1pPr>
          </a:lstStyle>
          <a:p>
            <a:pPr lvl="0"/>
            <a:r>
              <a:rPr lang="en-GB" dirty="0" smtClean="0"/>
              <a:t>Click to edit Master text styles</a:t>
            </a:r>
          </a:p>
        </p:txBody>
      </p:sp>
    </p:spTree>
    <p:extLst>
      <p:ext uri="{BB962C8B-B14F-4D97-AF65-F5344CB8AC3E}">
        <p14:creationId xmlns:p14="http://schemas.microsoft.com/office/powerpoint/2010/main" val="1050645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34B7148B-9CBD-49B4-A3B1-E08F9BE527DA}" type="datetimeFigureOut">
              <a:rPr lang="en-GB">
                <a:solidFill>
                  <a:prstClr val="black"/>
                </a:solidFill>
              </a:rPr>
              <a:pPr>
                <a:defRPr/>
              </a:pPr>
              <a:t>16/06/2015</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31E87B4-0BDF-4B5D-A471-791C4A7CC59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5360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8062"/>
            <a:ext cx="8229600" cy="1143000"/>
          </a:xfrm>
        </p:spPr>
        <p:txBody>
          <a:bodyPr/>
          <a:lstStyle>
            <a:lvl1pPr>
              <a:defRPr>
                <a:solidFill>
                  <a:srgbClr val="FFFFFF"/>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859702"/>
            <a:ext cx="8229600" cy="4525963"/>
          </a:xfrm>
        </p:spPr>
        <p:txBody>
          <a:bodyPr/>
          <a:lstStyle>
            <a:lvl1pPr>
              <a:defRPr>
                <a:solidFill>
                  <a:srgbClr val="FFFFFF"/>
                </a:solidFill>
              </a:defRPr>
            </a:lvl1pPr>
          </a:lstStyle>
          <a:p>
            <a:pPr lvl="0"/>
            <a:r>
              <a:rPr lang="en-GB" dirty="0" smtClean="0"/>
              <a:t>Click to edit Master text styles</a:t>
            </a:r>
          </a:p>
        </p:txBody>
      </p:sp>
    </p:spTree>
    <p:extLst>
      <p:ext uri="{BB962C8B-B14F-4D97-AF65-F5344CB8AC3E}">
        <p14:creationId xmlns:p14="http://schemas.microsoft.com/office/powerpoint/2010/main" val="165854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30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45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34B7148B-9CBD-49B4-A3B1-E08F9BE527DA}" type="datetimeFigureOut">
              <a:rPr lang="en-GB"/>
              <a:pPr>
                <a:defRPr/>
              </a:pPr>
              <a:t>16/06/2015</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31E87B4-0BDF-4B5D-A471-791C4A7CC59A}" type="slidenum">
              <a:rPr lang="en-GB"/>
              <a:pPr>
                <a:defRPr/>
              </a:pPr>
              <a:t>‹#›</a:t>
            </a:fld>
            <a:endParaRPr lang="en-GB" dirty="0"/>
          </a:p>
        </p:txBody>
      </p:sp>
    </p:spTree>
    <p:extLst>
      <p:ext uri="{BB962C8B-B14F-4D97-AF65-F5344CB8AC3E}">
        <p14:creationId xmlns:p14="http://schemas.microsoft.com/office/powerpoint/2010/main" val="359392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695325"/>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216935784"/>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48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34B7148B-9CBD-49B4-A3B1-E08F9BE527DA}" type="datetimeFigureOut">
              <a:rPr lang="en-GB"/>
              <a:pPr>
                <a:defRPr/>
              </a:pPr>
              <a:t>16/06/2015</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31E87B4-0BDF-4B5D-A471-791C4A7CC59A}" type="slidenum">
              <a:rPr lang="en-GB"/>
              <a:pPr>
                <a:defRPr/>
              </a:pPr>
              <a:t>‹#›</a:t>
            </a:fld>
            <a:endParaRPr lang="en-GB" dirty="0"/>
          </a:p>
        </p:txBody>
      </p:sp>
    </p:spTree>
    <p:extLst>
      <p:ext uri="{BB962C8B-B14F-4D97-AF65-F5344CB8AC3E}">
        <p14:creationId xmlns:p14="http://schemas.microsoft.com/office/powerpoint/2010/main" val="236293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411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00B2A-636B-014C-8DEA-AFACD5426BD2}" type="datetimeFigureOut">
              <a:rPr lang="en-US" smtClean="0"/>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9E24F-CF46-7042-A34B-06FF4E36F48A}" type="slidenum">
              <a:rPr lang="en-US" smtClean="0"/>
              <a:t>‹#›</a:t>
            </a:fld>
            <a:endParaRPr lang="en-US"/>
          </a:p>
        </p:txBody>
      </p:sp>
      <p:pic>
        <p:nvPicPr>
          <p:cNvPr id="7" name="Picture 6" descr="17212 Nicorette Infographic PPT Template-0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21007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7212 Nicorette Infographic PPT Template-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0802920"/>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7212 Nicorette Infographic PPT Template-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7469785"/>
      </p:ext>
    </p:extLst>
  </p:cSld>
  <p:clrMap bg1="lt1" tx1="dk1" bg2="lt2" tx2="dk2" accent1="accent1" accent2="accent2" accent3="accent3" accent4="accent4" accent5="accent5" accent6="accent6" hlink="hlink" folHlink="folHlink"/>
  <p:sldLayoutIdLst>
    <p:sldLayoutId id="2147483658" r:id="rId1"/>
    <p:sldLayoutId id="2147483669" r:id="rId2"/>
    <p:sldLayoutId id="214748368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7212 Nicorette Infographic PPT Template-0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321945"/>
      </p:ext>
    </p:extLst>
  </p:cSld>
  <p:clrMap bg1="lt1" tx1="dk1" bg2="lt2" tx2="dk2" accent1="accent1" accent2="accent2" accent3="accent3" accent4="accent4" accent5="accent5" accent6="accent6" hlink="hlink" folHlink="folHlink"/>
  <p:sldLayoutIdLst>
    <p:sldLayoutId id="2147483660" r:id="rId1"/>
    <p:sldLayoutId id="21474836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7212 Nicorette Infographic PPT Template-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0676353"/>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00B2A-636B-014C-8DEA-AFACD5426BD2}"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9E24F-CF46-7042-A34B-06FF4E36F48A}" type="slidenum">
              <a:rPr lang="en-US" smtClean="0">
                <a:solidFill>
                  <a:prstClr val="black">
                    <a:tint val="75000"/>
                  </a:prstClr>
                </a:solidFill>
              </a:rPr>
              <a:pPr/>
              <a:t>‹#›</a:t>
            </a:fld>
            <a:endParaRPr lang="en-US">
              <a:solidFill>
                <a:prstClr val="black">
                  <a:tint val="75000"/>
                </a:prstClr>
              </a:solidFill>
            </a:endParaRPr>
          </a:p>
        </p:txBody>
      </p:sp>
      <p:pic>
        <p:nvPicPr>
          <p:cNvPr id="7" name="Picture 6" descr="17212 Nicorette Infographic PPT Template-0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409403"/>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7212 Nicorette Infographic PPT Template-0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649952"/>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00B2A-636B-014C-8DEA-AFACD5426BD2}"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9E24F-CF46-7042-A34B-06FF4E36F48A}" type="slidenum">
              <a:rPr lang="en-US" smtClean="0">
                <a:solidFill>
                  <a:prstClr val="black">
                    <a:tint val="75000"/>
                  </a:prstClr>
                </a:solidFill>
              </a:rPr>
              <a:pPr/>
              <a:t>‹#›</a:t>
            </a:fld>
            <a:endParaRPr lang="en-US">
              <a:solidFill>
                <a:prstClr val="black">
                  <a:tint val="75000"/>
                </a:prstClr>
              </a:solidFill>
            </a:endParaRPr>
          </a:p>
        </p:txBody>
      </p:sp>
      <p:pic>
        <p:nvPicPr>
          <p:cNvPr id="7" name="Picture 6" descr="17212 Nicorette Infographic PPT Template-0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3502615"/>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7212 Nicorette Infographic PPT Template-0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181278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mokinginengland.info/latest-statist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smokinginengland.info/latest-statistic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Transforming services</a:t>
            </a:r>
            <a:endParaRPr lang="en-US" b="1" dirty="0"/>
          </a:p>
        </p:txBody>
      </p:sp>
      <p:sp>
        <p:nvSpPr>
          <p:cNvPr id="3" name="Subtitle 2"/>
          <p:cNvSpPr>
            <a:spLocks noGrp="1"/>
          </p:cNvSpPr>
          <p:nvPr>
            <p:ph type="subTitle" idx="1"/>
          </p:nvPr>
        </p:nvSpPr>
        <p:spPr>
          <a:xfrm>
            <a:off x="1371600" y="2344164"/>
            <a:ext cx="6400800" cy="2748096"/>
          </a:xfrm>
        </p:spPr>
        <p:txBody>
          <a:bodyPr>
            <a:normAutofit fontScale="47500" lnSpcReduction="20000"/>
          </a:bodyPr>
          <a:lstStyle/>
          <a:p>
            <a:r>
              <a:rPr lang="en-US" sz="7000" b="1" dirty="0" smtClean="0"/>
              <a:t>Learning </a:t>
            </a:r>
            <a:r>
              <a:rPr lang="en-US" sz="7000" b="1" dirty="0"/>
              <a:t>from those who have achieved </a:t>
            </a:r>
            <a:r>
              <a:rPr lang="en-US" sz="7000" b="1" dirty="0" smtClean="0"/>
              <a:t>success</a:t>
            </a:r>
          </a:p>
          <a:p>
            <a:endParaRPr lang="en-US" sz="3800" b="1" dirty="0"/>
          </a:p>
          <a:p>
            <a:r>
              <a:rPr lang="en-US" sz="5900" b="1" dirty="0" smtClean="0"/>
              <a:t>UKNSCC 2015</a:t>
            </a:r>
          </a:p>
          <a:p>
            <a:endParaRPr lang="en-US" b="1" dirty="0" smtClean="0"/>
          </a:p>
          <a:p>
            <a:endParaRPr lang="en-US" b="1" dirty="0" smtClean="0"/>
          </a:p>
          <a:p>
            <a:endParaRPr lang="en-US" b="1" dirty="0" smtClean="0"/>
          </a:p>
          <a:p>
            <a:r>
              <a:rPr lang="en-US" sz="4200" b="1" dirty="0" err="1" smtClean="0"/>
              <a:t>Organised</a:t>
            </a:r>
            <a:r>
              <a:rPr lang="en-US" sz="4200" b="1" dirty="0" smtClean="0"/>
              <a:t> and funded by Johnson &amp; Johnson Ltd.</a:t>
            </a:r>
          </a:p>
        </p:txBody>
      </p:sp>
      <p:sp>
        <p:nvSpPr>
          <p:cNvPr id="4" name="TextBox 3"/>
          <p:cNvSpPr txBox="1"/>
          <p:nvPr/>
        </p:nvSpPr>
        <p:spPr>
          <a:xfrm>
            <a:off x="325653" y="6118237"/>
            <a:ext cx="3528392" cy="430887"/>
          </a:xfrm>
          <a:prstGeom prst="rect">
            <a:avLst/>
          </a:prstGeom>
          <a:noFill/>
        </p:spPr>
        <p:txBody>
          <a:bodyPr wrap="square" rtlCol="0">
            <a:spAutoFit/>
          </a:bodyPr>
          <a:lstStyle/>
          <a:p>
            <a:r>
              <a:rPr lang="en-GB" sz="1100" dirty="0" smtClean="0"/>
              <a:t>UK/NI/15-4863</a:t>
            </a:r>
          </a:p>
          <a:p>
            <a:r>
              <a:rPr lang="en-GB" sz="1100" dirty="0" smtClean="0"/>
              <a:t>Date of preparation:  June 2015</a:t>
            </a:r>
            <a:endParaRPr lang="en-GB" sz="1100" dirty="0"/>
          </a:p>
        </p:txBody>
      </p:sp>
    </p:spTree>
    <p:extLst>
      <p:ext uri="{BB962C8B-B14F-4D97-AF65-F5344CB8AC3E}">
        <p14:creationId xmlns:p14="http://schemas.microsoft.com/office/powerpoint/2010/main" val="2187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4054"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pPr eaLnBrk="1" hangingPunct="1">
              <a:spcAft>
                <a:spcPts val="1200"/>
              </a:spcAft>
            </a:pPr>
            <a:r>
              <a:rPr lang="en-GB" altLang="en-US" sz="2800" b="1" dirty="0">
                <a:solidFill>
                  <a:schemeClr val="accent5">
                    <a:lumMod val="50000"/>
                  </a:schemeClr>
                </a:solidFill>
                <a:latin typeface="Calibri"/>
              </a:rPr>
              <a:t>What did you do?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9"/>
          <a:stretch/>
        </p:blipFill>
        <p:spPr bwMode="auto">
          <a:xfrm>
            <a:off x="1657651" y="1285957"/>
            <a:ext cx="5830968" cy="475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1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8650" y="1495852"/>
            <a:ext cx="7615757" cy="4555093"/>
          </a:xfrm>
          <a:prstGeom prst="rect">
            <a:avLst/>
          </a:prstGeom>
          <a:noFill/>
        </p:spPr>
        <p:txBody>
          <a:bodyPr wrap="square" rtlCol="0">
            <a:spAutoFit/>
          </a:bodyPr>
          <a:lstStyle/>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Data highlighting how much was being prescribed in practices and also how many smokers were in individual </a:t>
            </a:r>
            <a:r>
              <a:rPr lang="en-GB" sz="2000" dirty="0" smtClean="0">
                <a:solidFill>
                  <a:schemeClr val="accent5">
                    <a:lumMod val="50000"/>
                  </a:schemeClr>
                </a:solidFill>
              </a:rPr>
              <a:t>practice - </a:t>
            </a:r>
            <a:r>
              <a:rPr lang="en-GB" sz="2000" dirty="0">
                <a:solidFill>
                  <a:schemeClr val="accent5">
                    <a:lumMod val="50000"/>
                  </a:schemeClr>
                </a:solidFill>
              </a:rPr>
              <a:t>J&amp;J provided this for us- this allowed us to prioritise our resources</a:t>
            </a: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Web based booking system</a:t>
            </a: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Monthly report for the practice on activity to measure </a:t>
            </a:r>
            <a:r>
              <a:rPr lang="en-GB" sz="2000" dirty="0" smtClean="0">
                <a:solidFill>
                  <a:schemeClr val="accent5">
                    <a:lumMod val="50000"/>
                  </a:schemeClr>
                </a:solidFill>
              </a:rPr>
              <a:t>success - </a:t>
            </a:r>
            <a:r>
              <a:rPr lang="en-GB" sz="2000" dirty="0">
                <a:solidFill>
                  <a:schemeClr val="accent5">
                    <a:lumMod val="50000"/>
                  </a:schemeClr>
                </a:solidFill>
              </a:rPr>
              <a:t>feedback on performance of clinic</a:t>
            </a: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Developed presentation to sell the specialist service</a:t>
            </a: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Working with the practices to identify and recruit </a:t>
            </a:r>
            <a:r>
              <a:rPr lang="en-GB" sz="2000" dirty="0" smtClean="0">
                <a:solidFill>
                  <a:schemeClr val="accent5">
                    <a:lumMod val="50000"/>
                  </a:schemeClr>
                </a:solidFill>
              </a:rPr>
              <a:t>smokers</a:t>
            </a:r>
          </a:p>
          <a:p>
            <a:pPr marL="457200" indent="-457200">
              <a:spcAft>
                <a:spcPts val="1200"/>
              </a:spcAft>
              <a:buClr>
                <a:schemeClr val="accent3">
                  <a:lumMod val="75000"/>
                </a:schemeClr>
              </a:buClr>
              <a:buFont typeface="Arial" panose="020B0604020202020204" pitchFamily="34" charset="0"/>
              <a:buChar char="•"/>
            </a:pPr>
            <a:r>
              <a:rPr lang="en-GB" sz="2000" dirty="0" smtClean="0">
                <a:solidFill>
                  <a:schemeClr val="accent5">
                    <a:lumMod val="50000"/>
                  </a:schemeClr>
                </a:solidFill>
              </a:rPr>
              <a:t>Visibility - </a:t>
            </a:r>
            <a:r>
              <a:rPr lang="en-GB" sz="2000" dirty="0">
                <a:solidFill>
                  <a:schemeClr val="accent5">
                    <a:lumMod val="50000"/>
                  </a:schemeClr>
                </a:solidFill>
              </a:rPr>
              <a:t>produced </a:t>
            </a:r>
            <a:r>
              <a:rPr lang="en-GB" sz="2000" dirty="0" smtClean="0">
                <a:solidFill>
                  <a:schemeClr val="accent5">
                    <a:lumMod val="50000"/>
                  </a:schemeClr>
                </a:solidFill>
              </a:rPr>
              <a:t>posters/mouse mats/cards/pens </a:t>
            </a:r>
            <a:endParaRPr lang="en-GB" sz="2000" dirty="0">
              <a:solidFill>
                <a:schemeClr val="accent5">
                  <a:lumMod val="50000"/>
                </a:schemeClr>
              </a:solidFill>
            </a:endParaRP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Advisors ensure that visibility remains high</a:t>
            </a:r>
          </a:p>
          <a:p>
            <a:pPr marL="457200" indent="-457200">
              <a:spcAft>
                <a:spcPts val="1200"/>
              </a:spcAft>
              <a:buClr>
                <a:schemeClr val="accent3">
                  <a:lumMod val="75000"/>
                </a:schemeClr>
              </a:buClr>
              <a:buFont typeface="Arial" panose="020B0604020202020204" pitchFamily="34" charset="0"/>
              <a:buChar char="•"/>
            </a:pPr>
            <a:r>
              <a:rPr lang="en-GB" sz="2000" dirty="0" smtClean="0">
                <a:solidFill>
                  <a:schemeClr val="accent5">
                    <a:lumMod val="50000"/>
                  </a:schemeClr>
                </a:solidFill>
              </a:rPr>
              <a:t>NICE </a:t>
            </a:r>
            <a:r>
              <a:rPr lang="en-GB" sz="2000" dirty="0">
                <a:solidFill>
                  <a:schemeClr val="accent5">
                    <a:lumMod val="50000"/>
                  </a:schemeClr>
                </a:solidFill>
              </a:rPr>
              <a:t>guidance and best practice to follow </a:t>
            </a:r>
            <a:r>
              <a:rPr lang="en-GB" sz="2000" dirty="0" smtClean="0">
                <a:solidFill>
                  <a:schemeClr val="accent5">
                    <a:lumMod val="50000"/>
                  </a:schemeClr>
                </a:solidFill>
              </a:rPr>
              <a:t>evidence-based </a:t>
            </a:r>
            <a:r>
              <a:rPr lang="en-GB" sz="2000" dirty="0">
                <a:solidFill>
                  <a:schemeClr val="accent5">
                    <a:lumMod val="50000"/>
                  </a:schemeClr>
                </a:solidFill>
              </a:rPr>
              <a:t>practice</a:t>
            </a:r>
          </a:p>
        </p:txBody>
      </p:sp>
      <p:sp>
        <p:nvSpPr>
          <p:cNvPr id="6"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accent5">
                    <a:lumMod val="50000"/>
                  </a:schemeClr>
                </a:solidFill>
              </a:rPr>
              <a:t>What tools / support did you use?</a:t>
            </a:r>
            <a:endParaRPr lang="en-US" altLang="en-US" sz="2800" b="1" dirty="0">
              <a:solidFill>
                <a:schemeClr val="accent5">
                  <a:lumMod val="50000"/>
                </a:schemeClr>
              </a:solidFill>
            </a:endParaRPr>
          </a:p>
        </p:txBody>
      </p:sp>
    </p:spTree>
    <p:extLst>
      <p:ext uri="{BB962C8B-B14F-4D97-AF65-F5344CB8AC3E}">
        <p14:creationId xmlns:p14="http://schemas.microsoft.com/office/powerpoint/2010/main" val="329683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pPr eaLnBrk="1" hangingPunct="1">
              <a:spcAft>
                <a:spcPts val="1200"/>
              </a:spcAft>
            </a:pPr>
            <a:r>
              <a:rPr lang="en-GB" altLang="en-US" sz="2800" b="1" dirty="0">
                <a:solidFill>
                  <a:schemeClr val="accent5">
                    <a:lumMod val="50000"/>
                  </a:schemeClr>
                </a:solidFill>
                <a:latin typeface="Calibri"/>
              </a:rPr>
              <a:t>Outcomes</a:t>
            </a:r>
          </a:p>
        </p:txBody>
      </p:sp>
      <p:sp>
        <p:nvSpPr>
          <p:cNvPr id="6" name="TextBox 5"/>
          <p:cNvSpPr txBox="1"/>
          <p:nvPr/>
        </p:nvSpPr>
        <p:spPr>
          <a:xfrm>
            <a:off x="688376" y="5526506"/>
            <a:ext cx="7759934" cy="646331"/>
          </a:xfrm>
          <a:prstGeom prst="rect">
            <a:avLst/>
          </a:prstGeom>
          <a:noFill/>
        </p:spPr>
        <p:txBody>
          <a:bodyPr wrap="square" rtlCol="0">
            <a:spAutoFit/>
          </a:bodyPr>
          <a:lstStyle/>
          <a:p>
            <a:pPr algn="ctr"/>
            <a:r>
              <a:rPr lang="en-GB" dirty="0" smtClean="0">
                <a:solidFill>
                  <a:schemeClr val="bg1"/>
                </a:solidFill>
              </a:rPr>
              <a:t>Continuing to reassess clinic performance on a regular basis to ensure resources utilised for maximum quits</a:t>
            </a:r>
            <a:endParaRPr lang="en-GB" dirty="0">
              <a:solidFill>
                <a:schemeClr val="bg1"/>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465" t="52506" r="21164" b="9994"/>
          <a:stretch/>
        </p:blipFill>
        <p:spPr bwMode="auto">
          <a:xfrm>
            <a:off x="1021099" y="1340070"/>
            <a:ext cx="7098140" cy="406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04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a:t>Primary </a:t>
            </a:r>
            <a:r>
              <a:rPr lang="en-US" sz="5400" b="1" dirty="0" smtClean="0"/>
              <a:t>care </a:t>
            </a:r>
            <a:r>
              <a:rPr lang="en-US" sz="5400" b="1" dirty="0"/>
              <a:t>p</a:t>
            </a:r>
            <a:r>
              <a:rPr lang="en-US" sz="5400" b="1" dirty="0" smtClean="0"/>
              <a:t>erspective</a:t>
            </a:r>
            <a:r>
              <a:rPr lang="en-US" sz="5400" b="1" dirty="0"/>
              <a:t>: </a:t>
            </a:r>
            <a:r>
              <a:rPr lang="en-GB" sz="4800" b="1" dirty="0"/>
              <a:t>b</a:t>
            </a:r>
            <a:r>
              <a:rPr lang="en-GB" sz="4800" b="1" dirty="0" smtClean="0"/>
              <a:t>enefits </a:t>
            </a:r>
            <a:r>
              <a:rPr lang="en-GB" sz="4800" b="1" dirty="0"/>
              <a:t>of increasing quit </a:t>
            </a:r>
            <a:r>
              <a:rPr lang="en-GB" sz="4800" b="1" dirty="0" smtClean="0"/>
              <a:t>rates</a:t>
            </a:r>
            <a:endParaRPr lang="en-US" sz="5400" b="1" dirty="0"/>
          </a:p>
        </p:txBody>
      </p:sp>
      <p:sp>
        <p:nvSpPr>
          <p:cNvPr id="3" name="Subtitle 2"/>
          <p:cNvSpPr>
            <a:spLocks noGrp="1"/>
          </p:cNvSpPr>
          <p:nvPr>
            <p:ph type="subTitle" idx="1"/>
          </p:nvPr>
        </p:nvSpPr>
        <p:spPr/>
        <p:txBody>
          <a:bodyPr>
            <a:normAutofit/>
          </a:bodyPr>
          <a:lstStyle/>
          <a:p>
            <a:r>
              <a:rPr lang="en-GB" sz="3600" b="1" dirty="0"/>
              <a:t>Sonia </a:t>
            </a:r>
            <a:r>
              <a:rPr lang="en-GB" sz="3600" b="1" dirty="0" err="1"/>
              <a:t>Simkins</a:t>
            </a:r>
            <a:endParaRPr lang="en-GB" sz="3600" b="1" dirty="0"/>
          </a:p>
          <a:p>
            <a:r>
              <a:rPr lang="en-GB" sz="2800" dirty="0" smtClean="0"/>
              <a:t>Practice Business Manager</a:t>
            </a:r>
          </a:p>
          <a:p>
            <a:endParaRPr lang="en-GB" sz="3500" dirty="0"/>
          </a:p>
          <a:p>
            <a:endParaRPr lang="en-GB" sz="3500" dirty="0"/>
          </a:p>
        </p:txBody>
      </p:sp>
      <p:sp>
        <p:nvSpPr>
          <p:cNvPr id="5" name="TextBox 4"/>
          <p:cNvSpPr txBox="1"/>
          <p:nvPr/>
        </p:nvSpPr>
        <p:spPr>
          <a:xfrm>
            <a:off x="269229" y="5939027"/>
            <a:ext cx="6746426" cy="600164"/>
          </a:xfrm>
          <a:prstGeom prst="rect">
            <a:avLst/>
          </a:prstGeom>
          <a:noFill/>
        </p:spPr>
        <p:txBody>
          <a:bodyPr wrap="square" rtlCol="0">
            <a:spAutoFit/>
          </a:bodyPr>
          <a:lstStyle/>
          <a:p>
            <a:r>
              <a:rPr lang="en-GB" sz="1100" dirty="0" smtClean="0">
                <a:solidFill>
                  <a:schemeClr val="accent5">
                    <a:lumMod val="50000"/>
                  </a:schemeClr>
                </a:solidFill>
              </a:rPr>
              <a:t>All data were supplied to Johnson and Johnson Ltd by Sonia Simkins, Practice Manager, West Midlands and they cover the time periods April1st 2014 to March 31</a:t>
            </a:r>
            <a:r>
              <a:rPr lang="en-GB" sz="1100" baseline="30000" dirty="0" smtClean="0">
                <a:solidFill>
                  <a:schemeClr val="accent5">
                    <a:lumMod val="50000"/>
                  </a:schemeClr>
                </a:solidFill>
              </a:rPr>
              <a:t>st</a:t>
            </a:r>
            <a:r>
              <a:rPr lang="en-GB" sz="1100" dirty="0" smtClean="0">
                <a:solidFill>
                  <a:schemeClr val="accent5">
                    <a:lumMod val="50000"/>
                  </a:schemeClr>
                </a:solidFill>
              </a:rPr>
              <a:t> 2015 vs. previous year. No clinical outcomes can be inferred from the data. </a:t>
            </a:r>
            <a:r>
              <a:rPr lang="en-GB" sz="1100" dirty="0">
                <a:solidFill>
                  <a:schemeClr val="accent5">
                    <a:lumMod val="50000"/>
                  </a:schemeClr>
                </a:solidFill>
              </a:rPr>
              <a:t>This presentation has been developed in partnership with Johnson &amp; Johnson </a:t>
            </a:r>
            <a:r>
              <a:rPr lang="en-GB" sz="1100" dirty="0" smtClean="0">
                <a:solidFill>
                  <a:schemeClr val="accent5">
                    <a:lumMod val="50000"/>
                  </a:schemeClr>
                </a:solidFill>
              </a:rPr>
              <a:t>Ltd. </a:t>
            </a:r>
            <a:endParaRPr lang="en-GB" sz="1100" dirty="0">
              <a:solidFill>
                <a:schemeClr val="accent5">
                  <a:lumMod val="50000"/>
                </a:schemeClr>
              </a:solidFill>
            </a:endParaRPr>
          </a:p>
        </p:txBody>
      </p:sp>
    </p:spTree>
    <p:extLst>
      <p:ext uri="{BB962C8B-B14F-4D97-AF65-F5344CB8AC3E}">
        <p14:creationId xmlns:p14="http://schemas.microsoft.com/office/powerpoint/2010/main" val="24517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pPr eaLnBrk="1" hangingPunct="1">
              <a:spcAft>
                <a:spcPts val="1200"/>
              </a:spcAft>
            </a:pPr>
            <a:r>
              <a:rPr lang="en-GB" altLang="en-US" sz="2800" b="1" dirty="0" smtClean="0">
                <a:solidFill>
                  <a:schemeClr val="accent5">
                    <a:lumMod val="50000"/>
                  </a:schemeClr>
                </a:solidFill>
                <a:latin typeface="Calibri"/>
              </a:rPr>
              <a:t>Goals</a:t>
            </a:r>
            <a:endParaRPr lang="en-GB" altLang="en-US" sz="2800" b="1" dirty="0">
              <a:solidFill>
                <a:schemeClr val="accent5">
                  <a:lumMod val="50000"/>
                </a:schemeClr>
              </a:solidFill>
              <a:latin typeface="Calibri"/>
            </a:endParaRPr>
          </a:p>
        </p:txBody>
      </p:sp>
      <p:pic>
        <p:nvPicPr>
          <p:cNvPr id="5" name="Picture 2" descr="\\WSWLDNFPR01\Groups\Health\Clients\JKL\Johnson and Johnson\Nicorette\2015\Nicorette RX\Projects\UKNSCC\Presentations\Images\Page 15 Graphs.png"/>
          <p:cNvPicPr>
            <a:picLocks noChangeAspect="1" noChangeArrowheads="1"/>
          </p:cNvPicPr>
          <p:nvPr/>
        </p:nvPicPr>
        <p:blipFill rotWithShape="1">
          <a:blip r:embed="rId3">
            <a:extLst>
              <a:ext uri="{28A0092B-C50C-407E-A947-70E740481C1C}">
                <a14:useLocalDpi xmlns:a14="http://schemas.microsoft.com/office/drawing/2010/main" val="0"/>
              </a:ext>
            </a:extLst>
          </a:blip>
          <a:srcRect t="35064" b="29872"/>
          <a:stretch/>
        </p:blipFill>
        <p:spPr bwMode="auto">
          <a:xfrm>
            <a:off x="3429222" y="2404696"/>
            <a:ext cx="2285784" cy="2868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SWLDNFPR01\Groups\Health\Clients\JKL\Johnson and Johnson\Nicorette\2015\Nicorette RX\Projects\UKNSCC\Presentations\Images\Page 15 Graphs.png"/>
          <p:cNvPicPr>
            <a:picLocks noChangeAspect="1" noChangeArrowheads="1"/>
          </p:cNvPicPr>
          <p:nvPr/>
        </p:nvPicPr>
        <p:blipFill rotWithShape="1">
          <a:blip r:embed="rId3">
            <a:extLst>
              <a:ext uri="{28A0092B-C50C-407E-A947-70E740481C1C}">
                <a14:useLocalDpi xmlns:a14="http://schemas.microsoft.com/office/drawing/2010/main" val="0"/>
              </a:ext>
            </a:extLst>
          </a:blip>
          <a:srcRect t="70825"/>
          <a:stretch/>
        </p:blipFill>
        <p:spPr bwMode="auto">
          <a:xfrm>
            <a:off x="6374986" y="2438398"/>
            <a:ext cx="2285784" cy="2386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SWLDNFPR01\Groups\Health\Clients\JKL\Johnson and Johnson\Nicorette\2015\Nicorette RX\Projects\UKNSCC\Presentations\Images\Page 15 Graphs.png"/>
          <p:cNvPicPr>
            <a:picLocks noChangeAspect="1" noChangeArrowheads="1"/>
          </p:cNvPicPr>
          <p:nvPr/>
        </p:nvPicPr>
        <p:blipFill rotWithShape="1">
          <a:blip r:embed="rId3">
            <a:extLst>
              <a:ext uri="{28A0092B-C50C-407E-A947-70E740481C1C}">
                <a14:useLocalDpi xmlns:a14="http://schemas.microsoft.com/office/drawing/2010/main" val="0"/>
              </a:ext>
            </a:extLst>
          </a:blip>
          <a:srcRect b="64914"/>
          <a:stretch/>
        </p:blipFill>
        <p:spPr bwMode="auto">
          <a:xfrm>
            <a:off x="442762" y="2403230"/>
            <a:ext cx="2285784" cy="2870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74986" y="4430351"/>
            <a:ext cx="778669" cy="169069"/>
          </a:xfrm>
          <a:prstGeom prst="rect">
            <a:avLst/>
          </a:prstGeom>
          <a:solidFill>
            <a:srgbClr val="218F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6313067" y="4406536"/>
            <a:ext cx="1040770" cy="230832"/>
          </a:xfrm>
          <a:prstGeom prst="rect">
            <a:avLst/>
          </a:prstGeom>
          <a:noFill/>
        </p:spPr>
        <p:txBody>
          <a:bodyPr wrap="square" rtlCol="0">
            <a:spAutoFit/>
          </a:bodyPr>
          <a:lstStyle/>
          <a:p>
            <a:r>
              <a:rPr lang="en-GB" sz="900" dirty="0" smtClean="0">
                <a:solidFill>
                  <a:schemeClr val="bg1"/>
                </a:solidFill>
              </a:rPr>
              <a:t>*Not actual data</a:t>
            </a:r>
            <a:endParaRPr lang="en-GB" sz="900" dirty="0">
              <a:solidFill>
                <a:schemeClr val="bg1"/>
              </a:solidFill>
            </a:endParaRPr>
          </a:p>
        </p:txBody>
      </p:sp>
    </p:spTree>
    <p:extLst>
      <p:ext uri="{BB962C8B-B14F-4D97-AF65-F5344CB8AC3E}">
        <p14:creationId xmlns:p14="http://schemas.microsoft.com/office/powerpoint/2010/main" val="381611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pPr eaLnBrk="1" hangingPunct="1">
              <a:spcAft>
                <a:spcPts val="1200"/>
              </a:spcAft>
            </a:pPr>
            <a:r>
              <a:rPr lang="en-GB" altLang="en-US" sz="2800" b="1" dirty="0" smtClean="0">
                <a:solidFill>
                  <a:schemeClr val="accent5">
                    <a:lumMod val="50000"/>
                  </a:schemeClr>
                </a:solidFill>
                <a:latin typeface="Calibri"/>
              </a:rPr>
              <a:t>What do practices want to know?</a:t>
            </a:r>
            <a:endParaRPr lang="en-GB" altLang="en-US" sz="2800" b="1" dirty="0">
              <a:solidFill>
                <a:schemeClr val="accent5">
                  <a:lumMod val="50000"/>
                </a:schemeClr>
              </a:solidFill>
              <a:latin typeface="Calibri"/>
            </a:endParaRPr>
          </a:p>
        </p:txBody>
      </p:sp>
      <p:sp>
        <p:nvSpPr>
          <p:cNvPr id="3" name="TextBox 2"/>
          <p:cNvSpPr txBox="1"/>
          <p:nvPr/>
        </p:nvSpPr>
        <p:spPr>
          <a:xfrm>
            <a:off x="628650" y="1700810"/>
            <a:ext cx="7615757" cy="4001095"/>
          </a:xfrm>
          <a:prstGeom prst="rect">
            <a:avLst/>
          </a:prstGeom>
          <a:noFill/>
        </p:spPr>
        <p:txBody>
          <a:bodyPr wrap="square" rtlCol="0">
            <a:spAutoFit/>
          </a:bodyPr>
          <a:lstStyle/>
          <a:p>
            <a:pPr marL="342900" indent="-3429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Why should helping patients to quit smoking be a priority?</a:t>
            </a:r>
          </a:p>
          <a:p>
            <a:pPr marL="342900" indent="-3429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Is it a realistic goal? Look at the category of patients</a:t>
            </a:r>
            <a:r>
              <a:rPr lang="en-GB" sz="2800" dirty="0" smtClean="0">
                <a:solidFill>
                  <a:schemeClr val="accent5">
                    <a:lumMod val="50000"/>
                  </a:schemeClr>
                </a:solidFill>
              </a:rPr>
              <a:t>!</a:t>
            </a:r>
            <a:endParaRPr lang="en-GB" sz="2800" dirty="0">
              <a:solidFill>
                <a:schemeClr val="accent5">
                  <a:lumMod val="50000"/>
                </a:schemeClr>
              </a:solidFill>
            </a:endParaRPr>
          </a:p>
          <a:p>
            <a:pPr marL="342900" indent="-3429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Is the process manageable from a </a:t>
            </a:r>
            <a:r>
              <a:rPr lang="en-GB" sz="2800" dirty="0" smtClean="0">
                <a:solidFill>
                  <a:schemeClr val="accent5">
                    <a:lumMod val="50000"/>
                  </a:schemeClr>
                </a:solidFill>
              </a:rPr>
              <a:t>practice </a:t>
            </a:r>
            <a:r>
              <a:rPr lang="en-GB" sz="2800" dirty="0">
                <a:solidFill>
                  <a:schemeClr val="accent5">
                    <a:lumMod val="50000"/>
                  </a:schemeClr>
                </a:solidFill>
              </a:rPr>
              <a:t>point of view?</a:t>
            </a:r>
          </a:p>
          <a:p>
            <a:pPr marL="342900" indent="-3429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What can realistically be achieved / what are the benefits?</a:t>
            </a:r>
          </a:p>
        </p:txBody>
      </p:sp>
      <p:sp>
        <p:nvSpPr>
          <p:cNvPr id="2" name="AutoShape 4" descr="Image result for White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7856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404664"/>
            <a:ext cx="7848872" cy="695325"/>
          </a:xfrm>
        </p:spPr>
        <p:txBody>
          <a:bodyPr/>
          <a:lstStyle/>
          <a:p>
            <a:pPr algn="l"/>
            <a:r>
              <a:rPr lang="en-GB" altLang="en-US" sz="2800" b="1" dirty="0">
                <a:solidFill>
                  <a:schemeClr val="accent5">
                    <a:lumMod val="50000"/>
                  </a:schemeClr>
                </a:solidFill>
                <a:latin typeface="+mn-lt"/>
              </a:rPr>
              <a:t>Considerations</a:t>
            </a:r>
            <a:endParaRPr lang="en-US" altLang="en-US" sz="2800" b="1" dirty="0">
              <a:solidFill>
                <a:schemeClr val="accent5">
                  <a:lumMod val="50000"/>
                </a:schemeClr>
              </a:solidFill>
              <a:latin typeface="+mn-lt"/>
            </a:endParaRPr>
          </a:p>
        </p:txBody>
      </p:sp>
      <p:pic>
        <p:nvPicPr>
          <p:cNvPr id="14338" name="Picture 2" descr="\\WSWLDNFPR01\Groups\Health\Clients\JKL\Johnson and Johnson\Nicorette\2015\Nicorette RX\Projects\UKNSCC\Presentations\Images\Page 17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81395"/>
          <a:stretch/>
        </p:blipFill>
        <p:spPr bwMode="auto">
          <a:xfrm>
            <a:off x="4175733" y="3445638"/>
            <a:ext cx="1822966" cy="1275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SWLDNFPR01\Groups\Health\Clients\JKL\Johnson and Johnson\Nicorette\2015\Nicorette RX\Projects\UKNSCC\Presentations\Images\Page 17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b="83185"/>
          <a:stretch/>
        </p:blipFill>
        <p:spPr bwMode="auto">
          <a:xfrm>
            <a:off x="539321" y="1553441"/>
            <a:ext cx="1822966" cy="1153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SWLDNFPR01\Groups\Health\Clients\JKL\Johnson and Johnson\Nicorette\2015\Nicorette RX\Projects\UKNSCC\Presentations\Images\Page 17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58731" b="18896"/>
          <a:stretch/>
        </p:blipFill>
        <p:spPr bwMode="auto">
          <a:xfrm>
            <a:off x="4177154" y="1344597"/>
            <a:ext cx="1822966" cy="1573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SWLDNFPR01\Groups\Health\Clients\JKL\Johnson and Johnson\Nicorette\2015\Nicorette RX\Projects\UKNSCC\Presentations\Images\Page 17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19690" b="61162"/>
          <a:stretch/>
        </p:blipFill>
        <p:spPr bwMode="auto">
          <a:xfrm>
            <a:off x="518056" y="3546827"/>
            <a:ext cx="1822966" cy="13131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5470" y="1542477"/>
            <a:ext cx="2211572" cy="1200329"/>
          </a:xfrm>
          <a:prstGeom prst="rect">
            <a:avLst/>
          </a:prstGeom>
        </p:spPr>
        <p:txBody>
          <a:bodyPr wrap="square">
            <a:spAutoFit/>
          </a:bodyPr>
          <a:lstStyle/>
          <a:p>
            <a:pPr>
              <a:spcAft>
                <a:spcPts val="1200"/>
              </a:spcAft>
              <a:buClr>
                <a:srgbClr val="FF0000"/>
              </a:buClr>
            </a:pPr>
            <a:r>
              <a:rPr lang="en-GB" dirty="0">
                <a:solidFill>
                  <a:prstClr val="white"/>
                </a:solidFill>
              </a:rPr>
              <a:t>All staff must be on board with the project for it to be a success</a:t>
            </a:r>
          </a:p>
        </p:txBody>
      </p:sp>
      <p:sp>
        <p:nvSpPr>
          <p:cNvPr id="4" name="Rectangle 3"/>
          <p:cNvSpPr/>
          <p:nvPr/>
        </p:nvSpPr>
        <p:spPr>
          <a:xfrm>
            <a:off x="2134207" y="3243426"/>
            <a:ext cx="2232831" cy="1754326"/>
          </a:xfrm>
          <a:prstGeom prst="rect">
            <a:avLst/>
          </a:prstGeom>
        </p:spPr>
        <p:txBody>
          <a:bodyPr wrap="square">
            <a:spAutoFit/>
          </a:bodyPr>
          <a:lstStyle/>
          <a:p>
            <a:pPr>
              <a:spcAft>
                <a:spcPts val="1200"/>
              </a:spcAft>
              <a:buClr>
                <a:srgbClr val="FF0000"/>
              </a:buClr>
            </a:pPr>
            <a:r>
              <a:rPr lang="en-GB" dirty="0">
                <a:solidFill>
                  <a:prstClr val="white"/>
                </a:solidFill>
              </a:rPr>
              <a:t>Referral system should be quick and easy to follow for staff and patients and the clinics need to run effectively</a:t>
            </a:r>
          </a:p>
        </p:txBody>
      </p:sp>
      <p:sp>
        <p:nvSpPr>
          <p:cNvPr id="5" name="Rectangle 4"/>
          <p:cNvSpPr/>
          <p:nvPr/>
        </p:nvSpPr>
        <p:spPr>
          <a:xfrm>
            <a:off x="5696107" y="1628081"/>
            <a:ext cx="2647512" cy="923330"/>
          </a:xfrm>
          <a:prstGeom prst="rect">
            <a:avLst/>
          </a:prstGeom>
        </p:spPr>
        <p:txBody>
          <a:bodyPr wrap="square">
            <a:spAutoFit/>
          </a:bodyPr>
          <a:lstStyle/>
          <a:p>
            <a:pPr>
              <a:spcAft>
                <a:spcPts val="1200"/>
              </a:spcAft>
              <a:buClr>
                <a:srgbClr val="FF0000"/>
              </a:buClr>
            </a:pPr>
            <a:r>
              <a:rPr lang="en-GB" dirty="0">
                <a:solidFill>
                  <a:prstClr val="white"/>
                </a:solidFill>
              </a:rPr>
              <a:t>It is essential there is a good working relationship with the advising team</a:t>
            </a:r>
          </a:p>
        </p:txBody>
      </p:sp>
      <p:sp>
        <p:nvSpPr>
          <p:cNvPr id="6" name="Rectangle 5"/>
          <p:cNvSpPr/>
          <p:nvPr/>
        </p:nvSpPr>
        <p:spPr>
          <a:xfrm>
            <a:off x="5717373" y="3597038"/>
            <a:ext cx="2764469" cy="1200329"/>
          </a:xfrm>
          <a:prstGeom prst="rect">
            <a:avLst/>
          </a:prstGeom>
        </p:spPr>
        <p:txBody>
          <a:bodyPr wrap="square">
            <a:spAutoFit/>
          </a:bodyPr>
          <a:lstStyle/>
          <a:p>
            <a:pPr>
              <a:spcAft>
                <a:spcPts val="1200"/>
              </a:spcAft>
              <a:buClr>
                <a:srgbClr val="FF0000"/>
              </a:buClr>
            </a:pPr>
            <a:r>
              <a:rPr lang="en-GB" dirty="0">
                <a:solidFill>
                  <a:prstClr val="white"/>
                </a:solidFill>
              </a:rPr>
              <a:t>All staff to be informed about the project and have access to the information explaining the service</a:t>
            </a:r>
          </a:p>
        </p:txBody>
      </p:sp>
    </p:spTree>
    <p:extLst>
      <p:ext uri="{BB962C8B-B14F-4D97-AF65-F5344CB8AC3E}">
        <p14:creationId xmlns:p14="http://schemas.microsoft.com/office/powerpoint/2010/main" val="22407939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accent5">
                    <a:lumMod val="50000"/>
                  </a:schemeClr>
                </a:solidFill>
                <a:latin typeface="+mn-lt"/>
              </a:rPr>
              <a:t>How?</a:t>
            </a:r>
            <a:endParaRPr lang="en-US" altLang="en-US" sz="2800" b="1" dirty="0">
              <a:solidFill>
                <a:schemeClr val="accent5">
                  <a:lumMod val="50000"/>
                </a:schemeClr>
              </a:solidFill>
              <a:latin typeface="+mn-lt"/>
            </a:endParaRPr>
          </a:p>
        </p:txBody>
      </p:sp>
      <p:pic>
        <p:nvPicPr>
          <p:cNvPr id="7" name="Picture 2" descr="\\WSWLDNFPR01\Groups\Health\Clients\JKL\Johnson and Johnson\Nicorette\2015\Nicorette RX\Projects\UKNSCC\Presentations\Images\Page 18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b="78719"/>
          <a:stretch/>
        </p:blipFill>
        <p:spPr bwMode="auto">
          <a:xfrm>
            <a:off x="760648" y="1558235"/>
            <a:ext cx="1366427" cy="1459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SWLDNFPR01\Groups\Health\Clients\JKL\Johnson and Johnson\Nicorette\2015\Nicorette RX\Projects\UKNSCC\Presentations\Images\Page 18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23400" b="54740"/>
          <a:stretch/>
        </p:blipFill>
        <p:spPr bwMode="auto">
          <a:xfrm>
            <a:off x="764165" y="3476298"/>
            <a:ext cx="1366427" cy="1499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SWLDNFPR01\Groups\Health\Clients\JKL\Johnson and Johnson\Nicorette\2015\Nicorette RX\Projects\UKNSCC\Presentations\Images\Page 18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48206" b="29934"/>
          <a:stretch/>
        </p:blipFill>
        <p:spPr bwMode="auto">
          <a:xfrm>
            <a:off x="4388224" y="1376368"/>
            <a:ext cx="1366427" cy="1499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SWLDNFPR01\Groups\Health\Clients\JKL\Johnson and Johnson\Nicorette\2015\Nicorette RX\Projects\UKNSCC\Presentations\Images\Page 18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73012" b="4042"/>
          <a:stretch/>
        </p:blipFill>
        <p:spPr bwMode="auto">
          <a:xfrm>
            <a:off x="4356325" y="3439084"/>
            <a:ext cx="1366427" cy="15736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102227" y="1898484"/>
            <a:ext cx="2254097" cy="590931"/>
          </a:xfrm>
          <a:prstGeom prst="rect">
            <a:avLst/>
          </a:prstGeom>
        </p:spPr>
        <p:txBody>
          <a:bodyPr wrap="square">
            <a:spAutoFit/>
          </a:bodyPr>
          <a:lstStyle/>
          <a:p>
            <a:pPr>
              <a:lnSpc>
                <a:spcPct val="90000"/>
              </a:lnSpc>
            </a:pPr>
            <a:r>
              <a:rPr lang="en-GB" altLang="en-US" dirty="0">
                <a:solidFill>
                  <a:schemeClr val="bg1"/>
                </a:solidFill>
              </a:rPr>
              <a:t>Referral forms placed in every clinical room</a:t>
            </a:r>
          </a:p>
        </p:txBody>
      </p:sp>
      <p:sp>
        <p:nvSpPr>
          <p:cNvPr id="12" name="Rectangle 11"/>
          <p:cNvSpPr/>
          <p:nvPr/>
        </p:nvSpPr>
        <p:spPr>
          <a:xfrm>
            <a:off x="2052644" y="3616758"/>
            <a:ext cx="2165791" cy="1338828"/>
          </a:xfrm>
          <a:prstGeom prst="rect">
            <a:avLst/>
          </a:prstGeom>
        </p:spPr>
        <p:txBody>
          <a:bodyPr wrap="square">
            <a:spAutoFit/>
          </a:bodyPr>
          <a:lstStyle/>
          <a:p>
            <a:pPr>
              <a:lnSpc>
                <a:spcPct val="90000"/>
              </a:lnSpc>
            </a:pPr>
            <a:r>
              <a:rPr lang="en-GB" altLang="en-US" dirty="0">
                <a:solidFill>
                  <a:schemeClr val="bg1"/>
                </a:solidFill>
              </a:rPr>
              <a:t>Encouragement from referring staff to ensure </a:t>
            </a:r>
            <a:r>
              <a:rPr lang="en-GB" altLang="en-US" dirty="0" smtClean="0">
                <a:solidFill>
                  <a:schemeClr val="bg1"/>
                </a:solidFill>
              </a:rPr>
              <a:t>patients </a:t>
            </a:r>
            <a:r>
              <a:rPr lang="en-GB" altLang="en-US" dirty="0">
                <a:solidFill>
                  <a:schemeClr val="bg1"/>
                </a:solidFill>
              </a:rPr>
              <a:t>are on board with the process!</a:t>
            </a:r>
          </a:p>
        </p:txBody>
      </p:sp>
      <p:sp>
        <p:nvSpPr>
          <p:cNvPr id="13" name="Rectangle 12"/>
          <p:cNvSpPr/>
          <p:nvPr/>
        </p:nvSpPr>
        <p:spPr>
          <a:xfrm>
            <a:off x="5722752" y="1715230"/>
            <a:ext cx="2696026" cy="840230"/>
          </a:xfrm>
          <a:prstGeom prst="rect">
            <a:avLst/>
          </a:prstGeom>
        </p:spPr>
        <p:txBody>
          <a:bodyPr wrap="square">
            <a:spAutoFit/>
          </a:bodyPr>
          <a:lstStyle/>
          <a:p>
            <a:pPr>
              <a:lnSpc>
                <a:spcPct val="90000"/>
              </a:lnSpc>
            </a:pPr>
            <a:r>
              <a:rPr lang="en-GB" altLang="en-US" dirty="0">
                <a:solidFill>
                  <a:schemeClr val="bg1"/>
                </a:solidFill>
              </a:rPr>
              <a:t>Efficient correspondence between the </a:t>
            </a:r>
            <a:r>
              <a:rPr lang="en-GB" altLang="en-US" dirty="0" smtClean="0">
                <a:solidFill>
                  <a:schemeClr val="bg1"/>
                </a:solidFill>
              </a:rPr>
              <a:t>practice </a:t>
            </a:r>
            <a:r>
              <a:rPr lang="en-GB" altLang="en-US" dirty="0">
                <a:solidFill>
                  <a:schemeClr val="bg1"/>
                </a:solidFill>
              </a:rPr>
              <a:t>and </a:t>
            </a:r>
            <a:r>
              <a:rPr lang="en-GB" altLang="en-US" dirty="0" smtClean="0">
                <a:solidFill>
                  <a:schemeClr val="bg1"/>
                </a:solidFill>
              </a:rPr>
              <a:t>service provider </a:t>
            </a:r>
            <a:r>
              <a:rPr lang="en-GB" altLang="en-US" dirty="0">
                <a:solidFill>
                  <a:schemeClr val="bg1"/>
                </a:solidFill>
              </a:rPr>
              <a:t>i.e. Q51</a:t>
            </a:r>
          </a:p>
        </p:txBody>
      </p:sp>
      <p:sp>
        <p:nvSpPr>
          <p:cNvPr id="14" name="Rectangle 13"/>
          <p:cNvSpPr/>
          <p:nvPr/>
        </p:nvSpPr>
        <p:spPr>
          <a:xfrm>
            <a:off x="5744018" y="3800299"/>
            <a:ext cx="2579068" cy="840230"/>
          </a:xfrm>
          <a:prstGeom prst="rect">
            <a:avLst/>
          </a:prstGeom>
        </p:spPr>
        <p:txBody>
          <a:bodyPr wrap="square">
            <a:spAutoFit/>
          </a:bodyPr>
          <a:lstStyle/>
          <a:p>
            <a:pPr>
              <a:lnSpc>
                <a:spcPct val="90000"/>
              </a:lnSpc>
            </a:pPr>
            <a:r>
              <a:rPr lang="en-GB" altLang="en-US" dirty="0">
                <a:solidFill>
                  <a:schemeClr val="bg1"/>
                </a:solidFill>
              </a:rPr>
              <a:t>Referrals managed efficiently by </a:t>
            </a:r>
            <a:r>
              <a:rPr lang="en-GB" altLang="en-US" dirty="0" smtClean="0">
                <a:solidFill>
                  <a:schemeClr val="bg1"/>
                </a:solidFill>
              </a:rPr>
              <a:t>practice </a:t>
            </a:r>
            <a:r>
              <a:rPr lang="en-GB" altLang="en-US" dirty="0">
                <a:solidFill>
                  <a:schemeClr val="bg1"/>
                </a:solidFill>
              </a:rPr>
              <a:t>staff</a:t>
            </a:r>
          </a:p>
        </p:txBody>
      </p:sp>
    </p:spTree>
    <p:extLst>
      <p:ext uri="{BB962C8B-B14F-4D97-AF65-F5344CB8AC3E}">
        <p14:creationId xmlns:p14="http://schemas.microsoft.com/office/powerpoint/2010/main" val="70161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accent5">
                    <a:lumMod val="50000"/>
                  </a:schemeClr>
                </a:solidFill>
                <a:latin typeface="+mn-lt"/>
              </a:rPr>
              <a:t>How?</a:t>
            </a:r>
            <a:endParaRPr lang="en-US" altLang="en-US" sz="2800" b="1" dirty="0">
              <a:solidFill>
                <a:schemeClr val="accent5">
                  <a:lumMod val="50000"/>
                </a:schemeClr>
              </a:solidFill>
              <a:latin typeface="+mn-lt"/>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42"/>
          <a:stretch/>
        </p:blipFill>
        <p:spPr bwMode="auto">
          <a:xfrm>
            <a:off x="1245478" y="1287049"/>
            <a:ext cx="6496587" cy="481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79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accent5">
                    <a:lumMod val="50000"/>
                  </a:schemeClr>
                </a:solidFill>
                <a:latin typeface="+mn-lt"/>
              </a:rPr>
              <a:t>Benefits to practice </a:t>
            </a:r>
            <a:endParaRPr lang="en-US" altLang="en-US" sz="2800" b="1" dirty="0">
              <a:solidFill>
                <a:schemeClr val="accent5">
                  <a:lumMod val="50000"/>
                </a:schemeClr>
              </a:solidFill>
              <a:latin typeface="+mn-lt"/>
            </a:endParaRPr>
          </a:p>
        </p:txBody>
      </p:sp>
      <p:pic>
        <p:nvPicPr>
          <p:cNvPr id="17410" name="Picture 2" descr="\\WSWLDNFPR01\Groups\Health\Clients\JKL\Johnson and Johnson\Nicorette\2015\Nicorette RX\Projects\UKNSCC\Presentations\Images\Page 20 infographic part 02.png"/>
          <p:cNvPicPr>
            <a:picLocks noChangeAspect="1" noChangeArrowheads="1"/>
          </p:cNvPicPr>
          <p:nvPr/>
        </p:nvPicPr>
        <p:blipFill rotWithShape="1">
          <a:blip r:embed="rId3">
            <a:extLst>
              <a:ext uri="{28A0092B-C50C-407E-A947-70E740481C1C}">
                <a14:useLocalDpi xmlns:a14="http://schemas.microsoft.com/office/drawing/2010/main" val="0"/>
              </a:ext>
            </a:extLst>
          </a:blip>
          <a:srcRect t="8932" r="73851"/>
          <a:stretch/>
        </p:blipFill>
        <p:spPr bwMode="auto">
          <a:xfrm>
            <a:off x="535896" y="1584785"/>
            <a:ext cx="2247985" cy="41118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909" t="31534" r="20454" b="9901"/>
          <a:stretch/>
        </p:blipFill>
        <p:spPr bwMode="auto">
          <a:xfrm>
            <a:off x="3013933" y="1301298"/>
            <a:ext cx="5312803" cy="464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17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r>
              <a:rPr lang="en-GB" altLang="en-US" sz="2800" b="1" dirty="0" smtClean="0">
                <a:solidFill>
                  <a:schemeClr val="accent5">
                    <a:lumMod val="50000"/>
                  </a:schemeClr>
                </a:solidFill>
                <a:latin typeface="+mn-lt"/>
              </a:rPr>
              <a:t>Symposium overview</a:t>
            </a:r>
            <a:endParaRPr lang="en-GB" altLang="en-US" sz="2800" dirty="0">
              <a:solidFill>
                <a:schemeClr val="accent5">
                  <a:lumMod val="50000"/>
                </a:schemeClr>
              </a:solidFill>
              <a:latin typeface="+mn-lt"/>
            </a:endParaRPr>
          </a:p>
        </p:txBody>
      </p:sp>
      <p:sp>
        <p:nvSpPr>
          <p:cNvPr id="3" name="TextBox 2"/>
          <p:cNvSpPr txBox="1"/>
          <p:nvPr/>
        </p:nvSpPr>
        <p:spPr>
          <a:xfrm>
            <a:off x="683568" y="1732166"/>
            <a:ext cx="7831781" cy="2985433"/>
          </a:xfrm>
          <a:prstGeom prst="rect">
            <a:avLst/>
          </a:prstGeom>
          <a:noFill/>
        </p:spPr>
        <p:txBody>
          <a:bodyPr wrap="square" rtlCol="0">
            <a:spAutoFit/>
          </a:bodyPr>
          <a:lstStyle/>
          <a:p>
            <a:pPr marL="457200" indent="-457200">
              <a:buFont typeface="+mj-lt"/>
              <a:buAutoNum type="arabicPeriod"/>
            </a:pPr>
            <a:r>
              <a:rPr lang="en-GB" sz="2400" b="1" dirty="0" smtClean="0">
                <a:solidFill>
                  <a:schemeClr val="accent5">
                    <a:lumMod val="50000"/>
                  </a:schemeClr>
                </a:solidFill>
              </a:rPr>
              <a:t>Changing status of smoking cessation services (SCS)</a:t>
            </a:r>
          </a:p>
          <a:p>
            <a:pPr marL="457200" indent="-457200">
              <a:buFont typeface="+mj-lt"/>
              <a:buAutoNum type="arabicPeriod"/>
            </a:pPr>
            <a:endParaRPr lang="en-GB" sz="2400" b="1" dirty="0">
              <a:solidFill>
                <a:schemeClr val="accent5">
                  <a:lumMod val="50000"/>
                </a:schemeClr>
              </a:solidFill>
            </a:endParaRPr>
          </a:p>
          <a:p>
            <a:pPr marL="457200" indent="-457200">
              <a:buFont typeface="+mj-lt"/>
              <a:buAutoNum type="arabicPeriod"/>
            </a:pPr>
            <a:r>
              <a:rPr lang="en-GB" sz="2400" b="1" dirty="0" smtClean="0">
                <a:solidFill>
                  <a:schemeClr val="accent5">
                    <a:lumMod val="50000"/>
                  </a:schemeClr>
                </a:solidFill>
              </a:rPr>
              <a:t>Encouraging uptake of smoking cessation services - what’s worked for others and the tools available to support this</a:t>
            </a:r>
          </a:p>
          <a:p>
            <a:pPr marL="457200" indent="-457200">
              <a:buFont typeface="+mj-lt"/>
              <a:buAutoNum type="arabicPeriod"/>
            </a:pPr>
            <a:endParaRPr lang="en-GB" sz="2400" b="1" dirty="0" smtClean="0">
              <a:solidFill>
                <a:schemeClr val="accent5">
                  <a:lumMod val="50000"/>
                </a:schemeClr>
              </a:solidFill>
            </a:endParaRPr>
          </a:p>
          <a:p>
            <a:pPr marL="457200" indent="-457200">
              <a:buFont typeface="+mj-lt"/>
              <a:buAutoNum type="arabicPeriod"/>
            </a:pPr>
            <a:r>
              <a:rPr lang="en-GB" sz="2400" b="1" dirty="0" smtClean="0">
                <a:solidFill>
                  <a:schemeClr val="accent5">
                    <a:lumMod val="50000"/>
                  </a:schemeClr>
                </a:solidFill>
              </a:rPr>
              <a:t>Discussion and Q&amp;A</a:t>
            </a:r>
            <a:endParaRPr lang="en-GB" sz="2400" b="1" dirty="0">
              <a:solidFill>
                <a:schemeClr val="accent5">
                  <a:lumMod val="50000"/>
                </a:schemeClr>
              </a:solidFill>
            </a:endParaRPr>
          </a:p>
          <a:p>
            <a:endParaRPr lang="en-GB" sz="2000" b="1" dirty="0" smtClean="0">
              <a:solidFill>
                <a:schemeClr val="accent5">
                  <a:lumMod val="50000"/>
                </a:schemeClr>
              </a:solidFill>
            </a:endParaRPr>
          </a:p>
        </p:txBody>
      </p:sp>
    </p:spTree>
    <p:extLst>
      <p:ext uri="{BB962C8B-B14F-4D97-AF65-F5344CB8AC3E}">
        <p14:creationId xmlns:p14="http://schemas.microsoft.com/office/powerpoint/2010/main" val="207775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accent5">
                    <a:lumMod val="50000"/>
                  </a:schemeClr>
                </a:solidFill>
                <a:latin typeface="+mn-lt"/>
              </a:rPr>
              <a:t>Benefits to practice </a:t>
            </a:r>
            <a:endParaRPr lang="en-US" altLang="en-US" sz="2800" b="1" dirty="0">
              <a:solidFill>
                <a:schemeClr val="accent5">
                  <a:lumMod val="50000"/>
                </a:schemeClr>
              </a:solidFill>
              <a:latin typeface="+mn-lt"/>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3" y="2771928"/>
            <a:ext cx="7145052" cy="315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446" t="40780" r="43257" b="46319"/>
          <a:stretch/>
        </p:blipFill>
        <p:spPr bwMode="auto">
          <a:xfrm>
            <a:off x="6381508" y="1398872"/>
            <a:ext cx="1224175" cy="122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6129" y="1414638"/>
            <a:ext cx="5372327" cy="1089529"/>
          </a:xfrm>
          <a:prstGeom prst="rect">
            <a:avLst/>
          </a:prstGeom>
        </p:spPr>
        <p:txBody>
          <a:bodyPr wrap="square">
            <a:spAutoFit/>
          </a:bodyPr>
          <a:lstStyle/>
          <a:p>
            <a:pPr>
              <a:lnSpc>
                <a:spcPct val="90000"/>
              </a:lnSpc>
            </a:pPr>
            <a:r>
              <a:rPr lang="en-GB" altLang="en-US" dirty="0" smtClean="0">
                <a:solidFill>
                  <a:schemeClr val="bg1"/>
                </a:solidFill>
              </a:rPr>
              <a:t>By holding </a:t>
            </a:r>
            <a:r>
              <a:rPr lang="en-GB" altLang="en-US" b="1" dirty="0" smtClean="0">
                <a:solidFill>
                  <a:schemeClr val="bg1"/>
                </a:solidFill>
              </a:rPr>
              <a:t>frequent</a:t>
            </a:r>
            <a:r>
              <a:rPr lang="en-GB" altLang="en-US" dirty="0" smtClean="0">
                <a:solidFill>
                  <a:schemeClr val="bg1"/>
                </a:solidFill>
              </a:rPr>
              <a:t> in-surgery smoking cessation clinics, the number of unplanned emergency admissions reduced considerably in smokers with smoking related illnesses (asthma, diabetes)</a:t>
            </a:r>
            <a:endParaRPr lang="en-GB" altLang="en-US" dirty="0">
              <a:solidFill>
                <a:schemeClr val="bg1"/>
              </a:solidFill>
            </a:endParaRPr>
          </a:p>
        </p:txBody>
      </p:sp>
    </p:spTree>
    <p:extLst>
      <p:ext uri="{BB962C8B-B14F-4D97-AF65-F5344CB8AC3E}">
        <p14:creationId xmlns:p14="http://schemas.microsoft.com/office/powerpoint/2010/main" val="50120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8650" y="1700810"/>
            <a:ext cx="7615757" cy="3139321"/>
          </a:xfrm>
          <a:prstGeom prst="rect">
            <a:avLst/>
          </a:prstGeom>
          <a:noFill/>
        </p:spPr>
        <p:txBody>
          <a:bodyPr wrap="square" rtlCol="0">
            <a:spAutoFit/>
          </a:bodyPr>
          <a:lstStyle/>
          <a:p>
            <a:pPr marL="457200" indent="-4572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Providers were contacted and invited to </a:t>
            </a:r>
            <a:r>
              <a:rPr lang="en-GB" sz="2800" dirty="0" smtClean="0">
                <a:solidFill>
                  <a:schemeClr val="accent5">
                    <a:lumMod val="50000"/>
                  </a:schemeClr>
                </a:solidFill>
              </a:rPr>
              <a:t>practice manager meetings</a:t>
            </a:r>
            <a:endParaRPr lang="en-GB" sz="2800" dirty="0">
              <a:solidFill>
                <a:schemeClr val="accent5">
                  <a:lumMod val="50000"/>
                </a:schemeClr>
              </a:solidFill>
            </a:endParaRPr>
          </a:p>
          <a:p>
            <a:pPr marL="457200" indent="-4572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Clinics have been set up across </a:t>
            </a:r>
            <a:r>
              <a:rPr lang="en-GB" sz="2800" dirty="0" smtClean="0">
                <a:solidFill>
                  <a:schemeClr val="accent5">
                    <a:lumMod val="50000"/>
                  </a:schemeClr>
                </a:solidFill>
              </a:rPr>
              <a:t>Sandwell</a:t>
            </a:r>
            <a:endParaRPr lang="en-GB" sz="2800" dirty="0">
              <a:solidFill>
                <a:schemeClr val="accent5">
                  <a:lumMod val="50000"/>
                </a:schemeClr>
              </a:solidFill>
            </a:endParaRPr>
          </a:p>
          <a:p>
            <a:pPr marL="457200" indent="-4572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All have much more </a:t>
            </a:r>
            <a:r>
              <a:rPr lang="en-GB" sz="2800" dirty="0" smtClean="0">
                <a:solidFill>
                  <a:schemeClr val="accent5">
                    <a:lumMod val="50000"/>
                  </a:schemeClr>
                </a:solidFill>
              </a:rPr>
              <a:t>robust referral systems</a:t>
            </a:r>
            <a:endParaRPr lang="en-GB" sz="2800" dirty="0">
              <a:solidFill>
                <a:schemeClr val="accent5">
                  <a:lumMod val="50000"/>
                </a:schemeClr>
              </a:solidFill>
            </a:endParaRPr>
          </a:p>
          <a:p>
            <a:pPr marL="457200" indent="-457200">
              <a:spcAft>
                <a:spcPts val="1200"/>
              </a:spcAft>
              <a:buClr>
                <a:schemeClr val="accent3">
                  <a:lumMod val="75000"/>
                </a:schemeClr>
              </a:buClr>
              <a:buFont typeface="Arial" panose="020B0604020202020204" pitchFamily="34" charset="0"/>
              <a:buChar char="•"/>
            </a:pPr>
            <a:r>
              <a:rPr lang="en-GB" sz="2800" dirty="0">
                <a:solidFill>
                  <a:schemeClr val="accent5">
                    <a:lumMod val="50000"/>
                  </a:schemeClr>
                </a:solidFill>
              </a:rPr>
              <a:t>Internal and </a:t>
            </a:r>
            <a:r>
              <a:rPr lang="en-GB" sz="2800" dirty="0" smtClean="0">
                <a:solidFill>
                  <a:schemeClr val="accent5">
                    <a:lumMod val="50000"/>
                  </a:schemeClr>
                </a:solidFill>
              </a:rPr>
              <a:t>external providers </a:t>
            </a:r>
            <a:r>
              <a:rPr lang="en-GB" sz="2800" dirty="0">
                <a:solidFill>
                  <a:schemeClr val="accent5">
                    <a:lumMod val="50000"/>
                  </a:schemeClr>
                </a:solidFill>
              </a:rPr>
              <a:t>are being efficient</a:t>
            </a:r>
          </a:p>
        </p:txBody>
      </p:sp>
      <p:sp>
        <p:nvSpPr>
          <p:cNvPr id="6"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accent5">
                    <a:lumMod val="50000"/>
                  </a:schemeClr>
                </a:solidFill>
              </a:rPr>
              <a:t>Outcome</a:t>
            </a:r>
            <a:endParaRPr lang="en-US" altLang="en-US" sz="2800" b="1" dirty="0">
              <a:solidFill>
                <a:schemeClr val="accent5">
                  <a:lumMod val="50000"/>
                </a:schemeClr>
              </a:solidFill>
            </a:endParaRPr>
          </a:p>
        </p:txBody>
      </p:sp>
    </p:spTree>
    <p:extLst>
      <p:ext uri="{BB962C8B-B14F-4D97-AF65-F5344CB8AC3E}">
        <p14:creationId xmlns:p14="http://schemas.microsoft.com/office/powerpoint/2010/main" val="159306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67" y="428193"/>
            <a:ext cx="7886700" cy="695325"/>
          </a:xfrm>
        </p:spPr>
        <p:txBody>
          <a:bodyPr/>
          <a:lstStyle/>
          <a:p>
            <a:pPr algn="l"/>
            <a:r>
              <a:rPr lang="en-GB" sz="2800" b="1" dirty="0">
                <a:solidFill>
                  <a:schemeClr val="accent5">
                    <a:lumMod val="50000"/>
                  </a:schemeClr>
                </a:solidFill>
              </a:rPr>
              <a:t>Now using </a:t>
            </a:r>
            <a:r>
              <a:rPr lang="en-GB" sz="2800" b="1" dirty="0" smtClean="0">
                <a:solidFill>
                  <a:schemeClr val="accent5">
                    <a:lumMod val="50000"/>
                  </a:schemeClr>
                </a:solidFill>
              </a:rPr>
              <a:t>the FOCUSED tool</a:t>
            </a:r>
            <a:r>
              <a:rPr lang="en-GB" sz="2800" b="1" dirty="0">
                <a:solidFill>
                  <a:schemeClr val="accent5">
                    <a:lumMod val="50000"/>
                  </a:schemeClr>
                </a:solidFill>
              </a:rPr>
              <a:t>…</a:t>
            </a:r>
            <a:endParaRPr lang="en-US" sz="2800" b="1" dirty="0">
              <a:solidFill>
                <a:schemeClr val="accent5">
                  <a:lumMod val="50000"/>
                </a:schemeClr>
              </a:solidFill>
            </a:endParaRPr>
          </a:p>
        </p:txBody>
      </p:sp>
      <p:sp>
        <p:nvSpPr>
          <p:cNvPr id="3" name="TextBox 2"/>
          <p:cNvSpPr txBox="1"/>
          <p:nvPr/>
        </p:nvSpPr>
        <p:spPr>
          <a:xfrm>
            <a:off x="455231" y="1728943"/>
            <a:ext cx="8263100" cy="4093428"/>
          </a:xfrm>
          <a:prstGeom prst="rect">
            <a:avLst/>
          </a:prstGeom>
          <a:noFill/>
        </p:spPr>
        <p:txBody>
          <a:bodyPr wrap="square" rtlCol="0">
            <a:spAutoFit/>
          </a:bodyPr>
          <a:lstStyle/>
          <a:p>
            <a:r>
              <a:rPr lang="en-GB" sz="2800" dirty="0" smtClean="0">
                <a:solidFill>
                  <a:schemeClr val="accent5">
                    <a:lumMod val="50000"/>
                  </a:schemeClr>
                </a:solidFill>
              </a:rPr>
              <a:t>The FOCUSED tool </a:t>
            </a:r>
            <a:r>
              <a:rPr lang="en-GB" sz="2800" dirty="0">
                <a:solidFill>
                  <a:schemeClr val="accent5">
                    <a:lumMod val="50000"/>
                  </a:schemeClr>
                </a:solidFill>
              </a:rPr>
              <a:t>was introduced to highlight the key points </a:t>
            </a:r>
            <a:r>
              <a:rPr lang="en-GB" sz="2800" dirty="0" smtClean="0">
                <a:solidFill>
                  <a:schemeClr val="accent5">
                    <a:lumMod val="50000"/>
                  </a:schemeClr>
                </a:solidFill>
              </a:rPr>
              <a:t>of </a:t>
            </a:r>
            <a:r>
              <a:rPr lang="en-GB" sz="2800" dirty="0">
                <a:solidFill>
                  <a:schemeClr val="accent5">
                    <a:lumMod val="50000"/>
                  </a:schemeClr>
                </a:solidFill>
              </a:rPr>
              <a:t>the service</a:t>
            </a:r>
          </a:p>
          <a:p>
            <a:endParaRPr lang="en-GB" sz="2800" dirty="0">
              <a:solidFill>
                <a:schemeClr val="accent5">
                  <a:lumMod val="50000"/>
                </a:schemeClr>
              </a:solidFill>
            </a:endParaRPr>
          </a:p>
          <a:p>
            <a:r>
              <a:rPr lang="en-GB" sz="2800" dirty="0">
                <a:solidFill>
                  <a:schemeClr val="accent5">
                    <a:lumMod val="50000"/>
                  </a:schemeClr>
                </a:solidFill>
              </a:rPr>
              <a:t>Results were also highlighted to show the benefits and </a:t>
            </a:r>
          </a:p>
          <a:p>
            <a:r>
              <a:rPr lang="en-GB" sz="2800" dirty="0">
                <a:solidFill>
                  <a:schemeClr val="accent5">
                    <a:lumMod val="50000"/>
                  </a:schemeClr>
                </a:solidFill>
              </a:rPr>
              <a:t>rewards of engaging smokers in the programme</a:t>
            </a:r>
          </a:p>
          <a:p>
            <a:endParaRPr lang="en-GB" sz="2800" dirty="0">
              <a:solidFill>
                <a:schemeClr val="accent5">
                  <a:lumMod val="50000"/>
                </a:schemeClr>
              </a:solidFill>
            </a:endParaRPr>
          </a:p>
          <a:p>
            <a:r>
              <a:rPr lang="en-GB" sz="2800" dirty="0">
                <a:solidFill>
                  <a:schemeClr val="accent5">
                    <a:lumMod val="50000"/>
                  </a:schemeClr>
                </a:solidFill>
              </a:rPr>
              <a:t>Important data is shown in an easy to understand </a:t>
            </a:r>
          </a:p>
          <a:p>
            <a:r>
              <a:rPr lang="en-GB" sz="2800" dirty="0">
                <a:solidFill>
                  <a:schemeClr val="accent5">
                    <a:lumMod val="50000"/>
                  </a:schemeClr>
                </a:solidFill>
              </a:rPr>
              <a:t>way which captures the successes </a:t>
            </a:r>
          </a:p>
          <a:p>
            <a:endParaRPr lang="en-GB" dirty="0"/>
          </a:p>
          <a:p>
            <a:endParaRPr lang="en-US" dirty="0"/>
          </a:p>
        </p:txBody>
      </p:sp>
    </p:spTree>
    <p:extLst>
      <p:ext uri="{BB962C8B-B14F-4D97-AF65-F5344CB8AC3E}">
        <p14:creationId xmlns:p14="http://schemas.microsoft.com/office/powerpoint/2010/main" val="2212003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6243" y="2387600"/>
            <a:ext cx="7615757" cy="2000548"/>
          </a:xfrm>
          <a:prstGeom prst="rect">
            <a:avLst/>
          </a:prstGeom>
          <a:noFill/>
        </p:spPr>
        <p:txBody>
          <a:bodyPr wrap="square" rtlCol="0">
            <a:spAutoFit/>
          </a:bodyPr>
          <a:lstStyle/>
          <a:p>
            <a:pPr algn="ctr">
              <a:spcAft>
                <a:spcPts val="1200"/>
              </a:spcAft>
              <a:buClr>
                <a:srgbClr val="FF0000"/>
              </a:buClr>
            </a:pPr>
            <a:r>
              <a:rPr lang="en-GB" sz="6600" dirty="0" smtClean="0">
                <a:solidFill>
                  <a:prstClr val="white"/>
                </a:solidFill>
              </a:rPr>
              <a:t>Thank you</a:t>
            </a:r>
            <a:endParaRPr lang="en-GB" sz="6600" dirty="0">
              <a:solidFill>
                <a:prstClr val="white"/>
              </a:solidFill>
            </a:endParaRPr>
          </a:p>
          <a:p>
            <a:pPr marL="457200" indent="-457200">
              <a:spcAft>
                <a:spcPts val="1200"/>
              </a:spcAft>
              <a:buClr>
                <a:srgbClr val="FF0000"/>
              </a:buClr>
              <a:buFont typeface="Arial" panose="020B0604020202020204" pitchFamily="34" charset="0"/>
              <a:buChar char="•"/>
            </a:pPr>
            <a:endParaRPr lang="en-GB" sz="2000" dirty="0">
              <a:solidFill>
                <a:prstClr val="white"/>
              </a:solidFill>
            </a:endParaRPr>
          </a:p>
          <a:p>
            <a:r>
              <a:rPr lang="en-GB" b="1" dirty="0" smtClean="0">
                <a:solidFill>
                  <a:prstClr val="black"/>
                </a:solidFill>
              </a:rPr>
              <a:t> </a:t>
            </a:r>
          </a:p>
        </p:txBody>
      </p:sp>
      <p:sp>
        <p:nvSpPr>
          <p:cNvPr id="2" name="TextBox 1"/>
          <p:cNvSpPr txBox="1"/>
          <p:nvPr/>
        </p:nvSpPr>
        <p:spPr>
          <a:xfrm>
            <a:off x="883920" y="4450080"/>
            <a:ext cx="7172960" cy="923330"/>
          </a:xfrm>
          <a:prstGeom prst="rect">
            <a:avLst/>
          </a:prstGeom>
          <a:noFill/>
        </p:spPr>
        <p:txBody>
          <a:bodyPr wrap="square" rtlCol="0">
            <a:spAutoFit/>
          </a:bodyPr>
          <a:lstStyle/>
          <a:p>
            <a:pPr algn="ctr"/>
            <a:r>
              <a:rPr lang="en-GB" dirty="0" smtClean="0">
                <a:solidFill>
                  <a:schemeClr val="bg1"/>
                </a:solidFill>
              </a:rPr>
              <a:t>If you would like to arrange an appointment with a J&amp;J representative  to see how the FOCUSED cost model can benefit you and your patients, please contact </a:t>
            </a:r>
            <a:r>
              <a:rPr lang="en-GB" u="sng" dirty="0" smtClean="0">
                <a:solidFill>
                  <a:schemeClr val="bg1"/>
                </a:solidFill>
              </a:rPr>
              <a:t>focused@cellohealth.com</a:t>
            </a:r>
            <a:endParaRPr lang="en-GB" u="sng" dirty="0">
              <a:solidFill>
                <a:schemeClr val="bg1"/>
              </a:solidFill>
            </a:endParaRPr>
          </a:p>
        </p:txBody>
      </p:sp>
    </p:spTree>
    <p:extLst>
      <p:ext uri="{BB962C8B-B14F-4D97-AF65-F5344CB8AC3E}">
        <p14:creationId xmlns:p14="http://schemas.microsoft.com/office/powerpoint/2010/main" val="214766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8650" y="1700810"/>
            <a:ext cx="7615757" cy="4247317"/>
          </a:xfrm>
          <a:prstGeom prst="rect">
            <a:avLst/>
          </a:prstGeom>
          <a:noFill/>
        </p:spPr>
        <p:txBody>
          <a:bodyPr wrap="square" rtlCol="0">
            <a:spAutoFit/>
          </a:bodyPr>
          <a:lstStyle/>
          <a:p>
            <a:pPr marL="457200" indent="-457200">
              <a:spcAft>
                <a:spcPts val="1200"/>
              </a:spcAft>
              <a:buClr>
                <a:schemeClr val="accent5">
                  <a:lumMod val="50000"/>
                </a:schemeClr>
              </a:buClr>
              <a:buFont typeface="+mj-lt"/>
              <a:buAutoNum type="arabicPeriod"/>
            </a:pPr>
            <a:r>
              <a:rPr lang="en-GB" sz="2000" dirty="0">
                <a:solidFill>
                  <a:schemeClr val="accent5">
                    <a:lumMod val="50000"/>
                  </a:schemeClr>
                </a:solidFill>
              </a:rPr>
              <a:t>ASH fact sheet: </a:t>
            </a:r>
            <a:r>
              <a:rPr lang="en-GB" sz="2000" dirty="0" smtClean="0">
                <a:solidFill>
                  <a:schemeClr val="accent5">
                    <a:lumMod val="50000"/>
                  </a:schemeClr>
                </a:solidFill>
              </a:rPr>
              <a:t>Smoking statistics</a:t>
            </a:r>
            <a:r>
              <a:rPr lang="en-GB" sz="2000" dirty="0">
                <a:solidFill>
                  <a:schemeClr val="accent5">
                    <a:lumMod val="50000"/>
                  </a:schemeClr>
                </a:solidFill>
              </a:rPr>
              <a:t>. January 2015</a:t>
            </a:r>
          </a:p>
          <a:p>
            <a:pPr marL="457200" indent="-457200">
              <a:spcAft>
                <a:spcPts val="1200"/>
              </a:spcAft>
              <a:buClr>
                <a:schemeClr val="accent5">
                  <a:lumMod val="50000"/>
                </a:schemeClr>
              </a:buClr>
              <a:buFont typeface="+mj-lt"/>
              <a:buAutoNum type="arabicPeriod"/>
            </a:pPr>
            <a:r>
              <a:rPr lang="en-GB" sz="2000" dirty="0" smtClean="0">
                <a:solidFill>
                  <a:schemeClr val="accent5">
                    <a:lumMod val="50000"/>
                  </a:schemeClr>
                </a:solidFill>
              </a:rPr>
              <a:t>Smoking </a:t>
            </a:r>
            <a:r>
              <a:rPr lang="en-GB" sz="2000" dirty="0">
                <a:solidFill>
                  <a:schemeClr val="accent5">
                    <a:lumMod val="50000"/>
                  </a:schemeClr>
                </a:solidFill>
              </a:rPr>
              <a:t>in England. Latest Statistics. </a:t>
            </a:r>
            <a:r>
              <a:rPr lang="en-GB" sz="2000" dirty="0" smtClean="0">
                <a:solidFill>
                  <a:schemeClr val="accent5">
                    <a:lumMod val="50000"/>
                  </a:schemeClr>
                </a:solidFill>
              </a:rPr>
              <a:t>Top-line </a:t>
            </a:r>
            <a:r>
              <a:rPr lang="en-GB" sz="2000" dirty="0">
                <a:solidFill>
                  <a:schemeClr val="accent5">
                    <a:lumMod val="50000"/>
                  </a:schemeClr>
                </a:solidFill>
              </a:rPr>
              <a:t>findings from the STS (STS140721) </a:t>
            </a:r>
            <a:r>
              <a:rPr lang="en-GB" sz="2000" dirty="0" smtClean="0">
                <a:solidFill>
                  <a:schemeClr val="accent5">
                    <a:lumMod val="50000"/>
                  </a:schemeClr>
                </a:solidFill>
                <a:hlinkClick r:id="rId3"/>
              </a:rPr>
              <a:t>http</a:t>
            </a:r>
            <a:r>
              <a:rPr lang="en-GB" sz="2000" dirty="0">
                <a:solidFill>
                  <a:schemeClr val="accent5">
                    <a:lumMod val="50000"/>
                  </a:schemeClr>
                </a:solidFill>
                <a:hlinkClick r:id="rId3"/>
              </a:rPr>
              <a:t>://www.smokinginengland.info/latest-statistics</a:t>
            </a:r>
            <a:r>
              <a:rPr lang="en-GB" sz="2000" dirty="0" smtClean="0">
                <a:solidFill>
                  <a:schemeClr val="accent5">
                    <a:lumMod val="50000"/>
                  </a:schemeClr>
                </a:solidFill>
                <a:hlinkClick r:id="rId3"/>
              </a:rPr>
              <a:t>/</a:t>
            </a:r>
            <a:r>
              <a:rPr lang="en-GB" sz="2000" dirty="0" smtClean="0">
                <a:solidFill>
                  <a:schemeClr val="accent5">
                    <a:lumMod val="50000"/>
                  </a:schemeClr>
                </a:solidFill>
              </a:rPr>
              <a:t> Accessed </a:t>
            </a:r>
            <a:r>
              <a:rPr lang="en-GB" sz="2000" dirty="0">
                <a:solidFill>
                  <a:schemeClr val="accent5">
                    <a:lumMod val="50000"/>
                  </a:schemeClr>
                </a:solidFill>
              </a:rPr>
              <a:t>May 2015 </a:t>
            </a:r>
            <a:endParaRPr lang="en-GB" sz="2000" dirty="0" smtClean="0">
              <a:solidFill>
                <a:schemeClr val="accent5">
                  <a:lumMod val="50000"/>
                </a:schemeClr>
              </a:solidFill>
            </a:endParaRPr>
          </a:p>
          <a:p>
            <a:pPr marL="457200" indent="-457200">
              <a:spcAft>
                <a:spcPts val="1200"/>
              </a:spcAft>
              <a:buClr>
                <a:schemeClr val="accent5">
                  <a:lumMod val="50000"/>
                </a:schemeClr>
              </a:buClr>
              <a:buFont typeface="+mj-lt"/>
              <a:buAutoNum type="arabicPeriod"/>
            </a:pPr>
            <a:r>
              <a:rPr lang="en-GB" sz="2000" dirty="0">
                <a:solidFill>
                  <a:schemeClr val="accent5">
                    <a:lumMod val="50000"/>
                  </a:schemeClr>
                </a:solidFill>
              </a:rPr>
              <a:t>Data on file: Emma Croghan, Director Public Health and </a:t>
            </a:r>
            <a:r>
              <a:rPr lang="en-GB" sz="2000" dirty="0" smtClean="0">
                <a:solidFill>
                  <a:schemeClr val="accent5">
                    <a:lumMod val="50000"/>
                  </a:schemeClr>
                </a:solidFill>
              </a:rPr>
              <a:t>Lifestyle </a:t>
            </a:r>
            <a:r>
              <a:rPr lang="en-GB" sz="2000" dirty="0">
                <a:solidFill>
                  <a:schemeClr val="accent5">
                    <a:lumMod val="50000"/>
                  </a:schemeClr>
                </a:solidFill>
              </a:rPr>
              <a:t>Services, North 51 Ltd. Data collated through services provided through North 51 Ltd. and covers the year April 1st 2014 to March 31st 2015. Data supplied to J&amp;J Ltd. June </a:t>
            </a:r>
            <a:r>
              <a:rPr lang="en-GB" sz="2000" dirty="0" smtClean="0">
                <a:solidFill>
                  <a:schemeClr val="accent5">
                    <a:lumMod val="50000"/>
                  </a:schemeClr>
                </a:solidFill>
              </a:rPr>
              <a:t>2015</a:t>
            </a:r>
            <a:endParaRPr lang="en-GB" sz="2000" dirty="0">
              <a:solidFill>
                <a:schemeClr val="accent5">
                  <a:lumMod val="50000"/>
                </a:schemeClr>
              </a:solidFill>
            </a:endParaRPr>
          </a:p>
          <a:p>
            <a:pPr marL="457200" indent="-457200">
              <a:spcAft>
                <a:spcPts val="1200"/>
              </a:spcAft>
              <a:buClr>
                <a:schemeClr val="accent5">
                  <a:lumMod val="50000"/>
                </a:schemeClr>
              </a:buClr>
              <a:buFont typeface="+mj-lt"/>
              <a:buAutoNum type="arabicPeriod"/>
            </a:pPr>
            <a:endParaRPr lang="en-GB" sz="2000" dirty="0">
              <a:solidFill>
                <a:schemeClr val="accent5">
                  <a:lumMod val="75000"/>
                </a:schemeClr>
              </a:solidFill>
            </a:endParaRPr>
          </a:p>
          <a:p>
            <a:pPr>
              <a:spcAft>
                <a:spcPts val="1200"/>
              </a:spcAft>
              <a:buClr>
                <a:schemeClr val="accent5">
                  <a:lumMod val="50000"/>
                </a:schemeClr>
              </a:buClr>
            </a:pPr>
            <a:endParaRPr lang="en-GB" sz="2000" dirty="0">
              <a:solidFill>
                <a:schemeClr val="accent5">
                  <a:lumMod val="50000"/>
                </a:schemeClr>
              </a:solidFill>
            </a:endParaRPr>
          </a:p>
          <a:p>
            <a:pPr>
              <a:spcAft>
                <a:spcPts val="1200"/>
              </a:spcAft>
              <a:buClr>
                <a:srgbClr val="FF0000"/>
              </a:buClr>
            </a:pPr>
            <a:endParaRPr lang="en-GB" sz="2000" dirty="0">
              <a:solidFill>
                <a:prstClr val="white"/>
              </a:solidFill>
            </a:endParaRPr>
          </a:p>
        </p:txBody>
      </p:sp>
      <p:sp>
        <p:nvSpPr>
          <p:cNvPr id="6"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accent5">
                    <a:lumMod val="50000"/>
                  </a:schemeClr>
                </a:solidFill>
              </a:rPr>
              <a:t>References</a:t>
            </a:r>
            <a:endParaRPr lang="en-US" altLang="en-US" sz="2800" b="1" dirty="0">
              <a:solidFill>
                <a:schemeClr val="accent5">
                  <a:lumMod val="50000"/>
                </a:schemeClr>
              </a:solidFill>
            </a:endParaRPr>
          </a:p>
        </p:txBody>
      </p:sp>
    </p:spTree>
    <p:extLst>
      <p:ext uri="{BB962C8B-B14F-4D97-AF65-F5344CB8AC3E}">
        <p14:creationId xmlns:p14="http://schemas.microsoft.com/office/powerpoint/2010/main" val="7193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Changing status of smoking cessation </a:t>
            </a:r>
            <a:r>
              <a:rPr lang="en-US" b="1" dirty="0" smtClean="0"/>
              <a:t>services</a:t>
            </a:r>
            <a:endParaRPr lang="en-US" b="1" dirty="0"/>
          </a:p>
        </p:txBody>
      </p:sp>
      <p:sp>
        <p:nvSpPr>
          <p:cNvPr id="3" name="Subtitle 2"/>
          <p:cNvSpPr>
            <a:spLocks noGrp="1"/>
          </p:cNvSpPr>
          <p:nvPr>
            <p:ph type="subTitle" idx="1"/>
          </p:nvPr>
        </p:nvSpPr>
        <p:spPr/>
        <p:txBody>
          <a:bodyPr/>
          <a:lstStyle/>
          <a:p>
            <a:r>
              <a:rPr lang="en-US" sz="3600" b="1" dirty="0"/>
              <a:t>Emma </a:t>
            </a:r>
            <a:r>
              <a:rPr lang="en-US" sz="3600" b="1" dirty="0" smtClean="0"/>
              <a:t>Croghan </a:t>
            </a:r>
          </a:p>
          <a:p>
            <a:r>
              <a:rPr lang="en-GB" altLang="en-US" sz="2800" b="1" dirty="0"/>
              <a:t>Director of Public Health and Lifestyle Services, North 51</a:t>
            </a:r>
          </a:p>
        </p:txBody>
      </p:sp>
      <p:pic>
        <p:nvPicPr>
          <p:cNvPr id="6" name="Picture 5" descr="North 51 Logo - Oct 11.jpg"/>
          <p:cNvPicPr/>
          <p:nvPr/>
        </p:nvPicPr>
        <p:blipFill>
          <a:blip r:embed="rId2"/>
          <a:stretch>
            <a:fillRect/>
          </a:stretch>
        </p:blipFill>
        <p:spPr>
          <a:xfrm>
            <a:off x="384937" y="5829972"/>
            <a:ext cx="1823720" cy="714375"/>
          </a:xfrm>
          <a:prstGeom prst="rect">
            <a:avLst/>
          </a:prstGeom>
        </p:spPr>
      </p:pic>
    </p:spTree>
    <p:extLst>
      <p:ext uri="{BB962C8B-B14F-4D97-AF65-F5344CB8AC3E}">
        <p14:creationId xmlns:p14="http://schemas.microsoft.com/office/powerpoint/2010/main" val="8530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65129"/>
            <a:ext cx="7886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400" kern="1200">
                <a:solidFill>
                  <a:srgbClr val="DD0828"/>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2pPr>
            <a:lvl3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3pPr>
            <a:lvl4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4pPr>
            <a:lvl5pPr algn="l" rtl="0" eaLnBrk="0" fontAlgn="base" hangingPunct="0">
              <a:lnSpc>
                <a:spcPct val="90000"/>
              </a:lnSpc>
              <a:spcBef>
                <a:spcPct val="0"/>
              </a:spcBef>
              <a:spcAft>
                <a:spcPct val="0"/>
              </a:spcAft>
              <a:defRPr sz="2400">
                <a:solidFill>
                  <a:srgbClr val="DD0828"/>
                </a:solidFill>
                <a:latin typeface="Georgia" panose="02040502050405020303" pitchFamily="18" charset="0"/>
              </a:defRPr>
            </a:lvl5pPr>
            <a:lvl6pPr marL="457200" algn="l" rtl="0" fontAlgn="base">
              <a:lnSpc>
                <a:spcPct val="90000"/>
              </a:lnSpc>
              <a:spcBef>
                <a:spcPct val="0"/>
              </a:spcBef>
              <a:spcAft>
                <a:spcPct val="0"/>
              </a:spcAft>
              <a:defRPr sz="2400">
                <a:solidFill>
                  <a:srgbClr val="DD0828"/>
                </a:solidFill>
                <a:latin typeface="Calibri Light" panose="020F0302020204030204" pitchFamily="34" charset="0"/>
              </a:defRPr>
            </a:lvl6pPr>
            <a:lvl7pPr marL="914400" algn="l" rtl="0" fontAlgn="base">
              <a:lnSpc>
                <a:spcPct val="90000"/>
              </a:lnSpc>
              <a:spcBef>
                <a:spcPct val="0"/>
              </a:spcBef>
              <a:spcAft>
                <a:spcPct val="0"/>
              </a:spcAft>
              <a:defRPr sz="2400">
                <a:solidFill>
                  <a:srgbClr val="DD0828"/>
                </a:solidFill>
                <a:latin typeface="Calibri Light" panose="020F0302020204030204" pitchFamily="34" charset="0"/>
              </a:defRPr>
            </a:lvl7pPr>
            <a:lvl8pPr marL="1371600" algn="l" rtl="0" fontAlgn="base">
              <a:lnSpc>
                <a:spcPct val="90000"/>
              </a:lnSpc>
              <a:spcBef>
                <a:spcPct val="0"/>
              </a:spcBef>
              <a:spcAft>
                <a:spcPct val="0"/>
              </a:spcAft>
              <a:defRPr sz="2400">
                <a:solidFill>
                  <a:srgbClr val="DD0828"/>
                </a:solidFill>
                <a:latin typeface="Calibri Light" panose="020F0302020204030204" pitchFamily="34" charset="0"/>
              </a:defRPr>
            </a:lvl8pPr>
            <a:lvl9pPr marL="1828800" algn="l" rtl="0" fontAlgn="base">
              <a:lnSpc>
                <a:spcPct val="90000"/>
              </a:lnSpc>
              <a:spcBef>
                <a:spcPct val="0"/>
              </a:spcBef>
              <a:spcAft>
                <a:spcPct val="0"/>
              </a:spcAft>
              <a:defRPr sz="2400">
                <a:solidFill>
                  <a:srgbClr val="DD0828"/>
                </a:solidFill>
                <a:latin typeface="Calibri Light" panose="020F0302020204030204" pitchFamily="34" charset="0"/>
              </a:defRPr>
            </a:lvl9pPr>
          </a:lstStyle>
          <a:p>
            <a:pPr eaLnBrk="1" hangingPunct="1">
              <a:spcAft>
                <a:spcPts val="1200"/>
              </a:spcAft>
            </a:pPr>
            <a:r>
              <a:rPr lang="en-GB" altLang="en-US" sz="2800" b="1" dirty="0">
                <a:solidFill>
                  <a:schemeClr val="tx1"/>
                </a:solidFill>
                <a:latin typeface="+mn-lt"/>
              </a:rPr>
              <a:t>The opportunity still </a:t>
            </a:r>
            <a:r>
              <a:rPr lang="en-GB" altLang="en-US" sz="2800" b="1" dirty="0" smtClean="0">
                <a:solidFill>
                  <a:schemeClr val="tx1"/>
                </a:solidFill>
                <a:latin typeface="+mn-lt"/>
              </a:rPr>
              <a:t>exists in the UK</a:t>
            </a:r>
            <a:endParaRPr lang="en-GB" altLang="en-US" sz="2800" b="1" dirty="0">
              <a:solidFill>
                <a:schemeClr val="tx1"/>
              </a:solidFill>
              <a:latin typeface="+mn-lt"/>
            </a:endParaRPr>
          </a:p>
        </p:txBody>
      </p:sp>
      <p:sp>
        <p:nvSpPr>
          <p:cNvPr id="3" name="TextBox 2"/>
          <p:cNvSpPr txBox="1"/>
          <p:nvPr/>
        </p:nvSpPr>
        <p:spPr>
          <a:xfrm>
            <a:off x="628650" y="1586510"/>
            <a:ext cx="7615757" cy="1446550"/>
          </a:xfrm>
          <a:prstGeom prst="rect">
            <a:avLst/>
          </a:prstGeom>
          <a:noFill/>
        </p:spPr>
        <p:txBody>
          <a:bodyPr wrap="square" rtlCol="0">
            <a:spAutoFit/>
          </a:bodyPr>
          <a:lstStyle/>
          <a:p>
            <a:pPr marL="342900" indent="-342900">
              <a:spcAft>
                <a:spcPts val="1200"/>
              </a:spcAft>
              <a:buClr>
                <a:srgbClr val="FF0000"/>
              </a:buClr>
              <a:buFont typeface="Arial" panose="020B0604020202020204" pitchFamily="34" charset="0"/>
              <a:buChar char="•"/>
            </a:pPr>
            <a:r>
              <a:rPr lang="en-GB" sz="2000" dirty="0" smtClean="0">
                <a:solidFill>
                  <a:schemeClr val="bg1"/>
                </a:solidFill>
              </a:rPr>
              <a:t>Lower income groups have the highest smoking rates </a:t>
            </a:r>
            <a:r>
              <a:rPr lang="en-GB" sz="2000" dirty="0">
                <a:solidFill>
                  <a:schemeClr val="bg1"/>
                </a:solidFill>
              </a:rPr>
              <a:t> </a:t>
            </a:r>
            <a:r>
              <a:rPr lang="en-GB" sz="2000" dirty="0" smtClean="0">
                <a:solidFill>
                  <a:schemeClr val="bg1"/>
                </a:solidFill>
              </a:rPr>
              <a:t>                           -14% of adults in managerial positions vs 29% in routine manual occupation (in 2013)</a:t>
            </a:r>
            <a:r>
              <a:rPr lang="en-GB" sz="2000" baseline="30000" dirty="0" smtClean="0">
                <a:solidFill>
                  <a:schemeClr val="bg1"/>
                </a:solidFill>
              </a:rPr>
              <a:t>1</a:t>
            </a:r>
          </a:p>
          <a:p>
            <a:r>
              <a:rPr lang="en-GB" b="1" dirty="0" smtClean="0"/>
              <a:t> </a:t>
            </a:r>
          </a:p>
        </p:txBody>
      </p:sp>
      <p:sp>
        <p:nvSpPr>
          <p:cNvPr id="2" name="Rectangle 1"/>
          <p:cNvSpPr/>
          <p:nvPr/>
        </p:nvSpPr>
        <p:spPr>
          <a:xfrm>
            <a:off x="238124" y="5717828"/>
            <a:ext cx="6486525" cy="800219"/>
          </a:xfrm>
          <a:prstGeom prst="rect">
            <a:avLst/>
          </a:prstGeom>
        </p:spPr>
        <p:txBody>
          <a:bodyPr wrap="square">
            <a:spAutoFit/>
          </a:bodyPr>
          <a:lstStyle/>
          <a:p>
            <a:pPr>
              <a:spcAft>
                <a:spcPts val="1200"/>
              </a:spcAft>
              <a:buClr>
                <a:schemeClr val="accent5">
                  <a:lumMod val="50000"/>
                </a:schemeClr>
              </a:buClr>
            </a:pPr>
            <a:r>
              <a:rPr lang="en-GB" sz="1400" dirty="0" smtClean="0">
                <a:solidFill>
                  <a:schemeClr val="bg2"/>
                </a:solidFill>
              </a:rPr>
              <a:t>¹</a:t>
            </a:r>
            <a:r>
              <a:rPr lang="en-GB" sz="1100" dirty="0" smtClean="0">
                <a:solidFill>
                  <a:schemeClr val="bg2"/>
                </a:solidFill>
              </a:rPr>
              <a:t>ASH </a:t>
            </a:r>
            <a:r>
              <a:rPr lang="en-GB" sz="1100" dirty="0">
                <a:solidFill>
                  <a:schemeClr val="bg2"/>
                </a:solidFill>
              </a:rPr>
              <a:t>fact sheet: Smoking statistics. January </a:t>
            </a:r>
            <a:r>
              <a:rPr lang="en-GB" sz="1100" dirty="0" smtClean="0">
                <a:solidFill>
                  <a:schemeClr val="bg2"/>
                </a:solidFill>
              </a:rPr>
              <a:t>2015</a:t>
            </a:r>
          </a:p>
          <a:p>
            <a:pPr>
              <a:spcAft>
                <a:spcPts val="1200"/>
              </a:spcAft>
              <a:buClr>
                <a:schemeClr val="accent5">
                  <a:lumMod val="50000"/>
                </a:schemeClr>
              </a:buClr>
            </a:pPr>
            <a:r>
              <a:rPr lang="en-GB" sz="1100" dirty="0" smtClean="0">
                <a:solidFill>
                  <a:schemeClr val="bg2"/>
                </a:solidFill>
              </a:rPr>
              <a:t>²Smoking </a:t>
            </a:r>
            <a:r>
              <a:rPr lang="en-GB" sz="1100" dirty="0">
                <a:solidFill>
                  <a:schemeClr val="bg2"/>
                </a:solidFill>
              </a:rPr>
              <a:t>in England. Latest Statistics. Top-line findings from the STS (STS140721) </a:t>
            </a:r>
            <a:r>
              <a:rPr lang="en-GB" sz="1100" dirty="0">
                <a:solidFill>
                  <a:schemeClr val="bg2"/>
                </a:solidFill>
                <a:hlinkClick r:id="rId3"/>
              </a:rPr>
              <a:t>http://www.smokinginengland.info/latest-statistics/</a:t>
            </a:r>
            <a:r>
              <a:rPr lang="en-GB" sz="1100" dirty="0">
                <a:solidFill>
                  <a:schemeClr val="bg2"/>
                </a:solidFill>
              </a:rPr>
              <a:t> Accessed May </a:t>
            </a:r>
            <a:r>
              <a:rPr lang="en-GB" sz="1100" dirty="0" smtClean="0">
                <a:solidFill>
                  <a:schemeClr val="bg2"/>
                </a:solidFill>
              </a:rPr>
              <a:t>2015</a:t>
            </a:r>
            <a:endParaRPr lang="en-GB" sz="1100" dirty="0">
              <a:solidFill>
                <a:schemeClr val="bg2"/>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63" y="2636490"/>
            <a:ext cx="6813205" cy="258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981888" y="4286462"/>
            <a:ext cx="2682484" cy="428019"/>
            <a:chOff x="2850088" y="4217257"/>
            <a:chExt cx="2682484" cy="428019"/>
          </a:xfrm>
        </p:grpSpPr>
        <p:sp>
          <p:nvSpPr>
            <p:cNvPr id="7" name="TextBox 6"/>
            <p:cNvSpPr txBox="1"/>
            <p:nvPr/>
          </p:nvSpPr>
          <p:spPr>
            <a:xfrm>
              <a:off x="2850088" y="4383666"/>
              <a:ext cx="215412" cy="261610"/>
            </a:xfrm>
            <a:prstGeom prst="rect">
              <a:avLst/>
            </a:prstGeom>
            <a:noFill/>
          </p:spPr>
          <p:txBody>
            <a:bodyPr wrap="square" rtlCol="0">
              <a:spAutoFit/>
            </a:bodyPr>
            <a:lstStyle/>
            <a:p>
              <a:pPr algn="ctr"/>
              <a:r>
                <a:rPr lang="en-GB" sz="1100" dirty="0" smtClean="0">
                  <a:solidFill>
                    <a:schemeClr val="bg1"/>
                  </a:solidFill>
                </a:rPr>
                <a:t>1</a:t>
              </a:r>
              <a:endParaRPr lang="en-GB" sz="1100" dirty="0">
                <a:solidFill>
                  <a:schemeClr val="bg1"/>
                </a:solidFill>
              </a:endParaRPr>
            </a:p>
          </p:txBody>
        </p:sp>
        <p:sp>
          <p:nvSpPr>
            <p:cNvPr id="8" name="TextBox 7"/>
            <p:cNvSpPr txBox="1"/>
            <p:nvPr/>
          </p:nvSpPr>
          <p:spPr>
            <a:xfrm>
              <a:off x="5233633" y="4217257"/>
              <a:ext cx="298939" cy="261610"/>
            </a:xfrm>
            <a:prstGeom prst="rect">
              <a:avLst/>
            </a:prstGeom>
            <a:noFill/>
          </p:spPr>
          <p:txBody>
            <a:bodyPr wrap="square" rtlCol="0">
              <a:spAutoFit/>
            </a:bodyPr>
            <a:lstStyle/>
            <a:p>
              <a:r>
                <a:rPr lang="en-GB" sz="1100" dirty="0" smtClean="0">
                  <a:solidFill>
                    <a:schemeClr val="accent5">
                      <a:lumMod val="50000"/>
                    </a:schemeClr>
                  </a:solidFill>
                </a:rPr>
                <a:t>2</a:t>
              </a:r>
              <a:endParaRPr lang="en-GB" sz="1100" dirty="0">
                <a:solidFill>
                  <a:schemeClr val="accent5">
                    <a:lumMod val="50000"/>
                  </a:schemeClr>
                </a:solidFill>
              </a:endParaRPr>
            </a:p>
          </p:txBody>
        </p:sp>
      </p:grpSp>
      <p:sp>
        <p:nvSpPr>
          <p:cNvPr id="10" name="TextBox 9"/>
          <p:cNvSpPr txBox="1"/>
          <p:nvPr/>
        </p:nvSpPr>
        <p:spPr>
          <a:xfrm>
            <a:off x="7285914" y="4359858"/>
            <a:ext cx="448409" cy="261610"/>
          </a:xfrm>
          <a:prstGeom prst="rect">
            <a:avLst/>
          </a:prstGeom>
          <a:noFill/>
        </p:spPr>
        <p:txBody>
          <a:bodyPr wrap="square" rtlCol="0">
            <a:spAutoFit/>
          </a:bodyPr>
          <a:lstStyle/>
          <a:p>
            <a:r>
              <a:rPr lang="en-GB" sz="1100" dirty="0" smtClean="0">
                <a:solidFill>
                  <a:schemeClr val="bg1"/>
                </a:solidFill>
              </a:rPr>
              <a:t>1, 2</a:t>
            </a:r>
            <a:endParaRPr lang="en-GB" sz="1100" dirty="0">
              <a:solidFill>
                <a:schemeClr val="bg1"/>
              </a:solidFill>
            </a:endParaRPr>
          </a:p>
        </p:txBody>
      </p:sp>
    </p:spTree>
    <p:extLst>
      <p:ext uri="{BB962C8B-B14F-4D97-AF65-F5344CB8AC3E}">
        <p14:creationId xmlns:p14="http://schemas.microsoft.com/office/powerpoint/2010/main" val="219323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404664"/>
            <a:ext cx="7848872" cy="695325"/>
          </a:xfrm>
        </p:spPr>
        <p:txBody>
          <a:bodyPr/>
          <a:lstStyle/>
          <a:p>
            <a:pPr algn="l"/>
            <a:r>
              <a:rPr lang="en-GB" altLang="en-US" sz="2800" b="1" dirty="0">
                <a:latin typeface="+mn-lt"/>
              </a:rPr>
              <a:t>Yet we know footfall to SCSs </a:t>
            </a:r>
            <a:r>
              <a:rPr lang="en-GB" altLang="en-US" sz="2800" b="1" dirty="0" smtClean="0">
                <a:latin typeface="+mn-lt"/>
              </a:rPr>
              <a:t>is generally in decline</a:t>
            </a:r>
            <a:r>
              <a:rPr lang="en-GB" sz="2800" baseline="30000" dirty="0" smtClean="0"/>
              <a:t>3</a:t>
            </a:r>
            <a:r>
              <a:rPr lang="en-GB" altLang="en-US" sz="2800" b="1" dirty="0" smtClean="0">
                <a:latin typeface="+mn-lt"/>
              </a:rPr>
              <a:t> </a:t>
            </a:r>
            <a:endParaRPr lang="en-US" altLang="en-US" sz="2800" b="1" dirty="0">
              <a:latin typeface="+mn-lt"/>
            </a:endParaRPr>
          </a:p>
        </p:txBody>
      </p:sp>
      <p:sp>
        <p:nvSpPr>
          <p:cNvPr id="15363" name="Content Placeholder 1"/>
          <p:cNvSpPr>
            <a:spLocks noGrp="1"/>
          </p:cNvSpPr>
          <p:nvPr>
            <p:ph idx="1"/>
          </p:nvPr>
        </p:nvSpPr>
        <p:spPr>
          <a:xfrm>
            <a:off x="334693" y="1454060"/>
            <a:ext cx="8404859" cy="389647"/>
          </a:xfrm>
        </p:spPr>
        <p:txBody>
          <a:bodyPr/>
          <a:lstStyle/>
          <a:p>
            <a:pPr marL="0" indent="0" algn="ctr">
              <a:buNone/>
              <a:defRPr/>
            </a:pPr>
            <a:r>
              <a:rPr lang="en-GB" sz="1800" b="1" dirty="0" smtClean="0">
                <a:solidFill>
                  <a:schemeClr val="bg1"/>
                </a:solidFill>
                <a:latin typeface="+mn-lt"/>
                <a:cs typeface="+mn-cs"/>
              </a:rPr>
              <a:t>In a sample of 6 services where footfall is actually increasing…</a:t>
            </a:r>
            <a:endParaRPr lang="en-GB" sz="1800" b="1" dirty="0">
              <a:solidFill>
                <a:schemeClr val="bg1"/>
              </a:solidFill>
              <a:latin typeface="+mn-lt"/>
              <a:cs typeface="+mn-cs"/>
            </a:endParaRPr>
          </a:p>
          <a:p>
            <a:pPr marL="0" indent="0" algn="ctr">
              <a:buNone/>
              <a:defRPr/>
            </a:pPr>
            <a:endParaRPr lang="en-GB" sz="1050" dirty="0" smtClean="0">
              <a:latin typeface="+mn-lt"/>
            </a:endParaRPr>
          </a:p>
          <a:p>
            <a:pPr algn="ctr">
              <a:defRPr/>
            </a:pPr>
            <a:endParaRPr lang="en-GB" sz="1050" dirty="0" smtClean="0">
              <a:latin typeface="+mn-lt"/>
            </a:endParaRPr>
          </a:p>
        </p:txBody>
      </p:sp>
      <p:pic>
        <p:nvPicPr>
          <p:cNvPr id="2050" name="Picture 2" descr="\\WSWLDNFPR01\Groups\Health\Clients\JKL\Johnson and Johnson\Nicorette\2015\Nicorette RX\Projects\UKNSCC\Presentations\Images\Page 05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1068" b="48701"/>
          <a:stretch/>
        </p:blipFill>
        <p:spPr bwMode="auto">
          <a:xfrm>
            <a:off x="483267" y="2091165"/>
            <a:ext cx="902406" cy="3641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SWLDNFPR01\Groups\Health\Clients\JKL\Johnson and Johnson\Nicorette\2015\Nicorette RX\Projects\UKNSCC\Presentations\Images\Page 05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577169" y="2052152"/>
            <a:ext cx="902406" cy="34767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96833" y="2165051"/>
            <a:ext cx="3683959" cy="923330"/>
          </a:xfrm>
          <a:prstGeom prst="rect">
            <a:avLst/>
          </a:prstGeom>
        </p:spPr>
        <p:txBody>
          <a:bodyPr wrap="square">
            <a:spAutoFit/>
          </a:bodyPr>
          <a:lstStyle/>
          <a:p>
            <a:pPr lvl="1"/>
            <a:r>
              <a:rPr lang="en-GB" dirty="0" smtClean="0">
                <a:solidFill>
                  <a:schemeClr val="bg1"/>
                </a:solidFill>
              </a:rPr>
              <a:t>6</a:t>
            </a:r>
            <a:r>
              <a:rPr lang="en-GB" dirty="0">
                <a:solidFill>
                  <a:schemeClr val="bg1"/>
                </a:solidFill>
              </a:rPr>
              <a:t>% of service users are also using e </a:t>
            </a:r>
            <a:r>
              <a:rPr lang="en-GB" dirty="0" smtClean="0">
                <a:solidFill>
                  <a:schemeClr val="bg1"/>
                </a:solidFill>
              </a:rPr>
              <a:t>cigs</a:t>
            </a:r>
          </a:p>
          <a:p>
            <a:pPr lvl="1"/>
            <a:r>
              <a:rPr lang="en-GB" dirty="0" smtClean="0">
                <a:solidFill>
                  <a:schemeClr val="bg1"/>
                </a:solidFill>
              </a:rPr>
              <a:t>1</a:t>
            </a:r>
            <a:r>
              <a:rPr lang="en-GB" dirty="0">
                <a:solidFill>
                  <a:schemeClr val="bg1"/>
                </a:solidFill>
              </a:rPr>
              <a:t>% are ONLY using e cigs</a:t>
            </a:r>
          </a:p>
        </p:txBody>
      </p:sp>
      <p:sp>
        <p:nvSpPr>
          <p:cNvPr id="8" name="Rectangle 7"/>
          <p:cNvSpPr/>
          <p:nvPr/>
        </p:nvSpPr>
        <p:spPr>
          <a:xfrm>
            <a:off x="891637" y="3509166"/>
            <a:ext cx="3689156" cy="646331"/>
          </a:xfrm>
          <a:prstGeom prst="rect">
            <a:avLst/>
          </a:prstGeom>
        </p:spPr>
        <p:txBody>
          <a:bodyPr wrap="square">
            <a:spAutoFit/>
          </a:bodyPr>
          <a:lstStyle/>
          <a:p>
            <a:pPr lvl="1"/>
            <a:r>
              <a:rPr lang="en-GB" dirty="0">
                <a:solidFill>
                  <a:schemeClr val="bg1"/>
                </a:solidFill>
              </a:rPr>
              <a:t>3</a:t>
            </a:r>
            <a:r>
              <a:rPr lang="en-GB" dirty="0" smtClean="0">
                <a:solidFill>
                  <a:schemeClr val="bg1"/>
                </a:solidFill>
              </a:rPr>
              <a:t>% </a:t>
            </a:r>
            <a:r>
              <a:rPr lang="en-GB" dirty="0">
                <a:solidFill>
                  <a:schemeClr val="bg1"/>
                </a:solidFill>
              </a:rPr>
              <a:t>are using cannabis </a:t>
            </a:r>
            <a:r>
              <a:rPr lang="en-GB" dirty="0" smtClean="0">
                <a:solidFill>
                  <a:schemeClr val="bg1"/>
                </a:solidFill>
              </a:rPr>
              <a:t>concurrently</a:t>
            </a:r>
            <a:r>
              <a:rPr lang="en-GB" baseline="30000" dirty="0" smtClean="0">
                <a:solidFill>
                  <a:schemeClr val="bg1"/>
                </a:solidFill>
              </a:rPr>
              <a:t>3</a:t>
            </a:r>
            <a:endParaRPr lang="en-GB" baseline="30000" dirty="0">
              <a:solidFill>
                <a:schemeClr val="bg1"/>
              </a:solidFill>
            </a:endParaRPr>
          </a:p>
        </p:txBody>
      </p:sp>
      <p:sp>
        <p:nvSpPr>
          <p:cNvPr id="9" name="Rectangle 8"/>
          <p:cNvSpPr/>
          <p:nvPr/>
        </p:nvSpPr>
        <p:spPr>
          <a:xfrm>
            <a:off x="1359810" y="4755889"/>
            <a:ext cx="3220982" cy="923330"/>
          </a:xfrm>
          <a:prstGeom prst="rect">
            <a:avLst/>
          </a:prstGeom>
        </p:spPr>
        <p:txBody>
          <a:bodyPr wrap="square">
            <a:spAutoFit/>
          </a:bodyPr>
          <a:lstStyle/>
          <a:p>
            <a:r>
              <a:rPr lang="en-GB" dirty="0" smtClean="0">
                <a:solidFill>
                  <a:schemeClr val="bg1"/>
                </a:solidFill>
              </a:rPr>
              <a:t>More addicted? </a:t>
            </a:r>
          </a:p>
          <a:p>
            <a:pPr marL="0" lvl="1"/>
            <a:r>
              <a:rPr lang="en-GB" dirty="0" smtClean="0">
                <a:solidFill>
                  <a:schemeClr val="bg1"/>
                </a:solidFill>
              </a:rPr>
              <a:t>Average </a:t>
            </a:r>
            <a:r>
              <a:rPr lang="en-GB" dirty="0" err="1">
                <a:solidFill>
                  <a:schemeClr val="bg1"/>
                </a:solidFill>
              </a:rPr>
              <a:t>F</a:t>
            </a:r>
            <a:r>
              <a:rPr lang="en-GB" dirty="0" err="1" smtClean="0">
                <a:solidFill>
                  <a:schemeClr val="bg1"/>
                </a:solidFill>
              </a:rPr>
              <a:t>agerstrom</a:t>
            </a:r>
            <a:r>
              <a:rPr lang="en-GB" dirty="0" smtClean="0">
                <a:solidFill>
                  <a:schemeClr val="bg1"/>
                </a:solidFill>
              </a:rPr>
              <a:t> score</a:t>
            </a:r>
            <a:r>
              <a:rPr lang="en-GB" baseline="30000" dirty="0">
                <a:solidFill>
                  <a:schemeClr val="bg1"/>
                </a:solidFill>
              </a:rPr>
              <a:t>3</a:t>
            </a:r>
          </a:p>
          <a:p>
            <a:endParaRPr lang="en-GB" dirty="0"/>
          </a:p>
        </p:txBody>
      </p:sp>
      <p:sp>
        <p:nvSpPr>
          <p:cNvPr id="11" name="Rectangle 10"/>
          <p:cNvSpPr/>
          <p:nvPr/>
        </p:nvSpPr>
        <p:spPr>
          <a:xfrm>
            <a:off x="4996015" y="2055083"/>
            <a:ext cx="3743537" cy="1477328"/>
          </a:xfrm>
          <a:prstGeom prst="rect">
            <a:avLst/>
          </a:prstGeom>
        </p:spPr>
        <p:txBody>
          <a:bodyPr wrap="square">
            <a:spAutoFit/>
          </a:bodyPr>
          <a:lstStyle/>
          <a:p>
            <a:pPr lvl="1"/>
            <a:r>
              <a:rPr lang="en-GB" dirty="0" smtClean="0">
                <a:solidFill>
                  <a:schemeClr val="bg1"/>
                </a:solidFill>
              </a:rPr>
              <a:t>Approx. 75% </a:t>
            </a:r>
            <a:r>
              <a:rPr lang="en-GB" dirty="0">
                <a:solidFill>
                  <a:schemeClr val="bg1"/>
                </a:solidFill>
              </a:rPr>
              <a:t>of </a:t>
            </a:r>
            <a:r>
              <a:rPr lang="en-GB" dirty="0" smtClean="0">
                <a:solidFill>
                  <a:schemeClr val="bg1"/>
                </a:solidFill>
              </a:rPr>
              <a:t>our service users use NRT; 97% of these combination NRT. 25</a:t>
            </a:r>
            <a:r>
              <a:rPr lang="en-GB" dirty="0">
                <a:solidFill>
                  <a:schemeClr val="bg1"/>
                </a:solidFill>
              </a:rPr>
              <a:t>% </a:t>
            </a:r>
            <a:r>
              <a:rPr lang="en-GB" dirty="0" err="1" smtClean="0">
                <a:solidFill>
                  <a:schemeClr val="bg1"/>
                </a:solidFill>
              </a:rPr>
              <a:t>Varenicline</a:t>
            </a:r>
            <a:r>
              <a:rPr lang="en-GB" dirty="0" smtClean="0">
                <a:solidFill>
                  <a:schemeClr val="bg1"/>
                </a:solidFill>
              </a:rPr>
              <a:t> (&lt;1</a:t>
            </a:r>
            <a:r>
              <a:rPr lang="en-GB" dirty="0">
                <a:solidFill>
                  <a:schemeClr val="bg1"/>
                </a:solidFill>
              </a:rPr>
              <a:t>% </a:t>
            </a:r>
            <a:r>
              <a:rPr lang="en-GB" dirty="0" err="1">
                <a:solidFill>
                  <a:schemeClr val="bg1"/>
                </a:solidFill>
              </a:rPr>
              <a:t>Zyban</a:t>
            </a:r>
            <a:r>
              <a:rPr lang="en-GB" dirty="0">
                <a:solidFill>
                  <a:schemeClr val="bg1"/>
                </a:solidFill>
              </a:rPr>
              <a:t>)</a:t>
            </a:r>
          </a:p>
          <a:p>
            <a:pPr lvl="1"/>
            <a:endParaRPr lang="en-GB" dirty="0" smtClean="0">
              <a:solidFill>
                <a:schemeClr val="bg1"/>
              </a:solidFill>
            </a:endParaRPr>
          </a:p>
        </p:txBody>
      </p:sp>
      <p:sp>
        <p:nvSpPr>
          <p:cNvPr id="12" name="Rectangle 11"/>
          <p:cNvSpPr/>
          <p:nvPr/>
        </p:nvSpPr>
        <p:spPr>
          <a:xfrm>
            <a:off x="4998001" y="3494834"/>
            <a:ext cx="3715175" cy="1200329"/>
          </a:xfrm>
          <a:prstGeom prst="rect">
            <a:avLst/>
          </a:prstGeom>
        </p:spPr>
        <p:txBody>
          <a:bodyPr wrap="square">
            <a:spAutoFit/>
          </a:bodyPr>
          <a:lstStyle/>
          <a:p>
            <a:pPr lvl="1"/>
            <a:r>
              <a:rPr lang="en-GB" dirty="0" smtClean="0">
                <a:solidFill>
                  <a:schemeClr val="bg1"/>
                </a:solidFill>
              </a:rPr>
              <a:t>17% </a:t>
            </a:r>
            <a:r>
              <a:rPr lang="en-GB" dirty="0">
                <a:solidFill>
                  <a:schemeClr val="bg1"/>
                </a:solidFill>
              </a:rPr>
              <a:t>live with children in the household under the age of </a:t>
            </a:r>
            <a:r>
              <a:rPr lang="en-GB" dirty="0" smtClean="0">
                <a:solidFill>
                  <a:schemeClr val="bg1"/>
                </a:solidFill>
              </a:rPr>
              <a:t>5; 29% have LTCs</a:t>
            </a:r>
            <a:r>
              <a:rPr lang="en-GB" baseline="30000" dirty="0" smtClean="0">
                <a:solidFill>
                  <a:schemeClr val="bg1"/>
                </a:solidFill>
              </a:rPr>
              <a:t>3</a:t>
            </a:r>
            <a:endParaRPr lang="en-GB" baseline="30000" dirty="0">
              <a:solidFill>
                <a:schemeClr val="bg1"/>
              </a:solidFill>
            </a:endParaRPr>
          </a:p>
          <a:p>
            <a:pPr lvl="1"/>
            <a:endParaRPr lang="en-GB" dirty="0">
              <a:solidFill>
                <a:schemeClr val="bg1"/>
              </a:solidFill>
            </a:endParaRPr>
          </a:p>
        </p:txBody>
      </p:sp>
      <p:sp>
        <p:nvSpPr>
          <p:cNvPr id="13" name="Rectangle 12"/>
          <p:cNvSpPr/>
          <p:nvPr/>
        </p:nvSpPr>
        <p:spPr>
          <a:xfrm>
            <a:off x="5011612" y="4532360"/>
            <a:ext cx="3894992" cy="1200329"/>
          </a:xfrm>
          <a:prstGeom prst="rect">
            <a:avLst/>
          </a:prstGeom>
        </p:spPr>
        <p:txBody>
          <a:bodyPr wrap="square">
            <a:spAutoFit/>
          </a:bodyPr>
          <a:lstStyle/>
          <a:p>
            <a:pPr lvl="1">
              <a:defRPr/>
            </a:pPr>
            <a:r>
              <a:rPr lang="en-GB" dirty="0">
                <a:solidFill>
                  <a:schemeClr val="bg1"/>
                </a:solidFill>
              </a:rPr>
              <a:t>NHS reforms have shifted responsibility to local authorities, </a:t>
            </a:r>
            <a:r>
              <a:rPr lang="en-GB" dirty="0" smtClean="0">
                <a:solidFill>
                  <a:schemeClr val="bg1"/>
                </a:solidFill>
              </a:rPr>
              <a:t>could there be less </a:t>
            </a:r>
            <a:r>
              <a:rPr lang="en-GB" dirty="0">
                <a:solidFill>
                  <a:schemeClr val="bg1"/>
                </a:solidFill>
              </a:rPr>
              <a:t>interest in SC amongst primary </a:t>
            </a:r>
            <a:r>
              <a:rPr lang="en-GB" dirty="0" smtClean="0">
                <a:solidFill>
                  <a:schemeClr val="bg1"/>
                </a:solidFill>
              </a:rPr>
              <a:t>care?</a:t>
            </a:r>
            <a:endParaRPr lang="en-GB" dirty="0">
              <a:solidFill>
                <a:schemeClr val="bg1"/>
              </a:solidFill>
            </a:endParaRPr>
          </a:p>
        </p:txBody>
      </p:sp>
      <p:sp>
        <p:nvSpPr>
          <p:cNvPr id="18" name="Oval 17"/>
          <p:cNvSpPr/>
          <p:nvPr/>
        </p:nvSpPr>
        <p:spPr>
          <a:xfrm>
            <a:off x="4422528" y="4489261"/>
            <a:ext cx="4484076" cy="1274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34866" y="5924337"/>
            <a:ext cx="6534475" cy="815608"/>
          </a:xfrm>
          <a:prstGeom prst="rect">
            <a:avLst/>
          </a:prstGeom>
          <a:noFill/>
        </p:spPr>
        <p:txBody>
          <a:bodyPr wrap="square" rtlCol="0">
            <a:spAutoFit/>
          </a:bodyPr>
          <a:lstStyle/>
          <a:p>
            <a:r>
              <a:rPr lang="en-GB" sz="1100" dirty="0" smtClean="0">
                <a:solidFill>
                  <a:schemeClr val="bg1"/>
                </a:solidFill>
              </a:rPr>
              <a:t>Data </a:t>
            </a:r>
            <a:r>
              <a:rPr lang="en-GB" sz="1100" dirty="0">
                <a:solidFill>
                  <a:schemeClr val="bg1"/>
                </a:solidFill>
              </a:rPr>
              <a:t>on file: Emma Croghan, Director Public Health and </a:t>
            </a:r>
            <a:r>
              <a:rPr lang="en-GB" sz="1100" dirty="0" smtClean="0">
                <a:solidFill>
                  <a:schemeClr val="bg1"/>
                </a:solidFill>
              </a:rPr>
              <a:t>Lifestyle </a:t>
            </a:r>
            <a:r>
              <a:rPr lang="en-GB" sz="1100" dirty="0">
                <a:solidFill>
                  <a:schemeClr val="bg1"/>
                </a:solidFill>
              </a:rPr>
              <a:t>Services, North 51 Ltd. Data collated through services provided through North 51 Ltd. and covers the year April 1st 2014 to March 31st 2015. </a:t>
            </a:r>
            <a:endParaRPr lang="en-GB" sz="1100" dirty="0" smtClean="0">
              <a:solidFill>
                <a:schemeClr val="bg1"/>
              </a:solidFill>
            </a:endParaRPr>
          </a:p>
          <a:p>
            <a:r>
              <a:rPr lang="en-GB" sz="1100" dirty="0" smtClean="0">
                <a:solidFill>
                  <a:schemeClr val="bg1"/>
                </a:solidFill>
              </a:rPr>
              <a:t>Data supplied </a:t>
            </a:r>
            <a:r>
              <a:rPr lang="en-GB" sz="1100" dirty="0">
                <a:solidFill>
                  <a:schemeClr val="bg1"/>
                </a:solidFill>
              </a:rPr>
              <a:t>to J&amp;J Ltd. June </a:t>
            </a:r>
            <a:r>
              <a:rPr lang="en-GB" sz="1100" dirty="0" smtClean="0">
                <a:solidFill>
                  <a:schemeClr val="bg1"/>
                </a:solidFill>
              </a:rPr>
              <a:t>2015.</a:t>
            </a:r>
            <a:endParaRPr lang="en-GB" sz="1100" dirty="0">
              <a:solidFill>
                <a:schemeClr val="bg1"/>
              </a:solidFill>
            </a:endParaRPr>
          </a:p>
          <a:p>
            <a:endParaRPr lang="en-GB" sz="1400" dirty="0">
              <a:solidFill>
                <a:schemeClr val="accent5">
                  <a:lumMod val="50000"/>
                </a:schemeClr>
              </a:solidFill>
            </a:endParaRPr>
          </a:p>
        </p:txBody>
      </p:sp>
      <p:sp>
        <p:nvSpPr>
          <p:cNvPr id="14" name="TextBox 13"/>
          <p:cNvSpPr txBox="1"/>
          <p:nvPr/>
        </p:nvSpPr>
        <p:spPr>
          <a:xfrm>
            <a:off x="3648573" y="2675046"/>
            <a:ext cx="215412" cy="276999"/>
          </a:xfrm>
          <a:prstGeom prst="rect">
            <a:avLst/>
          </a:prstGeom>
          <a:noFill/>
        </p:spPr>
        <p:txBody>
          <a:bodyPr wrap="square" rtlCol="0">
            <a:spAutoFit/>
          </a:bodyPr>
          <a:lstStyle/>
          <a:p>
            <a:pPr algn="ctr"/>
            <a:r>
              <a:rPr lang="en-GB" sz="1200" dirty="0" smtClean="0">
                <a:solidFill>
                  <a:schemeClr val="bg1"/>
                </a:solidFill>
              </a:rPr>
              <a:t>3</a:t>
            </a:r>
            <a:endParaRPr lang="en-GB" sz="1200" dirty="0">
              <a:solidFill>
                <a:schemeClr val="bg1"/>
              </a:solidFill>
            </a:endParaRPr>
          </a:p>
        </p:txBody>
      </p:sp>
      <p:sp>
        <p:nvSpPr>
          <p:cNvPr id="2" name="Rectangle 1"/>
          <p:cNvSpPr/>
          <p:nvPr/>
        </p:nvSpPr>
        <p:spPr>
          <a:xfrm>
            <a:off x="154090" y="5841157"/>
            <a:ext cx="256802" cy="261610"/>
          </a:xfrm>
          <a:prstGeom prst="rect">
            <a:avLst/>
          </a:prstGeom>
        </p:spPr>
        <p:txBody>
          <a:bodyPr wrap="none">
            <a:spAutoFit/>
          </a:bodyPr>
          <a:lstStyle/>
          <a:p>
            <a:pPr algn="ctr"/>
            <a:r>
              <a:rPr lang="en-GB" sz="1050" dirty="0">
                <a:solidFill>
                  <a:schemeClr val="bg1"/>
                </a:solidFill>
              </a:rPr>
              <a:t>3</a:t>
            </a:r>
          </a:p>
        </p:txBody>
      </p:sp>
      <p:sp>
        <p:nvSpPr>
          <p:cNvPr id="19" name="TextBox 18"/>
          <p:cNvSpPr txBox="1"/>
          <p:nvPr/>
        </p:nvSpPr>
        <p:spPr>
          <a:xfrm>
            <a:off x="7710411" y="2852300"/>
            <a:ext cx="215412" cy="276999"/>
          </a:xfrm>
          <a:prstGeom prst="rect">
            <a:avLst/>
          </a:prstGeom>
          <a:noFill/>
        </p:spPr>
        <p:txBody>
          <a:bodyPr wrap="square" rtlCol="0">
            <a:spAutoFit/>
          </a:bodyPr>
          <a:lstStyle/>
          <a:p>
            <a:pPr algn="ctr"/>
            <a:r>
              <a:rPr lang="en-GB" sz="1200" dirty="0" smtClean="0">
                <a:solidFill>
                  <a:schemeClr val="bg1"/>
                </a:solidFill>
              </a:rPr>
              <a:t>3</a:t>
            </a:r>
            <a:endParaRPr lang="en-GB" sz="1200" dirty="0">
              <a:solidFill>
                <a:schemeClr val="bg1"/>
              </a:solidFill>
            </a:endParaRPr>
          </a:p>
        </p:txBody>
      </p:sp>
    </p:spTree>
    <p:extLst>
      <p:ext uri="{BB962C8B-B14F-4D97-AF65-F5344CB8AC3E}">
        <p14:creationId xmlns:p14="http://schemas.microsoft.com/office/powerpoint/2010/main" val="382467093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9216" y="2198611"/>
            <a:ext cx="4585169" cy="4031873"/>
          </a:xfrm>
          <a:prstGeom prst="rect">
            <a:avLst/>
          </a:prstGeom>
          <a:noFill/>
        </p:spPr>
        <p:txBody>
          <a:bodyPr wrap="square" rtlCol="0">
            <a:spAutoFit/>
          </a:bodyPr>
          <a:lstStyle/>
          <a:p>
            <a:pPr marL="457200" indent="-457200">
              <a:spcAft>
                <a:spcPts val="1200"/>
              </a:spcAft>
              <a:buClr>
                <a:schemeClr val="accent3">
                  <a:lumMod val="75000"/>
                </a:schemeClr>
              </a:buClr>
              <a:buFont typeface="Arial" panose="020B0604020202020204" pitchFamily="34" charset="0"/>
              <a:buChar char="•"/>
            </a:pPr>
            <a:r>
              <a:rPr lang="en-GB" sz="2400" dirty="0" smtClean="0">
                <a:solidFill>
                  <a:schemeClr val="accent5">
                    <a:lumMod val="50000"/>
                  </a:schemeClr>
                </a:solidFill>
              </a:rPr>
              <a:t>Advertise?</a:t>
            </a:r>
          </a:p>
          <a:p>
            <a:pPr marL="457200" indent="-457200">
              <a:spcAft>
                <a:spcPts val="1200"/>
              </a:spcAft>
              <a:buClr>
                <a:schemeClr val="accent3">
                  <a:lumMod val="75000"/>
                </a:schemeClr>
              </a:buClr>
              <a:buFont typeface="Arial" panose="020B0604020202020204" pitchFamily="34" charset="0"/>
              <a:buChar char="•"/>
            </a:pPr>
            <a:r>
              <a:rPr lang="en-GB" sz="2400" dirty="0" smtClean="0">
                <a:solidFill>
                  <a:schemeClr val="accent5">
                    <a:lumMod val="50000"/>
                  </a:schemeClr>
                </a:solidFill>
              </a:rPr>
              <a:t>Do we need to start selling ourselves more?</a:t>
            </a:r>
          </a:p>
          <a:p>
            <a:pPr marL="914400" lvl="1" indent="-457200">
              <a:spcAft>
                <a:spcPts val="1200"/>
              </a:spcAft>
              <a:buClr>
                <a:schemeClr val="accent3">
                  <a:lumMod val="75000"/>
                </a:schemeClr>
              </a:buClr>
              <a:buFont typeface="Arial" panose="020B0604020202020204" pitchFamily="34" charset="0"/>
              <a:buChar char="•"/>
            </a:pPr>
            <a:r>
              <a:rPr lang="en-GB" sz="2400" dirty="0" smtClean="0">
                <a:solidFill>
                  <a:schemeClr val="accent5">
                    <a:lumMod val="50000"/>
                  </a:schemeClr>
                </a:solidFill>
              </a:rPr>
              <a:t>Shouldn’t be seen as a separate service</a:t>
            </a:r>
          </a:p>
          <a:p>
            <a:pPr marL="457200" indent="-457200">
              <a:spcAft>
                <a:spcPts val="1200"/>
              </a:spcAft>
              <a:buClr>
                <a:schemeClr val="accent3">
                  <a:lumMod val="75000"/>
                </a:schemeClr>
              </a:buClr>
              <a:buFont typeface="Arial" panose="020B0604020202020204" pitchFamily="34" charset="0"/>
              <a:buChar char="•"/>
            </a:pPr>
            <a:r>
              <a:rPr lang="en-GB" sz="2400" dirty="0" smtClean="0">
                <a:solidFill>
                  <a:schemeClr val="accent5">
                    <a:lumMod val="50000"/>
                  </a:schemeClr>
                </a:solidFill>
              </a:rPr>
              <a:t>Ensure we are armed with the right information…</a:t>
            </a:r>
            <a:endParaRPr lang="en-GB" sz="2400" dirty="0">
              <a:solidFill>
                <a:schemeClr val="accent5">
                  <a:lumMod val="50000"/>
                </a:schemeClr>
              </a:solidFill>
            </a:endParaRPr>
          </a:p>
          <a:p>
            <a:pPr marL="342900" indent="-342900">
              <a:spcAft>
                <a:spcPts val="1200"/>
              </a:spcAft>
              <a:buClr>
                <a:schemeClr val="accent3">
                  <a:lumMod val="75000"/>
                </a:schemeClr>
              </a:buClr>
              <a:buFont typeface="Arial" panose="020B0604020202020204" pitchFamily="34" charset="0"/>
              <a:buChar char="•"/>
            </a:pPr>
            <a:endParaRPr lang="en-GB" b="1" dirty="0" smtClean="0">
              <a:solidFill>
                <a:schemeClr val="accent5">
                  <a:lumMod val="50000"/>
                </a:schemeClr>
              </a:solidFill>
            </a:endParaRPr>
          </a:p>
          <a:p>
            <a:r>
              <a:rPr lang="en-GB" sz="1600" b="1" dirty="0" smtClean="0">
                <a:solidFill>
                  <a:schemeClr val="accent5">
                    <a:lumMod val="50000"/>
                  </a:schemeClr>
                </a:solidFill>
              </a:rPr>
              <a:t> </a:t>
            </a:r>
          </a:p>
        </p:txBody>
      </p:sp>
      <p:sp>
        <p:nvSpPr>
          <p:cNvPr id="6"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accent5">
                    <a:lumMod val="50000"/>
                  </a:schemeClr>
                </a:solidFill>
              </a:rPr>
              <a:t>So how do we increase uptake?</a:t>
            </a:r>
            <a:endParaRPr lang="en-US" altLang="en-US" sz="2800" b="1" dirty="0">
              <a:solidFill>
                <a:schemeClr val="accent5">
                  <a:lumMod val="50000"/>
                </a:schemeClr>
              </a:solidFill>
              <a:latin typeface="+mn-lt"/>
            </a:endParaRPr>
          </a:p>
        </p:txBody>
      </p:sp>
      <p:pic>
        <p:nvPicPr>
          <p:cNvPr id="6146" name="Picture 2" descr="\\WSWLDNFPR01\Groups\Health\Clients\JKL\Johnson and Johnson\Nicorette\2015\Nicorette RX\Projects\UKNSCC\Presentations\Images\Page 01 Success_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08" y="1986353"/>
            <a:ext cx="3263755" cy="332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3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513554"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1644" y="6526925"/>
            <a:ext cx="6211621" cy="261610"/>
          </a:xfrm>
          <a:prstGeom prst="rect">
            <a:avLst/>
          </a:prstGeom>
          <a:noFill/>
        </p:spPr>
        <p:txBody>
          <a:bodyPr wrap="square" rtlCol="0">
            <a:spAutoFit/>
          </a:bodyPr>
          <a:lstStyle>
            <a:defPPr>
              <a:defRPr lang="en-US"/>
            </a:defPPr>
            <a:lvl1pPr>
              <a:defRPr sz="1400">
                <a:solidFill>
                  <a:schemeClr val="accent5">
                    <a:lumMod val="50000"/>
                  </a:schemeClr>
                </a:solidFill>
              </a:defRPr>
            </a:lvl1pPr>
          </a:lstStyle>
          <a:p>
            <a:pPr algn="ctr"/>
            <a:r>
              <a:rPr lang="en-GB" sz="1100" dirty="0">
                <a:solidFill>
                  <a:schemeClr val="tx1"/>
                </a:solidFill>
              </a:rPr>
              <a:t>The FOCUSED tool is </a:t>
            </a:r>
            <a:r>
              <a:rPr lang="en-GB" sz="1100" dirty="0" smtClean="0">
                <a:solidFill>
                  <a:schemeClr val="tx1"/>
                </a:solidFill>
              </a:rPr>
              <a:t>developed and provided </a:t>
            </a:r>
            <a:r>
              <a:rPr lang="en-GB" sz="1100" dirty="0">
                <a:solidFill>
                  <a:schemeClr val="tx1"/>
                </a:solidFill>
              </a:rPr>
              <a:t>by Johnson &amp; Johnson Ltd. as a service to medicine</a:t>
            </a:r>
          </a:p>
        </p:txBody>
      </p:sp>
    </p:spTree>
    <p:extLst>
      <p:ext uri="{BB962C8B-B14F-4D97-AF65-F5344CB8AC3E}">
        <p14:creationId xmlns:p14="http://schemas.microsoft.com/office/powerpoint/2010/main" val="210752984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1" dirty="0"/>
              <a:t>Service </a:t>
            </a:r>
            <a:r>
              <a:rPr lang="en-US" sz="4800" b="1" dirty="0" smtClean="0"/>
              <a:t>provider </a:t>
            </a:r>
            <a:r>
              <a:rPr lang="en-US" sz="4800" b="1" dirty="0"/>
              <a:t>p</a:t>
            </a:r>
            <a:r>
              <a:rPr lang="en-US" sz="4800" b="1" dirty="0" smtClean="0"/>
              <a:t>erspective</a:t>
            </a:r>
            <a:r>
              <a:rPr lang="en-US" sz="4800" b="1" dirty="0"/>
              <a:t>: </a:t>
            </a:r>
            <a:r>
              <a:rPr lang="en-GB" b="1" dirty="0"/>
              <a:t>s</a:t>
            </a:r>
            <a:r>
              <a:rPr lang="en-GB" b="1" dirty="0" smtClean="0"/>
              <a:t>uccessfully selling </a:t>
            </a:r>
            <a:r>
              <a:rPr lang="en-GB" b="1" dirty="0"/>
              <a:t>your </a:t>
            </a:r>
            <a:r>
              <a:rPr lang="en-GB" b="1" dirty="0" smtClean="0"/>
              <a:t>service</a:t>
            </a:r>
            <a:endParaRPr lang="en-US" sz="4800" b="1" dirty="0"/>
          </a:p>
        </p:txBody>
      </p:sp>
      <p:sp>
        <p:nvSpPr>
          <p:cNvPr id="3" name="Subtitle 2"/>
          <p:cNvSpPr>
            <a:spLocks noGrp="1"/>
          </p:cNvSpPr>
          <p:nvPr>
            <p:ph type="subTitle" idx="1"/>
          </p:nvPr>
        </p:nvSpPr>
        <p:spPr/>
        <p:txBody>
          <a:bodyPr>
            <a:normAutofit/>
          </a:bodyPr>
          <a:lstStyle/>
          <a:p>
            <a:r>
              <a:rPr lang="en-GB" sz="3600" b="1" dirty="0"/>
              <a:t>Julie </a:t>
            </a:r>
            <a:r>
              <a:rPr lang="en-GB" sz="3600" b="1" dirty="0" err="1" smtClean="0"/>
              <a:t>Trezise</a:t>
            </a:r>
            <a:endParaRPr lang="en-GB" sz="3600" b="1" dirty="0"/>
          </a:p>
          <a:p>
            <a:r>
              <a:rPr lang="en-GB" sz="2800" dirty="0"/>
              <a:t>Stop Smoking Service </a:t>
            </a:r>
            <a:r>
              <a:rPr lang="en-GB" sz="2800" dirty="0" smtClean="0"/>
              <a:t>Manager </a:t>
            </a:r>
          </a:p>
          <a:p>
            <a:r>
              <a:rPr lang="en-GB" sz="2800" dirty="0" smtClean="0"/>
              <a:t>East </a:t>
            </a:r>
            <a:r>
              <a:rPr lang="en-GB" sz="2800" dirty="0"/>
              <a:t>and Central </a:t>
            </a:r>
            <a:r>
              <a:rPr lang="en-GB" sz="2800" dirty="0" smtClean="0"/>
              <a:t>Lancashire</a:t>
            </a:r>
            <a:endParaRPr lang="en-US" sz="2800" b="1" dirty="0"/>
          </a:p>
        </p:txBody>
      </p:sp>
      <p:sp>
        <p:nvSpPr>
          <p:cNvPr id="5" name="TextBox 4"/>
          <p:cNvSpPr txBox="1"/>
          <p:nvPr/>
        </p:nvSpPr>
        <p:spPr>
          <a:xfrm>
            <a:off x="281357" y="5932354"/>
            <a:ext cx="6629401" cy="600164"/>
          </a:xfrm>
          <a:prstGeom prst="rect">
            <a:avLst/>
          </a:prstGeom>
          <a:noFill/>
        </p:spPr>
        <p:txBody>
          <a:bodyPr wrap="square" rtlCol="0">
            <a:spAutoFit/>
          </a:bodyPr>
          <a:lstStyle/>
          <a:p>
            <a:r>
              <a:rPr lang="en-GB" sz="1100" dirty="0" smtClean="0">
                <a:solidFill>
                  <a:schemeClr val="accent5">
                    <a:lumMod val="50000"/>
                  </a:schemeClr>
                </a:solidFill>
              </a:rPr>
              <a:t>All </a:t>
            </a:r>
            <a:r>
              <a:rPr lang="en-GB" sz="1100" dirty="0">
                <a:solidFill>
                  <a:schemeClr val="accent5">
                    <a:lumMod val="50000"/>
                  </a:schemeClr>
                </a:solidFill>
              </a:rPr>
              <a:t>data were supplied to Johnson and Johnson Ltd by Stop Smoking Service East and Central Lancashire and they </a:t>
            </a:r>
            <a:r>
              <a:rPr lang="en-GB" sz="1100" dirty="0" smtClean="0">
                <a:solidFill>
                  <a:schemeClr val="accent5">
                    <a:lumMod val="50000"/>
                  </a:schemeClr>
                </a:solidFill>
              </a:rPr>
              <a:t>cover the </a:t>
            </a:r>
            <a:r>
              <a:rPr lang="en-GB" sz="1100" dirty="0">
                <a:solidFill>
                  <a:schemeClr val="accent5">
                    <a:lumMod val="50000"/>
                  </a:schemeClr>
                </a:solidFill>
              </a:rPr>
              <a:t>time periods April 1st 2014 to March 31st 2015 </a:t>
            </a:r>
            <a:r>
              <a:rPr lang="en-GB" sz="1100" dirty="0" smtClean="0">
                <a:solidFill>
                  <a:schemeClr val="accent5">
                    <a:lumMod val="50000"/>
                  </a:schemeClr>
                </a:solidFill>
              </a:rPr>
              <a:t>vs. previous </a:t>
            </a:r>
            <a:r>
              <a:rPr lang="en-GB" sz="1100" dirty="0">
                <a:solidFill>
                  <a:schemeClr val="accent5">
                    <a:lumMod val="50000"/>
                  </a:schemeClr>
                </a:solidFill>
              </a:rPr>
              <a:t>year. No clinical outcomes can be inferred from the </a:t>
            </a:r>
            <a:r>
              <a:rPr lang="en-GB" sz="1100" dirty="0" smtClean="0">
                <a:solidFill>
                  <a:schemeClr val="accent5">
                    <a:lumMod val="50000"/>
                  </a:schemeClr>
                </a:solidFill>
              </a:rPr>
              <a:t>data. This presentation has been developed in partnership with Johnson </a:t>
            </a:r>
            <a:r>
              <a:rPr lang="en-GB" sz="1100" dirty="0">
                <a:solidFill>
                  <a:schemeClr val="accent5">
                    <a:lumMod val="50000"/>
                  </a:schemeClr>
                </a:solidFill>
              </a:rPr>
              <a:t>&amp; Johnson </a:t>
            </a:r>
            <a:r>
              <a:rPr lang="en-GB" sz="1100" dirty="0" smtClean="0">
                <a:solidFill>
                  <a:schemeClr val="accent5">
                    <a:lumMod val="50000"/>
                  </a:schemeClr>
                </a:solidFill>
              </a:rPr>
              <a:t>Ltd. </a:t>
            </a:r>
            <a:endParaRPr lang="en-GB" sz="1100" dirty="0">
              <a:solidFill>
                <a:schemeClr val="accent5">
                  <a:lumMod val="50000"/>
                </a:schemeClr>
              </a:solidFill>
            </a:endParaRPr>
          </a:p>
        </p:txBody>
      </p:sp>
    </p:spTree>
    <p:extLst>
      <p:ext uri="{BB962C8B-B14F-4D97-AF65-F5344CB8AC3E}">
        <p14:creationId xmlns:p14="http://schemas.microsoft.com/office/powerpoint/2010/main" val="285230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670" y="4434617"/>
            <a:ext cx="8445017" cy="1477328"/>
          </a:xfrm>
          <a:prstGeom prst="rect">
            <a:avLst/>
          </a:prstGeom>
          <a:noFill/>
        </p:spPr>
        <p:txBody>
          <a:bodyPr wrap="square" rtlCol="0">
            <a:spAutoFit/>
          </a:bodyPr>
          <a:lstStyle/>
          <a:p>
            <a:pPr marL="457200" indent="-457200">
              <a:spcAft>
                <a:spcPts val="1200"/>
              </a:spcAft>
              <a:buClr>
                <a:schemeClr val="accent3">
                  <a:lumMod val="75000"/>
                </a:schemeClr>
              </a:buClr>
              <a:buFont typeface="Arial" panose="020B0604020202020204" pitchFamily="34" charset="0"/>
              <a:buChar char="•"/>
            </a:pPr>
            <a:r>
              <a:rPr lang="en-GB" sz="2000" dirty="0" smtClean="0">
                <a:solidFill>
                  <a:schemeClr val="accent5">
                    <a:lumMod val="50000"/>
                  </a:schemeClr>
                </a:solidFill>
              </a:rPr>
              <a:t>Motivating </a:t>
            </a:r>
            <a:r>
              <a:rPr lang="en-GB" sz="2000" dirty="0">
                <a:solidFill>
                  <a:schemeClr val="accent5">
                    <a:lumMod val="50000"/>
                  </a:schemeClr>
                </a:solidFill>
              </a:rPr>
              <a:t>practice staff and GPs in recognising Smoking Cessation is important to provide an in-house service</a:t>
            </a:r>
          </a:p>
          <a:p>
            <a:pPr marL="457200" indent="-457200">
              <a:spcAft>
                <a:spcPts val="1200"/>
              </a:spcAft>
              <a:buClr>
                <a:schemeClr val="accent3">
                  <a:lumMod val="75000"/>
                </a:schemeClr>
              </a:buClr>
              <a:buFont typeface="Arial" panose="020B0604020202020204" pitchFamily="34" charset="0"/>
              <a:buChar char="•"/>
            </a:pPr>
            <a:r>
              <a:rPr lang="en-GB" sz="2000" dirty="0">
                <a:solidFill>
                  <a:schemeClr val="accent5">
                    <a:lumMod val="50000"/>
                  </a:schemeClr>
                </a:solidFill>
              </a:rPr>
              <a:t>Making the most efficient way of utilising </a:t>
            </a:r>
            <a:r>
              <a:rPr lang="en-GB" sz="2000" dirty="0" smtClean="0">
                <a:solidFill>
                  <a:schemeClr val="accent5">
                    <a:lumMod val="50000"/>
                  </a:schemeClr>
                </a:solidFill>
              </a:rPr>
              <a:t>resources (staff</a:t>
            </a:r>
            <a:r>
              <a:rPr lang="en-GB" sz="2000" dirty="0">
                <a:solidFill>
                  <a:schemeClr val="accent5">
                    <a:lumMod val="50000"/>
                  </a:schemeClr>
                </a:solidFill>
              </a:rPr>
              <a:t>) within areas of high smoking population given the large demographic </a:t>
            </a:r>
            <a:r>
              <a:rPr lang="en-GB" sz="2000" dirty="0" smtClean="0">
                <a:solidFill>
                  <a:schemeClr val="accent5">
                    <a:lumMod val="50000"/>
                  </a:schemeClr>
                </a:solidFill>
              </a:rPr>
              <a:t>area</a:t>
            </a:r>
            <a:endParaRPr lang="en-GB" sz="2000" b="1" dirty="0" smtClean="0">
              <a:solidFill>
                <a:schemeClr val="accent5">
                  <a:lumMod val="50000"/>
                </a:schemeClr>
              </a:solidFill>
            </a:endParaRPr>
          </a:p>
        </p:txBody>
      </p:sp>
      <p:sp>
        <p:nvSpPr>
          <p:cNvPr id="6" name="Rectangle 2"/>
          <p:cNvSpPr txBox="1">
            <a:spLocks/>
          </p:cNvSpPr>
          <p:nvPr/>
        </p:nvSpPr>
        <p:spPr>
          <a:xfrm>
            <a:off x="539552" y="404664"/>
            <a:ext cx="7848872" cy="6953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accent5">
                    <a:lumMod val="50000"/>
                  </a:schemeClr>
                </a:solidFill>
              </a:rPr>
              <a:t>The challenge</a:t>
            </a:r>
            <a:endParaRPr lang="en-US" altLang="en-US" sz="2800" b="1" dirty="0">
              <a:solidFill>
                <a:schemeClr val="accent5">
                  <a:lumMod val="50000"/>
                </a:schemeClr>
              </a:solidFill>
            </a:endParaRPr>
          </a:p>
        </p:txBody>
      </p:sp>
      <p:pic>
        <p:nvPicPr>
          <p:cNvPr id="3074" name="Picture 2" descr="\\WSWLDNFPR01\Groups\Health\Clients\JKL\Johnson and Johnson\Nicorette\2015\Nicorette RX\Projects\UKNSCC\Presentations\Images\Page 09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b="70889"/>
          <a:stretch/>
        </p:blipFill>
        <p:spPr bwMode="auto">
          <a:xfrm>
            <a:off x="1046283" y="1267663"/>
            <a:ext cx="1474188" cy="14296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SWLDNFPR01\Groups\Health\Clients\JKL\Johnson and Johnson\Nicorette\2015\Nicorette RX\Projects\UKNSCC\Presentations\Images\Page 09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35398" b="35264"/>
          <a:stretch/>
        </p:blipFill>
        <p:spPr bwMode="auto">
          <a:xfrm>
            <a:off x="3960995" y="1281908"/>
            <a:ext cx="1474187" cy="1440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SWLDNFPR01\Groups\Health\Clients\JKL\Johnson and Johnson\Nicorette\2015\Nicorette RX\Projects\UKNSCC\Presentations\Images\Page 09 Bullets.png"/>
          <p:cNvPicPr>
            <a:picLocks noChangeAspect="1" noChangeArrowheads="1"/>
          </p:cNvPicPr>
          <p:nvPr/>
        </p:nvPicPr>
        <p:blipFill rotWithShape="1">
          <a:blip r:embed="rId3">
            <a:extLst>
              <a:ext uri="{28A0092B-C50C-407E-A947-70E740481C1C}">
                <a14:useLocalDpi xmlns:a14="http://schemas.microsoft.com/office/drawing/2010/main" val="0"/>
              </a:ext>
            </a:extLst>
          </a:blip>
          <a:srcRect t="71177"/>
          <a:stretch/>
        </p:blipFill>
        <p:spPr bwMode="auto">
          <a:xfrm>
            <a:off x="6732790" y="1273169"/>
            <a:ext cx="1474188" cy="1415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440" y="2691117"/>
            <a:ext cx="2801525" cy="1477328"/>
          </a:xfrm>
          <a:prstGeom prst="rect">
            <a:avLst/>
          </a:prstGeom>
          <a:noFill/>
        </p:spPr>
        <p:txBody>
          <a:bodyPr wrap="square" rtlCol="0">
            <a:spAutoFit/>
          </a:bodyPr>
          <a:lstStyle/>
          <a:p>
            <a:pPr algn="ctr"/>
            <a:r>
              <a:rPr lang="en-GB" dirty="0">
                <a:solidFill>
                  <a:schemeClr val="accent5">
                    <a:lumMod val="50000"/>
                  </a:schemeClr>
                </a:solidFill>
              </a:rPr>
              <a:t>Footfall fallen by 50% </a:t>
            </a:r>
            <a:r>
              <a:rPr lang="en-GB" dirty="0" smtClean="0">
                <a:solidFill>
                  <a:schemeClr val="accent5">
                    <a:lumMod val="50000"/>
                  </a:schemeClr>
                </a:solidFill>
              </a:rPr>
              <a:t>over two years - </a:t>
            </a:r>
            <a:r>
              <a:rPr lang="en-GB" dirty="0">
                <a:solidFill>
                  <a:schemeClr val="accent5">
                    <a:lumMod val="50000"/>
                  </a:schemeClr>
                </a:solidFill>
              </a:rPr>
              <a:t>needed to look at ways in which to recapture smokers into the service. No Primary care </a:t>
            </a:r>
            <a:r>
              <a:rPr lang="en-GB" dirty="0" smtClean="0">
                <a:solidFill>
                  <a:schemeClr val="accent5">
                    <a:lumMod val="50000"/>
                  </a:schemeClr>
                </a:solidFill>
              </a:rPr>
              <a:t>LES</a:t>
            </a:r>
            <a:endParaRPr lang="en-GB" dirty="0">
              <a:solidFill>
                <a:schemeClr val="accent5">
                  <a:lumMod val="50000"/>
                </a:schemeClr>
              </a:solidFill>
            </a:endParaRPr>
          </a:p>
        </p:txBody>
      </p:sp>
      <p:sp>
        <p:nvSpPr>
          <p:cNvPr id="4" name="Rectangle 3"/>
          <p:cNvSpPr/>
          <p:nvPr/>
        </p:nvSpPr>
        <p:spPr>
          <a:xfrm>
            <a:off x="3609314" y="2719341"/>
            <a:ext cx="2187865" cy="1200329"/>
          </a:xfrm>
          <a:prstGeom prst="rect">
            <a:avLst/>
          </a:prstGeom>
        </p:spPr>
        <p:txBody>
          <a:bodyPr wrap="square">
            <a:spAutoFit/>
          </a:bodyPr>
          <a:lstStyle/>
          <a:p>
            <a:pPr algn="ctr">
              <a:spcAft>
                <a:spcPts val="1200"/>
              </a:spcAft>
              <a:buClr>
                <a:srgbClr val="FF0000"/>
              </a:buClr>
            </a:pPr>
            <a:r>
              <a:rPr lang="en-GB" dirty="0">
                <a:solidFill>
                  <a:schemeClr val="accent5">
                    <a:lumMod val="50000"/>
                  </a:schemeClr>
                </a:solidFill>
              </a:rPr>
              <a:t>Partner working with GPs, pharmacy and leisure services (needed to prioritise)</a:t>
            </a:r>
          </a:p>
        </p:txBody>
      </p:sp>
      <p:sp>
        <p:nvSpPr>
          <p:cNvPr id="7" name="Rectangle 6"/>
          <p:cNvSpPr/>
          <p:nvPr/>
        </p:nvSpPr>
        <p:spPr>
          <a:xfrm>
            <a:off x="6163413" y="2728133"/>
            <a:ext cx="2584938" cy="923330"/>
          </a:xfrm>
          <a:prstGeom prst="rect">
            <a:avLst/>
          </a:prstGeom>
        </p:spPr>
        <p:txBody>
          <a:bodyPr wrap="square">
            <a:spAutoFit/>
          </a:bodyPr>
          <a:lstStyle/>
          <a:p>
            <a:pPr algn="ctr">
              <a:spcAft>
                <a:spcPts val="1200"/>
              </a:spcAft>
              <a:buClr>
                <a:srgbClr val="FF0000"/>
              </a:buClr>
            </a:pPr>
            <a:r>
              <a:rPr lang="en-GB" dirty="0">
                <a:solidFill>
                  <a:schemeClr val="accent5">
                    <a:lumMod val="50000"/>
                  </a:schemeClr>
                </a:solidFill>
              </a:rPr>
              <a:t>Increasing outcomes to achieve our challenging quit target</a:t>
            </a:r>
          </a:p>
        </p:txBody>
      </p:sp>
    </p:spTree>
    <p:extLst>
      <p:ext uri="{BB962C8B-B14F-4D97-AF65-F5344CB8AC3E}">
        <p14:creationId xmlns:p14="http://schemas.microsoft.com/office/powerpoint/2010/main" val="100261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TotalTime>
  <Words>2412</Words>
  <Application>Microsoft Office PowerPoint</Application>
  <PresentationFormat>On-screen Show (4:3)</PresentationFormat>
  <Paragraphs>242</Paragraphs>
  <Slides>24</Slides>
  <Notes>19</Notes>
  <HiddenSlides>0</HiddenSlides>
  <MMClips>0</MMClips>
  <ScaleCrop>false</ScaleCrop>
  <HeadingPairs>
    <vt:vector size="4" baseType="variant">
      <vt:variant>
        <vt:lpstr>Theme</vt:lpstr>
      </vt:variant>
      <vt:variant>
        <vt:i4>9</vt:i4>
      </vt:variant>
      <vt:variant>
        <vt:lpstr>Slide Titles</vt:lpstr>
      </vt:variant>
      <vt:variant>
        <vt:i4>24</vt:i4>
      </vt:variant>
    </vt:vector>
  </HeadingPairs>
  <TitlesOfParts>
    <vt:vector size="33" baseType="lpstr">
      <vt:lpstr>Office Theme</vt:lpstr>
      <vt:lpstr>3_Custom Design</vt:lpstr>
      <vt:lpstr>Custom Design</vt:lpstr>
      <vt:lpstr>1_Custom Design</vt:lpstr>
      <vt:lpstr>2_Custom Design</vt:lpstr>
      <vt:lpstr>1_Office Theme</vt:lpstr>
      <vt:lpstr>4_Custom Design</vt:lpstr>
      <vt:lpstr>2_Office Theme</vt:lpstr>
      <vt:lpstr>5_Custom Design</vt:lpstr>
      <vt:lpstr>Transforming services</vt:lpstr>
      <vt:lpstr>PowerPoint Presentation</vt:lpstr>
      <vt:lpstr>Changing status of smoking cessation services</vt:lpstr>
      <vt:lpstr>PowerPoint Presentation</vt:lpstr>
      <vt:lpstr>Yet we know footfall to SCSs is generally in decline3 </vt:lpstr>
      <vt:lpstr>PowerPoint Presentation</vt:lpstr>
      <vt:lpstr>PowerPoint Presentation</vt:lpstr>
      <vt:lpstr>Service provider perspective: successfully selling your service</vt:lpstr>
      <vt:lpstr>PowerPoint Presentation</vt:lpstr>
      <vt:lpstr>PowerPoint Presentation</vt:lpstr>
      <vt:lpstr>PowerPoint Presentation</vt:lpstr>
      <vt:lpstr>PowerPoint Presentation</vt:lpstr>
      <vt:lpstr>Primary care perspective: benefits of increasing quit rates</vt:lpstr>
      <vt:lpstr>PowerPoint Presentation</vt:lpstr>
      <vt:lpstr>PowerPoint Presentation</vt:lpstr>
      <vt:lpstr>Considerations</vt:lpstr>
      <vt:lpstr>PowerPoint Presentation</vt:lpstr>
      <vt:lpstr>PowerPoint Presentation</vt:lpstr>
      <vt:lpstr>PowerPoint Presentation</vt:lpstr>
      <vt:lpstr>PowerPoint Presentation</vt:lpstr>
      <vt:lpstr>PowerPoint Presentation</vt:lpstr>
      <vt:lpstr>Now using the FOCUSED tool…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Davey</dc:creator>
  <cp:lastModifiedBy>Menzies, Rina (LDN-WSW)</cp:lastModifiedBy>
  <cp:revision>133</cp:revision>
  <cp:lastPrinted>2015-05-28T18:37:36Z</cp:lastPrinted>
  <dcterms:created xsi:type="dcterms:W3CDTF">2015-05-19T10:35:09Z</dcterms:created>
  <dcterms:modified xsi:type="dcterms:W3CDTF">2015-06-16T11:29:29Z</dcterms:modified>
</cp:coreProperties>
</file>