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61" r:id="rId2"/>
    <p:sldId id="323" r:id="rId3"/>
    <p:sldId id="280" r:id="rId4"/>
    <p:sldId id="339" r:id="rId5"/>
    <p:sldId id="322" r:id="rId6"/>
    <p:sldId id="319" r:id="rId7"/>
    <p:sldId id="338" r:id="rId8"/>
    <p:sldId id="335" r:id="rId9"/>
    <p:sldId id="337" r:id="rId10"/>
    <p:sldId id="342" r:id="rId11"/>
    <p:sldId id="343" r:id="rId12"/>
    <p:sldId id="344" r:id="rId13"/>
    <p:sldId id="336" r:id="rId14"/>
    <p:sldId id="345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8" autoAdjust="0"/>
    <p:restoredTop sz="91652" autoAdjust="0"/>
  </p:normalViewPr>
  <p:slideViewPr>
    <p:cSldViewPr>
      <p:cViewPr>
        <p:scale>
          <a:sx n="72" d="100"/>
          <a:sy n="72" d="100"/>
        </p:scale>
        <p:origin x="-440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2B55E-EDD2-4837-829A-12C09499814A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25679-BA00-43BD-BE8C-D23FD3A88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5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"/>
              </a:defRPr>
            </a:lvl1pPr>
            <a:lvl2pPr marL="770343" indent="-296286" eaLnBrk="0" hangingPunct="0">
              <a:defRPr sz="2500">
                <a:solidFill>
                  <a:schemeClr val="tx1"/>
                </a:solidFill>
                <a:latin typeface="Times"/>
              </a:defRPr>
            </a:lvl2pPr>
            <a:lvl3pPr marL="1185143" indent="-237028" eaLnBrk="0" hangingPunct="0">
              <a:defRPr sz="2500">
                <a:solidFill>
                  <a:schemeClr val="tx1"/>
                </a:solidFill>
                <a:latin typeface="Times"/>
              </a:defRPr>
            </a:lvl3pPr>
            <a:lvl4pPr marL="1659200" indent="-237028" eaLnBrk="0" hangingPunct="0">
              <a:defRPr sz="2500">
                <a:solidFill>
                  <a:schemeClr val="tx1"/>
                </a:solidFill>
                <a:latin typeface="Times"/>
              </a:defRPr>
            </a:lvl4pPr>
            <a:lvl5pPr marL="2133258" indent="-237028" eaLnBrk="0" hangingPunct="0">
              <a:defRPr sz="2500">
                <a:solidFill>
                  <a:schemeClr val="tx1"/>
                </a:solidFill>
                <a:latin typeface="Times"/>
              </a:defRPr>
            </a:lvl5pPr>
            <a:lvl6pPr marL="2607315" indent="-23702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/>
              </a:defRPr>
            </a:lvl6pPr>
            <a:lvl7pPr marL="3081371" indent="-23702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/>
              </a:defRPr>
            </a:lvl7pPr>
            <a:lvl8pPr marL="3555429" indent="-23702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/>
              </a:defRPr>
            </a:lvl8pPr>
            <a:lvl9pPr marL="4029486" indent="-23702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/>
              </a:defRPr>
            </a:lvl9pPr>
          </a:lstStyle>
          <a:p>
            <a:fld id="{4677CDA0-0E6F-4D16-8C12-B1891CC4B63B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543" indent="-35554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271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Time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>
              <a:defRPr/>
            </a:pPr>
            <a:fld id="{513E1E59-80CF-48AE-B696-B66F4ECEFF1B}" type="slidenum">
              <a:rPr lang="en-GB" altLang="en-US" sz="1200" smtClean="0">
                <a:latin typeface="Calibri" pitchFamily="34" charset="0"/>
              </a:rPr>
              <a:pPr eaLnBrk="1" hangingPunct="1">
                <a:defRPr/>
              </a:pPr>
              <a:t>14</a:t>
            </a:fld>
            <a:endParaRPr lang="en-GB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79130-240B-41B0-9557-17655415A9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6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747C-BE1A-4E25-850C-E6B7F19333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4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1D0F-85F7-4B92-B5F0-D09926F574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0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A5D8-FF63-4537-9AC3-621230AC2C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8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C345-0AD7-48E7-854B-F5B8606C90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6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5E40E-957D-4249-8316-B0C9B9524A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3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B52DB-AB49-4F37-AA4E-60FA8D92D4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9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AB7A8-E523-452B-A423-6A989E6EF6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5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56884-8B41-41E5-B4E8-F0402ED5FD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1132-0AFB-473F-AC9F-ADB3BA5590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0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D04F0-54D8-4536-AFD3-78AE1E77CC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1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84C176-CB82-49E8-B927-4C0CA216B06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Fresh Sta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0163"/>
            <a:ext cx="1979613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030161" cy="1368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reshne.com" TargetMode="External"/><Relationship Id="rId4" Type="http://schemas.openxmlformats.org/officeDocument/2006/relationships/hyperlink" Target="mailto:martyn.willmore@freshne.com" TargetMode="External"/><Relationship Id="rId5" Type="http://schemas.openxmlformats.org/officeDocument/2006/relationships/hyperlink" Target="http://www.freshne.com/" TargetMode="External"/><Relationship Id="rId6" Type="http://schemas.openxmlformats.org/officeDocument/2006/relationships/hyperlink" Target="https://twitter.com/freshsmokefre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628800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Smokefree Mental Health Trusts -  Tackling the burden of smoking in mental health settings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UKNSCC 2015, Manchester</a:t>
            </a:r>
          </a:p>
          <a:p>
            <a:pPr algn="ctr"/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Martyn Willmore </a:t>
            </a:r>
            <a:r>
              <a:rPr lang="en-GB" sz="3200" dirty="0" smtClean="0"/>
              <a:t>– Fresh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408712" cy="864096"/>
          </a:xfrm>
        </p:spPr>
        <p:txBody>
          <a:bodyPr/>
          <a:lstStyle/>
          <a:p>
            <a:pPr algn="l"/>
            <a:r>
              <a:rPr lang="en-GB" sz="3400" b="1" dirty="0" smtClean="0"/>
              <a:t>  Making progress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760640" cy="4539208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On No Smoking Day 2015, we presented findings from NTW mapping exercise to around 60 staff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On 30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April, we held an event for 130 Trust staff and key partners to learn lessons from other smokefree Trusts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We </a:t>
            </a:r>
            <a:r>
              <a:rPr lang="en-GB" sz="2400" dirty="0"/>
              <a:t>u</a:t>
            </a:r>
            <a:r>
              <a:rPr lang="en-GB" sz="2400" dirty="0" smtClean="0"/>
              <a:t>sed these events to begin local action planning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Both MH Trusts have now recruited dedicated staff to lead this agenda</a:t>
            </a:r>
            <a:endParaRPr lang="en-GB" sz="2400" dirty="0"/>
          </a:p>
        </p:txBody>
      </p:sp>
      <p:pic>
        <p:nvPicPr>
          <p:cNvPr id="1026" name="Picture 2" descr="C:\Users\mwillmore\AppData\Local\Microsoft\Windows\Temporary Internet Files\Content.Outlook\F7OLYR8A\IMG_3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3843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8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408712" cy="864096"/>
          </a:xfrm>
        </p:spPr>
        <p:txBody>
          <a:bodyPr/>
          <a:lstStyle/>
          <a:p>
            <a:pPr algn="l"/>
            <a:r>
              <a:rPr lang="en-GB" sz="3400" b="1" dirty="0" smtClean="0"/>
              <a:t>  Making progress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772816"/>
            <a:ext cx="5472608" cy="4323184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We used Stoptober 2014 as a way to engage with MH Trust staff through Occupational Health Teams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Working to </a:t>
            </a:r>
            <a:r>
              <a:rPr lang="en-GB" sz="2400" dirty="0"/>
              <a:t>secure funds to support training of MH Trust staff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Planning events for Summer 2015 with Service Users, to consult and learn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Sharing draft policies around smokefree and electronic cigarettes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600" dirty="0"/>
          </a:p>
        </p:txBody>
      </p:sp>
      <p:pic>
        <p:nvPicPr>
          <p:cNvPr id="1026" name="Picture 2" descr="G:\Fresh NorthEast\Shared\Strand 4 - Media, Comms, Social Marketing &amp; Education\MEDIA AND COMMS\Campaigns and campaign PR\Campaigns National\Stoptober\2014\Roving photo pics\12Counc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408712" cy="864096"/>
          </a:xfrm>
        </p:spPr>
        <p:txBody>
          <a:bodyPr/>
          <a:lstStyle/>
          <a:p>
            <a:pPr algn="l"/>
            <a:r>
              <a:rPr lang="en-GB" sz="3400" b="1" dirty="0" smtClean="0"/>
              <a:t>  Making progress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5832648" cy="453650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/>
              <a:t>Working with local groups to develop leaflets/resources to inform patients about smokefree </a:t>
            </a:r>
            <a:r>
              <a:rPr lang="en-GB" sz="2400" dirty="0" smtClean="0"/>
              <a:t>pre-admission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Developing communications plans for staff, service users, visitors around SF site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Also generating PR to raise public awareness of links between smoking and mental health, and stress</a:t>
            </a:r>
          </a:p>
          <a:p>
            <a:pPr marL="0" indent="0"/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Both Trusts now working towards being smokefree by No Smoking Day 2016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952328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8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192688" cy="864096"/>
          </a:xfrm>
        </p:spPr>
        <p:txBody>
          <a:bodyPr/>
          <a:lstStyle/>
          <a:p>
            <a:pPr algn="l"/>
            <a:r>
              <a:rPr lang="en-GB" sz="3400" b="1" dirty="0" smtClean="0"/>
              <a:t>  Lessons Learnt &amp; Summary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539208"/>
          </a:xfrm>
        </p:spPr>
        <p:txBody>
          <a:bodyPr/>
          <a:lstStyle/>
          <a:p>
            <a:pPr marL="4572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NICE guidance provided a real </a:t>
            </a:r>
            <a:r>
              <a:rPr lang="en-US" altLang="en-US" sz="2600" dirty="0"/>
              <a:t>opportunity to engage with our </a:t>
            </a:r>
            <a:r>
              <a:rPr lang="en-US" altLang="en-US" sz="2600" dirty="0" smtClean="0"/>
              <a:t>MH </a:t>
            </a:r>
            <a:r>
              <a:rPr lang="en-US" altLang="en-US" sz="2600" dirty="0"/>
              <a:t>Trusts around </a:t>
            </a:r>
            <a:r>
              <a:rPr lang="en-US" altLang="en-US" sz="2600" dirty="0" smtClean="0"/>
              <a:t>smoking</a:t>
            </a:r>
            <a:endParaRPr lang="en-US" sz="2600" dirty="0"/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dirty="0" smtClean="0"/>
              <a:t>Crucial importance of clinical champions to drive this agenda locally</a:t>
            </a:r>
            <a:endParaRPr lang="en-GB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dirty="0" smtClean="0"/>
              <a:t>Strategic buy-in and leadership around a shared vision</a:t>
            </a:r>
            <a:endParaRPr lang="en-GB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dirty="0" smtClean="0"/>
              <a:t>Being clear on what that vision is (i.e. not “just” smokefree)</a:t>
            </a:r>
            <a:endParaRPr lang="en-GB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dirty="0" smtClean="0"/>
              <a:t>Roles and responsibilities of all partners</a:t>
            </a:r>
            <a:endParaRPr lang="en-GB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dirty="0" smtClean="0"/>
              <a:t>Having realistic timescales, and engaging staff and service users to win “hearts and minds”</a:t>
            </a:r>
          </a:p>
          <a:p>
            <a:pPr marL="45720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600" dirty="0" smtClean="0"/>
          </a:p>
          <a:p>
            <a:pPr marL="0" indent="0">
              <a:spcBef>
                <a:spcPts val="0"/>
              </a:spcBef>
            </a:pPr>
            <a:endParaRPr lang="en-GB" sz="2600" dirty="0" smtClean="0"/>
          </a:p>
          <a:p>
            <a:pPr marL="45720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600" dirty="0" smtClean="0"/>
          </a:p>
          <a:p>
            <a:pPr marL="45720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8401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0063"/>
            <a:ext cx="7918450" cy="768698"/>
          </a:xfrm>
        </p:spPr>
        <p:txBody>
          <a:bodyPr/>
          <a:lstStyle/>
          <a:p>
            <a:pPr algn="l"/>
            <a:r>
              <a:rPr lang="en-GB" altLang="en-US" sz="3400" b="1" dirty="0" smtClean="0">
                <a:latin typeface="+mn-lt"/>
                <a:cs typeface="Arial" pitchFamily="34" charset="0"/>
              </a:rPr>
              <a:t>Contact details….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6300" cy="51117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sz="3200" b="1" dirty="0" smtClean="0"/>
          </a:p>
          <a:p>
            <a:pPr marL="0" indent="0" algn="ctr">
              <a:buFontTx/>
              <a:buNone/>
            </a:pP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info@freshne.com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martyn.willmore@freshne.com</a:t>
            </a:r>
            <a:endParaRPr lang="en-GB" alt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0191 333 7140</a:t>
            </a:r>
          </a:p>
          <a:p>
            <a:pPr marL="0" indent="0" algn="ctr">
              <a:buFontTx/>
              <a:buNone/>
            </a:pPr>
            <a:endParaRPr lang="en-GB" alt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GB" alt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www.freshne.com</a:t>
            </a:r>
            <a:endParaRPr lang="en-GB" altLang="en-US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endParaRPr lang="en-GB" altLang="en-US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GB" alt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https://twitter.com/freshsmokefree</a:t>
            </a:r>
            <a:endParaRPr lang="en-GB" altLang="en-US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endParaRPr lang="en-GB" altLang="en-US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GB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2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008112"/>
          </a:xfrm>
        </p:spPr>
        <p:txBody>
          <a:bodyPr/>
          <a:lstStyle/>
          <a:p>
            <a:pPr algn="l"/>
            <a:r>
              <a:rPr lang="en-GB" sz="3600" b="1" dirty="0" smtClean="0"/>
              <a:t> Overview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4176464" cy="4320480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Why this matters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NICE Guidance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Working together</a:t>
            </a:r>
          </a:p>
          <a:p>
            <a:pPr marL="0" indent="0"/>
            <a:endParaRPr lang="en-GB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Making progress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Next steps &amp; </a:t>
            </a:r>
            <a:r>
              <a:rPr lang="en-GB" sz="2800" dirty="0"/>
              <a:t>s</a:t>
            </a:r>
            <a:r>
              <a:rPr lang="en-GB" sz="2800" dirty="0" smtClean="0"/>
              <a:t>ummary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55976" y="1628800"/>
            <a:ext cx="47880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800" kern="0" dirty="0" smtClean="0"/>
              <a:t>Acknowledgements:</a:t>
            </a:r>
          </a:p>
          <a:p>
            <a:pPr marL="0" indent="0"/>
            <a:endParaRPr lang="en-GB" sz="800" kern="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North East Mental Health Strategic Clinical Network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Public Health England NE Centre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Dr Jo Darke, PH Registrar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Northumberland, Tyne &amp; Wear MH Trust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Tees, </a:t>
            </a:r>
            <a:r>
              <a:rPr lang="en-GB" sz="2200" kern="0" dirty="0" err="1" smtClean="0"/>
              <a:t>Esk</a:t>
            </a:r>
            <a:r>
              <a:rPr lang="en-GB" sz="2200" kern="0" dirty="0" smtClean="0"/>
              <a:t> &amp; Wear Valley MH Trust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Lancashire Care Foundation Trust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Cheshire &amp; Wirral Partnership FT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200" kern="0" dirty="0" smtClean="0"/>
              <a:t>Devon Partnership NHS Trust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200" kern="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kern="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410762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00"/>
            <a:ext cx="2921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	</a:t>
            </a:r>
            <a:endParaRPr lang="en-US" sz="20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11560" y="1556792"/>
            <a:ext cx="8280919" cy="380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000" dirty="0">
              <a:solidFill>
                <a:schemeClr val="accent4"/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000" dirty="0" smtClean="0">
              <a:solidFill>
                <a:schemeClr val="accent4"/>
              </a:solidFill>
              <a:latin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1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64096"/>
          </a:xfrm>
        </p:spPr>
        <p:txBody>
          <a:bodyPr/>
          <a:lstStyle/>
          <a:p>
            <a:pPr algn="l"/>
            <a:r>
              <a:rPr lang="en-GB" sz="3600" b="1" dirty="0" smtClean="0"/>
              <a:t>Mental Health &amp; Inequalities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77252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2664" cy="1080120"/>
          </a:xfrm>
        </p:spPr>
        <p:txBody>
          <a:bodyPr/>
          <a:lstStyle/>
          <a:p>
            <a:pPr algn="l"/>
            <a:r>
              <a:rPr lang="en-GB" sz="3600" b="1" dirty="0"/>
              <a:t>S</a:t>
            </a:r>
            <a:r>
              <a:rPr lang="en-GB" sz="3600" b="1" dirty="0" smtClean="0"/>
              <a:t>moking rates at NTW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295428"/>
              </p:ext>
            </p:extLst>
          </p:nvPr>
        </p:nvGraphicFramePr>
        <p:xfrm>
          <a:off x="457200" y="1600200"/>
          <a:ext cx="8363272" cy="384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51680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Speciality (inpatients)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Proportion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of smokers (%)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Adult mental illness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65.8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14.3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Forensic psychiatry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51.5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Learning disability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32.5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Old age psychiatry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12.8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Rehabilitation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17.9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46.5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589240"/>
            <a:ext cx="808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Of  the around 65,000 patients who access NTW services annually, this would </a:t>
            </a:r>
            <a:r>
              <a:rPr lang="en-GB" dirty="0" smtClean="0"/>
              <a:t>equate </a:t>
            </a:r>
            <a:r>
              <a:rPr lang="en-GB" sz="2400" dirty="0" smtClean="0"/>
              <a:t>to around 30,000 being smokers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418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008112"/>
          </a:xfrm>
        </p:spPr>
        <p:txBody>
          <a:bodyPr/>
          <a:lstStyle/>
          <a:p>
            <a:pPr algn="l"/>
            <a:r>
              <a:rPr lang="en-GB" sz="3600" b="1" dirty="0" smtClean="0"/>
              <a:t> Why this matters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467200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Being compliant with NICE guidance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Tackling health inequalities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Huge captive audience, receptive to health advice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NHS Five Year Forward View – prevention agenda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What chance 5% prevalence by 2025 if we can`t make progress in this area?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10762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88424" cy="1008112"/>
          </a:xfrm>
        </p:spPr>
        <p:txBody>
          <a:bodyPr/>
          <a:lstStyle/>
          <a:p>
            <a:pPr algn="l"/>
            <a:r>
              <a:rPr lang="en-GB" sz="3400" b="1" dirty="0" smtClean="0"/>
              <a:t>NICE Guidance PH48 (Nov 2013)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5112568" cy="4467200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err="1" smtClean="0"/>
              <a:t>ff</a:t>
            </a:r>
            <a:endParaRPr lang="en-GB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2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008112"/>
          </a:xfrm>
        </p:spPr>
        <p:txBody>
          <a:bodyPr/>
          <a:lstStyle/>
          <a:p>
            <a:pPr algn="l"/>
            <a:r>
              <a:rPr lang="en-GB" sz="3600" b="1" dirty="0"/>
              <a:t> </a:t>
            </a:r>
            <a:r>
              <a:rPr lang="en-GB" sz="3600" b="1" dirty="0" smtClean="0"/>
              <a:t>Working together</a:t>
            </a:r>
            <a:endParaRPr lang="en-GB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628799"/>
            <a:ext cx="8577336" cy="318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kern="0" dirty="0" smtClean="0"/>
              <a:t>North East Strategic Clinical Network – focus on parity of esteem between mental and physical health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400" kern="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kern="0" dirty="0" smtClean="0"/>
              <a:t>SCN identified smoking as their number one preventable mortality priority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400" kern="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kern="0" dirty="0" smtClean="0"/>
              <a:t>Established steering group in July 2014. Broad membershi</a:t>
            </a:r>
            <a:r>
              <a:rPr lang="en-GB" sz="2400" kern="0" dirty="0"/>
              <a:t>p</a:t>
            </a:r>
            <a:endParaRPr lang="en-GB" sz="2400" kern="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400" kern="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kern="0" dirty="0" smtClean="0"/>
              <a:t>Offer of support to both Trusts to help map current practice against 16 NICE recommendations</a:t>
            </a:r>
          </a:p>
          <a:p>
            <a:pPr marL="0" indent="0"/>
            <a:r>
              <a:rPr lang="en-GB" sz="2600" kern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845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60432" cy="864096"/>
          </a:xfrm>
        </p:spPr>
        <p:txBody>
          <a:bodyPr/>
          <a:lstStyle/>
          <a:p>
            <a:pPr algn="l"/>
            <a:r>
              <a:rPr lang="en-GB" sz="3400" b="1" dirty="0" smtClean="0"/>
              <a:t>   Mental Health Trust Mapping (</a:t>
            </a:r>
            <a:r>
              <a:rPr lang="en-GB" sz="3400" b="1" dirty="0" err="1" smtClean="0"/>
              <a:t>i</a:t>
            </a:r>
            <a:r>
              <a:rPr lang="en-GB" sz="3400" b="1" dirty="0" smtClean="0"/>
              <a:t>)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11216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Key issues emerging from this work: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/>
              <a:t>Provision of information about smoking to service users, visitors, carers, family </a:t>
            </a:r>
            <a:r>
              <a:rPr lang="en-GB" sz="2400" dirty="0" smtClean="0"/>
              <a:t>members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Need for systematic identification of smokers on admission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/>
              <a:t>Changes to IT </a:t>
            </a:r>
            <a:r>
              <a:rPr lang="en-GB" sz="2400" dirty="0" smtClean="0"/>
              <a:t>systems/documentation to support routine offer of support/referral to smokers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Staff training requirements (e.g. VBA training)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Provision of support and NRT to abstain during stay (nicotine management). VBA+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5838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768752" cy="864096"/>
          </a:xfrm>
        </p:spPr>
        <p:txBody>
          <a:bodyPr/>
          <a:lstStyle/>
          <a:p>
            <a:pPr algn="l"/>
            <a:r>
              <a:rPr lang="en-GB" sz="3400" b="1" dirty="0" smtClean="0"/>
              <a:t>   Mental Health Trust Mapping (ii)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/>
          <a:lstStyle/>
          <a:p>
            <a:pPr marL="400050" lvl="1" indent="0">
              <a:spcBef>
                <a:spcPts val="0"/>
              </a:spcBef>
              <a:buNone/>
            </a:pPr>
            <a:endParaRPr lang="en-GB" sz="1400" dirty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Role of in-house </a:t>
            </a:r>
            <a:r>
              <a:rPr lang="en-GB" sz="2400" dirty="0"/>
              <a:t>support for those that want </a:t>
            </a:r>
            <a:r>
              <a:rPr lang="en-GB" sz="2400" dirty="0" smtClean="0"/>
              <a:t>structured </a:t>
            </a:r>
            <a:r>
              <a:rPr lang="en-GB" sz="2400" dirty="0"/>
              <a:t>support to quit (Russell Standard</a:t>
            </a:r>
            <a:r>
              <a:rPr lang="en-GB" sz="2400" dirty="0" smtClean="0"/>
              <a:t>). Links to community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Smokefree policies. Senior staff/board commitment. Enforcement of policy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/>
              <a:t>Attitude to electronic cigarettes, and access to </a:t>
            </a:r>
            <a:r>
              <a:rPr lang="en-GB" sz="2400" dirty="0" smtClean="0"/>
              <a:t>NRT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Time spent by staff facilitating smoking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Alternative staff/patient interaction time and activities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/>
              <a:t>Staff smoking on-site. Key role of staff </a:t>
            </a:r>
            <a:r>
              <a:rPr lang="en-GB" sz="2400" dirty="0" smtClean="0"/>
              <a:t>as role models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/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Role of Communications is pivotal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857250" lvl="1" indent="-457200">
              <a:buFont typeface="Courier New" panose="02070309020205020404" pitchFamily="49" charset="0"/>
              <a:buChar char="o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28471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1857</TotalTime>
  <Words>685</Words>
  <Application>Microsoft Macintosh PowerPoint</Application>
  <PresentationFormat>On-screen Show (4:3)</PresentationFormat>
  <Paragraphs>146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PowerPoint Presentation</vt:lpstr>
      <vt:lpstr> Overview</vt:lpstr>
      <vt:lpstr>Mental Health &amp; Inequalities</vt:lpstr>
      <vt:lpstr>Smoking rates at NTW</vt:lpstr>
      <vt:lpstr> Why this matters</vt:lpstr>
      <vt:lpstr>NICE Guidance PH48 (Nov 2013)</vt:lpstr>
      <vt:lpstr> Working together</vt:lpstr>
      <vt:lpstr>   Mental Health Trust Mapping (i)</vt:lpstr>
      <vt:lpstr>   Mental Health Trust Mapping (ii)</vt:lpstr>
      <vt:lpstr>  Making progress</vt:lpstr>
      <vt:lpstr>  Making progress</vt:lpstr>
      <vt:lpstr>  Making progress</vt:lpstr>
      <vt:lpstr>  Lessons Learnt &amp; Summary</vt:lpstr>
      <vt:lpstr>Contact details….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Tarn Pamela (RXP) Administrator FRESH NE</dc:creator>
  <cp:lastModifiedBy>Monique Tomlinson</cp:lastModifiedBy>
  <cp:revision>169</cp:revision>
  <dcterms:created xsi:type="dcterms:W3CDTF">2013-08-29T12:05:12Z</dcterms:created>
  <dcterms:modified xsi:type="dcterms:W3CDTF">2015-06-09T20:46:49Z</dcterms:modified>
</cp:coreProperties>
</file>