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75" r:id="rId9"/>
    <p:sldId id="262" r:id="rId10"/>
    <p:sldId id="276" r:id="rId11"/>
    <p:sldId id="263" r:id="rId12"/>
    <p:sldId id="264" r:id="rId13"/>
    <p:sldId id="268" r:id="rId14"/>
    <p:sldId id="278" r:id="rId15"/>
    <p:sldId id="269" r:id="rId16"/>
    <p:sldId id="270" r:id="rId17"/>
    <p:sldId id="271" r:id="rId18"/>
    <p:sldId id="272" r:id="rId19"/>
    <p:sldId id="265" r:id="rId20"/>
    <p:sldId id="274" r:id="rId21"/>
    <p:sldId id="279" r:id="rId22"/>
    <p:sldId id="281" r:id="rId23"/>
    <p:sldId id="273" r:id="rId24"/>
    <p:sldId id="266" r:id="rId25"/>
    <p:sldId id="267" r:id="rId26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lan, Fiona" initials="NF" lastIdx="3" clrIdx="0"/>
  <p:cmAuthor id="1" name="Chakara, Sandra" initials="C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936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 smtClean="0"/>
              <a:t>GENDER </a:t>
            </a:r>
            <a:endParaRPr lang="en-GB" dirty="0"/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3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Sheet7!$A$21:$A$22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Sheet7!$B$21:$B$22</c:f>
              <c:numCache>
                <c:formatCode>General</c:formatCode>
                <c:ptCount val="2"/>
                <c:pt idx="0">
                  <c:v>201</c:v>
                </c:pt>
                <c:pt idx="1">
                  <c:v>169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AGE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Sheet7!$A$25:$A$31</c:f>
              <c:strCache>
                <c:ptCount val="7"/>
                <c:pt idx="0">
                  <c:v>16-24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Sheet7!$B$25:$B$31</c:f>
              <c:numCache>
                <c:formatCode>General</c:formatCode>
                <c:ptCount val="7"/>
                <c:pt idx="0">
                  <c:v>7</c:v>
                </c:pt>
                <c:pt idx="1">
                  <c:v>44</c:v>
                </c:pt>
                <c:pt idx="2">
                  <c:v>85</c:v>
                </c:pt>
                <c:pt idx="3">
                  <c:v>120</c:v>
                </c:pt>
                <c:pt idx="4">
                  <c:v>82</c:v>
                </c:pt>
                <c:pt idx="5">
                  <c:v>30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2326528"/>
        <c:axId val="72332416"/>
      </c:barChart>
      <c:catAx>
        <c:axId val="72326528"/>
        <c:scaling>
          <c:orientation val="minMax"/>
        </c:scaling>
        <c:delete val="0"/>
        <c:axPos val="b"/>
        <c:majorTickMark val="none"/>
        <c:minorTickMark val="none"/>
        <c:tickLblPos val="nextTo"/>
        <c:crossAx val="72332416"/>
        <c:crosses val="autoZero"/>
        <c:auto val="1"/>
        <c:lblAlgn val="ctr"/>
        <c:lblOffset val="100"/>
        <c:noMultiLvlLbl val="0"/>
      </c:catAx>
      <c:valAx>
        <c:axId val="723324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2326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baseline="0" dirty="0" smtClean="0"/>
              <a:t>Ethnicity</a:t>
            </a:r>
            <a:endParaRPr lang="en-GB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Sheet7!$A$34:$A$39</c:f>
              <c:strCache>
                <c:ptCount val="6"/>
                <c:pt idx="0">
                  <c:v>WHITE</c:v>
                </c:pt>
                <c:pt idx="1">
                  <c:v>MIXED</c:v>
                </c:pt>
                <c:pt idx="2">
                  <c:v>ASIAN</c:v>
                </c:pt>
                <c:pt idx="3">
                  <c:v>BLACK</c:v>
                </c:pt>
                <c:pt idx="4">
                  <c:v>OTHER</c:v>
                </c:pt>
                <c:pt idx="5">
                  <c:v>UNKOWN</c:v>
                </c:pt>
              </c:strCache>
            </c:strRef>
          </c:cat>
          <c:val>
            <c:numRef>
              <c:f>Sheet7!$B$34:$B$39</c:f>
              <c:numCache>
                <c:formatCode>General</c:formatCode>
                <c:ptCount val="6"/>
                <c:pt idx="0">
                  <c:v>262</c:v>
                </c:pt>
                <c:pt idx="1">
                  <c:v>12</c:v>
                </c:pt>
                <c:pt idx="2">
                  <c:v>28</c:v>
                </c:pt>
                <c:pt idx="3">
                  <c:v>50</c:v>
                </c:pt>
                <c:pt idx="4">
                  <c:v>12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4328704"/>
        <c:axId val="74334592"/>
      </c:barChart>
      <c:catAx>
        <c:axId val="74328704"/>
        <c:scaling>
          <c:orientation val="minMax"/>
        </c:scaling>
        <c:delete val="0"/>
        <c:axPos val="b"/>
        <c:majorTickMark val="none"/>
        <c:minorTickMark val="none"/>
        <c:tickLblPos val="nextTo"/>
        <c:crossAx val="74334592"/>
        <c:crosses val="autoZero"/>
        <c:auto val="1"/>
        <c:lblAlgn val="ctr"/>
        <c:lblOffset val="100"/>
        <c:noMultiLvlLbl val="0"/>
      </c:catAx>
      <c:valAx>
        <c:axId val="743345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4328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baseline="0" dirty="0" smtClean="0"/>
              <a:t>Source</a:t>
            </a:r>
            <a:endParaRPr lang="en-GB" dirty="0"/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Sheet7!$A$15:$A$16</c:f>
              <c:strCache>
                <c:ptCount val="2"/>
                <c:pt idx="0">
                  <c:v>CANDI SOURCE</c:v>
                </c:pt>
                <c:pt idx="1">
                  <c:v>OUTSIDE CANDI SOURCE </c:v>
                </c:pt>
              </c:strCache>
            </c:strRef>
          </c:cat>
          <c:val>
            <c:numRef>
              <c:f>Sheet7!$B$15:$B$16</c:f>
              <c:numCache>
                <c:formatCode>General</c:formatCode>
                <c:ptCount val="2"/>
                <c:pt idx="0">
                  <c:v>251</c:v>
                </c:pt>
                <c:pt idx="1">
                  <c:v>119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 sz="2800" dirty="0"/>
              <a:t>GP  </a:t>
            </a:r>
            <a:r>
              <a:rPr lang="en-GB" sz="2800" dirty="0" smtClean="0"/>
              <a:t>Outreach</a:t>
            </a:r>
            <a:endParaRPr lang="en-GB" sz="2800" dirty="0"/>
          </a:p>
        </c:rich>
      </c:tx>
      <c:layout>
        <c:manualLayout>
          <c:xMode val="edge"/>
          <c:yMode val="edge"/>
          <c:x val="0.3305564286894952"/>
          <c:y val="9.344588534589298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370653260748803E-2"/>
          <c:y val="0.2614270079708671"/>
          <c:w val="0.87248563996019346"/>
          <c:h val="0.5847071699063447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Sheet1!$A$3:$A$5</c:f>
              <c:strCache>
                <c:ptCount val="3"/>
                <c:pt idx="0">
                  <c:v>Number of SU's accessed  on GP SMI register </c:v>
                </c:pt>
                <c:pt idx="1">
                  <c:v>Number successfully contacted by either phone</c:v>
                </c:pt>
                <c:pt idx="2">
                  <c:v>Number agreeing to engage </c:v>
                </c:pt>
              </c:strCache>
            </c:strRef>
          </c:cat>
          <c:val>
            <c:numRef>
              <c:f>Sheet1!$B$3:$B$5</c:f>
              <c:numCache>
                <c:formatCode>General</c:formatCode>
                <c:ptCount val="3"/>
                <c:pt idx="0">
                  <c:v>285</c:v>
                </c:pt>
                <c:pt idx="1">
                  <c:v>84</c:v>
                </c:pt>
                <c:pt idx="2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735616"/>
        <c:axId val="74737152"/>
      </c:barChart>
      <c:catAx>
        <c:axId val="74735616"/>
        <c:scaling>
          <c:orientation val="minMax"/>
        </c:scaling>
        <c:delete val="0"/>
        <c:axPos val="b"/>
        <c:majorTickMark val="none"/>
        <c:minorTickMark val="none"/>
        <c:tickLblPos val="nextTo"/>
        <c:crossAx val="74737152"/>
        <c:crosses val="autoZero"/>
        <c:auto val="1"/>
        <c:lblAlgn val="ctr"/>
        <c:lblOffset val="100"/>
        <c:noMultiLvlLbl val="0"/>
      </c:catAx>
      <c:valAx>
        <c:axId val="74737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74735616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DC7D47-E982-4F9C-AA6C-4E8EFF1B6AD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65956A4-F34F-42C6-9D1F-CA5044D25F67}">
      <dgm:prSet phldrT="[Text]"/>
      <dgm:spPr>
        <a:xfrm>
          <a:off x="3270338" y="2487681"/>
          <a:ext cx="1740454" cy="2037549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ASCOT</a:t>
          </a:r>
        </a:p>
      </dgm:t>
    </dgm:pt>
    <dgm:pt modelId="{B04390E1-F3FE-4810-9DAC-2B3B2C0F80B2}" type="parTrans" cxnId="{D07E1B6C-E8A3-457E-BD67-D4BB595259B1}">
      <dgm:prSet/>
      <dgm:spPr/>
      <dgm:t>
        <a:bodyPr/>
        <a:lstStyle/>
        <a:p>
          <a:endParaRPr lang="en-GB"/>
        </a:p>
      </dgm:t>
    </dgm:pt>
    <dgm:pt modelId="{42A18CDF-7735-4674-9AD0-1FB25CEEB0FA}" type="sibTrans" cxnId="{D07E1B6C-E8A3-457E-BD67-D4BB595259B1}">
      <dgm:prSet/>
      <dgm:spPr/>
      <dgm:t>
        <a:bodyPr/>
        <a:lstStyle/>
        <a:p>
          <a:endParaRPr lang="en-GB"/>
        </a:p>
      </dgm:t>
    </dgm:pt>
    <dgm:pt modelId="{06588C3F-D00C-49EB-A288-8A2805763AE1}">
      <dgm:prSet phldrT="[Text]" custT="1"/>
      <dgm:spPr>
        <a:xfrm>
          <a:off x="931512" y="997382"/>
          <a:ext cx="1426284" cy="163954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00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GP Practices</a:t>
          </a:r>
        </a:p>
        <a:p>
          <a:r>
            <a:rPr lang="en-GB" sz="100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via </a:t>
          </a:r>
        </a:p>
        <a:p>
          <a:r>
            <a:rPr lang="en-GB" sz="100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Smokefree Life Camden </a:t>
          </a:r>
        </a:p>
      </dgm:t>
    </dgm:pt>
    <dgm:pt modelId="{E3F4DD91-4919-4130-BF12-EF45424B0755}" type="parTrans" cxnId="{60BB2101-3CBA-4C9A-9E4C-BCB8E0385E39}">
      <dgm:prSet/>
      <dgm:spPr>
        <a:xfrm rot="12845474">
          <a:off x="1473796" y="2084066"/>
          <a:ext cx="1988406" cy="580701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/>
        </a:p>
      </dgm:t>
    </dgm:pt>
    <dgm:pt modelId="{B22E05D6-DF9B-4521-BC3B-381695CDA84E}" type="sibTrans" cxnId="{60BB2101-3CBA-4C9A-9E4C-BCB8E0385E39}">
      <dgm:prSet/>
      <dgm:spPr/>
      <dgm:t>
        <a:bodyPr/>
        <a:lstStyle/>
        <a:p>
          <a:endParaRPr lang="en-GB"/>
        </a:p>
      </dgm:t>
    </dgm:pt>
    <dgm:pt modelId="{97085C08-7F45-4DA7-808A-640080C6654D}">
      <dgm:prSet phldrT="[Text]" custT="1"/>
      <dgm:spPr>
        <a:xfrm>
          <a:off x="4370322" y="-123351"/>
          <a:ext cx="1447193" cy="163954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00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Secondary </a:t>
          </a:r>
        </a:p>
        <a:p>
          <a:r>
            <a:rPr lang="en-GB" sz="100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internal services -directly to team</a:t>
          </a:r>
        </a:p>
      </dgm:t>
    </dgm:pt>
    <dgm:pt modelId="{8CC58EDD-8D11-45FB-B4D9-81172A44CA16}" type="parTrans" cxnId="{8904B1DF-D81D-485C-B8DF-5C5A86F60110}">
      <dgm:prSet/>
      <dgm:spPr>
        <a:xfrm rot="17324423">
          <a:off x="3865586" y="1286435"/>
          <a:ext cx="1859306" cy="580701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/>
        </a:p>
      </dgm:t>
    </dgm:pt>
    <dgm:pt modelId="{53D17EA4-A3FD-42E0-86E1-C8957B3C6F0B}" type="sibTrans" cxnId="{8904B1DF-D81D-485C-B8DF-5C5A86F60110}">
      <dgm:prSet/>
      <dgm:spPr/>
      <dgm:t>
        <a:bodyPr/>
        <a:lstStyle/>
        <a:p>
          <a:endParaRPr lang="en-GB"/>
        </a:p>
      </dgm:t>
    </dgm:pt>
    <dgm:pt modelId="{90107CF8-1625-4662-A8F8-A2F1A8C96ED7}">
      <dgm:prSet phldrT="[Text]" custT="1"/>
      <dgm:spPr>
        <a:xfrm>
          <a:off x="6057647" y="997382"/>
          <a:ext cx="1157658" cy="163954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00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Self -directly to team  </a:t>
          </a:r>
        </a:p>
      </dgm:t>
    </dgm:pt>
    <dgm:pt modelId="{8C098A93-1C20-41F7-B0F8-5E75A531B18B}" type="parTrans" cxnId="{BD41E86A-58C6-49CF-91CB-23266F54ECA0}">
      <dgm:prSet/>
      <dgm:spPr>
        <a:xfrm rot="19554526">
          <a:off x="4818928" y="2084066"/>
          <a:ext cx="1988406" cy="580701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/>
        </a:p>
      </dgm:t>
    </dgm:pt>
    <dgm:pt modelId="{D2541969-A646-48C4-9711-45B923A55A83}" type="sibTrans" cxnId="{BD41E86A-58C6-49CF-91CB-23266F54ECA0}">
      <dgm:prSet/>
      <dgm:spPr/>
      <dgm:t>
        <a:bodyPr/>
        <a:lstStyle/>
        <a:p>
          <a:endParaRPr lang="en-GB"/>
        </a:p>
      </dgm:t>
    </dgm:pt>
    <dgm:pt modelId="{902DE791-EFFE-405E-BCAB-FEB0404AFF23}">
      <dgm:prSet custT="1"/>
      <dgm:spPr>
        <a:xfrm>
          <a:off x="2474070" y="-123351"/>
          <a:ext cx="1426284" cy="163954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00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Outreach audit in all 38 practises </a:t>
          </a:r>
        </a:p>
      </dgm:t>
    </dgm:pt>
    <dgm:pt modelId="{398745E0-9571-47B0-86F4-AAC54434E38C}" type="parTrans" cxnId="{9AA18446-00C7-48EB-B282-A8AA721EDB08}">
      <dgm:prSet/>
      <dgm:spPr>
        <a:xfrm rot="15075577">
          <a:off x="2556239" y="1286435"/>
          <a:ext cx="1859306" cy="580701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/>
        </a:p>
      </dgm:t>
    </dgm:pt>
    <dgm:pt modelId="{0B335C52-1221-4322-94C1-F8160CFC192E}" type="sibTrans" cxnId="{9AA18446-00C7-48EB-B282-A8AA721EDB08}">
      <dgm:prSet/>
      <dgm:spPr/>
      <dgm:t>
        <a:bodyPr/>
        <a:lstStyle/>
        <a:p>
          <a:endParaRPr lang="en-GB"/>
        </a:p>
      </dgm:t>
    </dgm:pt>
    <dgm:pt modelId="{1D92DBDA-4D85-4504-8041-D73A5D238B23}">
      <dgm:prSet custT="1"/>
      <dgm:spPr>
        <a:xfrm>
          <a:off x="-45463" y="2810768"/>
          <a:ext cx="2201826" cy="163954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00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in-patient acute services -referral at point of Discharge</a:t>
          </a:r>
        </a:p>
      </dgm:t>
    </dgm:pt>
    <dgm:pt modelId="{2D9BB17F-55D7-4956-913B-F524BE0F3351}" type="parTrans" cxnId="{63CE92DA-3AC2-48D1-B4D7-A4E30BF76F65}">
      <dgm:prSet/>
      <dgm:spPr>
        <a:xfrm rot="10661808">
          <a:off x="1054603" y="3298087"/>
          <a:ext cx="2095247" cy="580701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/>
        </a:p>
      </dgm:t>
    </dgm:pt>
    <dgm:pt modelId="{8ACBD0D5-4A51-4513-8052-3257812EB503}" type="sibTrans" cxnId="{63CE92DA-3AC2-48D1-B4D7-A4E30BF76F65}">
      <dgm:prSet/>
      <dgm:spPr/>
      <dgm:t>
        <a:bodyPr/>
        <a:lstStyle/>
        <a:p>
          <a:endParaRPr lang="en-GB"/>
        </a:p>
      </dgm:t>
    </dgm:pt>
    <dgm:pt modelId="{754BDB0C-4631-4B56-986F-9923C383CCF2}">
      <dgm:prSet custT="1"/>
      <dgm:spPr>
        <a:xfrm>
          <a:off x="6176300" y="2810768"/>
          <a:ext cx="2098763" cy="163954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00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Day centres and recovery  college </a:t>
          </a:r>
        </a:p>
        <a:p>
          <a:r>
            <a:rPr lang="en-GB" sz="100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-referral direct to team</a:t>
          </a:r>
        </a:p>
      </dgm:t>
    </dgm:pt>
    <dgm:pt modelId="{A3C74637-C211-4362-BE01-4713D7401331}" type="parTrans" cxnId="{E76F3042-C97B-4F57-A1E3-4F7EDDF1ABD5}">
      <dgm:prSet/>
      <dgm:spPr>
        <a:xfrm rot="138192">
          <a:off x="5131280" y="3298087"/>
          <a:ext cx="2095247" cy="580701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/>
        </a:p>
      </dgm:t>
    </dgm:pt>
    <dgm:pt modelId="{7D1AF8FB-E988-476D-8A08-2AF7EDA895B5}" type="sibTrans" cxnId="{E76F3042-C97B-4F57-A1E3-4F7EDDF1ABD5}">
      <dgm:prSet/>
      <dgm:spPr/>
      <dgm:t>
        <a:bodyPr/>
        <a:lstStyle/>
        <a:p>
          <a:endParaRPr lang="en-GB"/>
        </a:p>
      </dgm:t>
    </dgm:pt>
    <dgm:pt modelId="{8021A951-FF3D-47D4-AE44-4E055B9F78F0}" type="pres">
      <dgm:prSet presAssocID="{BDDC7D47-E982-4F9C-AA6C-4E8EFF1B6AD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15DE208-A5D2-4CB0-8002-299C3F69E952}" type="pres">
      <dgm:prSet presAssocID="{665956A4-F34F-42C6-9D1F-CA5044D25F67}" presName="centerShape" presStyleLbl="node0" presStyleIdx="0" presStyleCnt="1" custScaleX="85419" custLinFactNeighborY="-2011"/>
      <dgm:spPr/>
      <dgm:t>
        <a:bodyPr/>
        <a:lstStyle/>
        <a:p>
          <a:endParaRPr lang="en-GB"/>
        </a:p>
      </dgm:t>
    </dgm:pt>
    <dgm:pt modelId="{0E648198-6109-4AC5-98B2-3B366E39B5EA}" type="pres">
      <dgm:prSet presAssocID="{2D9BB17F-55D7-4956-913B-F524BE0F3351}" presName="parTrans" presStyleLbl="bgSibTrans2D1" presStyleIdx="0" presStyleCnt="6"/>
      <dgm:spPr/>
      <dgm:t>
        <a:bodyPr/>
        <a:lstStyle/>
        <a:p>
          <a:endParaRPr lang="en-GB"/>
        </a:p>
      </dgm:t>
    </dgm:pt>
    <dgm:pt modelId="{D82419CD-7809-425B-AF6D-840266171A7D}" type="pres">
      <dgm:prSet presAssocID="{1D92DBDA-4D85-4504-8041-D73A5D238B23}" presName="node" presStyleLbl="node1" presStyleIdx="0" presStyleCnt="6" custScaleX="154375" custScaleY="1436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1E69A1-65AF-4EA7-BAF3-D21142BDFEA6}" type="pres">
      <dgm:prSet presAssocID="{E3F4DD91-4919-4130-BF12-EF45424B0755}" presName="parTrans" presStyleLbl="bgSibTrans2D1" presStyleIdx="1" presStyleCnt="6"/>
      <dgm:spPr/>
      <dgm:t>
        <a:bodyPr/>
        <a:lstStyle/>
        <a:p>
          <a:endParaRPr lang="en-GB"/>
        </a:p>
      </dgm:t>
    </dgm:pt>
    <dgm:pt modelId="{8CD6B71C-D68A-4B9B-9CC0-EDC118889459}" type="pres">
      <dgm:prSet presAssocID="{06588C3F-D00C-49EB-A288-8A2805763AE1}" presName="node" presStyleLbl="node1" presStyleIdx="1" presStyleCnt="6" custScaleY="1436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0D3A8E-4B07-4C46-9068-CCF416823AB4}" type="pres">
      <dgm:prSet presAssocID="{398745E0-9571-47B0-86F4-AAC54434E38C}" presName="parTrans" presStyleLbl="bgSibTrans2D1" presStyleIdx="2" presStyleCnt="6"/>
      <dgm:spPr/>
      <dgm:t>
        <a:bodyPr/>
        <a:lstStyle/>
        <a:p>
          <a:endParaRPr lang="en-GB"/>
        </a:p>
      </dgm:t>
    </dgm:pt>
    <dgm:pt modelId="{717492CF-8CF0-471B-BE36-218A05AFF85D}" type="pres">
      <dgm:prSet presAssocID="{902DE791-EFFE-405E-BCAB-FEB0404AFF23}" presName="node" presStyleLbl="node1" presStyleIdx="2" presStyleCnt="6" custScaleY="1436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6C9872-D61F-4038-AF4B-F6B08672C3C4}" type="pres">
      <dgm:prSet presAssocID="{8CC58EDD-8D11-45FB-B4D9-81172A44CA16}" presName="parTrans" presStyleLbl="bgSibTrans2D1" presStyleIdx="3" presStyleCnt="6"/>
      <dgm:spPr/>
      <dgm:t>
        <a:bodyPr/>
        <a:lstStyle/>
        <a:p>
          <a:endParaRPr lang="en-GB"/>
        </a:p>
      </dgm:t>
    </dgm:pt>
    <dgm:pt modelId="{E7A45371-2806-41E5-A4AE-FDBADAB54E63}" type="pres">
      <dgm:prSet presAssocID="{97085C08-7F45-4DA7-808A-640080C6654D}" presName="node" presStyleLbl="node1" presStyleIdx="3" presStyleCnt="6" custScaleX="101466" custScaleY="1436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BB8D7A-668E-4046-9DFF-9C24DB767DDB}" type="pres">
      <dgm:prSet presAssocID="{8C098A93-1C20-41F7-B0F8-5E75A531B18B}" presName="parTrans" presStyleLbl="bgSibTrans2D1" presStyleIdx="4" presStyleCnt="6"/>
      <dgm:spPr/>
      <dgm:t>
        <a:bodyPr/>
        <a:lstStyle/>
        <a:p>
          <a:endParaRPr lang="en-GB"/>
        </a:p>
      </dgm:t>
    </dgm:pt>
    <dgm:pt modelId="{2DA37838-A5EA-4241-A1A1-E0982C115384}" type="pres">
      <dgm:prSet presAssocID="{90107CF8-1625-4662-A8F8-A2F1A8C96ED7}" presName="node" presStyleLbl="node1" presStyleIdx="4" presStyleCnt="6" custScaleX="81166" custScaleY="1436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F9CC0F-6991-41EE-A73F-0C0B04A3EE37}" type="pres">
      <dgm:prSet presAssocID="{A3C74637-C211-4362-BE01-4713D7401331}" presName="parTrans" presStyleLbl="bgSibTrans2D1" presStyleIdx="5" presStyleCnt="6"/>
      <dgm:spPr/>
      <dgm:t>
        <a:bodyPr/>
        <a:lstStyle/>
        <a:p>
          <a:endParaRPr lang="en-GB"/>
        </a:p>
      </dgm:t>
    </dgm:pt>
    <dgm:pt modelId="{F0CE3A8B-B114-4D71-9EF8-BC9ABD8C28E0}" type="pres">
      <dgm:prSet presAssocID="{754BDB0C-4631-4B56-986F-9923C383CCF2}" presName="node" presStyleLbl="node1" presStyleIdx="5" presStyleCnt="6" custScaleX="147149" custScaleY="1436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A31E0BC-D501-4038-A6A8-2685ACF3B419}" type="presOf" srcId="{754BDB0C-4631-4B56-986F-9923C383CCF2}" destId="{F0CE3A8B-B114-4D71-9EF8-BC9ABD8C28E0}" srcOrd="0" destOrd="0" presId="urn:microsoft.com/office/officeart/2005/8/layout/radial4"/>
    <dgm:cxn modelId="{9AA18446-00C7-48EB-B282-A8AA721EDB08}" srcId="{665956A4-F34F-42C6-9D1F-CA5044D25F67}" destId="{902DE791-EFFE-405E-BCAB-FEB0404AFF23}" srcOrd="2" destOrd="0" parTransId="{398745E0-9571-47B0-86F4-AAC54434E38C}" sibTransId="{0B335C52-1221-4322-94C1-F8160CFC192E}"/>
    <dgm:cxn modelId="{CE488EC6-1046-47BE-ACE0-8AC361646616}" type="presOf" srcId="{8CC58EDD-8D11-45FB-B4D9-81172A44CA16}" destId="{C26C9872-D61F-4038-AF4B-F6B08672C3C4}" srcOrd="0" destOrd="0" presId="urn:microsoft.com/office/officeart/2005/8/layout/radial4"/>
    <dgm:cxn modelId="{3B423077-B5A2-425A-9141-1DFE5DD2BE87}" type="presOf" srcId="{97085C08-7F45-4DA7-808A-640080C6654D}" destId="{E7A45371-2806-41E5-A4AE-FDBADAB54E63}" srcOrd="0" destOrd="0" presId="urn:microsoft.com/office/officeart/2005/8/layout/radial4"/>
    <dgm:cxn modelId="{8989292F-0868-47A8-A35C-A0E85AE45F34}" type="presOf" srcId="{E3F4DD91-4919-4130-BF12-EF45424B0755}" destId="{0E1E69A1-65AF-4EA7-BAF3-D21142BDFEA6}" srcOrd="0" destOrd="0" presId="urn:microsoft.com/office/officeart/2005/8/layout/radial4"/>
    <dgm:cxn modelId="{87FCC2EA-3B2B-41DA-AA6A-4E4ECF2EA068}" type="presOf" srcId="{1D92DBDA-4D85-4504-8041-D73A5D238B23}" destId="{D82419CD-7809-425B-AF6D-840266171A7D}" srcOrd="0" destOrd="0" presId="urn:microsoft.com/office/officeart/2005/8/layout/radial4"/>
    <dgm:cxn modelId="{268ABC5C-E01E-442F-B89A-F5EC53D501D2}" type="presOf" srcId="{8C098A93-1C20-41F7-B0F8-5E75A531B18B}" destId="{47BB8D7A-668E-4046-9DFF-9C24DB767DDB}" srcOrd="0" destOrd="0" presId="urn:microsoft.com/office/officeart/2005/8/layout/radial4"/>
    <dgm:cxn modelId="{E99584E7-53EB-4B15-BCF0-68DE39E4725A}" type="presOf" srcId="{665956A4-F34F-42C6-9D1F-CA5044D25F67}" destId="{D15DE208-A5D2-4CB0-8002-299C3F69E952}" srcOrd="0" destOrd="0" presId="urn:microsoft.com/office/officeart/2005/8/layout/radial4"/>
    <dgm:cxn modelId="{D538D4B2-4131-4535-BCD1-CDFA1055251D}" type="presOf" srcId="{06588C3F-D00C-49EB-A288-8A2805763AE1}" destId="{8CD6B71C-D68A-4B9B-9CC0-EDC118889459}" srcOrd="0" destOrd="0" presId="urn:microsoft.com/office/officeart/2005/8/layout/radial4"/>
    <dgm:cxn modelId="{8904B1DF-D81D-485C-B8DF-5C5A86F60110}" srcId="{665956A4-F34F-42C6-9D1F-CA5044D25F67}" destId="{97085C08-7F45-4DA7-808A-640080C6654D}" srcOrd="3" destOrd="0" parTransId="{8CC58EDD-8D11-45FB-B4D9-81172A44CA16}" sibTransId="{53D17EA4-A3FD-42E0-86E1-C8957B3C6F0B}"/>
    <dgm:cxn modelId="{60BB2101-3CBA-4C9A-9E4C-BCB8E0385E39}" srcId="{665956A4-F34F-42C6-9D1F-CA5044D25F67}" destId="{06588C3F-D00C-49EB-A288-8A2805763AE1}" srcOrd="1" destOrd="0" parTransId="{E3F4DD91-4919-4130-BF12-EF45424B0755}" sibTransId="{B22E05D6-DF9B-4521-BC3B-381695CDA84E}"/>
    <dgm:cxn modelId="{68FD603D-FE83-40C0-859B-718C6EC7EE27}" type="presOf" srcId="{902DE791-EFFE-405E-BCAB-FEB0404AFF23}" destId="{717492CF-8CF0-471B-BE36-218A05AFF85D}" srcOrd="0" destOrd="0" presId="urn:microsoft.com/office/officeart/2005/8/layout/radial4"/>
    <dgm:cxn modelId="{0CFACD55-B09E-4E7C-8168-A79E3A6EF6E0}" type="presOf" srcId="{90107CF8-1625-4662-A8F8-A2F1A8C96ED7}" destId="{2DA37838-A5EA-4241-A1A1-E0982C115384}" srcOrd="0" destOrd="0" presId="urn:microsoft.com/office/officeart/2005/8/layout/radial4"/>
    <dgm:cxn modelId="{BD41E86A-58C6-49CF-91CB-23266F54ECA0}" srcId="{665956A4-F34F-42C6-9D1F-CA5044D25F67}" destId="{90107CF8-1625-4662-A8F8-A2F1A8C96ED7}" srcOrd="4" destOrd="0" parTransId="{8C098A93-1C20-41F7-B0F8-5E75A531B18B}" sibTransId="{D2541969-A646-48C4-9711-45B923A55A83}"/>
    <dgm:cxn modelId="{63CE92DA-3AC2-48D1-B4D7-A4E30BF76F65}" srcId="{665956A4-F34F-42C6-9D1F-CA5044D25F67}" destId="{1D92DBDA-4D85-4504-8041-D73A5D238B23}" srcOrd="0" destOrd="0" parTransId="{2D9BB17F-55D7-4956-913B-F524BE0F3351}" sibTransId="{8ACBD0D5-4A51-4513-8052-3257812EB503}"/>
    <dgm:cxn modelId="{E76F3042-C97B-4F57-A1E3-4F7EDDF1ABD5}" srcId="{665956A4-F34F-42C6-9D1F-CA5044D25F67}" destId="{754BDB0C-4631-4B56-986F-9923C383CCF2}" srcOrd="5" destOrd="0" parTransId="{A3C74637-C211-4362-BE01-4713D7401331}" sibTransId="{7D1AF8FB-E988-476D-8A08-2AF7EDA895B5}"/>
    <dgm:cxn modelId="{7A5AF248-AD35-4ADA-9149-D50CB77D8F23}" type="presOf" srcId="{2D9BB17F-55D7-4956-913B-F524BE0F3351}" destId="{0E648198-6109-4AC5-98B2-3B366E39B5EA}" srcOrd="0" destOrd="0" presId="urn:microsoft.com/office/officeart/2005/8/layout/radial4"/>
    <dgm:cxn modelId="{646DA271-FE19-4368-A9EA-796288CCC1C6}" type="presOf" srcId="{398745E0-9571-47B0-86F4-AAC54434E38C}" destId="{D80D3A8E-4B07-4C46-9068-CCF416823AB4}" srcOrd="0" destOrd="0" presId="urn:microsoft.com/office/officeart/2005/8/layout/radial4"/>
    <dgm:cxn modelId="{D07E1B6C-E8A3-457E-BD67-D4BB595259B1}" srcId="{BDDC7D47-E982-4F9C-AA6C-4E8EFF1B6ADD}" destId="{665956A4-F34F-42C6-9D1F-CA5044D25F67}" srcOrd="0" destOrd="0" parTransId="{B04390E1-F3FE-4810-9DAC-2B3B2C0F80B2}" sibTransId="{42A18CDF-7735-4674-9AD0-1FB25CEEB0FA}"/>
    <dgm:cxn modelId="{FD600139-C7C1-44C6-B6A0-E6ECAD0CB064}" type="presOf" srcId="{A3C74637-C211-4362-BE01-4713D7401331}" destId="{BAF9CC0F-6991-41EE-A73F-0C0B04A3EE37}" srcOrd="0" destOrd="0" presId="urn:microsoft.com/office/officeart/2005/8/layout/radial4"/>
    <dgm:cxn modelId="{47F70E70-4B23-4699-BF5D-FADD8DE77C5E}" type="presOf" srcId="{BDDC7D47-E982-4F9C-AA6C-4E8EFF1B6ADD}" destId="{8021A951-FF3D-47D4-AE44-4E055B9F78F0}" srcOrd="0" destOrd="0" presId="urn:microsoft.com/office/officeart/2005/8/layout/radial4"/>
    <dgm:cxn modelId="{FFDEFD4D-7918-4769-86E6-555D1D407661}" type="presParOf" srcId="{8021A951-FF3D-47D4-AE44-4E055B9F78F0}" destId="{D15DE208-A5D2-4CB0-8002-299C3F69E952}" srcOrd="0" destOrd="0" presId="urn:microsoft.com/office/officeart/2005/8/layout/radial4"/>
    <dgm:cxn modelId="{03FE43A4-52E4-413E-9180-AF9D4B85151E}" type="presParOf" srcId="{8021A951-FF3D-47D4-AE44-4E055B9F78F0}" destId="{0E648198-6109-4AC5-98B2-3B366E39B5EA}" srcOrd="1" destOrd="0" presId="urn:microsoft.com/office/officeart/2005/8/layout/radial4"/>
    <dgm:cxn modelId="{711FA66F-E214-4F6B-91EA-0C96B69A3C15}" type="presParOf" srcId="{8021A951-FF3D-47D4-AE44-4E055B9F78F0}" destId="{D82419CD-7809-425B-AF6D-840266171A7D}" srcOrd="2" destOrd="0" presId="urn:microsoft.com/office/officeart/2005/8/layout/radial4"/>
    <dgm:cxn modelId="{327F5F24-CC8A-4181-94E8-079256758734}" type="presParOf" srcId="{8021A951-FF3D-47D4-AE44-4E055B9F78F0}" destId="{0E1E69A1-65AF-4EA7-BAF3-D21142BDFEA6}" srcOrd="3" destOrd="0" presId="urn:microsoft.com/office/officeart/2005/8/layout/radial4"/>
    <dgm:cxn modelId="{F7A718EE-D109-4715-B076-5FE7D139CA6E}" type="presParOf" srcId="{8021A951-FF3D-47D4-AE44-4E055B9F78F0}" destId="{8CD6B71C-D68A-4B9B-9CC0-EDC118889459}" srcOrd="4" destOrd="0" presId="urn:microsoft.com/office/officeart/2005/8/layout/radial4"/>
    <dgm:cxn modelId="{045E9531-BEA9-4BDD-8C7C-D172EB65A88A}" type="presParOf" srcId="{8021A951-FF3D-47D4-AE44-4E055B9F78F0}" destId="{D80D3A8E-4B07-4C46-9068-CCF416823AB4}" srcOrd="5" destOrd="0" presId="urn:microsoft.com/office/officeart/2005/8/layout/radial4"/>
    <dgm:cxn modelId="{854A4B5D-E86A-4396-BDD1-4A8FF34E4C31}" type="presParOf" srcId="{8021A951-FF3D-47D4-AE44-4E055B9F78F0}" destId="{717492CF-8CF0-471B-BE36-218A05AFF85D}" srcOrd="6" destOrd="0" presId="urn:microsoft.com/office/officeart/2005/8/layout/radial4"/>
    <dgm:cxn modelId="{1C0F20AF-F09D-4F3A-963F-3EA80B49A5E4}" type="presParOf" srcId="{8021A951-FF3D-47D4-AE44-4E055B9F78F0}" destId="{C26C9872-D61F-4038-AF4B-F6B08672C3C4}" srcOrd="7" destOrd="0" presId="urn:microsoft.com/office/officeart/2005/8/layout/radial4"/>
    <dgm:cxn modelId="{3239E847-42AF-40D5-A334-685BA6EB2B9A}" type="presParOf" srcId="{8021A951-FF3D-47D4-AE44-4E055B9F78F0}" destId="{E7A45371-2806-41E5-A4AE-FDBADAB54E63}" srcOrd="8" destOrd="0" presId="urn:microsoft.com/office/officeart/2005/8/layout/radial4"/>
    <dgm:cxn modelId="{603B94F1-4CF6-4A2B-9B17-8603BC938C78}" type="presParOf" srcId="{8021A951-FF3D-47D4-AE44-4E055B9F78F0}" destId="{47BB8D7A-668E-4046-9DFF-9C24DB767DDB}" srcOrd="9" destOrd="0" presId="urn:microsoft.com/office/officeart/2005/8/layout/radial4"/>
    <dgm:cxn modelId="{82EE3C08-B876-4DB1-A7C5-D34E75B2763F}" type="presParOf" srcId="{8021A951-FF3D-47D4-AE44-4E055B9F78F0}" destId="{2DA37838-A5EA-4241-A1A1-E0982C115384}" srcOrd="10" destOrd="0" presId="urn:microsoft.com/office/officeart/2005/8/layout/radial4"/>
    <dgm:cxn modelId="{6855F0B8-EA8B-42B7-82D6-D414F1FC8E10}" type="presParOf" srcId="{8021A951-FF3D-47D4-AE44-4E055B9F78F0}" destId="{BAF9CC0F-6991-41EE-A73F-0C0B04A3EE37}" srcOrd="11" destOrd="0" presId="urn:microsoft.com/office/officeart/2005/8/layout/radial4"/>
    <dgm:cxn modelId="{76EAB6E6-AAC0-4A7B-A22F-57E1747B77FF}" type="presParOf" srcId="{8021A951-FF3D-47D4-AE44-4E055B9F78F0}" destId="{F0CE3A8B-B114-4D71-9EF8-BC9ABD8C28E0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DE208-A5D2-4CB0-8002-299C3F69E952}">
      <dsp:nvSpPr>
        <dsp:cNvPr id="0" name=""/>
        <dsp:cNvSpPr/>
      </dsp:nvSpPr>
      <dsp:spPr>
        <a:xfrm>
          <a:off x="3270338" y="2487681"/>
          <a:ext cx="1740454" cy="2037549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ASCOT</a:t>
          </a:r>
        </a:p>
      </dsp:txBody>
      <dsp:txXfrm>
        <a:off x="3525222" y="2786073"/>
        <a:ext cx="1230686" cy="1440765"/>
      </dsp:txXfrm>
    </dsp:sp>
    <dsp:sp modelId="{0E648198-6109-4AC5-98B2-3B366E39B5EA}">
      <dsp:nvSpPr>
        <dsp:cNvPr id="0" name=""/>
        <dsp:cNvSpPr/>
      </dsp:nvSpPr>
      <dsp:spPr>
        <a:xfrm rot="10661808">
          <a:off x="1054603" y="3298087"/>
          <a:ext cx="2095247" cy="580701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419CD-7809-425B-AF6D-840266171A7D}">
      <dsp:nvSpPr>
        <dsp:cNvPr id="0" name=""/>
        <dsp:cNvSpPr/>
      </dsp:nvSpPr>
      <dsp:spPr>
        <a:xfrm>
          <a:off x="-45463" y="2810768"/>
          <a:ext cx="2201826" cy="163954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in-patient acute services -referral at point of Discharge</a:t>
          </a:r>
        </a:p>
      </dsp:txBody>
      <dsp:txXfrm>
        <a:off x="2558" y="2858789"/>
        <a:ext cx="2105784" cy="1543500"/>
      </dsp:txXfrm>
    </dsp:sp>
    <dsp:sp modelId="{0E1E69A1-65AF-4EA7-BAF3-D21142BDFEA6}">
      <dsp:nvSpPr>
        <dsp:cNvPr id="0" name=""/>
        <dsp:cNvSpPr/>
      </dsp:nvSpPr>
      <dsp:spPr>
        <a:xfrm rot="12845474">
          <a:off x="1473796" y="2084066"/>
          <a:ext cx="1988406" cy="580701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D6B71C-D68A-4B9B-9CC0-EDC118889459}">
      <dsp:nvSpPr>
        <dsp:cNvPr id="0" name=""/>
        <dsp:cNvSpPr/>
      </dsp:nvSpPr>
      <dsp:spPr>
        <a:xfrm>
          <a:off x="931512" y="997382"/>
          <a:ext cx="1426284" cy="163954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GP Practices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via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Smokefree Life Camden </a:t>
          </a:r>
        </a:p>
      </dsp:txBody>
      <dsp:txXfrm>
        <a:off x="973286" y="1039156"/>
        <a:ext cx="1342736" cy="1555994"/>
      </dsp:txXfrm>
    </dsp:sp>
    <dsp:sp modelId="{D80D3A8E-4B07-4C46-9068-CCF416823AB4}">
      <dsp:nvSpPr>
        <dsp:cNvPr id="0" name=""/>
        <dsp:cNvSpPr/>
      </dsp:nvSpPr>
      <dsp:spPr>
        <a:xfrm rot="15075577">
          <a:off x="2556239" y="1286435"/>
          <a:ext cx="1859306" cy="580701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7492CF-8CF0-471B-BE36-218A05AFF85D}">
      <dsp:nvSpPr>
        <dsp:cNvPr id="0" name=""/>
        <dsp:cNvSpPr/>
      </dsp:nvSpPr>
      <dsp:spPr>
        <a:xfrm>
          <a:off x="2474070" y="-123351"/>
          <a:ext cx="1426284" cy="163954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Outreach audit in all 38 practises </a:t>
          </a:r>
        </a:p>
      </dsp:txBody>
      <dsp:txXfrm>
        <a:off x="2515844" y="-81577"/>
        <a:ext cx="1342736" cy="1555994"/>
      </dsp:txXfrm>
    </dsp:sp>
    <dsp:sp modelId="{C26C9872-D61F-4038-AF4B-F6B08672C3C4}">
      <dsp:nvSpPr>
        <dsp:cNvPr id="0" name=""/>
        <dsp:cNvSpPr/>
      </dsp:nvSpPr>
      <dsp:spPr>
        <a:xfrm rot="17324423">
          <a:off x="3865586" y="1286435"/>
          <a:ext cx="1859306" cy="580701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A45371-2806-41E5-A4AE-FDBADAB54E63}">
      <dsp:nvSpPr>
        <dsp:cNvPr id="0" name=""/>
        <dsp:cNvSpPr/>
      </dsp:nvSpPr>
      <dsp:spPr>
        <a:xfrm>
          <a:off x="4370322" y="-123351"/>
          <a:ext cx="1447193" cy="163954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Secondary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internal services -directly to team</a:t>
          </a:r>
        </a:p>
      </dsp:txBody>
      <dsp:txXfrm>
        <a:off x="4412709" y="-80964"/>
        <a:ext cx="1362419" cy="1554768"/>
      </dsp:txXfrm>
    </dsp:sp>
    <dsp:sp modelId="{47BB8D7A-668E-4046-9DFF-9C24DB767DDB}">
      <dsp:nvSpPr>
        <dsp:cNvPr id="0" name=""/>
        <dsp:cNvSpPr/>
      </dsp:nvSpPr>
      <dsp:spPr>
        <a:xfrm rot="19554526">
          <a:off x="4818928" y="2084066"/>
          <a:ext cx="1988406" cy="580701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A37838-A5EA-4241-A1A1-E0982C115384}">
      <dsp:nvSpPr>
        <dsp:cNvPr id="0" name=""/>
        <dsp:cNvSpPr/>
      </dsp:nvSpPr>
      <dsp:spPr>
        <a:xfrm>
          <a:off x="6057647" y="997382"/>
          <a:ext cx="1157658" cy="163954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Self -directly to team  </a:t>
          </a:r>
        </a:p>
      </dsp:txBody>
      <dsp:txXfrm>
        <a:off x="6091554" y="1031289"/>
        <a:ext cx="1089844" cy="1571728"/>
      </dsp:txXfrm>
    </dsp:sp>
    <dsp:sp modelId="{BAF9CC0F-6991-41EE-A73F-0C0B04A3EE37}">
      <dsp:nvSpPr>
        <dsp:cNvPr id="0" name=""/>
        <dsp:cNvSpPr/>
      </dsp:nvSpPr>
      <dsp:spPr>
        <a:xfrm rot="138192">
          <a:off x="5131280" y="3298087"/>
          <a:ext cx="2095247" cy="580701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CE3A8B-B114-4D71-9EF8-BC9ABD8C28E0}">
      <dsp:nvSpPr>
        <dsp:cNvPr id="0" name=""/>
        <dsp:cNvSpPr/>
      </dsp:nvSpPr>
      <dsp:spPr>
        <a:xfrm>
          <a:off x="6176300" y="2810768"/>
          <a:ext cx="2098763" cy="163954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Day centres and recovery  college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-referral direct to team</a:t>
          </a:r>
        </a:p>
      </dsp:txBody>
      <dsp:txXfrm>
        <a:off x="6224321" y="2858789"/>
        <a:ext cx="2002721" cy="1543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415" cy="496332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084" y="0"/>
            <a:ext cx="2890414" cy="496332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53FEC246-2052-4F3F-AECF-1D87D65A7788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716"/>
            <a:ext cx="2890415" cy="496332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084" y="9428716"/>
            <a:ext cx="2890414" cy="496332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7D6B6BD8-A968-4A3A-BB0B-A2C34A8C7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197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665" cy="496412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867" y="1"/>
            <a:ext cx="2890665" cy="496412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2DC7ACD6-321C-4E4E-83D8-E462F170C21F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6" tIns="45793" rIns="91586" bIns="4579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598" y="4715113"/>
            <a:ext cx="5335894" cy="4467706"/>
          </a:xfrm>
          <a:prstGeom prst="rect">
            <a:avLst/>
          </a:prstGeom>
        </p:spPr>
        <p:txBody>
          <a:bodyPr vert="horz" lIns="91586" tIns="45793" rIns="91586" bIns="4579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631"/>
            <a:ext cx="2890665" cy="496411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867" y="9428631"/>
            <a:ext cx="2890665" cy="496411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F2DA4E26-914B-4978-A6E1-E3C374A4A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673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A4E26-914B-4978-A6E1-E3C374A4AE5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13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863">
              <a:spcBef>
                <a:spcPct val="20000"/>
              </a:spcBef>
              <a:defRPr/>
            </a:pPr>
            <a:r>
              <a:rPr lang="en-US" sz="3200" dirty="0">
                <a:solidFill>
                  <a:prstClr val="black"/>
                </a:solidFill>
              </a:rPr>
              <a:t>All members of the team have extensive experience of working within Mental Health settings and promoting clients physical wellbeing.</a:t>
            </a:r>
            <a:endParaRPr lang="en-GB" sz="32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A4E26-914B-4978-A6E1-E3C374A4AE5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72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 clients have died</a:t>
            </a:r>
          </a:p>
          <a:p>
            <a:pPr defTabSz="915863">
              <a:defRPr/>
            </a:pPr>
            <a:r>
              <a:rPr lang="en-US" dirty="0" smtClean="0"/>
              <a:t>Of the 3171 clients on the Camden SMI register, 50% (1427) are recorded as smokers.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Why this service user group</a:t>
            </a:r>
          </a:p>
          <a:p>
            <a:r>
              <a:rPr lang="en-GB" dirty="0" smtClean="0"/>
              <a:t>Majority</a:t>
            </a:r>
            <a:r>
              <a:rPr lang="en-GB" baseline="0" dirty="0" smtClean="0"/>
              <a:t> of studies and services did not engage with this specific client group</a:t>
            </a:r>
          </a:p>
          <a:p>
            <a:r>
              <a:rPr lang="en-GB" baseline="0" dirty="0" smtClean="0"/>
              <a:t>Most studies focused on service users with a diagnosis of depression or anxiety </a:t>
            </a:r>
          </a:p>
          <a:p>
            <a:r>
              <a:rPr lang="en-GB" baseline="0" dirty="0" smtClean="0"/>
              <a:t>Service user groups  considered hardest to reach group</a:t>
            </a:r>
          </a:p>
          <a:p>
            <a:r>
              <a:rPr lang="en-GB" baseline="0" dirty="0" smtClean="0"/>
              <a:t>This client group has the highest mortality rates and poorest physical health outcomes .</a:t>
            </a:r>
          </a:p>
          <a:p>
            <a:pPr defTabSz="915863">
              <a:defRPr/>
            </a:pPr>
            <a:r>
              <a:rPr lang="en-US" dirty="0" smtClean="0"/>
              <a:t>Our intention is to offer 90% of smokers identified on the SMI registers in all GPs in Camden to offer our service.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A4E26-914B-4978-A6E1-E3C374A4AE5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650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Maintenance groups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A4E26-914B-4978-A6E1-E3C374A4AE5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183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High mortality rates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A4E26-914B-4978-A6E1-E3C374A4AE5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873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DOH 1-10 non –smoker</a:t>
            </a:r>
          </a:p>
          <a:p>
            <a:r>
              <a:rPr lang="en-GB" dirty="0" smtClean="0"/>
              <a:t>Harm minimisation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A4E26-914B-4978-A6E1-E3C374A4AE5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029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A4E26-914B-4978-A6E1-E3C374A4AE5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58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Initial figures from the quitters who began their quit attempt more than 6 and 12 months ago respectively suggest highly promising maintenance rates for ASCOT service users.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A4E26-914B-4978-A6E1-E3C374A4AE5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925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16 months worth of chemo remaining (secondary lymphoma)</a:t>
            </a:r>
          </a:p>
          <a:p>
            <a:r>
              <a:rPr lang="en-GB" dirty="0" smtClean="0"/>
              <a:t>Highest</a:t>
            </a:r>
            <a:r>
              <a:rPr lang="en-GB" baseline="0" dirty="0" smtClean="0"/>
              <a:t> Co 32</a:t>
            </a:r>
          </a:p>
          <a:p>
            <a:r>
              <a:rPr lang="en-GB" baseline="0" dirty="0" smtClean="0"/>
              <a:t>Current 12</a:t>
            </a:r>
          </a:p>
          <a:p>
            <a:r>
              <a:rPr lang="en-GB" baseline="0" dirty="0" smtClean="0"/>
              <a:t>Lowest 3 -9</a:t>
            </a:r>
          </a:p>
          <a:p>
            <a:r>
              <a:rPr lang="en-GB" baseline="0" dirty="0" smtClean="0"/>
              <a:t>Fostering three kids </a:t>
            </a:r>
          </a:p>
          <a:p>
            <a:r>
              <a:rPr lang="en-GB" baseline="0" dirty="0" smtClean="0"/>
              <a:t>Referred to hillside club house</a:t>
            </a:r>
          </a:p>
          <a:p>
            <a:r>
              <a:rPr lang="en-GB" baseline="0" dirty="0" err="1" smtClean="0"/>
              <a:t>Recocery</a:t>
            </a:r>
            <a:r>
              <a:rPr lang="en-GB" baseline="0" dirty="0" smtClean="0"/>
              <a:t> college course</a:t>
            </a:r>
          </a:p>
          <a:p>
            <a:r>
              <a:rPr lang="en-GB" baseline="0" dirty="0" smtClean="0"/>
              <a:t>Referral 12/2013</a:t>
            </a:r>
          </a:p>
          <a:p>
            <a:r>
              <a:rPr lang="en-GB" baseline="0" dirty="0" smtClean="0"/>
              <a:t>Clozapine treatment changed to Olanzapine </a:t>
            </a:r>
          </a:p>
          <a:p>
            <a:r>
              <a:rPr lang="en-GB" baseline="0" dirty="0" smtClean="0"/>
              <a:t>Non CC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A4E26-914B-4978-A6E1-E3C374A4AE5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548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17A6-6586-430F-B58B-CAAE5E50ED76}" type="datetime1">
              <a:rPr lang="en-GB" smtClean="0"/>
              <a:t>11/06/2015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497F2-762C-46A5-B027-9E162406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38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D8E1-7F1A-486C-A883-0027C7D75E0E}" type="datetime1">
              <a:rPr lang="en-GB" smtClean="0"/>
              <a:t>11/06/2015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497F2-762C-46A5-B027-9E162406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47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36D9-28E0-4D6C-80B7-895EF76D576D}" type="datetime1">
              <a:rPr lang="en-GB" smtClean="0"/>
              <a:t>11/06/2015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497F2-762C-46A5-B027-9E162406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65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1665-82AB-40AB-9289-7614787F0D01}" type="datetime1">
              <a:rPr lang="en-GB" smtClean="0"/>
              <a:t>11/06/2015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497F2-762C-46A5-B027-9E162406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65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79DE-DBD9-4103-94D0-DF9C42679CF8}" type="datetime1">
              <a:rPr lang="en-GB" smtClean="0"/>
              <a:t>11/06/2015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497F2-762C-46A5-B027-9E162406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79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76BD-F969-408C-8475-9B9DD622FAE9}" type="datetime1">
              <a:rPr lang="en-GB" smtClean="0"/>
              <a:t>11/06/2015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497F2-762C-46A5-B027-9E162406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96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3A9B-BB99-477D-A314-9258BDF521F1}" type="datetime1">
              <a:rPr lang="en-GB" smtClean="0"/>
              <a:t>11/06/2015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497F2-762C-46A5-B027-9E162406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5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1BD5-87AE-4E65-AABB-53F67AEFA3AE}" type="datetime1">
              <a:rPr lang="en-GB" smtClean="0"/>
              <a:t>11/06/2015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497F2-762C-46A5-B027-9E162406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38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6A95-69FA-44F7-9A13-9F8160518170}" type="datetime1">
              <a:rPr lang="en-GB" smtClean="0"/>
              <a:t>11/06/2015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497F2-762C-46A5-B027-9E162406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8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00A2-2FFA-40AB-9BF6-12E03B93841C}" type="datetime1">
              <a:rPr lang="en-GB" smtClean="0"/>
              <a:t>11/06/2015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497F2-762C-46A5-B027-9E162406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20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B119-8A0F-435D-8949-2C308452A5EE}" type="datetime1">
              <a:rPr lang="en-GB" smtClean="0"/>
              <a:t>11/06/2015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497F2-762C-46A5-B027-9E162406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66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40BB1-5C7E-47C9-9AFE-2CCF17E006FF}" type="datetime1">
              <a:rPr lang="en-GB" smtClean="0"/>
              <a:t>11/06/2015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497F2-762C-46A5-B027-9E162406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90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548681"/>
            <a:ext cx="8640960" cy="2448271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An innovative smoking cessation service in the London Borough of Camden: </a:t>
            </a:r>
            <a:r>
              <a:rPr lang="en-GB" sz="4000" dirty="0">
                <a:solidFill>
                  <a:srgbClr val="0070C0"/>
                </a:solidFill>
              </a:rPr>
              <a:t>Assertive smoking cessation outreach team (ASCOT).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3886200"/>
            <a:ext cx="8496944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sz="2800" dirty="0" smtClean="0"/>
              <a:t>Presenters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Sandra </a:t>
            </a:r>
            <a:r>
              <a:rPr lang="en-GB" sz="2000" dirty="0" smtClean="0">
                <a:solidFill>
                  <a:schemeClr val="tx1"/>
                </a:solidFill>
              </a:rPr>
              <a:t>Chakara :Team </a:t>
            </a:r>
            <a:r>
              <a:rPr lang="en-GB" sz="2000" dirty="0">
                <a:solidFill>
                  <a:schemeClr val="tx1"/>
                </a:solidFill>
              </a:rPr>
              <a:t>Manager (ASCOT</a:t>
            </a:r>
            <a:r>
              <a:rPr lang="en-GB" sz="2000" dirty="0" smtClean="0">
                <a:solidFill>
                  <a:schemeClr val="tx1"/>
                </a:solidFill>
              </a:rPr>
              <a:t>) </a:t>
            </a: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Aine Timmins : </a:t>
            </a:r>
            <a:r>
              <a:rPr lang="en-GB" sz="2000" dirty="0">
                <a:solidFill>
                  <a:schemeClr val="tx1"/>
                </a:solidFill>
              </a:rPr>
              <a:t>Clinical Nurse </a:t>
            </a:r>
            <a:r>
              <a:rPr lang="en-GB" sz="2000" dirty="0" smtClean="0">
                <a:solidFill>
                  <a:schemeClr val="tx1"/>
                </a:solidFill>
              </a:rPr>
              <a:t>Specialist </a:t>
            </a:r>
            <a:r>
              <a:rPr lang="en-GB" sz="2000" dirty="0">
                <a:solidFill>
                  <a:schemeClr val="tx1"/>
                </a:solidFill>
              </a:rPr>
              <a:t>In Smoking Cessation In Mental </a:t>
            </a:r>
            <a:r>
              <a:rPr lang="en-GB" sz="2000" dirty="0" smtClean="0">
                <a:solidFill>
                  <a:schemeClr val="tx1"/>
                </a:solidFill>
              </a:rPr>
              <a:t>Health</a:t>
            </a: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Thomas Hudson : Clinical Assistant Practitioner </a:t>
            </a:r>
            <a:r>
              <a:rPr lang="en-GB" sz="2000" dirty="0">
                <a:solidFill>
                  <a:schemeClr val="tx1"/>
                </a:solidFill>
              </a:rPr>
              <a:t>In Smoking Cessation In Mental Health</a:t>
            </a:r>
            <a:endParaRPr lang="en-GB" sz="20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240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Treatment model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0100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6 months treatment programme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Pharmacotherapy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1:1 behaviour support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CBT , MI, Systemic approaches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Psycho social support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Harm minimisation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Level 3 group interventions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851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Systems development</a:t>
            </a:r>
          </a:p>
          <a:p>
            <a:r>
              <a:rPr lang="en-GB" dirty="0" smtClean="0"/>
              <a:t>High attrition rates</a:t>
            </a:r>
          </a:p>
          <a:p>
            <a:r>
              <a:rPr lang="en-GB" dirty="0" smtClean="0"/>
              <a:t>Recruitment </a:t>
            </a:r>
          </a:p>
          <a:p>
            <a:r>
              <a:rPr lang="en-GB" dirty="0" smtClean="0"/>
              <a:t>Evidencing of positive outcomes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02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Referrals </a:t>
            </a:r>
          </a:p>
          <a:p>
            <a:r>
              <a:rPr lang="en-GB" dirty="0" smtClean="0"/>
              <a:t>Primary care outreach</a:t>
            </a:r>
          </a:p>
          <a:p>
            <a:r>
              <a:rPr lang="en-GB" dirty="0" smtClean="0"/>
              <a:t>Validated Reductions </a:t>
            </a:r>
          </a:p>
          <a:p>
            <a:r>
              <a:rPr lang="en-GB" dirty="0" smtClean="0"/>
              <a:t>Validated Quits </a:t>
            </a:r>
          </a:p>
          <a:p>
            <a:r>
              <a:rPr lang="en-GB" dirty="0" smtClean="0"/>
              <a:t>Maintenance Rates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292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Referral Profile  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6324870"/>
              </p:ext>
            </p:extLst>
          </p:nvPr>
        </p:nvGraphicFramePr>
        <p:xfrm>
          <a:off x="457200" y="1844825"/>
          <a:ext cx="397078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1936614"/>
              </p:ext>
            </p:extLst>
          </p:nvPr>
        </p:nvGraphicFramePr>
        <p:xfrm>
          <a:off x="4644008" y="1844824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860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Referral profile 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79831912"/>
              </p:ext>
            </p:extLst>
          </p:nvPr>
        </p:nvGraphicFramePr>
        <p:xfrm>
          <a:off x="457200" y="1556792"/>
          <a:ext cx="4040188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84510518"/>
              </p:ext>
            </p:extLst>
          </p:nvPr>
        </p:nvGraphicFramePr>
        <p:xfrm>
          <a:off x="4645025" y="1556792"/>
          <a:ext cx="4041775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394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sz="2600" dirty="0" smtClean="0"/>
              <a:t>Attendance </a:t>
            </a:r>
            <a:r>
              <a:rPr lang="en-US" sz="2600" dirty="0"/>
              <a:t>rate of 0.06% </a:t>
            </a:r>
          </a:p>
          <a:p>
            <a:r>
              <a:rPr lang="en-US" sz="2600" dirty="0" smtClean="0"/>
              <a:t> </a:t>
            </a:r>
            <a:r>
              <a:rPr lang="en-US" sz="2600" dirty="0"/>
              <a:t>O</a:t>
            </a:r>
            <a:r>
              <a:rPr lang="en-US" sz="2600" dirty="0" smtClean="0"/>
              <a:t>ne 4 week </a:t>
            </a:r>
            <a:r>
              <a:rPr lang="en-US" sz="2600" dirty="0"/>
              <a:t>quitter in </a:t>
            </a:r>
            <a:r>
              <a:rPr lang="en-US" sz="2600" dirty="0" smtClean="0"/>
              <a:t>2013/14.</a:t>
            </a:r>
          </a:p>
          <a:p>
            <a:r>
              <a:rPr lang="en-US" sz="2600" dirty="0" smtClean="0"/>
              <a:t>Camden PCT </a:t>
            </a:r>
          </a:p>
          <a:p>
            <a:r>
              <a:rPr lang="en-US" sz="2600" dirty="0" smtClean="0"/>
              <a:t>Alternative clinics</a:t>
            </a:r>
          </a:p>
          <a:p>
            <a:r>
              <a:rPr lang="en-US" sz="2600" dirty="0" smtClean="0"/>
              <a:t>Data sharing agreements – 44% </a:t>
            </a:r>
            <a:endParaRPr lang="en-GB" sz="2600" dirty="0"/>
          </a:p>
          <a:p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11529466"/>
              </p:ext>
            </p:extLst>
          </p:nvPr>
        </p:nvGraphicFramePr>
        <p:xfrm>
          <a:off x="1403648" y="116632"/>
          <a:ext cx="5904656" cy="3805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28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4000" dirty="0" smtClean="0"/>
              <a:t>Harm Minimisation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12% of clients referred during pilot </a:t>
            </a:r>
          </a:p>
          <a:p>
            <a:r>
              <a:rPr lang="en-GB" dirty="0"/>
              <a:t>To date 89 service users </a:t>
            </a:r>
            <a:r>
              <a:rPr lang="en-GB" dirty="0" smtClean="0"/>
              <a:t>have </a:t>
            </a:r>
            <a:r>
              <a:rPr lang="en-GB" dirty="0"/>
              <a:t>either halved or achieved a non –smokers co reading </a:t>
            </a:r>
            <a:endParaRPr lang="en-GB" dirty="0" smtClean="0"/>
          </a:p>
          <a:p>
            <a:r>
              <a:rPr lang="en-GB" dirty="0" smtClean="0"/>
              <a:t>Previous studies 26%</a:t>
            </a:r>
          </a:p>
          <a:p>
            <a:r>
              <a:rPr lang="en-GB" dirty="0" smtClean="0"/>
              <a:t>ASCOT current rate 54%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524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19"/>
          </a:xfrm>
        </p:spPr>
        <p:txBody>
          <a:bodyPr/>
          <a:lstStyle/>
          <a:p>
            <a:r>
              <a:rPr lang="en-GB" dirty="0" smtClean="0"/>
              <a:t>Validated Quits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488832" cy="393799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Out of the 165 clients who attended at least 3 appointments 38 managed to achieve a 4 week quit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Mainstream quit rates 34%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Previous study of service user group 16%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ASCOT quit rate 23%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26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Rates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69</a:t>
            </a:r>
            <a:r>
              <a:rPr lang="en-US" dirty="0"/>
              <a:t>% of our quitters have remained smoke free after 6 </a:t>
            </a:r>
            <a:r>
              <a:rPr lang="en-US" dirty="0" smtClean="0"/>
              <a:t>months at the end of Q3 2014/15. </a:t>
            </a:r>
          </a:p>
          <a:p>
            <a:r>
              <a:rPr lang="en-US" dirty="0" smtClean="0"/>
              <a:t> 83</a:t>
            </a:r>
            <a:r>
              <a:rPr lang="en-US" dirty="0"/>
              <a:t>% of our initial cohort of quitters from Q1 have remained smoke free at 12 </a:t>
            </a:r>
            <a:r>
              <a:rPr lang="en-US" dirty="0" smtClean="0"/>
              <a:t>months.</a:t>
            </a:r>
          </a:p>
          <a:p>
            <a:r>
              <a:rPr lang="en-US" dirty="0" smtClean="0"/>
              <a:t> </a:t>
            </a:r>
            <a:r>
              <a:rPr lang="en-US" dirty="0"/>
              <a:t>25% at 12 months in mainstream services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longest  quitters smoke-free for 28months </a:t>
            </a:r>
          </a:p>
          <a:p>
            <a:r>
              <a:rPr lang="en-US" dirty="0" smtClean="0"/>
              <a:t>75% positive physical health outcomes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482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r>
              <a:rPr lang="en-GB" dirty="0" smtClean="0"/>
              <a:t>Case studies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83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/>
          </a:bodyPr>
          <a:lstStyle/>
          <a:p>
            <a:r>
              <a:rPr lang="en-GB" sz="4000" dirty="0" smtClean="0"/>
              <a:t>Why ASCOT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53650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High mortality rates in client group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High smoking prevalence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Low physical health outcomes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Low life expectancy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Low engagement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No evidence base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46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Service user perspective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4704"/>
            <a:ext cx="8964488" cy="5112568"/>
          </a:xfrm>
        </p:spPr>
        <p:txBody>
          <a:bodyPr>
            <a:normAutofit fontScale="32500" lnSpcReduction="20000"/>
          </a:bodyPr>
          <a:lstStyle/>
          <a:p>
            <a:endParaRPr lang="en-GB" b="1" dirty="0"/>
          </a:p>
          <a:p>
            <a:pPr algn="l"/>
            <a:r>
              <a:rPr lang="en-GB" sz="7400" dirty="0">
                <a:solidFill>
                  <a:schemeClr val="tx1"/>
                </a:solidFill>
              </a:rPr>
              <a:t>Presenting concern (background on what brought them to ASCOT )</a:t>
            </a:r>
          </a:p>
          <a:p>
            <a:pPr lvl="0" algn="l"/>
            <a:r>
              <a:rPr lang="en-GB" sz="7400" dirty="0">
                <a:solidFill>
                  <a:schemeClr val="tx1"/>
                </a:solidFill>
              </a:rPr>
              <a:t>‘</a:t>
            </a:r>
            <a:r>
              <a:rPr lang="en-GB" sz="7400" dirty="0">
                <a:solidFill>
                  <a:srgbClr val="0070C0"/>
                </a:solidFill>
              </a:rPr>
              <a:t>Basically I got cancer so thought a good time to cut down on my smoking but now I’m thinking about quitting’. I was smoking 50 cigarettes a day</a:t>
            </a:r>
            <a:r>
              <a:rPr lang="en-GB" sz="7400" dirty="0" smtClean="0">
                <a:solidFill>
                  <a:srgbClr val="0070C0"/>
                </a:solidFill>
              </a:rPr>
              <a:t>.</a:t>
            </a:r>
          </a:p>
          <a:p>
            <a:pPr lvl="0" algn="l"/>
            <a:endParaRPr lang="en-GB" sz="7400" dirty="0">
              <a:solidFill>
                <a:srgbClr val="0070C0"/>
              </a:solidFill>
            </a:endParaRPr>
          </a:p>
          <a:p>
            <a:pPr algn="l"/>
            <a:r>
              <a:rPr lang="en-GB" sz="7400" dirty="0">
                <a:solidFill>
                  <a:schemeClr val="tx1"/>
                </a:solidFill>
              </a:rPr>
              <a:t>What was their motivation</a:t>
            </a:r>
          </a:p>
          <a:p>
            <a:pPr lvl="0" algn="l"/>
            <a:r>
              <a:rPr lang="en-GB" sz="7400" dirty="0" smtClean="0">
                <a:solidFill>
                  <a:srgbClr val="0070C0"/>
                </a:solidFill>
              </a:rPr>
              <a:t>To </a:t>
            </a:r>
            <a:r>
              <a:rPr lang="en-GB" sz="7400" dirty="0">
                <a:solidFill>
                  <a:srgbClr val="0070C0"/>
                </a:solidFill>
              </a:rPr>
              <a:t>improve my asthma and personal hygiene. I was motivated to work with ASCOT because they provide free NRT</a:t>
            </a:r>
            <a:r>
              <a:rPr lang="en-GB" sz="7400" dirty="0" smtClean="0">
                <a:solidFill>
                  <a:srgbClr val="0070C0"/>
                </a:solidFill>
              </a:rPr>
              <a:t>.</a:t>
            </a:r>
          </a:p>
          <a:p>
            <a:pPr lvl="0" algn="l"/>
            <a:endParaRPr lang="en-GB" sz="7400" dirty="0">
              <a:solidFill>
                <a:srgbClr val="0070C0"/>
              </a:solidFill>
            </a:endParaRPr>
          </a:p>
          <a:p>
            <a:pPr algn="l"/>
            <a:r>
              <a:rPr lang="en-GB" sz="7400" dirty="0">
                <a:solidFill>
                  <a:schemeClr val="tx1"/>
                </a:solidFill>
              </a:rPr>
              <a:t>What they found to be the hardest or easiest thing</a:t>
            </a:r>
          </a:p>
          <a:p>
            <a:pPr lvl="0" algn="l"/>
            <a:r>
              <a:rPr lang="en-GB" sz="7400" dirty="0">
                <a:solidFill>
                  <a:srgbClr val="0070C0"/>
                </a:solidFill>
              </a:rPr>
              <a:t>I found the urges the hardest thing to deal with when reducing my smoking. At first they were very frequent and intense but now they aren’t so strong</a:t>
            </a:r>
            <a:r>
              <a:rPr lang="en-GB" sz="7400" dirty="0" smtClean="0">
                <a:solidFill>
                  <a:srgbClr val="0070C0"/>
                </a:solidFill>
              </a:rPr>
              <a:t>.</a:t>
            </a:r>
            <a:r>
              <a:rPr lang="en-GB" sz="7400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22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008111"/>
          </a:xfrm>
        </p:spPr>
        <p:txBody>
          <a:bodyPr/>
          <a:lstStyle/>
          <a:p>
            <a:r>
              <a:rPr lang="en-GB" dirty="0"/>
              <a:t>Service user perspective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8136904" cy="4968552"/>
          </a:xfrm>
        </p:spPr>
        <p:txBody>
          <a:bodyPr>
            <a:normAutofit fontScale="77500" lnSpcReduction="20000"/>
          </a:bodyPr>
          <a:lstStyle/>
          <a:p>
            <a:pPr lvl="0" algn="l"/>
            <a:r>
              <a:rPr lang="en-GB" sz="2600" dirty="0">
                <a:solidFill>
                  <a:prstClr val="black"/>
                </a:solidFill>
              </a:rPr>
              <a:t>Did they find treatment helpful (NRT,1:1, pharmacotherapy)</a:t>
            </a:r>
          </a:p>
          <a:p>
            <a:pPr lvl="0" algn="l"/>
            <a:r>
              <a:rPr lang="en-GB" sz="2600" dirty="0">
                <a:solidFill>
                  <a:srgbClr val="0070C0"/>
                </a:solidFill>
              </a:rPr>
              <a:t>I found the NRT 2mg lozenges and inhalator the most helpful. Next was ‘beating the CO monitor’ every week. Finally, meeting up with my advisor regular was also helpful</a:t>
            </a:r>
            <a:r>
              <a:rPr lang="en-GB" sz="2600" dirty="0">
                <a:solidFill>
                  <a:prstClr val="black"/>
                </a:solidFill>
              </a:rPr>
              <a:t>.</a:t>
            </a:r>
          </a:p>
          <a:p>
            <a:pPr lvl="0" algn="l"/>
            <a:endParaRPr lang="en-GB" sz="2600" dirty="0">
              <a:solidFill>
                <a:prstClr val="black"/>
              </a:solidFill>
            </a:endParaRPr>
          </a:p>
          <a:p>
            <a:pPr lvl="0" algn="l"/>
            <a:r>
              <a:rPr lang="en-GB" sz="2600" dirty="0">
                <a:solidFill>
                  <a:prstClr val="black"/>
                </a:solidFill>
              </a:rPr>
              <a:t>What has changed /improved since quit/reduction</a:t>
            </a:r>
          </a:p>
          <a:p>
            <a:pPr lvl="0" algn="l"/>
            <a:r>
              <a:rPr lang="en-GB" sz="2600" dirty="0">
                <a:solidFill>
                  <a:srgbClr val="0070C0"/>
                </a:solidFill>
              </a:rPr>
              <a:t>I’ve maintained a reduction from 50 to about 8 cigs per day over the last few months. Sometimes I smoke a few more when I feel anxious because of the cancer, but generally I stick to my reduction of 8.</a:t>
            </a:r>
          </a:p>
          <a:p>
            <a:pPr lvl="0" algn="l"/>
            <a:r>
              <a:rPr lang="en-GB" sz="2600" dirty="0">
                <a:solidFill>
                  <a:srgbClr val="0070C0"/>
                </a:solidFill>
              </a:rPr>
              <a:t>Because of my reduction my asthma has improved and so has my sense of smell – I can now smell flowers!</a:t>
            </a:r>
          </a:p>
          <a:p>
            <a:pPr lvl="0" algn="l"/>
            <a:endParaRPr lang="en-GB" sz="2600" dirty="0">
              <a:solidFill>
                <a:srgbClr val="0070C0"/>
              </a:solidFill>
            </a:endParaRPr>
          </a:p>
          <a:p>
            <a:pPr lvl="0" algn="l"/>
            <a:r>
              <a:rPr lang="en-GB" sz="2600" dirty="0">
                <a:solidFill>
                  <a:prstClr val="black"/>
                </a:solidFill>
              </a:rPr>
              <a:t>How they feel about achievement</a:t>
            </a:r>
          </a:p>
          <a:p>
            <a:pPr lvl="0" algn="l"/>
            <a:r>
              <a:rPr lang="en-GB" sz="2600" dirty="0">
                <a:solidFill>
                  <a:prstClr val="black"/>
                </a:solidFill>
              </a:rPr>
              <a:t>‘</a:t>
            </a:r>
            <a:r>
              <a:rPr lang="en-GB" sz="2600" dirty="0">
                <a:solidFill>
                  <a:srgbClr val="0070C0"/>
                </a:solidFill>
              </a:rPr>
              <a:t>To be honest it hasn’t really sunk in yet because of the cancer worries. But everyone says I’m doing great. So I guess I’m doing great!’</a:t>
            </a:r>
          </a:p>
          <a:p>
            <a:pPr lvl="0" algn="l"/>
            <a:r>
              <a:rPr lang="en-GB" sz="1600" dirty="0">
                <a:solidFill>
                  <a:prstClr val="black"/>
                </a:solidFill>
              </a:rPr>
              <a:t> 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9210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864095"/>
          </a:xfrm>
        </p:spPr>
        <p:txBody>
          <a:bodyPr/>
          <a:lstStyle/>
          <a:p>
            <a:r>
              <a:rPr lang="en-GB" dirty="0"/>
              <a:t>Practitioner perspective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060848"/>
            <a:ext cx="6800800" cy="388843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Service flexibility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Bob  69 year old gentleman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With a diagnosis of paranoid schizophrenia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Smoking 30 cigarettes a day for 53 years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Severely isolated with monthly contact with mental health services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27842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Practitioner perspective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344816" cy="4226024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Longest Quitter</a:t>
            </a:r>
            <a:endParaRPr lang="en-GB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53year old male, smoking 15-20 cigarettes for 37years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Used mainstream services but unsuccessful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Living with mum 80 who was  smoking too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968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smtClean="0"/>
              <a:t>Current and Future developments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Three </a:t>
            </a:r>
            <a:r>
              <a:rPr lang="en-GB" sz="2800" dirty="0" smtClean="0"/>
              <a:t>papers will be published  and presented at various forums </a:t>
            </a:r>
            <a:r>
              <a:rPr lang="en-GB" sz="2800" dirty="0" smtClean="0"/>
              <a:t>2015/16</a:t>
            </a:r>
            <a:endParaRPr lang="en-GB" sz="2800" dirty="0" smtClean="0"/>
          </a:p>
          <a:p>
            <a:pPr marL="0" indent="0">
              <a:buNone/>
            </a:pPr>
            <a:r>
              <a:rPr lang="en-GB" sz="2600" dirty="0" smtClean="0"/>
              <a:t>-</a:t>
            </a:r>
            <a:r>
              <a:rPr lang="en-GB" sz="2400" dirty="0" smtClean="0"/>
              <a:t>Clinical outcomes</a:t>
            </a:r>
          </a:p>
          <a:p>
            <a:pPr marL="0" indent="0">
              <a:buNone/>
            </a:pPr>
            <a:r>
              <a:rPr lang="en-GB" sz="2400" dirty="0" smtClean="0"/>
              <a:t>-Service evaluation (service user and HCP experience of ASCOT)</a:t>
            </a:r>
          </a:p>
          <a:p>
            <a:pPr marL="0" indent="0">
              <a:buNone/>
            </a:pPr>
            <a:r>
              <a:rPr lang="en-GB" sz="2400" dirty="0" smtClean="0"/>
              <a:t>-Economic evaluation </a:t>
            </a:r>
          </a:p>
          <a:p>
            <a:r>
              <a:rPr lang="en-GB" sz="2800" dirty="0" smtClean="0"/>
              <a:t>Service model and outcomes  </a:t>
            </a:r>
            <a:r>
              <a:rPr lang="en-GB" sz="2800" dirty="0"/>
              <a:t>to inform future commissioning  of wellbeing services for service user group </a:t>
            </a:r>
            <a:r>
              <a:rPr lang="en-GB" sz="2800" dirty="0"/>
              <a:t>. ASCOT was decommissioned as of 01/04/2015.</a:t>
            </a:r>
          </a:p>
          <a:p>
            <a:endParaRPr lang="en-GB" sz="2800" dirty="0" smtClean="0"/>
          </a:p>
          <a:p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27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r>
              <a:rPr lang="en-GB" dirty="0" smtClean="0"/>
              <a:t>/Contacts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r>
              <a:rPr lang="en-GB" dirty="0" smtClean="0"/>
              <a:t>Sandra </a:t>
            </a:r>
            <a:r>
              <a:rPr lang="en-GB" dirty="0" smtClean="0"/>
              <a:t>Chakara , Service manager </a:t>
            </a:r>
          </a:p>
          <a:p>
            <a:pPr marL="0" indent="0">
              <a:buNone/>
            </a:pPr>
            <a:r>
              <a:rPr lang="en-GB" sz="2800" i="1" u="sng" dirty="0">
                <a:solidFill>
                  <a:srgbClr val="0070C0"/>
                </a:solidFill>
              </a:rPr>
              <a:t>s</a:t>
            </a:r>
            <a:r>
              <a:rPr lang="en-GB" sz="2800" i="1" u="sng" dirty="0" smtClean="0">
                <a:solidFill>
                  <a:srgbClr val="0070C0"/>
                </a:solidFill>
              </a:rPr>
              <a:t>andra.chakara@candi.nhs.uk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734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24135"/>
          </a:xfrm>
        </p:spPr>
        <p:txBody>
          <a:bodyPr/>
          <a:lstStyle/>
          <a:p>
            <a:r>
              <a:rPr lang="en-GB" dirty="0" smtClean="0"/>
              <a:t>Partners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424936" cy="4298032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Camden Public Health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Camden CCG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Mental health commission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Camden and Islington NHS Foundation Trust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Smoke free Camden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Camden Voluntary Forum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MIND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CNWL +Whittington Health (COPD)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Bipolar UK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980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Team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8964488" cy="4425355"/>
          </a:xfrm>
        </p:spPr>
        <p:txBody>
          <a:bodyPr>
            <a:normAutofit/>
          </a:bodyPr>
          <a:lstStyle/>
          <a:p>
            <a:r>
              <a:rPr lang="en-US" b="1" dirty="0"/>
              <a:t> </a:t>
            </a:r>
            <a:r>
              <a:rPr lang="en-GB" dirty="0" smtClean="0"/>
              <a:t>Consultant </a:t>
            </a:r>
            <a:r>
              <a:rPr lang="en-GB" dirty="0"/>
              <a:t>psychiatrist - Clinical lead </a:t>
            </a:r>
          </a:p>
          <a:p>
            <a:pPr lvl="0"/>
            <a:r>
              <a:rPr lang="en-GB" dirty="0"/>
              <a:t>1 x Band 7 Team Manager - 0.5 WTE </a:t>
            </a:r>
          </a:p>
          <a:p>
            <a:pPr lvl="0"/>
            <a:r>
              <a:rPr lang="en-GB" dirty="0"/>
              <a:t>2 x Band 6 Nurse Specialists- 1.0 WTE</a:t>
            </a:r>
          </a:p>
          <a:p>
            <a:pPr lvl="0"/>
            <a:r>
              <a:rPr lang="en-GB" dirty="0"/>
              <a:t>1 x Band 6 Clinical Researcher – 0.5 WTE </a:t>
            </a:r>
          </a:p>
          <a:p>
            <a:pPr lvl="0"/>
            <a:r>
              <a:rPr lang="en-GB" dirty="0"/>
              <a:t>1 x Band 4 Assistant Clinical Practitioner – 0.6 WTE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581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en-GB" dirty="0" smtClean="0"/>
              <a:t>Service User Group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en-GB" dirty="0" smtClean="0"/>
              <a:t>All service users on the GP  SMI register</a:t>
            </a:r>
          </a:p>
          <a:p>
            <a:r>
              <a:rPr lang="en-GB" dirty="0" smtClean="0"/>
              <a:t>Camden GP</a:t>
            </a:r>
          </a:p>
          <a:p>
            <a:r>
              <a:rPr lang="en-GB" dirty="0" smtClean="0"/>
              <a:t>Diagnosis of either Bipolar /Psychosis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75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ASCOT in Primary care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1172 (37%) </a:t>
            </a:r>
            <a:r>
              <a:rPr lang="en-US" sz="2800" dirty="0" smtClean="0"/>
              <a:t>service users of the GP SMI register are </a:t>
            </a:r>
            <a:r>
              <a:rPr lang="en-US" sz="2800" dirty="0"/>
              <a:t>seen solely in primary care and can only be accessed through </a:t>
            </a:r>
            <a:r>
              <a:rPr lang="en-US" sz="2800" dirty="0" smtClean="0"/>
              <a:t>the practices . </a:t>
            </a:r>
            <a:endParaRPr lang="en-GB" sz="2800" dirty="0"/>
          </a:p>
          <a:p>
            <a:r>
              <a:rPr lang="en-GB" sz="2800" dirty="0" smtClean="0"/>
              <a:t>LMC</a:t>
            </a:r>
          </a:p>
          <a:p>
            <a:r>
              <a:rPr lang="en-GB" sz="2800" dirty="0" smtClean="0"/>
              <a:t>Locality </a:t>
            </a:r>
            <a:r>
              <a:rPr lang="en-GB" sz="2800" dirty="0"/>
              <a:t>meetings</a:t>
            </a:r>
          </a:p>
          <a:p>
            <a:r>
              <a:rPr lang="en-GB" sz="2800" dirty="0" smtClean="0"/>
              <a:t> </a:t>
            </a:r>
            <a:r>
              <a:rPr lang="en-GB" sz="2800" dirty="0"/>
              <a:t>Assertive service offer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333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ASCOT in Secondary care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1999 (63%) </a:t>
            </a:r>
            <a:r>
              <a:rPr lang="en-US" sz="2800" dirty="0" smtClean="0"/>
              <a:t>of the same cohort are </a:t>
            </a:r>
            <a:r>
              <a:rPr lang="en-US" sz="2800" dirty="0"/>
              <a:t>treated in both primary and secondary care settings and </a:t>
            </a:r>
            <a:r>
              <a:rPr lang="en-US" sz="2800" dirty="0" smtClean="0"/>
              <a:t>were contacted through </a:t>
            </a:r>
            <a:r>
              <a:rPr lang="en-US" sz="2800" dirty="0"/>
              <a:t>Trust </a:t>
            </a:r>
            <a:r>
              <a:rPr lang="en-US" sz="2800" dirty="0" smtClean="0"/>
              <a:t>services</a:t>
            </a:r>
          </a:p>
          <a:p>
            <a:r>
              <a:rPr lang="en-US" sz="2600" dirty="0" smtClean="0"/>
              <a:t>HCPs</a:t>
            </a:r>
          </a:p>
          <a:p>
            <a:r>
              <a:rPr lang="en-US" sz="2600" dirty="0" smtClean="0"/>
              <a:t>Directly </a:t>
            </a:r>
          </a:p>
          <a:p>
            <a:r>
              <a:rPr lang="en-US" sz="2600" dirty="0" smtClean="0"/>
              <a:t>Highgate day Centre </a:t>
            </a:r>
          </a:p>
          <a:p>
            <a:r>
              <a:rPr lang="en-US" sz="2600" dirty="0" smtClean="0"/>
              <a:t>Sydney Corab house</a:t>
            </a:r>
          </a:p>
          <a:p>
            <a:r>
              <a:rPr lang="en-US" sz="2600" dirty="0" smtClean="0"/>
              <a:t>Clozapine clinic</a:t>
            </a:r>
          </a:p>
          <a:p>
            <a:r>
              <a:rPr lang="en-US" sz="2600" dirty="0" smtClean="0"/>
              <a:t>Phoenix Project 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410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Referrals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4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 </a:t>
            </a:r>
            <a:r>
              <a:rPr lang="en-GB" dirty="0"/>
              <a:t>A</a:t>
            </a:r>
            <a:r>
              <a:rPr lang="en-GB" dirty="0" smtClean="0"/>
              <a:t>ssurance  Systems 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Reporting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 Implementation steering group</a:t>
            </a:r>
          </a:p>
          <a:p>
            <a:r>
              <a:rPr lang="en-GB" dirty="0" smtClean="0"/>
              <a:t>Contract monitoring group </a:t>
            </a:r>
          </a:p>
          <a:p>
            <a:r>
              <a:rPr lang="en-GB" dirty="0" smtClean="0"/>
              <a:t>Quarterly reporting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Data Management 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Trust – Rio data base</a:t>
            </a:r>
          </a:p>
          <a:p>
            <a:r>
              <a:rPr lang="en-GB" dirty="0"/>
              <a:t>DOH – Quit manager </a:t>
            </a:r>
          </a:p>
          <a:p>
            <a:r>
              <a:rPr lang="en-GB" dirty="0"/>
              <a:t>GPs   - </a:t>
            </a:r>
            <a:r>
              <a:rPr lang="en-GB" dirty="0" smtClean="0"/>
              <a:t>EMIS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Service evaluation</a:t>
            </a:r>
          </a:p>
          <a:p>
            <a:r>
              <a:rPr lang="en-GB" dirty="0" smtClean="0"/>
              <a:t>Researcher </a:t>
            </a:r>
          </a:p>
          <a:p>
            <a:r>
              <a:rPr lang="en-GB" dirty="0" smtClean="0"/>
              <a:t>Staff and service user surveys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63284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432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1097</Words>
  <Application>Microsoft Office PowerPoint</Application>
  <PresentationFormat>On-screen Show (4:3)</PresentationFormat>
  <Paragraphs>201</Paragraphs>
  <Slides>25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An innovative smoking cessation service in the London Borough of Camden: Assertive smoking cessation outreach team (ASCOT).</vt:lpstr>
      <vt:lpstr>Why ASCOT </vt:lpstr>
      <vt:lpstr>Partners </vt:lpstr>
      <vt:lpstr>Team Structure</vt:lpstr>
      <vt:lpstr>Service User Group </vt:lpstr>
      <vt:lpstr>ASCOT in Primary care </vt:lpstr>
      <vt:lpstr>ASCOT in Secondary care </vt:lpstr>
      <vt:lpstr>Referrals </vt:lpstr>
      <vt:lpstr>Quality Assurance  Systems </vt:lpstr>
      <vt:lpstr> Treatment model</vt:lpstr>
      <vt:lpstr>Challenges </vt:lpstr>
      <vt:lpstr>Outcomes </vt:lpstr>
      <vt:lpstr>Referral Profile  </vt:lpstr>
      <vt:lpstr>Referral profile </vt:lpstr>
      <vt:lpstr> </vt:lpstr>
      <vt:lpstr>Harm Minimisation</vt:lpstr>
      <vt:lpstr>Validated Quits </vt:lpstr>
      <vt:lpstr>Maintenance Rates </vt:lpstr>
      <vt:lpstr>Case studies </vt:lpstr>
      <vt:lpstr>Service user perspective </vt:lpstr>
      <vt:lpstr>Service user perspective </vt:lpstr>
      <vt:lpstr>Practitioner perspective </vt:lpstr>
      <vt:lpstr>Practitioner perspective </vt:lpstr>
      <vt:lpstr>Current and Future developments </vt:lpstr>
      <vt:lpstr>Discussion/Contacts </vt:lpstr>
    </vt:vector>
  </TitlesOfParts>
  <Company>Camden &amp; Islington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ASCOT</dc:title>
  <dc:creator>Chakara, Sandra</dc:creator>
  <cp:lastModifiedBy>Chakara, Sandra</cp:lastModifiedBy>
  <cp:revision>33</cp:revision>
  <cp:lastPrinted>2015-06-03T12:06:54Z</cp:lastPrinted>
  <dcterms:created xsi:type="dcterms:W3CDTF">2015-05-07T11:27:53Z</dcterms:created>
  <dcterms:modified xsi:type="dcterms:W3CDTF">2015-06-11T05:20:49Z</dcterms:modified>
</cp:coreProperties>
</file>