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1.bin" ContentType="application/vnd.openxmlformats-officedocument.oleObject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3" r:id="rId13"/>
    <p:sldId id="265" r:id="rId14"/>
    <p:sldId id="276" r:id="rId15"/>
    <p:sldId id="269" r:id="rId16"/>
    <p:sldId id="270" r:id="rId17"/>
    <p:sldId id="271" r:id="rId18"/>
    <p:sldId id="274" r:id="rId19"/>
    <p:sldId id="277" r:id="rId20"/>
    <p:sldId id="275" r:id="rId21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5E6DB4-605C-48E4-99EF-F0E7081948C3}">
          <p14:sldIdLst>
            <p14:sldId id="256"/>
            <p14:sldId id="266"/>
            <p14:sldId id="257"/>
            <p14:sldId id="258"/>
            <p14:sldId id="259"/>
            <p14:sldId id="260"/>
            <p14:sldId id="261"/>
          </p14:sldIdLst>
        </p14:section>
        <p14:section name="Untitled Section" id="{66876770-4883-4C1A-818F-C49D50F12B93}">
          <p14:sldIdLst>
            <p14:sldId id="262"/>
            <p14:sldId id="263"/>
            <p14:sldId id="264"/>
            <p14:sldId id="268"/>
            <p14:sldId id="273"/>
            <p14:sldId id="265"/>
            <p14:sldId id="276"/>
            <p14:sldId id="269"/>
            <p14:sldId id="270"/>
            <p14:sldId id="271"/>
            <p14:sldId id="274"/>
            <p14:sldId id="27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Mo\AppData\Local\Microsoft\Windows\INetCache\IE\UK0T2P3S\Copy%20of%20Copy%20of%20GP%20Report%20revised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1.bin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E:\Copy%20of%20Copy%20of%20Copy%20of%20GP%20Report%20revised%20(2).xls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Total </a:t>
            </a: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 referrals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Copy of GP Report revised (2).xls]Sheet2'!$B$1:$B$2</c:f>
              <c:strCache>
                <c:ptCount val="1"/>
                <c:pt idx="0">
                  <c:v>Total No of referrals</c:v>
                </c:pt>
              </c:strCache>
            </c:strRef>
          </c:tx>
          <c:invertIfNegative val="0"/>
          <c:cat>
            <c:strRef>
              <c:f>'[Copy of Copy of GP Report revised (2).xls]Sheet2'!$A$3:$A$11</c:f>
              <c:strCache>
                <c:ptCount val="9"/>
                <c:pt idx="0">
                  <c:v>01/01/14-31/03/14</c:v>
                </c:pt>
                <c:pt idx="2">
                  <c:v>01/04/14-30/06/14</c:v>
                </c:pt>
                <c:pt idx="4">
                  <c:v>01/07/14-30/09/14</c:v>
                </c:pt>
                <c:pt idx="6">
                  <c:v>01/10/14-31/12/14</c:v>
                </c:pt>
                <c:pt idx="8">
                  <c:v>01/01/15-31/03/15</c:v>
                </c:pt>
              </c:strCache>
            </c:strRef>
          </c:cat>
          <c:val>
            <c:numRef>
              <c:f>'[Copy of Copy of GP Report revised (2).xls]Sheet2'!$B$3:$B$11</c:f>
              <c:numCache>
                <c:formatCode>General</c:formatCode>
                <c:ptCount val="9"/>
                <c:pt idx="0">
                  <c:v>354.0</c:v>
                </c:pt>
                <c:pt idx="2">
                  <c:v>182.0</c:v>
                </c:pt>
                <c:pt idx="4">
                  <c:v>157.0</c:v>
                </c:pt>
                <c:pt idx="6">
                  <c:v>255.0</c:v>
                </c:pt>
                <c:pt idx="8">
                  <c:v>354.0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7726376"/>
        <c:axId val="417723960"/>
      </c:barChart>
      <c:catAx>
        <c:axId val="41772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7723960"/>
        <c:crosses val="autoZero"/>
        <c:auto val="1"/>
        <c:lblAlgn val="ctr"/>
        <c:lblOffset val="100"/>
        <c:noMultiLvlLbl val="0"/>
      </c:catAx>
      <c:valAx>
        <c:axId val="417723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7726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42123125698397"/>
          <c:y val="0.178732618363757"/>
          <c:w val="0.871535482366828"/>
          <c:h val="0.71392617801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Copy of GP Report revised (2).xls]Sheet1'!$C$1</c:f>
              <c:strCache>
                <c:ptCount val="1"/>
                <c:pt idx="0">
                  <c:v>Total Set a Quit Date</c:v>
                </c:pt>
              </c:strCache>
            </c:strRef>
          </c:tx>
          <c:invertIfNegative val="0"/>
          <c:cat>
            <c:strRef>
              <c:f>'[Copy of Copy of GP Report revised (2).xls]Sheet1'!$B$3:$B$11</c:f>
              <c:strCache>
                <c:ptCount val="9"/>
                <c:pt idx="0">
                  <c:v>Q4 2013-14</c:v>
                </c:pt>
                <c:pt idx="2">
                  <c:v>Q1 2014-15</c:v>
                </c:pt>
                <c:pt idx="4">
                  <c:v>Q2 2014-15</c:v>
                </c:pt>
                <c:pt idx="6">
                  <c:v>Q3 2014-15</c:v>
                </c:pt>
                <c:pt idx="8">
                  <c:v>Q4 2014-15</c:v>
                </c:pt>
              </c:strCache>
            </c:strRef>
          </c:cat>
          <c:val>
            <c:numRef>
              <c:f>'[Copy of Copy of GP Report revised (2).xls]Sheet1'!$C$3:$C$11</c:f>
              <c:numCache>
                <c:formatCode>General</c:formatCode>
                <c:ptCount val="9"/>
                <c:pt idx="0">
                  <c:v>49.0</c:v>
                </c:pt>
                <c:pt idx="2">
                  <c:v>32.0</c:v>
                </c:pt>
                <c:pt idx="4">
                  <c:v>32.0</c:v>
                </c:pt>
                <c:pt idx="6">
                  <c:v>53.0</c:v>
                </c:pt>
                <c:pt idx="8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'[Copy of Copy of GP Report revised (2).xls]Sheet1'!$D$1</c:f>
              <c:strCache>
                <c:ptCount val="1"/>
                <c:pt idx="0">
                  <c:v>Total 4 week quit</c:v>
                </c:pt>
              </c:strCache>
            </c:strRef>
          </c:tx>
          <c:invertIfNegative val="0"/>
          <c:cat>
            <c:strRef>
              <c:f>'[Copy of Copy of GP Report revised (2).xls]Sheet1'!$B$3:$B$11</c:f>
              <c:strCache>
                <c:ptCount val="9"/>
                <c:pt idx="0">
                  <c:v>Q4 2013-14</c:v>
                </c:pt>
                <c:pt idx="2">
                  <c:v>Q1 2014-15</c:v>
                </c:pt>
                <c:pt idx="4">
                  <c:v>Q2 2014-15</c:v>
                </c:pt>
                <c:pt idx="6">
                  <c:v>Q3 2014-15</c:v>
                </c:pt>
                <c:pt idx="8">
                  <c:v>Q4 2014-15</c:v>
                </c:pt>
              </c:strCache>
            </c:strRef>
          </c:cat>
          <c:val>
            <c:numRef>
              <c:f>'[Copy of Copy of GP Report revised (2).xls]Sheet1'!$D$3:$D$11</c:f>
              <c:numCache>
                <c:formatCode>General</c:formatCode>
                <c:ptCount val="9"/>
                <c:pt idx="0">
                  <c:v>31.0</c:v>
                </c:pt>
                <c:pt idx="2">
                  <c:v>21.0</c:v>
                </c:pt>
                <c:pt idx="4">
                  <c:v>17.0</c:v>
                </c:pt>
                <c:pt idx="6">
                  <c:v>24.0</c:v>
                </c:pt>
                <c:pt idx="8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755832"/>
        <c:axId val="450349224"/>
      </c:barChart>
      <c:catAx>
        <c:axId val="55775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0349224"/>
        <c:crosses val="autoZero"/>
        <c:auto val="1"/>
        <c:lblAlgn val="ctr"/>
        <c:lblOffset val="100"/>
        <c:noMultiLvlLbl val="0"/>
      </c:catAx>
      <c:valAx>
        <c:axId val="450349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7755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8395056092578"/>
          <c:y val="0.0389584595422312"/>
          <c:w val="0.261963998363117"/>
          <c:h val="0.12555450464980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Sheet1!$A$44</c:f>
              <c:strCache>
                <c:ptCount val="1"/>
                <c:pt idx="0">
                  <c:v>216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Sheet1!$B$43:$C$43</c:f>
              <c:strCache>
                <c:ptCount val="2"/>
                <c:pt idx="0">
                  <c:v>Total 4 Week Quit</c:v>
                </c:pt>
                <c:pt idx="1">
                  <c:v>Total Not Quit</c:v>
                </c:pt>
              </c:strCache>
            </c:strRef>
          </c:cat>
          <c:val>
            <c:numRef>
              <c:f>Sheet1!$B$44:$C$44</c:f>
              <c:numCache>
                <c:formatCode>General</c:formatCode>
                <c:ptCount val="2"/>
                <c:pt idx="0">
                  <c:v>120.0</c:v>
                </c:pt>
                <c:pt idx="1">
                  <c:v>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0.20022</cdr:x>
      <cdr:y>0.05933</cdr:y>
    </cdr:from>
    <cdr:to>
      <cdr:x>0.70694</cdr:x>
      <cdr:y>0.19957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4975" y="261939"/>
          <a:ext cx="4314825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0.24059</cdr:x>
      <cdr:y>0.02813</cdr:y>
    </cdr:from>
    <cdr:to>
      <cdr:x>0.76634</cdr:x>
      <cdr:y>0.17362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4575" y="138114"/>
          <a:ext cx="5057775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0.23564</cdr:x>
      <cdr:y>0.04559</cdr:y>
    </cdr:from>
    <cdr:to>
      <cdr:x>0.71782</cdr:x>
      <cdr:y>0.17556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6950" y="223839"/>
          <a:ext cx="4638675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0.57377</cdr:x>
      <cdr:y>0.03226</cdr:y>
    </cdr:from>
    <cdr:to>
      <cdr:x>0.96516</cdr:x>
      <cdr:y>0.28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0" y="119063"/>
          <a:ext cx="36385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EAF8-9E04-48C6-8460-65E8C9F72B2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DA25-29A4-41DA-969A-375E987A07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3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2EFC2-5DCA-43A9-AA06-7C90EB1AED2C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4F5F-B792-4CD6-A443-1CC6623B5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5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44F5F-B792-4CD6-A443-1CC6623B5F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A1DD2-1CC8-4455-8CF8-1D5555E63763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01ABA5-6872-48A9-AB10-A2BBC35C8D3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ncsct.co.uk/index.php" TargetMode="External"/><Relationship Id="rId5" Type="http://schemas.openxmlformats.org/officeDocument/2006/relationships/image" Target="../media/image4.jpeg"/><Relationship Id="rId6" Type="http://schemas.openxmlformats.org/officeDocument/2006/relationships/image" Target="cid:image002.jpg@01D0660B.26D8CC00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aheera.chatra@leicester.gov.uk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/>
              <a:t>Engaging With GP Practices: Breaking New </a:t>
            </a:r>
            <a:r>
              <a:rPr lang="en-GB" sz="3600" u="sng" dirty="0"/>
              <a:t>G</a:t>
            </a:r>
            <a:r>
              <a:rPr lang="en-GB" sz="3600" u="sng" dirty="0" smtClean="0"/>
              <a:t>round</a:t>
            </a:r>
            <a:endParaRPr lang="en-GB" sz="3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Zaheera</a:t>
            </a:r>
            <a:r>
              <a:rPr lang="en-GB" dirty="0" smtClean="0"/>
              <a:t> </a:t>
            </a:r>
            <a:r>
              <a:rPr lang="en-GB" dirty="0" err="1" smtClean="0"/>
              <a:t>Chatra</a:t>
            </a:r>
            <a:endParaRPr lang="en-GB" dirty="0" smtClean="0"/>
          </a:p>
          <a:p>
            <a:r>
              <a:rPr lang="en-GB" sz="2400" dirty="0" smtClean="0"/>
              <a:t>Stop Smoking Specialist</a:t>
            </a:r>
          </a:p>
          <a:p>
            <a:r>
              <a:rPr lang="en-GB" sz="1500" dirty="0" smtClean="0"/>
              <a:t>11</a:t>
            </a:r>
            <a:r>
              <a:rPr lang="en-GB" sz="1500" baseline="30000" dirty="0" smtClean="0"/>
              <a:t>th</a:t>
            </a:r>
            <a:r>
              <a:rPr lang="en-GB" sz="1500" dirty="0" smtClean="0"/>
              <a:t> June 2015</a:t>
            </a:r>
          </a:p>
          <a:p>
            <a:endParaRPr lang="en-GB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601466" cy="79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62579"/>
            <a:ext cx="662823" cy="95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escription: http://www.ballstostop.co.uk/wp-content/uploads/napproved_white.png">
            <a:hlinkClick r:id="rId4"/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68858"/>
            <a:ext cx="14001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49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Email account checked daily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Referral info recorded on Quit Manager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Follow up by phone and or letter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Confirm interest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Book client into clinic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SSS Follow </a:t>
            </a:r>
            <a:r>
              <a:rPr lang="en-GB" dirty="0"/>
              <a:t>U</a:t>
            </a:r>
            <a:r>
              <a:rPr lang="en-GB" dirty="0" smtClean="0"/>
              <a:t>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6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Training- Brief Opportunistic Training</a:t>
            </a:r>
          </a:p>
          <a:p>
            <a:r>
              <a:rPr lang="en-GB" dirty="0"/>
              <a:t>Encouraged to complete NCSCT VBA </a:t>
            </a:r>
          </a:p>
          <a:p>
            <a:r>
              <a:rPr lang="en-GB" dirty="0" err="1" smtClean="0"/>
              <a:t>SystmOne</a:t>
            </a:r>
            <a:r>
              <a:rPr lang="en-GB" dirty="0" smtClean="0"/>
              <a:t> support </a:t>
            </a:r>
          </a:p>
          <a:p>
            <a:r>
              <a:rPr lang="en-GB" dirty="0" smtClean="0"/>
              <a:t>First point of contact</a:t>
            </a:r>
          </a:p>
          <a:p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Support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72092"/>
            <a:ext cx="2448272" cy="30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8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621980"/>
              </p:ext>
            </p:extLst>
          </p:nvPr>
        </p:nvGraphicFramePr>
        <p:xfrm>
          <a:off x="755576" y="1412776"/>
          <a:ext cx="7293049" cy="45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Referral Data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6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Total SQD vs Total Quit</a:t>
            </a:r>
            <a:br>
              <a:rPr lang="en-GB" dirty="0" smtClean="0"/>
            </a:br>
            <a:r>
              <a:rPr lang="en-GB" dirty="0" smtClean="0"/>
              <a:t>  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40061"/>
              </p:ext>
            </p:extLst>
          </p:nvPr>
        </p:nvGraphicFramePr>
        <p:xfrm>
          <a:off x="395536" y="1556792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41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84701"/>
              </p:ext>
            </p:extLst>
          </p:nvPr>
        </p:nvGraphicFramePr>
        <p:xfrm>
          <a:off x="539552" y="170080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70878"/>
              </p:ext>
            </p:extLst>
          </p:nvPr>
        </p:nvGraphicFramePr>
        <p:xfrm>
          <a:off x="611560" y="476672"/>
          <a:ext cx="6264695" cy="962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678"/>
                <a:gridCol w="2082678"/>
                <a:gridCol w="2099339"/>
              </a:tblGrid>
              <a:tr h="62257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Total Set a Quit Date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Total 4 Week Quit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Total Not Quit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98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6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Free- no cost</a:t>
            </a:r>
          </a:p>
          <a:p>
            <a:r>
              <a:rPr lang="en-GB" dirty="0" smtClean="0"/>
              <a:t>More referrals = more quits </a:t>
            </a:r>
          </a:p>
          <a:p>
            <a:r>
              <a:rPr lang="en-GB" dirty="0" smtClean="0"/>
              <a:t>Tracked referrals</a:t>
            </a:r>
          </a:p>
          <a:p>
            <a:r>
              <a:rPr lang="en-GB" dirty="0" smtClean="0"/>
              <a:t>Audited</a:t>
            </a:r>
          </a:p>
          <a:p>
            <a:r>
              <a:rPr lang="en-GB" dirty="0" smtClean="0"/>
              <a:t>Creates healthy competition</a:t>
            </a:r>
          </a:p>
          <a:p>
            <a:r>
              <a:rPr lang="en-GB" dirty="0"/>
              <a:t>Improved </a:t>
            </a:r>
            <a:r>
              <a:rPr lang="en-GB" dirty="0" smtClean="0"/>
              <a:t>communication</a:t>
            </a:r>
          </a:p>
          <a:p>
            <a:r>
              <a:rPr lang="en-GB" dirty="0"/>
              <a:t>GPs informed of patient outcomes</a:t>
            </a:r>
          </a:p>
          <a:p>
            <a:r>
              <a:rPr lang="en-GB" dirty="0"/>
              <a:t>Smoking status recorded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Pros…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5104"/>
            <a:ext cx="2952328" cy="16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Poor quality referrals  </a:t>
            </a:r>
            <a:endParaRPr lang="en-GB" dirty="0"/>
          </a:p>
          <a:p>
            <a:r>
              <a:rPr lang="en-GB" dirty="0"/>
              <a:t>Incorrect patient contact </a:t>
            </a:r>
            <a:r>
              <a:rPr lang="en-GB" dirty="0" smtClean="0"/>
              <a:t>details</a:t>
            </a:r>
          </a:p>
          <a:p>
            <a:r>
              <a:rPr lang="en-GB" dirty="0" smtClean="0"/>
              <a:t>“Over” referral</a:t>
            </a:r>
            <a:endParaRPr lang="en-GB" dirty="0"/>
          </a:p>
          <a:p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….The Cons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en-GB" dirty="0" smtClean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09728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	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en-GB" sz="2000" b="1" dirty="0" smtClean="0">
                <a:solidFill>
                  <a:schemeClr val="accent2"/>
                </a:solidFill>
              </a:rPr>
              <a:t>Dr </a:t>
            </a:r>
            <a:r>
              <a:rPr lang="en-GB" sz="2000" b="1" dirty="0" err="1" smtClean="0">
                <a:solidFill>
                  <a:schemeClr val="accent2"/>
                </a:solidFill>
              </a:rPr>
              <a:t>Kidy</a:t>
            </a:r>
            <a:r>
              <a:rPr lang="en-GB" sz="2000" b="1" dirty="0" smtClean="0">
                <a:solidFill>
                  <a:schemeClr val="accent2"/>
                </a:solidFill>
              </a:rPr>
              <a:t>-General Practitioner (GP)</a:t>
            </a:r>
            <a:endParaRPr lang="en-GB" sz="2000" b="1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	</a:t>
            </a:r>
          </a:p>
          <a:p>
            <a:pPr marL="109728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Book Antiqua" panose="02040602050305030304" pitchFamily="18" charset="0"/>
              </a:rPr>
              <a:t>	</a:t>
            </a:r>
            <a:r>
              <a:rPr lang="en-GB" sz="20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	</a:t>
            </a:r>
          </a:p>
          <a:p>
            <a:pPr marL="109728" indent="0">
              <a:buNone/>
            </a:pPr>
            <a:endParaRPr lang="en-GB" sz="2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109728" indent="0">
              <a:buNone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GB" sz="2000" b="1" dirty="0" smtClean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en-GB" sz="2000" b="1" dirty="0" smtClean="0">
                <a:solidFill>
                  <a:srgbClr val="0070C0"/>
                </a:solidFill>
              </a:rPr>
              <a:t>	Sam </a:t>
            </a:r>
            <a:r>
              <a:rPr lang="en-GB" sz="2000" b="1" dirty="0" err="1" smtClean="0">
                <a:solidFill>
                  <a:srgbClr val="0070C0"/>
                </a:solidFill>
              </a:rPr>
              <a:t>Cockbill</a:t>
            </a:r>
            <a:r>
              <a:rPr lang="en-GB" sz="2000" b="1" dirty="0" smtClean="0">
                <a:solidFill>
                  <a:srgbClr val="0070C0"/>
                </a:solidFill>
              </a:rPr>
              <a:t>, Medical Secretary</a:t>
            </a:r>
          </a:p>
          <a:p>
            <a:pPr marL="109728" indent="0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Testimonials</a:t>
            </a:r>
            <a:endParaRPr lang="en-GB" dirty="0"/>
          </a:p>
        </p:txBody>
      </p:sp>
      <p:sp>
        <p:nvSpPr>
          <p:cNvPr id="5" name="Cloud Callout 4"/>
          <p:cNvSpPr/>
          <p:nvPr/>
        </p:nvSpPr>
        <p:spPr>
          <a:xfrm>
            <a:off x="899592" y="1196752"/>
            <a:ext cx="6480720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have used the STOP referral template. I found it quick, easy and fluid to use. Many thanks.”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184626" y="3717032"/>
            <a:ext cx="4536504" cy="18722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70C0"/>
                </a:solidFill>
              </a:rPr>
              <a:t>“</a:t>
            </a:r>
            <a:r>
              <a:rPr lang="en-GB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Referral pathway very quick and easy to use. Isn’t too much trouble to ask patients at reception if they want to be referred as takes seconds to do </a:t>
            </a:r>
            <a:r>
              <a:rPr lang="en-GB" sz="16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so </a:t>
            </a:r>
            <a:r>
              <a:rPr lang="en-GB" sz="1600" dirty="0">
                <a:solidFill>
                  <a:srgbClr val="0070C0"/>
                </a:solidFill>
                <a:latin typeface="Book Antiqua" panose="02040602050305030304" pitchFamily="18" charset="0"/>
              </a:rPr>
              <a:t>and does not hold things up.”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5059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GB" sz="1400" i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sz="1400" i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sz="1400" i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sz="1400" i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sz="1400" i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sz="1400" i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sz="1400" i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endParaRPr lang="en-GB" b="1" dirty="0" smtClean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Helena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Musker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, Practice Nurse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loud Callout 5"/>
          <p:cNvSpPr/>
          <p:nvPr/>
        </p:nvSpPr>
        <p:spPr>
          <a:xfrm>
            <a:off x="827584" y="1484784"/>
            <a:ext cx="7488832" cy="34563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/>
              <a:t>“I am a Practice Nurse RGN. I have found the in-house service which is provided by the stop smoking service a great addition to patient care when promoting healthy lifestyle.</a:t>
            </a:r>
          </a:p>
          <a:p>
            <a:pPr algn="ctr"/>
            <a:r>
              <a:rPr lang="en-GB" sz="1600" i="1" dirty="0"/>
              <a:t>The easy referral template has contributed to a fast and efficient way of introducing patients to a good service. Long may it continue as well as being </a:t>
            </a:r>
            <a:r>
              <a:rPr lang="en-GB" sz="1600" i="1" dirty="0" smtClean="0"/>
              <a:t>able </a:t>
            </a:r>
            <a:r>
              <a:rPr lang="en-GB" sz="1600" i="1" dirty="0"/>
              <a:t>to work with great bunch of professional people.”</a:t>
            </a:r>
          </a:p>
        </p:txBody>
      </p:sp>
    </p:spTree>
    <p:extLst>
      <p:ext uri="{BB962C8B-B14F-4D97-AF65-F5344CB8AC3E}">
        <p14:creationId xmlns:p14="http://schemas.microsoft.com/office/powerpoint/2010/main" val="156644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GB" sz="2400" b="1" i="1" dirty="0" smtClean="0"/>
          </a:p>
          <a:p>
            <a:pPr marL="109728" indent="0" algn="ctr">
              <a:buNone/>
            </a:pPr>
            <a:endParaRPr lang="en-GB" sz="2400" b="1" i="1" dirty="0"/>
          </a:p>
          <a:p>
            <a:pPr marL="109728" indent="0" algn="ctr">
              <a:buNone/>
            </a:pPr>
            <a:endParaRPr lang="en-GB" sz="2400" b="1" i="1" dirty="0" smtClean="0"/>
          </a:p>
          <a:p>
            <a:pPr marL="109728" indent="0" algn="ctr">
              <a:buNone/>
            </a:pPr>
            <a:endParaRPr lang="en-GB" sz="2400" b="1" i="1" dirty="0"/>
          </a:p>
          <a:p>
            <a:pPr marL="109728" indent="0" algn="ctr">
              <a:buNone/>
            </a:pPr>
            <a:endParaRPr lang="en-GB" sz="2400" b="1" i="1" dirty="0" smtClean="0"/>
          </a:p>
          <a:p>
            <a:pPr marL="109728" indent="0" algn="ctr">
              <a:buNone/>
            </a:pPr>
            <a:endParaRPr lang="en-GB" sz="2400" b="1" i="1" dirty="0"/>
          </a:p>
          <a:p>
            <a:pPr marL="109728" indent="0" algn="ctr">
              <a:buNone/>
            </a:pPr>
            <a:endParaRPr lang="en-GB" sz="2400" b="1" i="1" dirty="0" smtClean="0"/>
          </a:p>
          <a:p>
            <a:pPr marL="109728" indent="0">
              <a:buNone/>
            </a:pPr>
            <a:endParaRPr lang="en-GB" sz="2400" b="1" i="1" dirty="0"/>
          </a:p>
          <a:p>
            <a:pPr marL="109728" indent="0">
              <a:buNone/>
            </a:pPr>
            <a:endParaRPr lang="en-GB" sz="2400" b="1" i="1" dirty="0" smtClean="0"/>
          </a:p>
          <a:p>
            <a:pPr marL="109728" indent="0">
              <a:buNone/>
            </a:pPr>
            <a:r>
              <a:rPr lang="en-GB" sz="2400" b="1" i="1" dirty="0" err="1" smtClean="0"/>
              <a:t>Tereza</a:t>
            </a:r>
            <a:r>
              <a:rPr lang="en-GB" sz="2400" b="1" i="1" dirty="0" smtClean="0"/>
              <a:t> Biddle, Patient</a:t>
            </a:r>
            <a:endParaRPr lang="en-GB" sz="2400" b="1" i="1" dirty="0"/>
          </a:p>
          <a:p>
            <a:pPr marL="109728" indent="0">
              <a:buNone/>
            </a:pPr>
            <a:endParaRPr lang="en-GB" sz="2400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251520" y="1556792"/>
            <a:ext cx="7704856" cy="30963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 went in on the Tuesday  and was asked by my GP if I was </a:t>
            </a:r>
            <a:r>
              <a:rPr lang="en-GB" dirty="0" smtClean="0"/>
              <a:t>interested in stopping smoking. </a:t>
            </a:r>
            <a:r>
              <a:rPr lang="en-GB" dirty="0"/>
              <a:t>By Thursday I had a call from the stop smoking service and booked into a clinic. I found the process really quick and easy- Thank you!”</a:t>
            </a:r>
          </a:p>
        </p:txBody>
      </p:sp>
    </p:spTree>
    <p:extLst>
      <p:ext uri="{BB962C8B-B14F-4D97-AF65-F5344CB8AC3E}">
        <p14:creationId xmlns:p14="http://schemas.microsoft.com/office/powerpoint/2010/main" val="80662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“</a:t>
            </a:r>
            <a:r>
              <a:rPr lang="en-GB" sz="2400" i="1" dirty="0" smtClean="0"/>
              <a:t>Happiness lies in the joy of achievement and the thrill of creative comfort”- </a:t>
            </a:r>
            <a:r>
              <a:rPr lang="en-GB" sz="2400" dirty="0" smtClean="0"/>
              <a:t>Franklin D. Roosevelt</a:t>
            </a:r>
            <a:endParaRPr lang="en-GB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" y="1412776"/>
            <a:ext cx="9119667" cy="547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8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dirty="0" smtClean="0">
                <a:solidFill>
                  <a:srgbClr val="0070C0"/>
                </a:solidFill>
                <a:hlinkClick r:id="rId2"/>
              </a:rPr>
              <a:t>zaheera.chatra@leicester.gov.uk</a:t>
            </a:r>
            <a:endParaRPr lang="en-GB" dirty="0" smtClean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dirty="0" smtClean="0"/>
              <a:t>07827 881 443</a:t>
            </a:r>
          </a:p>
          <a:p>
            <a:pPr marL="109728" indent="0" algn="ctr">
              <a:buNone/>
            </a:pPr>
            <a:r>
              <a:rPr lang="en-GB" dirty="0" smtClean="0"/>
              <a:t>0116 454 4000</a:t>
            </a:r>
          </a:p>
          <a:p>
            <a:pPr marL="109728" indent="0" algn="ctr">
              <a:buNone/>
            </a:pPr>
            <a:endParaRPr lang="en-GB" dirty="0"/>
          </a:p>
          <a:p>
            <a:pPr marL="109728" indent="0"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047238"/>
            <a:ext cx="2601466" cy="79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2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Referral process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Creating a new way</a:t>
            </a:r>
          </a:p>
          <a:p>
            <a:endParaRPr lang="en-GB" dirty="0" smtClean="0"/>
          </a:p>
          <a:p>
            <a:r>
              <a:rPr lang="en-GB" dirty="0" smtClean="0"/>
              <a:t>The importance of change for:</a:t>
            </a:r>
          </a:p>
          <a:p>
            <a:pPr lvl="1"/>
            <a:r>
              <a:rPr lang="en-GB" sz="2400" dirty="0" smtClean="0"/>
              <a:t>Stop Smoking Service</a:t>
            </a:r>
          </a:p>
          <a:p>
            <a:pPr lvl="1"/>
            <a:r>
              <a:rPr lang="en-GB" sz="2400" dirty="0" smtClean="0"/>
              <a:t>GP Practices</a:t>
            </a:r>
          </a:p>
          <a:p>
            <a:pPr marL="393192" lvl="1" indent="0">
              <a:buNone/>
            </a:pPr>
            <a:endParaRPr lang="en-GB" sz="2400" dirty="0" smtClean="0"/>
          </a:p>
          <a:p>
            <a:pPr lvl="0">
              <a:buClr>
                <a:srgbClr val="2DA2BF"/>
              </a:buClr>
            </a:pPr>
            <a:r>
              <a:rPr lang="en-GB" dirty="0">
                <a:solidFill>
                  <a:prstClr val="black"/>
                </a:solidFill>
              </a:rPr>
              <a:t>Forming stronger partnerships</a:t>
            </a:r>
          </a:p>
          <a:p>
            <a:pPr marL="393192" lvl="1" indent="0">
              <a:buNone/>
            </a:pPr>
            <a:endParaRPr lang="en-GB" sz="2700" dirty="0"/>
          </a:p>
          <a:p>
            <a:pPr marL="393192" lvl="1" indent="0"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Rationale for Change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7424"/>
            <a:ext cx="28752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27995"/>
            <a:ext cx="1378665" cy="211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6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07" y="3429000"/>
            <a:ext cx="3020193" cy="32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9600" dirty="0" smtClean="0"/>
              <a:t>Being a salesperson </a:t>
            </a:r>
          </a:p>
          <a:p>
            <a:endParaRPr lang="en-GB" sz="9600" dirty="0" smtClean="0"/>
          </a:p>
          <a:p>
            <a:r>
              <a:rPr lang="en-GB" sz="9600" dirty="0" smtClean="0"/>
              <a:t>Prioritising </a:t>
            </a:r>
            <a:r>
              <a:rPr lang="en-GB" sz="9600" dirty="0"/>
              <a:t>smoking cessation- Win </a:t>
            </a:r>
            <a:r>
              <a:rPr lang="en-GB" sz="9600" dirty="0" err="1"/>
              <a:t>Win</a:t>
            </a:r>
            <a:r>
              <a:rPr lang="en-GB" sz="9600" dirty="0"/>
              <a:t> </a:t>
            </a:r>
          </a:p>
          <a:p>
            <a:pPr marL="109728" indent="0">
              <a:buNone/>
            </a:pPr>
            <a:endParaRPr lang="en-GB" sz="9600" dirty="0" smtClean="0"/>
          </a:p>
          <a:p>
            <a:r>
              <a:rPr lang="en-GB" sz="9600" dirty="0" smtClean="0"/>
              <a:t>CCG Commissioning Strategy</a:t>
            </a:r>
          </a:p>
          <a:p>
            <a:endParaRPr lang="en-GB" sz="9600" dirty="0" smtClean="0"/>
          </a:p>
          <a:p>
            <a:r>
              <a:rPr lang="en-GB" sz="9600" dirty="0" smtClean="0"/>
              <a:t>High spend with poor outcomes</a:t>
            </a:r>
          </a:p>
          <a:p>
            <a:endParaRPr lang="en-GB" sz="9600" dirty="0" smtClean="0"/>
          </a:p>
          <a:p>
            <a:r>
              <a:rPr lang="en-GB" sz="9600" dirty="0" smtClean="0"/>
              <a:t>GP prescribing- NRT, </a:t>
            </a:r>
            <a:r>
              <a:rPr lang="en-GB" sz="9600" dirty="0" err="1" smtClean="0"/>
              <a:t>Champix</a:t>
            </a:r>
            <a:r>
              <a:rPr lang="en-GB" sz="9600" dirty="0"/>
              <a:t>,</a:t>
            </a:r>
            <a:r>
              <a:rPr lang="en-GB" sz="9600" dirty="0" smtClean="0"/>
              <a:t> </a:t>
            </a:r>
            <a:r>
              <a:rPr lang="en-GB" sz="9600" dirty="0" err="1" smtClean="0"/>
              <a:t>Zyban</a:t>
            </a:r>
            <a:endParaRPr lang="en-GB" sz="9600" dirty="0" smtClean="0"/>
          </a:p>
          <a:p>
            <a:endParaRPr lang="en-GB" sz="9600" dirty="0" smtClean="0"/>
          </a:p>
          <a:p>
            <a:r>
              <a:rPr lang="en-GB" sz="9600" dirty="0" smtClean="0"/>
              <a:t>GP referral rates</a:t>
            </a:r>
          </a:p>
          <a:p>
            <a:pPr marL="109728" indent="0">
              <a:buNone/>
            </a:pPr>
            <a:endParaRPr lang="en-GB" sz="9600" dirty="0" smtClean="0"/>
          </a:p>
          <a:p>
            <a:r>
              <a:rPr lang="en-GB" sz="9600" dirty="0" smtClean="0"/>
              <a:t>Protected learning time </a:t>
            </a:r>
            <a:endParaRPr lang="en-GB" sz="9600" dirty="0"/>
          </a:p>
          <a:p>
            <a:endParaRPr lang="en-GB" sz="10800" dirty="0" smtClean="0"/>
          </a:p>
          <a:p>
            <a:pPr marL="109728" indent="0">
              <a:buNone/>
            </a:pPr>
            <a:endParaRPr lang="en-GB" sz="10800" dirty="0" smtClean="0"/>
          </a:p>
          <a:p>
            <a:endParaRPr lang="en-GB" sz="3900" dirty="0" smtClean="0"/>
          </a:p>
          <a:p>
            <a:endParaRPr lang="en-GB" sz="3900" dirty="0" smtClean="0"/>
          </a:p>
          <a:p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77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needed to be: </a:t>
            </a:r>
          </a:p>
          <a:p>
            <a:pPr lvl="1"/>
            <a:r>
              <a:rPr lang="en-GB" dirty="0" smtClean="0"/>
              <a:t>Simple</a:t>
            </a:r>
          </a:p>
          <a:p>
            <a:pPr lvl="1"/>
            <a:r>
              <a:rPr lang="en-GB" dirty="0" smtClean="0"/>
              <a:t>Easy to use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 form filling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est use of clinicians’ time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Prioritised and part of CCG templates</a:t>
            </a:r>
          </a:p>
          <a:p>
            <a:r>
              <a:rPr lang="en-GB" dirty="0" smtClean="0"/>
              <a:t>Set up NHS.net email account</a:t>
            </a:r>
          </a:p>
          <a:p>
            <a:r>
              <a:rPr lang="en-GB" dirty="0" smtClean="0"/>
              <a:t>Used by </a:t>
            </a:r>
            <a:r>
              <a:rPr lang="en-GB" u="sng" dirty="0" smtClean="0"/>
              <a:t>all </a:t>
            </a:r>
            <a:r>
              <a:rPr lang="en-GB" dirty="0" smtClean="0"/>
              <a:t>staff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Referral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4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System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4886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3843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7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Consultation Template</a:t>
            </a:r>
            <a:endParaRPr lang="en-GB" dirty="0"/>
          </a:p>
        </p:txBody>
      </p:sp>
      <p:pic>
        <p:nvPicPr>
          <p:cNvPr id="1026" name="Picture 2" descr="C:\Users\Mo\Documents\Documents\Zaheera\SJ templates\consultation templat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8913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1"/>
            <a:ext cx="9180512" cy="68898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877232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Captured Information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t="16650" r="14966" b="4295"/>
          <a:stretch/>
        </p:blipFill>
        <p:spPr bwMode="auto">
          <a:xfrm>
            <a:off x="2555776" y="1142258"/>
            <a:ext cx="4752528" cy="57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0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729</TotalTime>
  <Words>455</Words>
  <Application>Microsoft Macintosh PowerPoint</Application>
  <PresentationFormat>On-screen Show (4:3)</PresentationFormat>
  <Paragraphs>141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Engaging With GP Practices: Breaking New Ground</vt:lpstr>
      <vt:lpstr>“Happiness lies in the joy of achievement and the thrill of creative comfort”- Franklin D. Roosevelt</vt:lpstr>
      <vt:lpstr>The Rationale for Change</vt:lpstr>
      <vt:lpstr>First Steps</vt:lpstr>
      <vt:lpstr>The Referral Process</vt:lpstr>
      <vt:lpstr>The System</vt:lpstr>
      <vt:lpstr>Consultation Template</vt:lpstr>
      <vt:lpstr>PowerPoint Presentation</vt:lpstr>
      <vt:lpstr>Captured Information</vt:lpstr>
      <vt:lpstr> SSS Follow Up </vt:lpstr>
      <vt:lpstr>Further Support</vt:lpstr>
      <vt:lpstr>GP Referral Data</vt:lpstr>
      <vt:lpstr> Total SQD vs Total Quit   </vt:lpstr>
      <vt:lpstr> </vt:lpstr>
      <vt:lpstr>The Pros…</vt:lpstr>
      <vt:lpstr>….The Cons</vt:lpstr>
      <vt:lpstr>Testimonials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GP Practices: Breaking New Ground</dc:title>
  <dc:creator>Mo Chatra</dc:creator>
  <cp:lastModifiedBy>Monique Tomlinson</cp:lastModifiedBy>
  <cp:revision>55</cp:revision>
  <cp:lastPrinted>2015-06-04T12:44:32Z</cp:lastPrinted>
  <dcterms:created xsi:type="dcterms:W3CDTF">2015-05-18T08:38:09Z</dcterms:created>
  <dcterms:modified xsi:type="dcterms:W3CDTF">2015-06-08T16:40:37Z</dcterms:modified>
</cp:coreProperties>
</file>