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3" r:id="rId3"/>
    <p:sldId id="288" r:id="rId4"/>
    <p:sldId id="257" r:id="rId5"/>
    <p:sldId id="274" r:id="rId6"/>
    <p:sldId id="287" r:id="rId7"/>
    <p:sldId id="26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5" r:id="rId16"/>
    <p:sldId id="265" r:id="rId17"/>
    <p:sldId id="276" r:id="rId18"/>
    <p:sldId id="267" r:id="rId19"/>
    <p:sldId id="277" r:id="rId20"/>
    <p:sldId id="268" r:id="rId21"/>
    <p:sldId id="278" r:id="rId22"/>
    <p:sldId id="269" r:id="rId23"/>
    <p:sldId id="270" r:id="rId24"/>
    <p:sldId id="285" r:id="rId25"/>
    <p:sldId id="271" r:id="rId26"/>
    <p:sldId id="286" r:id="rId27"/>
    <p:sldId id="289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njaminbussmann:Desktop:smoking%20audit:smoke%20audi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Sheet1!$F$69:$F$70</c:f>
              <c:strCache>
                <c:ptCount val="2"/>
                <c:pt idx="0">
                  <c:v>Elective</c:v>
                </c:pt>
                <c:pt idx="1">
                  <c:v>Emergency</c:v>
                </c:pt>
              </c:strCache>
            </c:strRef>
          </c:cat>
          <c:val>
            <c:numRef>
              <c:f>Sheet1!$G$69:$G$70</c:f>
              <c:numCache>
                <c:formatCode>General</c:formatCode>
                <c:ptCount val="2"/>
                <c:pt idx="0">
                  <c:v>19.0</c:v>
                </c:pt>
                <c:pt idx="1">
                  <c:v>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4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Sheet1!$I$68:$I$69</c:f>
              <c:strCache>
                <c:ptCount val="2"/>
                <c:pt idx="0">
                  <c:v>smokers</c:v>
                </c:pt>
                <c:pt idx="1">
                  <c:v>non smokers</c:v>
                </c:pt>
              </c:strCache>
            </c:strRef>
          </c:cat>
          <c:val>
            <c:numRef>
              <c:f>Sheet1!$J$68:$J$69</c:f>
              <c:numCache>
                <c:formatCode>General</c:formatCode>
                <c:ptCount val="2"/>
                <c:pt idx="0">
                  <c:v>13.0</c:v>
                </c:pt>
                <c:pt idx="1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5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Sheet1!$K$65:$K$66</c:f>
              <c:strCache>
                <c:ptCount val="2"/>
                <c:pt idx="0">
                  <c:v>elective smoker</c:v>
                </c:pt>
                <c:pt idx="1">
                  <c:v>non elective smoker</c:v>
                </c:pt>
              </c:strCache>
            </c:strRef>
          </c:cat>
          <c:val>
            <c:numRef>
              <c:f>Sheet1!$L$65:$L$66</c:f>
              <c:numCache>
                <c:formatCode>General</c:formatCode>
                <c:ptCount val="2"/>
                <c:pt idx="0">
                  <c:v>6.0</c:v>
                </c:pt>
                <c:pt idx="1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6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Sheet1!$O$69:$O$70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Sheet1!$P$69:$P$70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Sheet1!$R$69:$R$70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Sheet1!$S$69:$S$70</c:f>
              <c:numCache>
                <c:formatCode>General</c:formatCode>
                <c:ptCount val="2"/>
                <c:pt idx="0">
                  <c:v>13.0</c:v>
                </c:pt>
                <c:pt idx="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5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Sheet1!$U$69:$U$70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Sheet1!$V$69:$V$70</c:f>
              <c:numCache>
                <c:formatCode>General</c:formatCode>
                <c:ptCount val="2"/>
                <c:pt idx="0">
                  <c:v>2.0</c:v>
                </c:pt>
                <c:pt idx="1">
                  <c:v>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4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Sheet1!$X$69:$X$70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Sheet1!$Y$69:$Y$70</c:f>
              <c:numCache>
                <c:formatCode>General</c:formatCode>
                <c:ptCount val="2"/>
                <c:pt idx="0">
                  <c:v>2.0</c:v>
                </c:pt>
                <c:pt idx="1">
                  <c:v>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5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GB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C20B8E6-2C23-AB41-87A3-3152604AAC9D}" type="datetimeFigureOut">
              <a:rPr lang="en-US" smtClean="0"/>
              <a:pPr/>
              <a:t>10/06/2015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30D153-05EE-6C4C-A208-E68EDC2233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Benjamin Bussmann</a:t>
            </a:r>
          </a:p>
          <a:p>
            <a:r>
              <a:rPr lang="en-GB" dirty="0" smtClean="0"/>
              <a:t>Fy-1 </a:t>
            </a:r>
          </a:p>
          <a:p>
            <a:r>
              <a:rPr lang="en-GB" dirty="0" smtClean="0"/>
              <a:t>Whipps Cross Hospital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Smoking Amongst Surgical Patients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 48 Recommendations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7196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b="1" dirty="0" smtClean="0"/>
              <a:t>Provide </a:t>
            </a:r>
            <a:r>
              <a:rPr lang="en-US" sz="1800" b="1" dirty="0"/>
              <a:t>information for planned or anticipated use of secondary care </a:t>
            </a:r>
            <a:endParaRPr lang="en-US" sz="1800" b="1" dirty="0" smtClean="0"/>
          </a:p>
          <a:p>
            <a:pPr>
              <a:buFont typeface="+mj-lt"/>
              <a:buAutoNum type="arabicPeriod"/>
            </a:pPr>
            <a:r>
              <a:rPr lang="en-US" sz="1800" b="1" dirty="0" smtClean="0"/>
              <a:t>Identify </a:t>
            </a:r>
            <a:r>
              <a:rPr lang="en-US" sz="1800" b="1" dirty="0"/>
              <a:t>people who smoke and offer help to stop</a:t>
            </a:r>
            <a:r>
              <a:rPr lang="en-US" sz="1800" b="1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800" b="1" dirty="0" smtClean="0"/>
              <a:t>Provide </a:t>
            </a:r>
            <a:r>
              <a:rPr lang="en-US" sz="1800" b="1" dirty="0"/>
              <a:t>intensive support for people using acute and mental health services </a:t>
            </a:r>
            <a:endParaRPr lang="en-US" sz="1800" b="1" dirty="0" smtClean="0"/>
          </a:p>
          <a:p>
            <a:pPr>
              <a:buFont typeface="+mj-lt"/>
              <a:buAutoNum type="arabicPeriod"/>
            </a:pPr>
            <a:r>
              <a:rPr lang="en-US" sz="1200" dirty="0" smtClean="0"/>
              <a:t>Provide </a:t>
            </a:r>
            <a:r>
              <a:rPr lang="en-US" sz="1200" dirty="0"/>
              <a:t>intensive support for people using maternity services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Provide </a:t>
            </a:r>
            <a:r>
              <a:rPr lang="en-US" sz="1200" dirty="0"/>
              <a:t>information and advice for carers, family, other household members and hospital visitors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800" b="1" dirty="0" smtClean="0">
                <a:solidFill>
                  <a:srgbClr val="000000"/>
                </a:solidFill>
              </a:rPr>
              <a:t>Advise </a:t>
            </a:r>
            <a:r>
              <a:rPr lang="en-US" sz="1800" b="1" dirty="0">
                <a:solidFill>
                  <a:srgbClr val="000000"/>
                </a:solidFill>
              </a:rPr>
              <a:t>on and provide stop smoking pharmacotherapies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Adjust </a:t>
            </a:r>
            <a:r>
              <a:rPr lang="en-US" sz="1200" dirty="0"/>
              <a:t>drug dosages for people who have stopped smoking 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800" b="1" dirty="0" smtClean="0">
                <a:solidFill>
                  <a:srgbClr val="000000"/>
                </a:solidFill>
              </a:rPr>
              <a:t>Make </a:t>
            </a:r>
            <a:r>
              <a:rPr lang="en-US" sz="1800" b="1" dirty="0">
                <a:solidFill>
                  <a:srgbClr val="000000"/>
                </a:solidFill>
              </a:rPr>
              <a:t>stop smoking pharmacotherapies available in hospital 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b="1" dirty="0" smtClean="0">
                <a:solidFill>
                  <a:srgbClr val="000000"/>
                </a:solidFill>
              </a:rPr>
              <a:t>Put </a:t>
            </a:r>
            <a:r>
              <a:rPr lang="en-US" sz="1800" b="1" dirty="0">
                <a:solidFill>
                  <a:srgbClr val="000000"/>
                </a:solidFill>
              </a:rPr>
              <a:t>referral systems in place for people who smoke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Provide </a:t>
            </a:r>
            <a:r>
              <a:rPr lang="en-US" sz="1200" dirty="0"/>
              <a:t>leadership on stop smoking support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Develop </a:t>
            </a:r>
            <a:r>
              <a:rPr lang="en-US" sz="1200" dirty="0"/>
              <a:t>smokefree policies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Communicate </a:t>
            </a:r>
            <a:r>
              <a:rPr lang="en-US" sz="1200" dirty="0"/>
              <a:t>the smokefree policy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Support </a:t>
            </a:r>
            <a:r>
              <a:rPr lang="en-US" sz="1200" dirty="0"/>
              <a:t>staff to stop smoking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Provide </a:t>
            </a:r>
            <a:r>
              <a:rPr lang="en-US" sz="1200" dirty="0"/>
              <a:t>stop smoking training for frontline staff</a:t>
            </a:r>
            <a:r>
              <a:rPr lang="en-US" sz="1200" dirty="0" smtClean="0"/>
              <a:t>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Ensure </a:t>
            </a:r>
            <a:r>
              <a:rPr lang="en-US" sz="1200" dirty="0"/>
              <a:t>local tobacco control strategies include secondary care 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 smtClean="0"/>
              <a:t>Commission </a:t>
            </a:r>
            <a:r>
              <a:rPr lang="en-US" sz="1200" dirty="0"/>
              <a:t>smokefree secondary care services</a:t>
            </a:r>
            <a:r>
              <a:rPr lang="en-US" sz="1200" dirty="0" smtClean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Cohort</a:t>
            </a:r>
          </a:p>
          <a:p>
            <a:pPr lvl="1"/>
            <a:r>
              <a:rPr lang="en-GB" dirty="0" smtClean="0"/>
              <a:t>All surgical in-patients on surgical wards on 26/2/15 (excluding ophthalmology patients)</a:t>
            </a:r>
          </a:p>
          <a:p>
            <a:pPr lvl="1"/>
            <a:r>
              <a:rPr lang="en-GB" dirty="0" smtClean="0"/>
              <a:t>As defined by the handover list </a:t>
            </a:r>
          </a:p>
          <a:p>
            <a:endParaRPr lang="en-GB" dirty="0" smtClean="0"/>
          </a:p>
          <a:p>
            <a:r>
              <a:rPr lang="en-GB" dirty="0" smtClean="0"/>
              <a:t>Data collection</a:t>
            </a:r>
          </a:p>
          <a:p>
            <a:pPr lvl="1"/>
            <a:r>
              <a:rPr lang="en-GB" dirty="0" smtClean="0"/>
              <a:t>Patient Survey</a:t>
            </a:r>
          </a:p>
          <a:p>
            <a:pPr lvl="1"/>
            <a:r>
              <a:rPr lang="en-GB" smtClean="0"/>
              <a:t>Drug charts</a:t>
            </a:r>
            <a:endParaRPr lang="en-GB" dirty="0" smtClean="0"/>
          </a:p>
          <a:p>
            <a:pPr lvl="1"/>
            <a:r>
              <a:rPr lang="en-GB" dirty="0" smtClean="0"/>
              <a:t>Patients notes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61 patients</a:t>
            </a:r>
          </a:p>
          <a:p>
            <a:r>
              <a:rPr lang="en-GB" dirty="0" smtClean="0"/>
              <a:t>Average age of 62.3 years old</a:t>
            </a:r>
          </a:p>
          <a:p>
            <a:pPr lvl="1"/>
            <a:endParaRPr lang="en-GB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605237" y="2803270"/>
          <a:ext cx="5842000" cy="372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48300" y="1006889"/>
          <a:ext cx="58420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025900" y="3670300"/>
          <a:ext cx="511810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Provide information for planned or anticipated use of secondary care</a:t>
            </a:r>
          </a:p>
          <a:p>
            <a:pPr lvl="1"/>
            <a:r>
              <a:rPr lang="en-US" dirty="0"/>
              <a:t>Provide everyone with</a:t>
            </a:r>
            <a:r>
              <a:rPr lang="en-US" dirty="0" smtClean="0"/>
              <a:t> information </a:t>
            </a:r>
            <a:r>
              <a:rPr lang="en-US" dirty="0"/>
              <a:t>and advice</a:t>
            </a:r>
            <a:r>
              <a:rPr lang="en-US" dirty="0" smtClean="0"/>
              <a:t> before </a:t>
            </a:r>
            <a:r>
              <a:rPr lang="en-US" dirty="0"/>
              <a:t>their appointment, procedure or hospital stay. </a:t>
            </a:r>
            <a:endParaRPr lang="en-US" dirty="0" smtClean="0"/>
          </a:p>
          <a:p>
            <a:pPr lvl="1"/>
            <a:r>
              <a:rPr lang="en-US" dirty="0"/>
              <a:t>Before a planned or likely admission, work with the person to include the management of</a:t>
            </a:r>
            <a:r>
              <a:rPr lang="en-US" dirty="0" smtClean="0"/>
              <a:t> smoking into </a:t>
            </a:r>
            <a:r>
              <a:rPr lang="en-US" dirty="0"/>
              <a:t>their personal care plan.</a:t>
            </a:r>
            <a:r>
              <a:rPr lang="en-US" dirty="0" smtClean="0"/>
              <a:t> 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904721" y="1296957"/>
          <a:ext cx="7594658" cy="53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Identify people who smoke</a:t>
            </a:r>
          </a:p>
          <a:p>
            <a:pPr lvl="1"/>
            <a:r>
              <a:rPr lang="en-US" dirty="0"/>
              <a:t>During the first face-to-face contact, ask everyone if they smoke or have recently stopped smoking.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Record </a:t>
            </a:r>
            <a:r>
              <a:rPr lang="en-US" dirty="0"/>
              <a:t>smoking status and the date they </a:t>
            </a:r>
            <a:r>
              <a:rPr lang="en-US" dirty="0" smtClean="0"/>
              <a:t>stopped.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a person is unable to or does not want to talk about smoking, note this in their records and ask about their smoking status at the first available opportunity. </a:t>
            </a:r>
            <a:endParaRPr lang="en-US" dirty="0" smtClean="0"/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968040" y="1527048"/>
          <a:ext cx="7603136" cy="480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Provide intensive support for people using acute and mental health services </a:t>
            </a:r>
          </a:p>
          <a:p>
            <a:pPr lvl="1"/>
            <a:r>
              <a:rPr lang="en-US" dirty="0"/>
              <a:t>Discuss current and past smoking</a:t>
            </a:r>
            <a:r>
              <a:rPr lang="en-US" dirty="0" smtClean="0"/>
              <a:t> behavior </a:t>
            </a:r>
            <a:r>
              <a:rPr lang="en-US" dirty="0"/>
              <a:t>and develop a personal stop smoking </a:t>
            </a:r>
            <a:r>
              <a:rPr lang="en-US" dirty="0" smtClean="0"/>
              <a:t>plan. </a:t>
            </a:r>
          </a:p>
          <a:p>
            <a:pPr lvl="1"/>
            <a:r>
              <a:rPr lang="en-US" dirty="0"/>
              <a:t>Provide information about the different types of stop smoking pharmacotherapies and how to use them. </a:t>
            </a:r>
            <a:endParaRPr lang="en-US" dirty="0" smtClean="0"/>
          </a:p>
          <a:p>
            <a:pPr lvl="1"/>
            <a:r>
              <a:rPr lang="en-US" dirty="0" smtClean="0"/>
              <a:t>Offer </a:t>
            </a:r>
            <a:r>
              <a:rPr lang="en-US" dirty="0"/>
              <a:t>and arrange or supply prescriptions of stop smoking </a:t>
            </a:r>
            <a:r>
              <a:rPr lang="en-US" dirty="0" smtClean="0"/>
              <a:t>pharmacotherapies</a:t>
            </a:r>
          </a:p>
          <a:p>
            <a:pPr lvl="1"/>
            <a:r>
              <a:rPr lang="en-US" dirty="0" smtClean="0"/>
              <a:t>Provide information about the types of intensive behavioral support available. 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743140" y="1350997"/>
          <a:ext cx="7670695" cy="53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</a:t>
            </a:r>
            <a:r>
              <a:rPr lang="en-GB" dirty="0" err="1" smtClean="0"/>
              <a:t>Whipps</a:t>
            </a:r>
            <a:r>
              <a:rPr lang="en-GB" dirty="0" smtClean="0"/>
              <a:t> Cross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One of 6 hospitals run by the </a:t>
            </a:r>
            <a:r>
              <a:rPr lang="en-GB" dirty="0" err="1" smtClean="0"/>
              <a:t>Barts</a:t>
            </a:r>
            <a:r>
              <a:rPr lang="en-GB" dirty="0" smtClean="0"/>
              <a:t> Health NHS trust</a:t>
            </a:r>
          </a:p>
          <a:p>
            <a:r>
              <a:rPr lang="en-GB" dirty="0" smtClean="0"/>
              <a:t>Serves population of 350000 people</a:t>
            </a:r>
          </a:p>
          <a:p>
            <a:r>
              <a:rPr lang="en-GB" dirty="0" smtClean="0"/>
              <a:t>642 beds</a:t>
            </a:r>
          </a:p>
          <a:p>
            <a:r>
              <a:rPr lang="en-GB" dirty="0" smtClean="0"/>
              <a:t>142 surgical beds</a:t>
            </a:r>
          </a:p>
          <a:p>
            <a:r>
              <a:rPr lang="en-GB" dirty="0" smtClean="0"/>
              <a:t>~16000 operations per year</a:t>
            </a:r>
          </a:p>
          <a:p>
            <a:r>
              <a:rPr lang="en-GB" dirty="0" smtClean="0"/>
              <a:t>Orthopaedic, vascular, ENT, general surgery, colorectal surgery, urology, trauma and ophthalmological surgery.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Advise on and provide stop smoking pharmacotherapies</a:t>
            </a:r>
          </a:p>
          <a:p>
            <a:pPr lvl="1"/>
            <a:r>
              <a:rPr lang="en-US" dirty="0"/>
              <a:t>Advise people who smoke</a:t>
            </a:r>
            <a:r>
              <a:rPr lang="en-US" dirty="0" smtClean="0"/>
              <a:t> about </a:t>
            </a:r>
            <a:r>
              <a:rPr lang="en-US" dirty="0"/>
              <a:t>licensed nicotine-containing products and other stop </a:t>
            </a:r>
            <a:r>
              <a:rPr lang="en-US" dirty="0" smtClean="0"/>
              <a:t>smoking pharmacotherapies.</a:t>
            </a:r>
          </a:p>
          <a:p>
            <a:pPr lvl="1"/>
            <a:r>
              <a:rPr lang="en-US" dirty="0"/>
              <a:t>Encourage people who do not want (or do not feel able) to stop smoking completely</a:t>
            </a:r>
            <a:r>
              <a:rPr lang="en-US" dirty="0" smtClean="0"/>
              <a:t> to </a:t>
            </a:r>
            <a:r>
              <a:rPr lang="en-US" dirty="0"/>
              <a:t>use licensed nicotine-containing products to help reduce cravings to smoke during their stay or visit.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/>
              <a:t>stop smoking pharmacotherapy is accepted, ensure that it is provided immediately.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738073" y="1364507"/>
          <a:ext cx="7792836" cy="53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Recommendation 8 &amp; 9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Make stop smoking pharmacotherapies available in hospital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Pharmacotherapies are available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Put referral systems in place for people who smoke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Very simple and quick referral system available on the intranet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Very good at identifying Smokers</a:t>
            </a:r>
          </a:p>
          <a:p>
            <a:pPr lvl="1"/>
            <a:r>
              <a:rPr lang="en-GB" dirty="0" smtClean="0"/>
              <a:t>Due to preadmission and clerking </a:t>
            </a:r>
            <a:r>
              <a:rPr lang="en-GB" dirty="0" err="1" smtClean="0"/>
              <a:t>Proformas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Very Poor at encouraging smoking cessation and providing nicotine replacement</a:t>
            </a:r>
          </a:p>
          <a:p>
            <a:pPr lvl="2"/>
            <a:r>
              <a:rPr lang="en-GB" dirty="0" smtClean="0"/>
              <a:t>Despite adequate pharmacotherapy available</a:t>
            </a:r>
          </a:p>
          <a:p>
            <a:pPr lvl="2"/>
            <a:r>
              <a:rPr lang="en-GB" dirty="0" smtClean="0"/>
              <a:t>Despite existing referral pathways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Act in preoperative assessment clinic</a:t>
            </a:r>
          </a:p>
          <a:p>
            <a:pPr lvl="1"/>
            <a:r>
              <a:rPr lang="en-GB" dirty="0" smtClean="0"/>
              <a:t>All elective surgery patients are seen by a junior surgical doctor prior to their elective surgery. </a:t>
            </a:r>
          </a:p>
          <a:p>
            <a:pPr lvl="1"/>
            <a:r>
              <a:rPr lang="en-GB" dirty="0" smtClean="0"/>
              <a:t>Ideal patient-doctor encounter to address smoking status for elective surgery patients</a:t>
            </a:r>
          </a:p>
          <a:p>
            <a:endParaRPr lang="en-GB" dirty="0" smtClean="0"/>
          </a:p>
          <a:p>
            <a:r>
              <a:rPr lang="en-GB" dirty="0" smtClean="0"/>
              <a:t>Act on ward rounds</a:t>
            </a:r>
          </a:p>
          <a:p>
            <a:pPr lvl="1"/>
            <a:r>
              <a:rPr lang="en-GB" dirty="0" smtClean="0"/>
              <a:t>All in-patients are seen daily on ward rounds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Opt out referral system in preoperative assessment clinic.</a:t>
            </a:r>
          </a:p>
          <a:p>
            <a:pPr lvl="1"/>
            <a:r>
              <a:rPr lang="en-GB" dirty="0" smtClean="0"/>
              <a:t>Opt-out approach insured all patients are included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Whipps_Cross_Hospital_Smoking_Status_Questionnaire_pre-ass apr 1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109" y="2866874"/>
            <a:ext cx="2960272" cy="38309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Smoking cessation stickers on the front of all drug charts</a:t>
            </a:r>
          </a:p>
          <a:p>
            <a:pPr lvl="1"/>
            <a:r>
              <a:rPr lang="en-GB" dirty="0" smtClean="0"/>
              <a:t>Drug charts are reviewed daily as part of ward rounds</a:t>
            </a:r>
          </a:p>
          <a:p>
            <a:pPr lvl="1"/>
            <a:r>
              <a:rPr lang="en-GB" dirty="0" smtClean="0"/>
              <a:t>Prompts prescription of nicotine replacement therapy and referral to smoking cessation services.</a:t>
            </a:r>
            <a:endParaRPr lang="en-GB" dirty="0"/>
          </a:p>
        </p:txBody>
      </p:sp>
      <p:pic>
        <p:nvPicPr>
          <p:cNvPr id="4" name="Picture 3" descr="stick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28376" y="2337637"/>
            <a:ext cx="1079115" cy="4932359"/>
          </a:xfrm>
          <a:prstGeom prst="rect">
            <a:avLst/>
          </a:prstGeom>
        </p:spPr>
      </p:pic>
      <p:pic>
        <p:nvPicPr>
          <p:cNvPr id="5" name="Picture 4" descr="drug chart 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069" y="3281684"/>
            <a:ext cx="2451056" cy="345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sz="4800" dirty="0" smtClean="0"/>
              <a:t>Thank you</a:t>
            </a:r>
          </a:p>
          <a:p>
            <a:pPr algn="ctr"/>
            <a:endParaRPr lang="en-GB" sz="4800" dirty="0" smtClean="0"/>
          </a:p>
          <a:p>
            <a:pPr algn="ctr"/>
            <a:endParaRPr lang="en-GB" sz="4800" dirty="0" smtClean="0"/>
          </a:p>
          <a:p>
            <a:pPr algn="ctr">
              <a:buNone/>
            </a:pPr>
            <a:r>
              <a:rPr lang="en-GB" sz="4800" dirty="0" smtClean="0"/>
              <a:t>Any questions?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Whipps</a:t>
            </a:r>
            <a:r>
              <a:rPr lang="en-US" dirty="0" smtClean="0"/>
              <a:t> Cross University Hospital Quality Report 17/03/2015 </a:t>
            </a:r>
          </a:p>
          <a:p>
            <a:r>
              <a:rPr lang="en-US" dirty="0" smtClean="0"/>
              <a:t>National Institute for Clinical Excellence. "Smoking cessation in secondary care: acute, maternity and mental health services." </a:t>
            </a:r>
            <a:r>
              <a:rPr lang="en-US" i="1" dirty="0" smtClean="0"/>
              <a:t>NICE: http://www. nice. org. uk/nicemedia/live/13017/63459/63459. </a:t>
            </a:r>
            <a:r>
              <a:rPr lang="en-US" i="1" dirty="0" err="1" smtClean="0"/>
              <a:t>pdf</a:t>
            </a:r>
            <a:r>
              <a:rPr lang="en-US" dirty="0" smtClean="0"/>
              <a:t> (2013).</a:t>
            </a:r>
          </a:p>
          <a:p>
            <a:r>
              <a:rPr lang="en-US" dirty="0" err="1" smtClean="0"/>
              <a:t>Møller</a:t>
            </a:r>
            <a:r>
              <a:rPr lang="en-US" dirty="0" smtClean="0"/>
              <a:t> AM, </a:t>
            </a:r>
            <a:r>
              <a:rPr lang="en-US" dirty="0" err="1" smtClean="0"/>
              <a:t>Villebro</a:t>
            </a:r>
            <a:r>
              <a:rPr lang="en-US" dirty="0" smtClean="0"/>
              <a:t> N, Pedersen T, </a:t>
            </a:r>
            <a:r>
              <a:rPr lang="en-US" dirty="0" err="1" smtClean="0"/>
              <a:t>Tønnesen</a:t>
            </a:r>
            <a:r>
              <a:rPr lang="en-US" dirty="0" smtClean="0"/>
              <a:t> H. Effect of preoperative smoking intervention on postoperative complications: a </a:t>
            </a:r>
            <a:r>
              <a:rPr lang="en-US" dirty="0" err="1" smtClean="0"/>
              <a:t>randomised</a:t>
            </a:r>
            <a:r>
              <a:rPr lang="en-US" dirty="0" smtClean="0"/>
              <a:t> clinical trial. Lancet. 2002;359(9301):114-117. </a:t>
            </a:r>
          </a:p>
          <a:p>
            <a:r>
              <a:rPr lang="en-US" dirty="0" smtClean="0"/>
              <a:t>Delgado-Rodriguez M, Medina-</a:t>
            </a:r>
            <a:r>
              <a:rPr lang="en-US" dirty="0" err="1" smtClean="0"/>
              <a:t>Cuadros</a:t>
            </a:r>
            <a:r>
              <a:rPr lang="en-US" dirty="0" smtClean="0"/>
              <a:t> M, Martinez-</a:t>
            </a:r>
            <a:r>
              <a:rPr lang="en-US" dirty="0" err="1" smtClean="0"/>
              <a:t>Gallego</a:t>
            </a:r>
            <a:r>
              <a:rPr lang="en-US" dirty="0" smtClean="0"/>
              <a:t> G, Gomez-Ortega A et al. A prospective study of tobacco smoking as a predictor of complications in general surgery. Infection control and hospital, 2003, 24. 1: 37-43 </a:t>
            </a:r>
          </a:p>
          <a:p>
            <a:r>
              <a:rPr lang="en-US" dirty="0" smtClean="0"/>
              <a:t>Myers, Katie, et al. "Stopping smoking shortly before surgery and postoperative complications: a systematic review and meta-analysis." </a:t>
            </a:r>
            <a:r>
              <a:rPr lang="en-US" i="1" dirty="0" smtClean="0"/>
              <a:t>Archives of internal medicine</a:t>
            </a:r>
            <a:r>
              <a:rPr lang="en-US" dirty="0" smtClean="0"/>
              <a:t> 171.11 (2011): 983-989.</a:t>
            </a:r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Evidence behind smoking cessation in surgery</a:t>
            </a:r>
          </a:p>
          <a:p>
            <a:r>
              <a:rPr lang="en-GB" dirty="0" smtClean="0"/>
              <a:t>Nice Guidance on smoking cessation</a:t>
            </a:r>
          </a:p>
          <a:p>
            <a:r>
              <a:rPr lang="en-GB" dirty="0" smtClean="0"/>
              <a:t>Audit methods and results</a:t>
            </a:r>
          </a:p>
          <a:p>
            <a:r>
              <a:rPr lang="en-GB" dirty="0" smtClean="0"/>
              <a:t>Implementation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72508"/>
            <a:ext cx="8503920" cy="457200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Prospective study in general surgical patients</a:t>
            </a:r>
          </a:p>
          <a:p>
            <a:r>
              <a:rPr lang="en-GB" dirty="0" smtClean="0"/>
              <a:t>2989 patients</a:t>
            </a:r>
          </a:p>
          <a:p>
            <a:r>
              <a:rPr lang="en-GB" dirty="0" smtClean="0"/>
              <a:t>Results: Smokers had:</a:t>
            </a:r>
          </a:p>
          <a:p>
            <a:pPr lvl="1"/>
            <a:r>
              <a:rPr lang="en-GB" dirty="0" smtClean="0"/>
              <a:t>increased in-hospital mortality</a:t>
            </a:r>
          </a:p>
          <a:p>
            <a:pPr lvl="1"/>
            <a:r>
              <a:rPr lang="en-GB" dirty="0" smtClean="0"/>
              <a:t>Higher rate of ITU admissions</a:t>
            </a:r>
          </a:p>
          <a:p>
            <a:pPr lvl="1"/>
            <a:r>
              <a:rPr lang="en-GB" dirty="0" smtClean="0"/>
              <a:t>Higher rate of LRTI</a:t>
            </a:r>
          </a:p>
          <a:p>
            <a:r>
              <a:rPr lang="en-GB" dirty="0" smtClean="0"/>
              <a:t>Emphasises need for smoking cessation programs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5" name="Picture 4" descr="2003 pap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91"/>
            <a:ext cx="9187095" cy="177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38094"/>
            <a:ext cx="8503920" cy="4572000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Randomised control trial</a:t>
            </a:r>
          </a:p>
          <a:p>
            <a:r>
              <a:rPr lang="en-GB" dirty="0" smtClean="0"/>
              <a:t>120 patients for elective knee or hip replacement</a:t>
            </a:r>
          </a:p>
          <a:p>
            <a:pPr lvl="1"/>
            <a:r>
              <a:rPr lang="en-GB" dirty="0" smtClean="0"/>
              <a:t>Intervention: counselling, nicotine replacement, at least 50% smoking reduction</a:t>
            </a:r>
          </a:p>
          <a:p>
            <a:r>
              <a:rPr lang="en-GB" dirty="0" smtClean="0"/>
              <a:t>Results:</a:t>
            </a:r>
          </a:p>
          <a:p>
            <a:pPr lvl="1"/>
            <a:r>
              <a:rPr lang="en-GB" dirty="0" smtClean="0"/>
              <a:t>Smoking cessation interventions reduce postoperative morbidity</a:t>
            </a:r>
          </a:p>
          <a:p>
            <a:pPr lvl="1"/>
            <a:r>
              <a:rPr lang="en-GB" dirty="0" smtClean="0"/>
              <a:t>18% vs 52% complication rate</a:t>
            </a:r>
          </a:p>
          <a:p>
            <a:pPr lvl="1"/>
            <a:r>
              <a:rPr lang="en-GB" dirty="0" smtClean="0"/>
              <a:t>Biggest effect on wound healing, cardiovascular complications and need for secondary surgery</a:t>
            </a:r>
          </a:p>
          <a:p>
            <a:pPr lvl="1"/>
            <a:endParaRPr lang="en-GB" dirty="0" smtClean="0"/>
          </a:p>
        </p:txBody>
      </p:sp>
      <p:pic>
        <p:nvPicPr>
          <p:cNvPr id="8" name="Picture 7" descr="moller 20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9038" cy="1638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</a:t>
            </a:r>
          </a:p>
          <a:p>
            <a:endParaRPr lang="en-GB" dirty="0" smtClean="0"/>
          </a:p>
          <a:p>
            <a:r>
              <a:rPr lang="en-GB" dirty="0" smtClean="0"/>
              <a:t>It is safe to stop smoking within 8 weeks prior to surgery</a:t>
            </a:r>
          </a:p>
        </p:txBody>
      </p:sp>
      <p:pic>
        <p:nvPicPr>
          <p:cNvPr id="6" name="Picture 5" descr="meta analysis of stop smoking prior to surger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21493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forest plo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816" y="3559048"/>
            <a:ext cx="4407093" cy="279815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Find out: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What is NICE guidance on smoking cessation?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How well is this issue addressed amongst surgical patients at Whipps Cross?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Nice Guidance</a:t>
            </a:r>
            <a:endParaRPr lang="en-GB" dirty="0"/>
          </a:p>
        </p:txBody>
      </p:sp>
      <p:pic>
        <p:nvPicPr>
          <p:cNvPr id="4" name="Picture 3" descr="Screen Shot 2015-02-26 at 19.59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3" y="2089988"/>
            <a:ext cx="8537977" cy="3677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 48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“This </a:t>
            </a:r>
            <a:r>
              <a:rPr lang="en-US" dirty="0"/>
              <a:t>guidance aims to support smoking cessation, temporary abstinence from smoking and </a:t>
            </a:r>
            <a:r>
              <a:rPr lang="en-US" dirty="0" smtClean="0"/>
              <a:t>smoke-free </a:t>
            </a:r>
            <a:r>
              <a:rPr lang="en-US" dirty="0"/>
              <a:t>policies in all secondary care </a:t>
            </a:r>
            <a:r>
              <a:rPr lang="en-US" dirty="0" smtClean="0"/>
              <a:t>settings”</a:t>
            </a:r>
          </a:p>
          <a:p>
            <a:r>
              <a:rPr lang="en-US" dirty="0" smtClean="0"/>
              <a:t>Aimed at all levels of health care providers</a:t>
            </a:r>
          </a:p>
          <a:p>
            <a:pPr lvl="1"/>
            <a:r>
              <a:rPr lang="en-US" dirty="0" smtClean="0"/>
              <a:t>Doctors (GP and Hospital doctors)</a:t>
            </a:r>
          </a:p>
          <a:p>
            <a:pPr lvl="1"/>
            <a:r>
              <a:rPr lang="en-US" dirty="0" smtClean="0"/>
              <a:t>Nurses (inc. Midwives, Community, Hospital, Pre-assessment)</a:t>
            </a:r>
          </a:p>
          <a:p>
            <a:pPr lvl="1"/>
            <a:r>
              <a:rPr lang="en-US" dirty="0" smtClean="0"/>
              <a:t>Other health care professionals (councilors, health visitors, pharmacists)</a:t>
            </a:r>
          </a:p>
          <a:p>
            <a:pPr lvl="1"/>
            <a:r>
              <a:rPr lang="en-US" dirty="0" smtClean="0"/>
              <a:t>Managers</a:t>
            </a:r>
          </a:p>
          <a:p>
            <a:pPr lvl="1"/>
            <a:r>
              <a:rPr lang="en-US" dirty="0" smtClean="0"/>
              <a:t>Commissioners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308</TotalTime>
  <Words>1070</Words>
  <Application>Microsoft Macintosh PowerPoint</Application>
  <PresentationFormat>On-screen Show (4:3)</PresentationFormat>
  <Paragraphs>150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Civic</vt:lpstr>
      <vt:lpstr>Smoking Amongst Surgical Patients</vt:lpstr>
      <vt:lpstr>About Whipps Cross</vt:lpstr>
      <vt:lpstr>Overview</vt:lpstr>
      <vt:lpstr>PowerPoint Presentation</vt:lpstr>
      <vt:lpstr>PowerPoint Presentation</vt:lpstr>
      <vt:lpstr>PowerPoint Presentation</vt:lpstr>
      <vt:lpstr>Aim</vt:lpstr>
      <vt:lpstr>Nice Guidance</vt:lpstr>
      <vt:lpstr>PH 48</vt:lpstr>
      <vt:lpstr>PH 48 Recommendations</vt:lpstr>
      <vt:lpstr>Methods</vt:lpstr>
      <vt:lpstr>Results</vt:lpstr>
      <vt:lpstr>Results</vt:lpstr>
      <vt:lpstr>Recommendation 1</vt:lpstr>
      <vt:lpstr>Recommendation 1</vt:lpstr>
      <vt:lpstr>Recommendation 2</vt:lpstr>
      <vt:lpstr>Recommendation 2</vt:lpstr>
      <vt:lpstr>Recommendation 3</vt:lpstr>
      <vt:lpstr>Recommendation 3</vt:lpstr>
      <vt:lpstr>Recommendation 6</vt:lpstr>
      <vt:lpstr>Recommendation 6</vt:lpstr>
      <vt:lpstr>Recommendation 8 &amp; 9 </vt:lpstr>
      <vt:lpstr>Conclusions</vt:lpstr>
      <vt:lpstr>Implementations</vt:lpstr>
      <vt:lpstr>Implementations</vt:lpstr>
      <vt:lpstr>Implementations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Smoking amongst surgical patients</dc:title>
  <dc:creator>Benjamin Bussmann</dc:creator>
  <cp:lastModifiedBy>Monique Tomlinson</cp:lastModifiedBy>
  <cp:revision>23</cp:revision>
  <dcterms:created xsi:type="dcterms:W3CDTF">2015-06-07T21:15:43Z</dcterms:created>
  <dcterms:modified xsi:type="dcterms:W3CDTF">2015-06-10T20:24:12Z</dcterms:modified>
</cp:coreProperties>
</file>